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7"/>
  </p:notesMasterIdLst>
  <p:sldIdLst>
    <p:sldId id="1561" r:id="rId3"/>
    <p:sldId id="1560" r:id="rId4"/>
    <p:sldId id="720" r:id="rId5"/>
    <p:sldId id="718" r:id="rId6"/>
    <p:sldId id="541" r:id="rId7"/>
    <p:sldId id="259" r:id="rId8"/>
    <p:sldId id="1559" r:id="rId9"/>
    <p:sldId id="257" r:id="rId10"/>
    <p:sldId id="264" r:id="rId11"/>
    <p:sldId id="265" r:id="rId12"/>
    <p:sldId id="784" r:id="rId13"/>
    <p:sldId id="779" r:id="rId14"/>
    <p:sldId id="1562" r:id="rId15"/>
    <p:sldId id="258" r:id="rId16"/>
  </p:sldIdLst>
  <p:sldSz cx="9144000" cy="5143500" type="screen16x9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13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3"/>
    <p:restoredTop sz="92636" autoAdjust="0"/>
  </p:normalViewPr>
  <p:slideViewPr>
    <p:cSldViewPr>
      <p:cViewPr varScale="1">
        <p:scale>
          <a:sx n="151" d="100"/>
          <a:sy n="151" d="100"/>
        </p:scale>
        <p:origin x="2549" y="10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pl-PL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pl-PL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pl-PL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334F1378-82A1-4C10-B204-F6E6EF8676B2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6488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34F1378-82A1-4C10-B204-F6E6EF8676B2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338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2D5A1-7A08-4F43-A24E-AFD3B6116D9D}" type="slidenum">
              <a:rPr lang="en-PL" smtClean="0"/>
              <a:t>14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712034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C98E4C3-C271-4A34-A30D-9220BB1E3212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80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ABA5B4B-C429-45BB-8095-0906B2A7765D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01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3325"/>
            <a:ext cx="2055813" cy="33924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3325"/>
            <a:ext cx="6019800" cy="33924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A28207B-1057-44A9-9483-F6CB717A1176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682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2490788"/>
            <a:ext cx="7770813" cy="1100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6553200" y="4767263"/>
            <a:ext cx="2132013" cy="271462"/>
          </a:xfrm>
        </p:spPr>
        <p:txBody>
          <a:bodyPr/>
          <a:lstStyle>
            <a:lvl1pPr>
              <a:defRPr/>
            </a:lvl1pPr>
          </a:lstStyle>
          <a:p>
            <a:fld id="{D6F8A73F-0591-45A7-898F-490E4F1E8FC0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6135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1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3844"/>
          </a:xfrm>
        </p:spPr>
        <p:txBody>
          <a:bodyPr/>
          <a:lstStyle/>
          <a:p>
            <a:pPr lvl="0"/>
            <a:fld id="{7BD2DE3F-430B-4F73-9DCF-FF69D6B5D47E}" type="slidenum">
              <a:rPr lang="en-GB" smtClean="0"/>
              <a:t>‹#›</a:t>
            </a:fld>
            <a:endParaRPr lang="en-GB"/>
          </a:p>
        </p:txBody>
      </p:sp>
      <p:pic>
        <p:nvPicPr>
          <p:cNvPr id="16" name="Obraz 5" descr="logo_w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59" y="4728661"/>
            <a:ext cx="355039" cy="3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6" descr="logo-uw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305" y="4685060"/>
            <a:ext cx="454496" cy="45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01"/>
          <a:stretch/>
        </p:blipFill>
        <p:spPr bwMode="auto">
          <a:xfrm>
            <a:off x="8135892" y="4767265"/>
            <a:ext cx="906664" cy="30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260" y="4706305"/>
            <a:ext cx="512290" cy="39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96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A7EE2B-858F-4623-BF04-8FB54882DE39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7119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28B6E03-62F8-418F-BACC-2B1A17297567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8338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7F86B60-8DC3-446A-AA81-5D6E2AF63B3D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4350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3325"/>
            <a:ext cx="4037013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03325"/>
            <a:ext cx="4038600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2FB94EA-8A5E-407C-A7CC-FEC2B6C86CE0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0100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5E88C26-3D8B-4B57-A27B-D7825C050927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568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ECB8366-A7A7-426F-BABA-9CD5E228142F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339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D648248-17F4-43F7-BB33-F30FC33C9D93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5105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5B065EE-86F0-4779-B670-A0CC8EBD2C09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9136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EE3C93-24A9-4739-BAC8-CFF64630ECF9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6384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63869EC-1C86-4F9D-8EC4-E9333D89A143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7971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1ACFFC2-136F-41A2-9B7F-71C7069E15D0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317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5813" cy="438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E931CBE-0714-40C4-8852-A58C9338C9B4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044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5400932-FA21-41E5-8E5D-0D7002F2B921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993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3325"/>
            <a:ext cx="4037013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03325"/>
            <a:ext cx="4038600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05E7F22-1730-4899-A107-09CA444DED7F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247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8251A9B-302A-4EFC-A330-FE1EF60114B2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6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4E6B608-D571-4DC8-9746-6E76410E8A7F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200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D2DFB35-F865-4E1A-808F-BF0F76DF76BD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4190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C6E3911-0550-4054-A0CD-3EAB6B6FA0BD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044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4A5F485-88C4-4A24-86D9-2F78D512768C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6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2490788"/>
            <a:ext cx="7770813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Kliknij, aby edytować format tekstu tytułuClick to edit Master title style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57200" y="4767263"/>
            <a:ext cx="21336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124200" y="4767263"/>
            <a:ext cx="28956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4767263"/>
            <a:ext cx="2132013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fld id="{20A6C708-BABD-4D96-AAE5-9D999BB854F6}" type="slidenum">
              <a:rPr lang="pl-PL"/>
              <a:pPr/>
              <a:t>‹#›</a:t>
            </a:fld>
            <a:endParaRPr lang="pl-PL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187325"/>
            <a:ext cx="846138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141288"/>
            <a:ext cx="919163" cy="92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96"/>
          <a:stretch>
            <a:fillRect/>
          </a:stretch>
        </p:blipFill>
        <p:spPr bwMode="auto">
          <a:xfrm>
            <a:off x="5513388" y="247650"/>
            <a:ext cx="2160587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r="3699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134938"/>
            <a:ext cx="1220787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3325"/>
            <a:ext cx="8228013" cy="3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Kliknij, aby edytować format tekstu konspektu</a:t>
            </a:r>
          </a:p>
          <a:p>
            <a:pPr lvl="1"/>
            <a:r>
              <a:rPr lang="en-GB"/>
              <a:t>Drugi poziom konspektu</a:t>
            </a:r>
          </a:p>
          <a:p>
            <a:pPr lvl="2"/>
            <a:r>
              <a:rPr lang="en-GB"/>
              <a:t>Trzeci poziom konspektu</a:t>
            </a:r>
          </a:p>
          <a:p>
            <a:pPr lvl="3"/>
            <a:r>
              <a:rPr lang="en-GB"/>
              <a:t>Czwarty poziom konspektu</a:t>
            </a:r>
          </a:p>
          <a:p>
            <a:pPr lvl="4"/>
            <a:r>
              <a:rPr lang="en-GB"/>
              <a:t>Piąty poziom konspektu</a:t>
            </a:r>
          </a:p>
          <a:p>
            <a:pPr lvl="4"/>
            <a:r>
              <a:rPr lang="en-GB"/>
              <a:t>Szósty poziom konspektu</a:t>
            </a:r>
          </a:p>
          <a:p>
            <a:pPr lvl="4"/>
            <a:r>
              <a:rPr lang="en-GB"/>
              <a:t>Siódmy poziom konspektu</a:t>
            </a:r>
          </a:p>
          <a:p>
            <a:pPr lvl="4"/>
            <a:r>
              <a:rPr lang="en-GB"/>
              <a:t>Ósmy poziom konspektu</a:t>
            </a:r>
          </a:p>
          <a:p>
            <a:pPr lvl="4"/>
            <a:r>
              <a:rPr lang="en-GB"/>
              <a:t>Dziewiąty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4" r:id="rId12"/>
    <p:sldLayoutId id="2147483685" r:id="rId13"/>
  </p:sldLayoutIdLst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8013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Kliknij, aby edytować format tekstu tytułuClick to edit Master title style</a:t>
            </a: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57200" y="4767263"/>
            <a:ext cx="21336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124200" y="4767263"/>
            <a:ext cx="28956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4767263"/>
            <a:ext cx="2132013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fld id="{16C2AB58-74EE-45C5-98EA-DFC06AD5DD91}" type="slidenum">
              <a:rPr lang="pl-PL"/>
              <a:pPr/>
              <a:t>‹#›</a:t>
            </a:fld>
            <a:endParaRPr lang="pl-P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4729163"/>
            <a:ext cx="35401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4684713"/>
            <a:ext cx="4540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93"/>
          <a:stretch>
            <a:fillRect/>
          </a:stretch>
        </p:blipFill>
        <p:spPr bwMode="auto">
          <a:xfrm>
            <a:off x="8135938" y="4767263"/>
            <a:ext cx="9064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r="369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4706938"/>
            <a:ext cx="5111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3325"/>
            <a:ext cx="8228013" cy="3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Kliknij, aby edytować format tekstu konspektu</a:t>
            </a:r>
          </a:p>
          <a:p>
            <a:pPr lvl="1"/>
            <a:r>
              <a:rPr lang="en-GB"/>
              <a:t>Drugi poziom konspektu</a:t>
            </a:r>
          </a:p>
          <a:p>
            <a:pPr lvl="2"/>
            <a:r>
              <a:rPr lang="en-GB"/>
              <a:t>Trzeci poziom konspektu</a:t>
            </a:r>
          </a:p>
          <a:p>
            <a:pPr lvl="3"/>
            <a:r>
              <a:rPr lang="en-GB"/>
              <a:t>Czwarty poziom konspektu</a:t>
            </a:r>
          </a:p>
          <a:p>
            <a:pPr lvl="4"/>
            <a:r>
              <a:rPr lang="en-GB"/>
              <a:t>Piąty poziom konspektu</a:t>
            </a:r>
          </a:p>
          <a:p>
            <a:pPr lvl="4"/>
            <a:r>
              <a:rPr lang="en-GB"/>
              <a:t>Szósty poziom konspektu</a:t>
            </a:r>
          </a:p>
          <a:p>
            <a:pPr lvl="4"/>
            <a:r>
              <a:rPr lang="en-GB"/>
              <a:t>Siódmy poziom konspektu</a:t>
            </a:r>
          </a:p>
          <a:p>
            <a:pPr lvl="4"/>
            <a:r>
              <a:rPr lang="en-GB"/>
              <a:t>Ósmy poziom konspektu</a:t>
            </a:r>
          </a:p>
          <a:p>
            <a:pPr lvl="4"/>
            <a:r>
              <a:rPr lang="en-GB"/>
              <a:t>Dziewiąty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12" Type="http://schemas.openxmlformats.org/officeDocument/2006/relationships/image" Target="../media/image1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19.jp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>
            <a:extLst>
              <a:ext uri="{FF2B5EF4-FFF2-40B4-BE49-F238E27FC236}">
                <a16:creationId xmlns:a16="http://schemas.microsoft.com/office/drawing/2014/main" id="{F93BF436-AD1D-4739-AC63-64F67D7C99C2}"/>
              </a:ext>
            </a:extLst>
          </p:cNvPr>
          <p:cNvSpPr/>
          <p:nvPr/>
        </p:nvSpPr>
        <p:spPr bwMode="auto">
          <a:xfrm>
            <a:off x="6516216" y="4399196"/>
            <a:ext cx="2520280" cy="7175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97545F-C082-5122-2C26-8210D0ED1D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44070" y="321911"/>
            <a:ext cx="708551" cy="7085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F29D56-559F-994C-4E89-131D5E35B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371217" cy="209914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977B00C-3006-5E4E-C7D1-7E205B800E06}"/>
              </a:ext>
            </a:extLst>
          </p:cNvPr>
          <p:cNvSpPr/>
          <p:nvPr/>
        </p:nvSpPr>
        <p:spPr>
          <a:xfrm>
            <a:off x="683962" y="1612510"/>
            <a:ext cx="7200406" cy="2568551"/>
          </a:xfrm>
          <a:prstGeom prst="rect">
            <a:avLst/>
          </a:prstGeom>
          <a:solidFill>
            <a:srgbClr val="A5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PL" dirty="0"/>
          </a:p>
        </p:txBody>
      </p:sp>
      <p:sp>
        <p:nvSpPr>
          <p:cNvPr id="21" name="Title 9">
            <a:extLst>
              <a:ext uri="{FF2B5EF4-FFF2-40B4-BE49-F238E27FC236}">
                <a16:creationId xmlns:a16="http://schemas.microsoft.com/office/drawing/2014/main" id="{66D3A058-7400-9DC6-08EA-57CABF2EA958}"/>
              </a:ext>
            </a:extLst>
          </p:cNvPr>
          <p:cNvSpPr txBox="1">
            <a:spLocks/>
          </p:cNvSpPr>
          <p:nvPr/>
        </p:nvSpPr>
        <p:spPr>
          <a:xfrm>
            <a:off x="927283" y="3562871"/>
            <a:ext cx="5151941" cy="434661"/>
          </a:xfrm>
          <a:prstGeom prst="rect">
            <a:avLst/>
          </a:prstGeom>
        </p:spPr>
        <p:txBody>
          <a:bodyPr vert="horz" lIns="62215" tIns="31107" rIns="62215" bIns="31107" rtlCol="0" anchor="t">
            <a:normAutofit fontScale="55000" lnSpcReduction="2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l-PL" sz="1905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Prof. dr hab. med. Andrzej Grzybowski</a:t>
            </a:r>
          </a:p>
          <a:p>
            <a:pPr algn="l">
              <a:lnSpc>
                <a:spcPct val="100000"/>
              </a:lnSpc>
            </a:pPr>
            <a:endParaRPr lang="pl-PL" sz="1905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pl-PL" sz="1905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Fundacja Wspierania Rozwoju Okulistyki Okulistyka 21 (www.okulistyka21.pl)</a:t>
            </a:r>
            <a:endParaRPr lang="en-PL" sz="1905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itle 9">
            <a:extLst>
              <a:ext uri="{FF2B5EF4-FFF2-40B4-BE49-F238E27FC236}">
                <a16:creationId xmlns:a16="http://schemas.microsoft.com/office/drawing/2014/main" id="{8C207631-2B17-9AB6-E6E3-75BB162B8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693" y="2352134"/>
            <a:ext cx="7068242" cy="811114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pl-PL" sz="2191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„PROGRAM PROFILAKTYKI RETINOPATII CUKRZYCOWEJ W WOJEWÓDZTWIE WIELKOPOLSKIM – II edycja”. </a:t>
            </a:r>
            <a:endParaRPr lang="en-PL" sz="2191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77577FC-147C-7F43-F23B-0C27900D79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42902" y="306605"/>
            <a:ext cx="471621" cy="4716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63B7E2A-FD82-388A-DC0A-5F0E1DBD2C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75304" y="306605"/>
            <a:ext cx="471621" cy="4716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982EE6F-92F3-AEC0-FBF3-141B88EB1D7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799827" y="310858"/>
            <a:ext cx="471621" cy="4642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304CAA2-783E-3E00-C456-0A8C9E591D4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484974" y="306605"/>
            <a:ext cx="471621" cy="47162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2DE8332-2A3B-FFCE-FF0B-794F794761D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47154" y="944502"/>
            <a:ext cx="464252" cy="47162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6E6FEDB-8FFE-AF56-6349-921756A44E2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79556" y="944502"/>
            <a:ext cx="464252" cy="4716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A9B4716-1865-BD9C-C0FA-6DCF1FEBC3D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804079" y="948755"/>
            <a:ext cx="464252" cy="4642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2E5A924-EA8B-D3C9-B33D-7574C355383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2489227" y="944502"/>
            <a:ext cx="464252" cy="47162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7571939-0FC0-66AC-9EC4-A4D8F8D6F78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195615" y="4288016"/>
            <a:ext cx="6091635" cy="622669"/>
          </a:xfrm>
          <a:prstGeom prst="rect">
            <a:avLst/>
          </a:prstGeom>
        </p:spPr>
      </p:pic>
      <p:pic>
        <p:nvPicPr>
          <p:cNvPr id="33" name="Picture 32" descr="Text&#10;&#10;Description automatically generated">
            <a:extLst>
              <a:ext uri="{FF2B5EF4-FFF2-40B4-BE49-F238E27FC236}">
                <a16:creationId xmlns:a16="http://schemas.microsoft.com/office/drawing/2014/main" id="{7BB3A1AC-5832-C586-358D-A30EC8F538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3962" y="1612510"/>
            <a:ext cx="2687255" cy="4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10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659400"/>
            <a:ext cx="9144000" cy="605231"/>
            <a:chOff x="0" y="0"/>
            <a:chExt cx="21598048" cy="14295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598048" cy="1429550"/>
            </a:xfrm>
            <a:custGeom>
              <a:avLst/>
              <a:gdLst/>
              <a:ahLst/>
              <a:cxnLst/>
              <a:rect l="l" t="t" r="r" b="b"/>
              <a:pathLst>
                <a:path w="21598048" h="1429550">
                  <a:moveTo>
                    <a:pt x="0" y="0"/>
                  </a:moveTo>
                  <a:lnTo>
                    <a:pt x="21598048" y="0"/>
                  </a:lnTo>
                  <a:lnTo>
                    <a:pt x="21598048" y="1429550"/>
                  </a:lnTo>
                  <a:lnTo>
                    <a:pt x="0" y="1429550"/>
                  </a:lnTo>
                  <a:close/>
                </a:path>
              </a:pathLst>
            </a:custGeom>
            <a:solidFill>
              <a:srgbClr val="21277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-466052"/>
            <a:ext cx="9144000" cy="699237"/>
            <a:chOff x="0" y="0"/>
            <a:chExt cx="21083511" cy="16122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083512" cy="1612244"/>
            </a:xfrm>
            <a:custGeom>
              <a:avLst/>
              <a:gdLst/>
              <a:ahLst/>
              <a:cxnLst/>
              <a:rect l="l" t="t" r="r" b="b"/>
              <a:pathLst>
                <a:path w="21083512" h="1612244">
                  <a:moveTo>
                    <a:pt x="0" y="0"/>
                  </a:moveTo>
                  <a:lnTo>
                    <a:pt x="21083512" y="0"/>
                  </a:lnTo>
                  <a:lnTo>
                    <a:pt x="21083512" y="1612244"/>
                  </a:lnTo>
                  <a:lnTo>
                    <a:pt x="0" y="1612244"/>
                  </a:lnTo>
                  <a:close/>
                </a:path>
              </a:pathLst>
            </a:custGeom>
            <a:solidFill>
              <a:srgbClr val="21277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4023919"/>
            <a:ext cx="4993894" cy="605231"/>
            <a:chOff x="0" y="0"/>
            <a:chExt cx="11795533" cy="14295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795533" cy="1429550"/>
            </a:xfrm>
            <a:custGeom>
              <a:avLst/>
              <a:gdLst/>
              <a:ahLst/>
              <a:cxnLst/>
              <a:rect l="l" t="t" r="r" b="b"/>
              <a:pathLst>
                <a:path w="11795533" h="1429550">
                  <a:moveTo>
                    <a:pt x="0" y="0"/>
                  </a:moveTo>
                  <a:lnTo>
                    <a:pt x="11795533" y="0"/>
                  </a:lnTo>
                  <a:lnTo>
                    <a:pt x="11795533" y="1429550"/>
                  </a:lnTo>
                  <a:lnTo>
                    <a:pt x="0" y="1429550"/>
                  </a:lnTo>
                  <a:close/>
                </a:path>
              </a:pathLst>
            </a:custGeom>
            <a:solidFill>
              <a:srgbClr val="212776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51337" y="669896"/>
            <a:ext cx="2691222" cy="380370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96503" y="369644"/>
            <a:ext cx="5578389" cy="1098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4"/>
              </a:lnSpc>
            </a:pPr>
            <a:r>
              <a:rPr lang="en-US" sz="2241" spc="247">
                <a:solidFill>
                  <a:srgbClr val="1F2674"/>
                </a:solidFill>
                <a:latin typeface="Montserrat Extra-Bold Bold Italics"/>
              </a:rPr>
              <a:t>Program Profilaktyki Retinopatii Cukrzycowej w Województwie Wielkopolskim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9487" y="1761819"/>
            <a:ext cx="5854834" cy="1936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37"/>
              </a:lnSpc>
            </a:pPr>
            <a:r>
              <a:rPr lang="en-US" sz="1490" spc="164" dirty="0" err="1">
                <a:solidFill>
                  <a:srgbClr val="1F2674"/>
                </a:solidFill>
                <a:latin typeface="Roboto Bold"/>
              </a:rPr>
              <a:t>Laureatem</a:t>
            </a:r>
            <a:r>
              <a:rPr lang="en-US" sz="1490" spc="164" dirty="0">
                <a:solidFill>
                  <a:srgbClr val="1F2674"/>
                </a:solidFill>
                <a:latin typeface="Roboto Bold"/>
              </a:rPr>
              <a:t> </a:t>
            </a:r>
            <a:r>
              <a:rPr lang="en-US" sz="1490" spc="164" dirty="0" err="1">
                <a:solidFill>
                  <a:srgbClr val="1F2674"/>
                </a:solidFill>
                <a:latin typeface="Roboto Bold"/>
              </a:rPr>
              <a:t>nagrody</a:t>
            </a:r>
            <a:r>
              <a:rPr lang="en-US" sz="1490" spc="164" dirty="0">
                <a:solidFill>
                  <a:srgbClr val="1F2674"/>
                </a:solidFill>
                <a:latin typeface="Roboto Bold"/>
              </a:rPr>
              <a:t> </a:t>
            </a:r>
            <a:r>
              <a:rPr lang="en-US" sz="1490" spc="164" dirty="0">
                <a:solidFill>
                  <a:srgbClr val="EA3C3A"/>
                </a:solidFill>
                <a:latin typeface="Roboto Bold"/>
              </a:rPr>
              <a:t>„</a:t>
            </a:r>
            <a:r>
              <a:rPr lang="en-US" sz="1490" spc="164" dirty="0" err="1">
                <a:solidFill>
                  <a:srgbClr val="EA3C3A"/>
                </a:solidFill>
                <a:latin typeface="Roboto Bold"/>
              </a:rPr>
              <a:t>Zdrowy</a:t>
            </a:r>
            <a:r>
              <a:rPr lang="en-US" sz="1490" spc="164" dirty="0">
                <a:solidFill>
                  <a:srgbClr val="EA3C3A"/>
                </a:solidFill>
                <a:latin typeface="Roboto Bold"/>
              </a:rPr>
              <a:t> </a:t>
            </a:r>
            <a:r>
              <a:rPr lang="en-US" sz="1490" spc="164" dirty="0" err="1">
                <a:solidFill>
                  <a:srgbClr val="EA3C3A"/>
                </a:solidFill>
                <a:latin typeface="Roboto Bold"/>
              </a:rPr>
              <a:t>Samorząd</a:t>
            </a:r>
            <a:r>
              <a:rPr lang="en-US" sz="1490" spc="164" dirty="0">
                <a:solidFill>
                  <a:srgbClr val="EA3C3A"/>
                </a:solidFill>
                <a:latin typeface="Roboto Bold"/>
              </a:rPr>
              <a:t>”</a:t>
            </a:r>
            <a:r>
              <a:rPr lang="en-US" sz="1490" spc="164" dirty="0">
                <a:solidFill>
                  <a:srgbClr val="1F2674"/>
                </a:solidFill>
                <a:latin typeface="Roboto Bold"/>
              </a:rPr>
              <a:t> w </a:t>
            </a:r>
            <a:r>
              <a:rPr lang="en-US" sz="1490" spc="164" dirty="0" err="1">
                <a:solidFill>
                  <a:srgbClr val="1F2674"/>
                </a:solidFill>
                <a:latin typeface="Roboto Bold"/>
              </a:rPr>
              <a:t>kategorii</a:t>
            </a:r>
            <a:r>
              <a:rPr lang="en-US" sz="1490" spc="164" dirty="0">
                <a:solidFill>
                  <a:srgbClr val="1F2674"/>
                </a:solidFill>
                <a:latin typeface="Roboto Bold"/>
              </a:rPr>
              <a:t> </a:t>
            </a:r>
            <a:r>
              <a:rPr lang="en-US" sz="1490" spc="164" dirty="0" err="1">
                <a:solidFill>
                  <a:srgbClr val="1F2674"/>
                </a:solidFill>
                <a:latin typeface="Roboto Bold"/>
              </a:rPr>
              <a:t>zdrowe</a:t>
            </a:r>
            <a:r>
              <a:rPr lang="en-US" sz="1490" spc="164" dirty="0">
                <a:solidFill>
                  <a:srgbClr val="1F2674"/>
                </a:solidFill>
                <a:latin typeface="Roboto Bold"/>
              </a:rPr>
              <a:t> </a:t>
            </a:r>
            <a:r>
              <a:rPr lang="en-US" sz="1490" spc="164" dirty="0" err="1">
                <a:solidFill>
                  <a:srgbClr val="1F2674"/>
                </a:solidFill>
                <a:latin typeface="Roboto Bold"/>
              </a:rPr>
              <a:t>województwo</a:t>
            </a:r>
            <a:r>
              <a:rPr lang="en-US" sz="1490" spc="164" dirty="0">
                <a:solidFill>
                  <a:srgbClr val="1F2674"/>
                </a:solidFill>
                <a:latin typeface="Roboto Bold"/>
              </a:rPr>
              <a:t> (2022)</a:t>
            </a:r>
          </a:p>
          <a:p>
            <a:pPr>
              <a:lnSpc>
                <a:spcPts val="1937"/>
              </a:lnSpc>
            </a:pPr>
            <a:endParaRPr lang="en-US" sz="1490" spc="164" dirty="0">
              <a:solidFill>
                <a:srgbClr val="1F2674"/>
              </a:solidFill>
              <a:latin typeface="Roboto Bold"/>
            </a:endParaRPr>
          </a:p>
          <a:p>
            <a:pPr>
              <a:lnSpc>
                <a:spcPts val="1937"/>
              </a:lnSpc>
            </a:pPr>
            <a:r>
              <a:rPr lang="en-US" sz="1490" spc="164" dirty="0" err="1">
                <a:solidFill>
                  <a:srgbClr val="1F2674"/>
                </a:solidFill>
                <a:latin typeface="Roboto Bold"/>
              </a:rPr>
              <a:t>Głównym</a:t>
            </a:r>
            <a:r>
              <a:rPr lang="en-US" sz="1490" spc="164" dirty="0">
                <a:solidFill>
                  <a:srgbClr val="1F2674"/>
                </a:solidFill>
                <a:latin typeface="Roboto Bold"/>
              </a:rPr>
              <a:t> </a:t>
            </a:r>
            <a:r>
              <a:rPr lang="en-US" sz="1490" spc="164" dirty="0" err="1">
                <a:solidFill>
                  <a:srgbClr val="1F2674"/>
                </a:solidFill>
                <a:latin typeface="Roboto Bold"/>
              </a:rPr>
              <a:t>celem</a:t>
            </a:r>
            <a:r>
              <a:rPr lang="en-US" sz="1490" spc="164" dirty="0">
                <a:solidFill>
                  <a:srgbClr val="1F2674"/>
                </a:solidFill>
                <a:latin typeface="Roboto Bold"/>
              </a:rPr>
              <a:t> </a:t>
            </a:r>
            <a:r>
              <a:rPr lang="en-US" sz="1490" spc="164" dirty="0" err="1">
                <a:solidFill>
                  <a:srgbClr val="1F2674"/>
                </a:solidFill>
                <a:latin typeface="Roboto Bold"/>
              </a:rPr>
              <a:t>konkursu</a:t>
            </a:r>
            <a:r>
              <a:rPr lang="en-US" sz="1490" spc="164" dirty="0">
                <a:solidFill>
                  <a:srgbClr val="1F2674"/>
                </a:solidFill>
                <a:latin typeface="Roboto Bold"/>
              </a:rPr>
              <a:t> jest </a:t>
            </a:r>
            <a:r>
              <a:rPr lang="en-US" sz="1490" spc="164" dirty="0" err="1">
                <a:solidFill>
                  <a:srgbClr val="1F2674"/>
                </a:solidFill>
                <a:latin typeface="Roboto Bold"/>
              </a:rPr>
              <a:t>nagrodzenie</a:t>
            </a:r>
            <a:r>
              <a:rPr lang="en-US" sz="1490" spc="164" dirty="0">
                <a:solidFill>
                  <a:srgbClr val="1F2674"/>
                </a:solidFill>
                <a:latin typeface="Roboto Bold"/>
              </a:rPr>
              <a:t> </a:t>
            </a:r>
            <a:r>
              <a:rPr lang="en-US" sz="1490" spc="164" dirty="0" err="1">
                <a:solidFill>
                  <a:srgbClr val="1F2674"/>
                </a:solidFill>
                <a:latin typeface="Roboto Bold"/>
              </a:rPr>
              <a:t>samorządów</a:t>
            </a:r>
            <a:r>
              <a:rPr lang="en-US" sz="1490" spc="164" dirty="0">
                <a:solidFill>
                  <a:srgbClr val="1F2674"/>
                </a:solidFill>
                <a:latin typeface="Roboto Bold"/>
              </a:rPr>
              <a:t>, </a:t>
            </a:r>
            <a:r>
              <a:rPr lang="en-US" sz="1490" spc="164" dirty="0" err="1">
                <a:solidFill>
                  <a:srgbClr val="1F2674"/>
                </a:solidFill>
                <a:latin typeface="Roboto Bold"/>
              </a:rPr>
              <a:t>które</a:t>
            </a:r>
            <a:r>
              <a:rPr lang="en-US" sz="1490" spc="164" dirty="0">
                <a:solidFill>
                  <a:srgbClr val="1F2674"/>
                </a:solidFill>
                <a:latin typeface="Roboto Bold"/>
              </a:rPr>
              <a:t> w </a:t>
            </a:r>
            <a:r>
              <a:rPr lang="en-US" sz="1490" spc="164" dirty="0" err="1">
                <a:solidFill>
                  <a:srgbClr val="1F2674"/>
                </a:solidFill>
                <a:latin typeface="Roboto Bold"/>
              </a:rPr>
              <a:t>sposób</a:t>
            </a:r>
            <a:r>
              <a:rPr lang="en-US" sz="1490" spc="164" dirty="0">
                <a:solidFill>
                  <a:srgbClr val="1F2674"/>
                </a:solidFill>
                <a:latin typeface="Roboto Bold"/>
              </a:rPr>
              <a:t> </a:t>
            </a:r>
            <a:r>
              <a:rPr lang="en-US" sz="1490" spc="164" dirty="0" err="1">
                <a:solidFill>
                  <a:srgbClr val="1F2674"/>
                </a:solidFill>
                <a:latin typeface="Roboto Bold"/>
              </a:rPr>
              <a:t>najbardziej</a:t>
            </a:r>
            <a:r>
              <a:rPr lang="en-US" sz="1490" spc="164" dirty="0">
                <a:solidFill>
                  <a:srgbClr val="1F2674"/>
                </a:solidFill>
                <a:latin typeface="Roboto Bold"/>
              </a:rPr>
              <a:t> </a:t>
            </a:r>
            <a:r>
              <a:rPr lang="en-US" sz="1490" spc="164" dirty="0" err="1">
                <a:solidFill>
                  <a:srgbClr val="1F2674"/>
                </a:solidFill>
                <a:latin typeface="Roboto Bold"/>
              </a:rPr>
              <a:t>efektywny</a:t>
            </a:r>
            <a:r>
              <a:rPr lang="en-US" sz="1490" spc="164" dirty="0">
                <a:solidFill>
                  <a:srgbClr val="1F2674"/>
                </a:solidFill>
                <a:latin typeface="Roboto Bold"/>
              </a:rPr>
              <a:t> </a:t>
            </a:r>
            <a:r>
              <a:rPr lang="en-US" sz="1490" spc="164" dirty="0" err="1">
                <a:solidFill>
                  <a:srgbClr val="1F2674"/>
                </a:solidFill>
                <a:latin typeface="Roboto Bold"/>
              </a:rPr>
              <a:t>realizują</a:t>
            </a:r>
            <a:r>
              <a:rPr lang="en-US" sz="1490" spc="164" dirty="0">
                <a:solidFill>
                  <a:srgbClr val="1F2674"/>
                </a:solidFill>
                <a:latin typeface="Roboto Bold"/>
              </a:rPr>
              <a:t> </a:t>
            </a:r>
            <a:r>
              <a:rPr lang="en-US" sz="1490" spc="164" dirty="0" err="1">
                <a:solidFill>
                  <a:srgbClr val="1F2674"/>
                </a:solidFill>
                <a:latin typeface="Roboto Bold"/>
              </a:rPr>
              <a:t>zadania</a:t>
            </a:r>
            <a:r>
              <a:rPr lang="en-US" sz="1490" spc="164" dirty="0">
                <a:solidFill>
                  <a:srgbClr val="1F2674"/>
                </a:solidFill>
                <a:latin typeface="Roboto Bold"/>
              </a:rPr>
              <a:t> </a:t>
            </a:r>
            <a:r>
              <a:rPr lang="en-US" sz="1490" spc="164" dirty="0" err="1">
                <a:solidFill>
                  <a:srgbClr val="1F2674"/>
                </a:solidFill>
                <a:latin typeface="Roboto Bold"/>
              </a:rPr>
              <a:t>związane</a:t>
            </a:r>
            <a:r>
              <a:rPr lang="en-US" sz="1490" spc="164" dirty="0">
                <a:solidFill>
                  <a:srgbClr val="1F2674"/>
                </a:solidFill>
                <a:latin typeface="Roboto Bold"/>
              </a:rPr>
              <a:t> </a:t>
            </a:r>
            <a:r>
              <a:rPr lang="en-US" sz="1490" spc="164" dirty="0" err="1">
                <a:solidFill>
                  <a:srgbClr val="1F2674"/>
                </a:solidFill>
                <a:latin typeface="Roboto Bold"/>
              </a:rPr>
              <a:t>profilaktyką</a:t>
            </a:r>
            <a:r>
              <a:rPr lang="en-US" sz="1490" spc="164" dirty="0">
                <a:solidFill>
                  <a:srgbClr val="1F2674"/>
                </a:solidFill>
                <a:latin typeface="Roboto Bold"/>
              </a:rPr>
              <a:t> </a:t>
            </a:r>
            <a:r>
              <a:rPr lang="en-US" sz="1490" spc="164" dirty="0" err="1">
                <a:solidFill>
                  <a:srgbClr val="1F2674"/>
                </a:solidFill>
                <a:latin typeface="Roboto Bold"/>
              </a:rPr>
              <a:t>różnych</a:t>
            </a:r>
            <a:r>
              <a:rPr lang="en-US" sz="1490" spc="164" dirty="0">
                <a:solidFill>
                  <a:srgbClr val="1F2674"/>
                </a:solidFill>
                <a:latin typeface="Roboto Bold"/>
              </a:rPr>
              <a:t> </a:t>
            </a:r>
            <a:r>
              <a:rPr lang="en-US" sz="1490" spc="164" dirty="0" err="1">
                <a:solidFill>
                  <a:srgbClr val="1F2674"/>
                </a:solidFill>
                <a:latin typeface="Roboto Bold"/>
              </a:rPr>
              <a:t>chorób</a:t>
            </a:r>
            <a:r>
              <a:rPr lang="en-US" sz="1490" spc="164" dirty="0">
                <a:solidFill>
                  <a:srgbClr val="1F2674"/>
                </a:solidFill>
                <a:latin typeface="Roboto Bold"/>
              </a:rPr>
              <a:t> </a:t>
            </a:r>
            <a:r>
              <a:rPr lang="en-US" sz="1490" spc="164" dirty="0" err="1">
                <a:solidFill>
                  <a:srgbClr val="1F2674"/>
                </a:solidFill>
                <a:latin typeface="Roboto Bold"/>
              </a:rPr>
              <a:t>i</a:t>
            </a:r>
            <a:r>
              <a:rPr lang="en-US" sz="1490" spc="164" dirty="0">
                <a:solidFill>
                  <a:srgbClr val="1F2674"/>
                </a:solidFill>
                <a:latin typeface="Roboto Bold"/>
              </a:rPr>
              <a:t> </a:t>
            </a:r>
            <a:r>
              <a:rPr lang="en-US" sz="1490" spc="164" dirty="0" err="1">
                <a:solidFill>
                  <a:srgbClr val="1F2674"/>
                </a:solidFill>
                <a:latin typeface="Roboto Bold"/>
              </a:rPr>
              <a:t>edukacją</a:t>
            </a:r>
            <a:r>
              <a:rPr lang="en-US" sz="1490" spc="164" dirty="0">
                <a:solidFill>
                  <a:srgbClr val="1F2674"/>
                </a:solidFill>
                <a:latin typeface="Roboto Bold"/>
              </a:rPr>
              <a:t> </a:t>
            </a:r>
            <a:r>
              <a:rPr lang="en-US" sz="1490" spc="164" dirty="0" err="1">
                <a:solidFill>
                  <a:srgbClr val="1F2674"/>
                </a:solidFill>
                <a:latin typeface="Roboto Bold"/>
              </a:rPr>
              <a:t>zdrowotną</a:t>
            </a:r>
            <a:endParaRPr lang="en-US" sz="1490" spc="164" dirty="0">
              <a:solidFill>
                <a:srgbClr val="1F2674"/>
              </a:solidFill>
              <a:latin typeface="Roboto Bold"/>
            </a:endParaRPr>
          </a:p>
          <a:p>
            <a:pPr>
              <a:lnSpc>
                <a:spcPts val="1937"/>
              </a:lnSpc>
            </a:pPr>
            <a:endParaRPr lang="en-US" sz="1490" spc="164" dirty="0">
              <a:solidFill>
                <a:srgbClr val="1F2674"/>
              </a:solidFill>
              <a:latin typeface="Roboto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0" y="4141291"/>
            <a:ext cx="4993894" cy="281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9"/>
              </a:lnSpc>
            </a:pPr>
            <a:r>
              <a:rPr lang="en-US" sz="1791" spc="197">
                <a:solidFill>
                  <a:srgbClr val="FFFFFF"/>
                </a:solidFill>
                <a:latin typeface="Roboto Bold Italics"/>
              </a:rPr>
              <a:t>www.retinopatiacukrzycowa.pl</a:t>
            </a:r>
          </a:p>
        </p:txBody>
      </p:sp>
    </p:spTree>
    <p:extLst>
      <p:ext uri="{BB962C8B-B14F-4D97-AF65-F5344CB8AC3E}">
        <p14:creationId xmlns:p14="http://schemas.microsoft.com/office/powerpoint/2010/main" val="2546111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15535D7A-E9D9-0044-B95D-C5658D20D458}"/>
              </a:ext>
            </a:extLst>
          </p:cNvPr>
          <p:cNvSpPr txBox="1"/>
          <p:nvPr/>
        </p:nvSpPr>
        <p:spPr>
          <a:xfrm>
            <a:off x="323528" y="4371950"/>
            <a:ext cx="5112568" cy="607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Poplin R, </a:t>
            </a:r>
            <a:r>
              <a:rPr lang="en-US" sz="12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Varadarajan</a:t>
            </a:r>
            <a:r>
              <a:rPr lang="en-US" sz="12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AV, Blumer K, Liu Y, McConnell MV, </a:t>
            </a:r>
            <a:r>
              <a:rPr lang="en-US" sz="12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Corrado</a:t>
            </a:r>
            <a:r>
              <a:rPr lang="en-US" sz="12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GS, Peng L, Webster DR. Prediction of cardiovascular risk factors from retinal fundus photographs via deep learning. Nat Biomed Eng. 2018 Mar;2(3):158-164. 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7C2E3D9-09BD-A94E-8203-3E48FA370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55526"/>
            <a:ext cx="3638550" cy="15748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52A1737-CF3B-1F4F-8171-6C1873017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01261"/>
            <a:ext cx="3861075" cy="176565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E22A6DD-F2AE-9847-9C29-205505AED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196" y="2503473"/>
            <a:ext cx="3189812" cy="1648070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72566FCC-7A5A-48A1-9DF7-3BA536470AEE}"/>
              </a:ext>
            </a:extLst>
          </p:cNvPr>
          <p:cNvSpPr/>
          <p:nvPr/>
        </p:nvSpPr>
        <p:spPr bwMode="auto">
          <a:xfrm>
            <a:off x="6498274" y="4391289"/>
            <a:ext cx="2520280" cy="7175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599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98"/>
    </mc:Choice>
    <mc:Fallback xmlns="">
      <p:transition spd="slow" advTm="6179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0B2E31F-F1BB-89F2-D6E8-7F98A72BD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83518"/>
            <a:ext cx="6146552" cy="3714036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FA75E673-5256-48FC-A990-8D3B7E37054B}"/>
              </a:ext>
            </a:extLst>
          </p:cNvPr>
          <p:cNvSpPr/>
          <p:nvPr/>
        </p:nvSpPr>
        <p:spPr bwMode="auto">
          <a:xfrm>
            <a:off x="6498274" y="4391289"/>
            <a:ext cx="2520280" cy="7175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23DD3B5-A025-449B-8650-B4AEA158F0EA}"/>
              </a:ext>
            </a:extLst>
          </p:cNvPr>
          <p:cNvSpPr txBox="1"/>
          <p:nvPr/>
        </p:nvSpPr>
        <p:spPr>
          <a:xfrm>
            <a:off x="1187624" y="4470699"/>
            <a:ext cx="6408712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Grzybowski</a:t>
            </a:r>
            <a:r>
              <a:rPr lang="pl-PL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A, </a:t>
            </a:r>
            <a:r>
              <a:rPr lang="pl-PL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Jin</a:t>
            </a:r>
            <a:r>
              <a:rPr lang="pl-PL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K, </a:t>
            </a:r>
            <a:r>
              <a:rPr lang="pl-PL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Zhou</a:t>
            </a:r>
            <a:r>
              <a:rPr lang="pl-PL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J, Pan X, </a:t>
            </a:r>
            <a:r>
              <a:rPr lang="pl-PL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Wang</a:t>
            </a:r>
            <a:r>
              <a:rPr lang="pl-PL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M, </a:t>
            </a:r>
            <a:r>
              <a:rPr lang="pl-PL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Ye</a:t>
            </a:r>
            <a:r>
              <a:rPr lang="pl-PL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J, Wong TY. </a:t>
            </a:r>
            <a:r>
              <a:rPr lang="pl-PL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Retina</a:t>
            </a:r>
            <a:r>
              <a:rPr lang="pl-PL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</a:t>
            </a:r>
            <a:r>
              <a:rPr lang="pl-PL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Fundus</a:t>
            </a:r>
            <a:r>
              <a:rPr lang="pl-PL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</a:t>
            </a:r>
            <a:r>
              <a:rPr lang="pl-PL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Photograph-Based</a:t>
            </a:r>
            <a:r>
              <a:rPr lang="pl-PL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</a:t>
            </a:r>
            <a:r>
              <a:rPr lang="pl-PL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Artificial</a:t>
            </a:r>
            <a:r>
              <a:rPr lang="pl-PL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</a:t>
            </a:r>
            <a:r>
              <a:rPr lang="pl-PL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Intelligence</a:t>
            </a:r>
            <a:r>
              <a:rPr lang="pl-PL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</a:t>
            </a:r>
            <a:r>
              <a:rPr lang="pl-PL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Algorithms</a:t>
            </a:r>
            <a:r>
              <a:rPr lang="pl-PL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in </a:t>
            </a:r>
            <a:r>
              <a:rPr lang="pl-PL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Medicine</a:t>
            </a:r>
            <a:r>
              <a:rPr lang="pl-PL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: A </a:t>
            </a:r>
            <a:r>
              <a:rPr lang="pl-PL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Systematic</a:t>
            </a:r>
            <a:r>
              <a:rPr lang="pl-PL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</a:t>
            </a:r>
            <a:r>
              <a:rPr lang="pl-PL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Review</a:t>
            </a:r>
            <a:r>
              <a:rPr lang="pl-PL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. </a:t>
            </a:r>
            <a:r>
              <a:rPr lang="pl-PL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Ophthalmol</a:t>
            </a:r>
            <a:r>
              <a:rPr lang="pl-PL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</a:t>
            </a:r>
            <a:r>
              <a:rPr lang="pl-PL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Ther</a:t>
            </a:r>
            <a:r>
              <a:rPr lang="pl-PL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. </a:t>
            </a:r>
            <a:r>
              <a:rPr lang="pl-PL" sz="10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2024 Aug</a:t>
            </a:r>
            <a:r>
              <a:rPr lang="pl-PL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;13(8):2125-2149. 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60067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F30B090-16BF-47B8-3322-AE45357AA9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1920" y="339502"/>
            <a:ext cx="4001294" cy="400129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5F40987-17DE-F5AC-6057-7E0B992A11C6}"/>
              </a:ext>
            </a:extLst>
          </p:cNvPr>
          <p:cNvSpPr txBox="1"/>
          <p:nvPr/>
        </p:nvSpPr>
        <p:spPr>
          <a:xfrm>
            <a:off x="539552" y="1275606"/>
            <a:ext cx="2376264" cy="163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Mężczyzna</a:t>
            </a:r>
            <a:r>
              <a:rPr lang="en-US" dirty="0"/>
              <a:t>, 67 </a:t>
            </a:r>
            <a:r>
              <a:rPr lang="en-US" dirty="0" err="1"/>
              <a:t>lat</a:t>
            </a:r>
            <a:r>
              <a:rPr lang="en-US" dirty="0"/>
              <a:t>,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pali</a:t>
            </a:r>
            <a:r>
              <a:rPr lang="en-US" dirty="0"/>
              <a:t> </a:t>
            </a:r>
            <a:r>
              <a:rPr lang="en-US" dirty="0" err="1"/>
              <a:t>tytoniu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choruje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cukrzycę</a:t>
            </a:r>
            <a:r>
              <a:rPr lang="en-US" dirty="0"/>
              <a:t>.</a:t>
            </a:r>
          </a:p>
          <a:p>
            <a:r>
              <a:rPr lang="en-US" dirty="0"/>
              <a:t>Ma BMI </a:t>
            </a:r>
            <a:r>
              <a:rPr lang="en-US" dirty="0" err="1"/>
              <a:t>około</a:t>
            </a:r>
            <a:r>
              <a:rPr lang="en-US" dirty="0"/>
              <a:t> 24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ciśnienie</a:t>
            </a:r>
            <a:r>
              <a:rPr lang="en-US" dirty="0"/>
              <a:t> </a:t>
            </a:r>
            <a:r>
              <a:rPr lang="en-US" dirty="0" err="1"/>
              <a:t>krwi</a:t>
            </a:r>
            <a:r>
              <a:rPr lang="en-US" dirty="0"/>
              <a:t> 120/85 mmHg.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93BCD94-E7F6-E6E3-09AA-CC077FF407A0}"/>
              </a:ext>
            </a:extLst>
          </p:cNvPr>
          <p:cNvSpPr txBox="1"/>
          <p:nvPr/>
        </p:nvSpPr>
        <p:spPr>
          <a:xfrm>
            <a:off x="755576" y="4083918"/>
            <a:ext cx="2232248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Przyszłość</a:t>
            </a:r>
            <a:r>
              <a:rPr lang="en-US" dirty="0"/>
              <a:t>?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211C515-4348-4864-EF42-C206170312B4}"/>
              </a:ext>
            </a:extLst>
          </p:cNvPr>
          <p:cNvSpPr txBox="1"/>
          <p:nvPr/>
        </p:nvSpPr>
        <p:spPr>
          <a:xfrm>
            <a:off x="107505" y="4731990"/>
            <a:ext cx="6408712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Grzybowski</a:t>
            </a:r>
            <a:r>
              <a:rPr lang="pl-PL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A, </a:t>
            </a:r>
            <a:r>
              <a:rPr lang="pl-PL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Jin</a:t>
            </a:r>
            <a:r>
              <a:rPr lang="pl-PL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K, </a:t>
            </a:r>
            <a:r>
              <a:rPr lang="pl-PL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Zhou</a:t>
            </a:r>
            <a:r>
              <a:rPr lang="pl-PL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J, Pan X, </a:t>
            </a:r>
            <a:r>
              <a:rPr lang="pl-PL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Wang</a:t>
            </a:r>
            <a:r>
              <a:rPr lang="pl-PL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M, </a:t>
            </a:r>
            <a:r>
              <a:rPr lang="pl-PL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Ye</a:t>
            </a:r>
            <a:r>
              <a:rPr lang="pl-PL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J, Wong TY. </a:t>
            </a:r>
            <a:r>
              <a:rPr lang="pl-PL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Retina</a:t>
            </a:r>
            <a:r>
              <a:rPr lang="pl-PL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</a:t>
            </a:r>
            <a:r>
              <a:rPr lang="pl-PL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Fundus</a:t>
            </a:r>
            <a:r>
              <a:rPr lang="pl-PL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</a:t>
            </a:r>
            <a:r>
              <a:rPr lang="pl-PL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Photograph-Based</a:t>
            </a:r>
            <a:r>
              <a:rPr lang="pl-PL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</a:t>
            </a:r>
            <a:r>
              <a:rPr lang="pl-PL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Artificial</a:t>
            </a:r>
            <a:r>
              <a:rPr lang="pl-PL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</a:t>
            </a:r>
            <a:r>
              <a:rPr lang="pl-PL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Intelligence</a:t>
            </a:r>
            <a:r>
              <a:rPr lang="pl-PL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</a:t>
            </a:r>
            <a:r>
              <a:rPr lang="pl-PL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Algorithms</a:t>
            </a:r>
            <a:r>
              <a:rPr lang="pl-PL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in </a:t>
            </a:r>
            <a:r>
              <a:rPr lang="pl-PL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Medicine</a:t>
            </a:r>
            <a:r>
              <a:rPr lang="pl-PL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: A </a:t>
            </a:r>
            <a:r>
              <a:rPr lang="pl-PL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Systematic</a:t>
            </a:r>
            <a:r>
              <a:rPr lang="pl-PL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</a:t>
            </a:r>
            <a:r>
              <a:rPr lang="pl-PL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Review</a:t>
            </a:r>
            <a:r>
              <a:rPr lang="pl-PL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. </a:t>
            </a:r>
            <a:r>
              <a:rPr lang="pl-PL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Ophthalmol</a:t>
            </a:r>
            <a:r>
              <a:rPr lang="pl-PL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</a:t>
            </a:r>
            <a:r>
              <a:rPr lang="pl-PL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Ther</a:t>
            </a:r>
            <a:r>
              <a:rPr lang="pl-PL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. </a:t>
            </a:r>
            <a:r>
              <a:rPr lang="pl-PL" sz="10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2024 Aug</a:t>
            </a:r>
            <a:r>
              <a:rPr lang="pl-PL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;13(8):2125-2149. </a:t>
            </a:r>
            <a:endParaRPr lang="pl-PL" sz="1000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D42C347-9810-4258-8A88-CCDA537DC8C9}"/>
              </a:ext>
            </a:extLst>
          </p:cNvPr>
          <p:cNvSpPr/>
          <p:nvPr/>
        </p:nvSpPr>
        <p:spPr bwMode="auto">
          <a:xfrm>
            <a:off x="6498274" y="4391289"/>
            <a:ext cx="2520280" cy="7175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278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00"/>
    </mc:Choice>
    <mc:Fallback xmlns="">
      <p:transition spd="slow" advTm="431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5A2CE7A5-364A-43E8-90A1-8C3D8D2BB758}"/>
              </a:ext>
            </a:extLst>
          </p:cNvPr>
          <p:cNvSpPr/>
          <p:nvPr/>
        </p:nvSpPr>
        <p:spPr bwMode="auto">
          <a:xfrm>
            <a:off x="6498274" y="4391289"/>
            <a:ext cx="2520280" cy="7175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l-PL" sz="11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AED21B-FBBC-8027-B0F6-4E63C9DB9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93" y="-3105"/>
            <a:ext cx="7823415" cy="35672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7A255C-E354-F769-AF1F-FF3DC8EAA8B3}"/>
              </a:ext>
            </a:extLst>
          </p:cNvPr>
          <p:cNvSpPr/>
          <p:nvPr/>
        </p:nvSpPr>
        <p:spPr>
          <a:xfrm>
            <a:off x="2619772" y="3077554"/>
            <a:ext cx="6524228" cy="1218115"/>
          </a:xfrm>
          <a:prstGeom prst="rect">
            <a:avLst/>
          </a:prstGeom>
          <a:solidFill>
            <a:srgbClr val="A5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PL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BFEA64A-34CF-2CCD-6011-7504D0855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772" y="3077554"/>
            <a:ext cx="2687255" cy="486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F8B99E-B44E-D8BD-6F85-3CAD1DEAF5D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26183" y="4335836"/>
            <a:ext cx="6091635" cy="622669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F119E3C0-36B3-4E97-AD94-67C28A59A894}"/>
              </a:ext>
            </a:extLst>
          </p:cNvPr>
          <p:cNvSpPr txBox="1">
            <a:spLocks/>
          </p:cNvSpPr>
          <p:nvPr/>
        </p:nvSpPr>
        <p:spPr>
          <a:xfrm>
            <a:off x="1907704" y="2490763"/>
            <a:ext cx="5151941" cy="434661"/>
          </a:xfrm>
          <a:prstGeom prst="rect">
            <a:avLst/>
          </a:prstGeom>
        </p:spPr>
        <p:txBody>
          <a:bodyPr vert="horz" lIns="62215" tIns="31107" rIns="62215" bIns="31107" rtlCol="0" anchor="t">
            <a:normAutofit fontScale="55000" lnSpcReduction="2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l-PL" sz="1905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Prof. dr hab. med. Andrzej Grzybowski</a:t>
            </a:r>
          </a:p>
          <a:p>
            <a:pPr algn="l">
              <a:lnSpc>
                <a:spcPct val="100000"/>
              </a:lnSpc>
            </a:pPr>
            <a:endParaRPr lang="pl-PL" sz="1905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pl-PL" sz="1905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Fundacja Wspierania Rozwoju Okulistyki Okulistyka 21 (www.okulistyka21.pl)</a:t>
            </a:r>
            <a:endParaRPr lang="en-PL" sz="1905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itle 9">
            <a:extLst>
              <a:ext uri="{FF2B5EF4-FFF2-40B4-BE49-F238E27FC236}">
                <a16:creationId xmlns:a16="http://schemas.microsoft.com/office/drawing/2014/main" id="{3AB57F9F-F949-4DB4-955D-96302C0BE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320554"/>
            <a:ext cx="7068242" cy="468036"/>
          </a:xfrm>
        </p:spPr>
        <p:txBody>
          <a:bodyPr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191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Dziękuję za uwagę.</a:t>
            </a:r>
            <a:endParaRPr lang="en-PL" sz="2191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9493EAA-899E-43E6-940D-101CC7B72F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722" y="850406"/>
            <a:ext cx="1417518" cy="1417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9BD6AE-07E5-4407-B890-39ED0DCC51B0}"/>
              </a:ext>
            </a:extLst>
          </p:cNvPr>
          <p:cNvSpPr txBox="1"/>
          <p:nvPr/>
        </p:nvSpPr>
        <p:spPr>
          <a:xfrm>
            <a:off x="3837093" y="997141"/>
            <a:ext cx="4248472" cy="119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Email: </a:t>
            </a:r>
            <a:r>
              <a:rPr lang="pl-PL" sz="1100" b="1" dirty="0" err="1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ae.grzybowski@gmail.com</a:t>
            </a:r>
            <a:endParaRPr lang="pl-PL" sz="11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11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100" b="1" i="1" dirty="0">
                <a:solidFill>
                  <a:srgbClr val="11306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Twitter: https://twitter.com/andrzejgrzybow</a:t>
            </a:r>
          </a:p>
          <a:p>
            <a:endParaRPr lang="pl-PL" sz="1100" b="1" dirty="0">
              <a:solidFill>
                <a:srgbClr val="11306E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100" b="1" i="1" dirty="0" err="1">
                <a:solidFill>
                  <a:srgbClr val="11306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Linkedin</a:t>
            </a:r>
            <a:r>
              <a:rPr lang="pl-PL" sz="1100" b="1" i="1" dirty="0">
                <a:solidFill>
                  <a:srgbClr val="11306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pl-PL" sz="1100" b="1" i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www.linkedin.com/in/andrzej-grzybowski-2a525525</a:t>
            </a:r>
            <a:endParaRPr lang="pl-PL" sz="1100" b="1" dirty="0">
              <a:solidFill>
                <a:srgbClr val="11306E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1100" b="1" i="1" dirty="0">
              <a:solidFill>
                <a:srgbClr val="11306E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100" b="1" i="1" dirty="0">
                <a:solidFill>
                  <a:srgbClr val="11306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Facebook: https://www.facebook.com/ae.grzybowski</a:t>
            </a:r>
            <a:endParaRPr lang="pl-PL" sz="1100" b="1" dirty="0">
              <a:solidFill>
                <a:srgbClr val="11306E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547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75" b="875"/>
          <a:stretch>
            <a:fillRect/>
          </a:stretch>
        </p:blipFill>
        <p:spPr>
          <a:xfrm>
            <a:off x="1115616" y="0"/>
            <a:ext cx="6486258" cy="437476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58612" y="4524329"/>
            <a:ext cx="1974850" cy="592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600" dirty="0">
                <a:solidFill>
                  <a:srgbClr val="755B60"/>
                </a:solidFill>
                <a:latin typeface="Vollkorn"/>
              </a:rPr>
              <a:t>38 </a:t>
            </a:r>
            <a:r>
              <a:rPr lang="en-US" sz="1600" dirty="0" err="1">
                <a:solidFill>
                  <a:srgbClr val="755B60"/>
                </a:solidFill>
                <a:latin typeface="Vollkorn"/>
              </a:rPr>
              <a:t>mln</a:t>
            </a:r>
            <a:endParaRPr lang="en-US" sz="1600" dirty="0">
              <a:solidFill>
                <a:srgbClr val="755B60"/>
              </a:solidFill>
              <a:latin typeface="Vollkorn"/>
            </a:endParaRPr>
          </a:p>
          <a:p>
            <a:pPr algn="ctr">
              <a:lnSpc>
                <a:spcPts val="2400"/>
              </a:lnSpc>
            </a:pPr>
            <a:r>
              <a:rPr lang="en-US" sz="1600" dirty="0">
                <a:solidFill>
                  <a:srgbClr val="755B60"/>
                </a:solidFill>
                <a:latin typeface="Vollkorn"/>
              </a:rPr>
              <a:t>Polska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25337" y="4498429"/>
            <a:ext cx="1248756" cy="592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600" dirty="0">
                <a:solidFill>
                  <a:srgbClr val="755B60"/>
                </a:solidFill>
                <a:latin typeface="Vollkorn"/>
              </a:rPr>
              <a:t>3,0 </a:t>
            </a:r>
            <a:r>
              <a:rPr lang="en-US" sz="1600" dirty="0" err="1">
                <a:solidFill>
                  <a:srgbClr val="755B60"/>
                </a:solidFill>
                <a:latin typeface="Vollkorn"/>
              </a:rPr>
              <a:t>mln</a:t>
            </a:r>
            <a:endParaRPr lang="en-US" sz="1600" dirty="0">
              <a:solidFill>
                <a:srgbClr val="755B60"/>
              </a:solidFill>
              <a:latin typeface="Vollkorn"/>
            </a:endParaRPr>
          </a:p>
          <a:p>
            <a:pPr algn="ctr">
              <a:lnSpc>
                <a:spcPts val="2400"/>
              </a:lnSpc>
            </a:pPr>
            <a:r>
              <a:rPr lang="en-US" sz="1600" dirty="0">
                <a:solidFill>
                  <a:srgbClr val="755B60"/>
                </a:solidFill>
                <a:latin typeface="Vollkorn"/>
              </a:rPr>
              <a:t>z </a:t>
            </a:r>
            <a:r>
              <a:rPr lang="en-US" sz="1600" dirty="0" err="1">
                <a:solidFill>
                  <a:srgbClr val="755B60"/>
                </a:solidFill>
                <a:latin typeface="Vollkorn"/>
              </a:rPr>
              <a:t>cukrzycą</a:t>
            </a:r>
            <a:endParaRPr lang="en-US" sz="1600" dirty="0">
              <a:solidFill>
                <a:srgbClr val="755B60"/>
              </a:solidFill>
              <a:latin typeface="Vollkor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148064" y="4227935"/>
            <a:ext cx="1287531" cy="915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400" dirty="0">
                <a:solidFill>
                  <a:srgbClr val="755B60"/>
                </a:solidFill>
                <a:latin typeface="Vollkorn"/>
              </a:rPr>
              <a:t>1 </a:t>
            </a:r>
            <a:r>
              <a:rPr lang="en-US" sz="1400" dirty="0" err="1">
                <a:solidFill>
                  <a:srgbClr val="755B60"/>
                </a:solidFill>
                <a:latin typeface="Vollkorn"/>
              </a:rPr>
              <a:t>mln</a:t>
            </a:r>
            <a:endParaRPr lang="en-US" sz="1400" dirty="0">
              <a:solidFill>
                <a:srgbClr val="755B60"/>
              </a:solidFill>
              <a:latin typeface="Vollkorn"/>
            </a:endParaRPr>
          </a:p>
          <a:p>
            <a:pPr algn="ctr">
              <a:lnSpc>
                <a:spcPts val="2400"/>
              </a:lnSpc>
            </a:pPr>
            <a:r>
              <a:rPr lang="en-US" sz="1400" dirty="0">
                <a:solidFill>
                  <a:srgbClr val="755B60"/>
                </a:solidFill>
                <a:latin typeface="Vollkorn"/>
              </a:rPr>
              <a:t>z </a:t>
            </a:r>
            <a:r>
              <a:rPr lang="en-US" sz="1400" dirty="0" err="1">
                <a:solidFill>
                  <a:srgbClr val="755B60"/>
                </a:solidFill>
                <a:latin typeface="Vollkorn"/>
              </a:rPr>
              <a:t>retinopatią</a:t>
            </a:r>
            <a:r>
              <a:rPr lang="en-US" sz="1400" dirty="0">
                <a:solidFill>
                  <a:srgbClr val="755B60"/>
                </a:solidFill>
                <a:latin typeface="Vollkorn"/>
              </a:rPr>
              <a:t> </a:t>
            </a:r>
            <a:r>
              <a:rPr lang="en-US" sz="1400" dirty="0" err="1">
                <a:solidFill>
                  <a:srgbClr val="755B60"/>
                </a:solidFill>
                <a:latin typeface="Vollkorn"/>
              </a:rPr>
              <a:t>cukrzycową</a:t>
            </a:r>
            <a:endParaRPr lang="en-US" sz="1400" dirty="0">
              <a:solidFill>
                <a:srgbClr val="755B60"/>
              </a:solidFill>
              <a:latin typeface="Vollkor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435595" y="4403862"/>
            <a:ext cx="2699585" cy="278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400" dirty="0">
                <a:solidFill>
                  <a:srgbClr val="755B60"/>
                </a:solidFill>
                <a:highlight>
                  <a:srgbClr val="FFFF00"/>
                </a:highlight>
                <a:latin typeface="Vollkorn"/>
              </a:rPr>
              <a:t>300 </a:t>
            </a:r>
            <a:r>
              <a:rPr lang="en-US" sz="1400" dirty="0" err="1">
                <a:solidFill>
                  <a:srgbClr val="755B60"/>
                </a:solidFill>
                <a:highlight>
                  <a:srgbClr val="FFFF00"/>
                </a:highlight>
                <a:latin typeface="Vollkorn"/>
              </a:rPr>
              <a:t>tys</a:t>
            </a:r>
            <a:r>
              <a:rPr lang="en-US" sz="1400" dirty="0">
                <a:solidFill>
                  <a:srgbClr val="755B60"/>
                </a:solidFill>
                <a:highlight>
                  <a:srgbClr val="FFFF00"/>
                </a:highlight>
                <a:latin typeface="Vollkorn"/>
              </a:rPr>
              <a:t>. </a:t>
            </a:r>
            <a:r>
              <a:rPr lang="en-US" sz="1400" dirty="0" err="1">
                <a:solidFill>
                  <a:srgbClr val="755B60"/>
                </a:solidFill>
                <a:highlight>
                  <a:srgbClr val="FFFF00"/>
                </a:highlight>
                <a:latin typeface="Vollkorn"/>
              </a:rPr>
              <a:t>zagrożeni</a:t>
            </a:r>
            <a:r>
              <a:rPr lang="en-US" sz="1400" dirty="0">
                <a:solidFill>
                  <a:srgbClr val="755B60"/>
                </a:solidFill>
                <a:highlight>
                  <a:srgbClr val="FFFF00"/>
                </a:highlight>
                <a:latin typeface="Vollkorn"/>
              </a:rPr>
              <a:t> </a:t>
            </a:r>
            <a:r>
              <a:rPr lang="en-US" sz="1400" dirty="0" err="1">
                <a:solidFill>
                  <a:srgbClr val="755B60"/>
                </a:solidFill>
                <a:highlight>
                  <a:srgbClr val="FFFF00"/>
                </a:highlight>
                <a:latin typeface="Vollkorn"/>
              </a:rPr>
              <a:t>utratą</a:t>
            </a:r>
            <a:r>
              <a:rPr lang="en-US" sz="1400" dirty="0">
                <a:solidFill>
                  <a:srgbClr val="755B60"/>
                </a:solidFill>
                <a:highlight>
                  <a:srgbClr val="FFFF00"/>
                </a:highlight>
                <a:latin typeface="Vollkorn"/>
              </a:rPr>
              <a:t> </a:t>
            </a:r>
            <a:r>
              <a:rPr lang="en-US" sz="1400" dirty="0" err="1">
                <a:solidFill>
                  <a:srgbClr val="755B60"/>
                </a:solidFill>
                <a:highlight>
                  <a:srgbClr val="FFFF00"/>
                </a:highlight>
                <a:latin typeface="Vollkorn"/>
              </a:rPr>
              <a:t>widzenia</a:t>
            </a:r>
            <a:endParaRPr lang="en-US" sz="1400" dirty="0">
              <a:solidFill>
                <a:srgbClr val="755B60"/>
              </a:solidFill>
              <a:highlight>
                <a:srgbClr val="FFFF00"/>
              </a:highlight>
              <a:latin typeface="Vollkorn"/>
            </a:endParaRPr>
          </a:p>
        </p:txBody>
      </p:sp>
    </p:spTree>
    <p:extLst>
      <p:ext uri="{BB962C8B-B14F-4D97-AF65-F5344CB8AC3E}">
        <p14:creationId xmlns:p14="http://schemas.microsoft.com/office/powerpoint/2010/main" val="108093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04"/>
    </mc:Choice>
    <mc:Fallback xmlns="">
      <p:transition spd="slow" advTm="3930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D72E0C3C-4F85-2A2E-E889-6B3412A06A08}"/>
              </a:ext>
            </a:extLst>
          </p:cNvPr>
          <p:cNvSpPr txBox="1"/>
          <p:nvPr/>
        </p:nvSpPr>
        <p:spPr>
          <a:xfrm>
            <a:off x="323528" y="4597286"/>
            <a:ext cx="4572000" cy="321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dirty="0" err="1">
                <a:effectLst/>
                <a:latin typeface="URWPalladioL"/>
              </a:rPr>
              <a:t>Bidwai</a:t>
            </a:r>
            <a:r>
              <a:rPr lang="pl-PL" sz="800" dirty="0">
                <a:effectLst/>
                <a:latin typeface="URWPalladioL"/>
              </a:rPr>
              <a:t>, P.; </a:t>
            </a:r>
            <a:r>
              <a:rPr lang="pl-PL" sz="800" dirty="0" err="1">
                <a:effectLst/>
                <a:latin typeface="URWPalladioL"/>
              </a:rPr>
              <a:t>Gite</a:t>
            </a:r>
            <a:r>
              <a:rPr lang="pl-PL" sz="800" dirty="0">
                <a:effectLst/>
                <a:latin typeface="URWPalladioL"/>
              </a:rPr>
              <a:t>, S.; </a:t>
            </a:r>
            <a:r>
              <a:rPr lang="pl-PL" sz="800" dirty="0" err="1">
                <a:effectLst/>
                <a:latin typeface="URWPalladioL"/>
              </a:rPr>
              <a:t>Pahuja</a:t>
            </a:r>
            <a:r>
              <a:rPr lang="pl-PL" sz="800" dirty="0">
                <a:effectLst/>
                <a:latin typeface="URWPalladioL"/>
              </a:rPr>
              <a:t>, K.; </a:t>
            </a:r>
            <a:r>
              <a:rPr lang="pl-PL" sz="800" dirty="0" err="1">
                <a:effectLst/>
                <a:latin typeface="URWPalladioL"/>
              </a:rPr>
              <a:t>Kotecha</a:t>
            </a:r>
            <a:r>
              <a:rPr lang="pl-PL" sz="800" dirty="0">
                <a:effectLst/>
                <a:latin typeface="URWPalladioL"/>
              </a:rPr>
              <a:t>, K. A </a:t>
            </a:r>
            <a:r>
              <a:rPr lang="pl-PL" sz="800" dirty="0" err="1">
                <a:effectLst/>
                <a:latin typeface="URWPalladioL"/>
              </a:rPr>
              <a:t>Systematic</a:t>
            </a:r>
            <a:r>
              <a:rPr lang="pl-PL" sz="800" dirty="0">
                <a:effectLst/>
                <a:latin typeface="URWPalladioL"/>
              </a:rPr>
              <a:t> </a:t>
            </a:r>
            <a:r>
              <a:rPr lang="pl-PL" sz="800" dirty="0" err="1">
                <a:effectLst/>
                <a:latin typeface="URWPalladioL"/>
              </a:rPr>
              <a:t>Literature</a:t>
            </a:r>
            <a:r>
              <a:rPr lang="pl-PL" sz="800" dirty="0">
                <a:effectLst/>
                <a:latin typeface="URWPalladioL"/>
              </a:rPr>
              <a:t> </a:t>
            </a:r>
            <a:r>
              <a:rPr lang="pl-PL" sz="800" dirty="0" err="1">
                <a:effectLst/>
                <a:latin typeface="URWPalladioL"/>
              </a:rPr>
              <a:t>Review</a:t>
            </a:r>
            <a:r>
              <a:rPr lang="pl-PL" sz="800" dirty="0">
                <a:effectLst/>
                <a:latin typeface="URWPalladioL"/>
              </a:rPr>
              <a:t> on </a:t>
            </a:r>
            <a:r>
              <a:rPr lang="pl-PL" sz="800" dirty="0" err="1">
                <a:effectLst/>
                <a:latin typeface="URWPalladioL"/>
              </a:rPr>
              <a:t>Diabetic</a:t>
            </a:r>
            <a:r>
              <a:rPr lang="pl-PL" sz="800" dirty="0">
                <a:effectLst/>
                <a:latin typeface="URWPalladioL"/>
              </a:rPr>
              <a:t> </a:t>
            </a:r>
            <a:r>
              <a:rPr lang="pl-PL" sz="800" dirty="0" err="1">
                <a:effectLst/>
                <a:latin typeface="URWPalladioL"/>
              </a:rPr>
              <a:t>Retinopathy</a:t>
            </a:r>
            <a:r>
              <a:rPr lang="pl-PL" sz="800" dirty="0">
                <a:effectLst/>
                <a:latin typeface="URWPalladioL"/>
              </a:rPr>
              <a:t> Using </a:t>
            </a:r>
            <a:r>
              <a:rPr lang="pl-PL" sz="800" dirty="0" err="1">
                <a:effectLst/>
                <a:latin typeface="URWPalladioL"/>
              </a:rPr>
              <a:t>an</a:t>
            </a:r>
            <a:r>
              <a:rPr lang="pl-PL" sz="800" dirty="0">
                <a:effectLst/>
                <a:latin typeface="URWPalladioL"/>
              </a:rPr>
              <a:t> </a:t>
            </a:r>
            <a:r>
              <a:rPr lang="pl-PL" sz="800" dirty="0" err="1">
                <a:effectLst/>
                <a:latin typeface="URWPalladioL"/>
              </a:rPr>
              <a:t>Artificial</a:t>
            </a:r>
            <a:r>
              <a:rPr lang="pl-PL" sz="800" dirty="0">
                <a:effectLst/>
                <a:latin typeface="URWPalladioL"/>
              </a:rPr>
              <a:t> </a:t>
            </a:r>
            <a:r>
              <a:rPr lang="pl-PL" sz="800" dirty="0" err="1">
                <a:effectLst/>
                <a:latin typeface="URWPalladioL"/>
              </a:rPr>
              <a:t>Intelligence</a:t>
            </a:r>
            <a:r>
              <a:rPr lang="pl-PL" sz="800" dirty="0">
                <a:effectLst/>
                <a:latin typeface="URWPalladioL"/>
              </a:rPr>
              <a:t> </a:t>
            </a:r>
            <a:r>
              <a:rPr lang="pl-PL" sz="800" dirty="0" err="1">
                <a:effectLst/>
                <a:latin typeface="URWPalladioL"/>
              </a:rPr>
              <a:t>Approach</a:t>
            </a:r>
            <a:r>
              <a:rPr lang="pl-PL" sz="800" dirty="0">
                <a:effectLst/>
                <a:latin typeface="URWPalladioL"/>
              </a:rPr>
              <a:t>. </a:t>
            </a:r>
            <a:r>
              <a:rPr lang="pl-PL" sz="800" i="1" dirty="0">
                <a:effectLst/>
                <a:latin typeface="URWPalladioL"/>
              </a:rPr>
              <a:t>Big Data </a:t>
            </a:r>
            <a:r>
              <a:rPr lang="pl-PL" sz="800" i="1" dirty="0" err="1">
                <a:effectLst/>
                <a:latin typeface="URWPalladioL"/>
              </a:rPr>
              <a:t>Cogn</a:t>
            </a:r>
            <a:r>
              <a:rPr lang="pl-PL" sz="800" i="1" dirty="0">
                <a:effectLst/>
                <a:latin typeface="URWPalladioL"/>
              </a:rPr>
              <a:t>. Comput.</a:t>
            </a:r>
            <a:r>
              <a:rPr lang="pl-PL" sz="800" b="1" dirty="0">
                <a:effectLst/>
                <a:latin typeface="URWPalladioL"/>
              </a:rPr>
              <a:t>2022</a:t>
            </a:r>
            <a:r>
              <a:rPr lang="pl-PL" sz="800" dirty="0">
                <a:effectLst/>
                <a:latin typeface="URWPalladioL"/>
              </a:rPr>
              <a:t>,</a:t>
            </a:r>
            <a:r>
              <a:rPr lang="pl-PL" sz="800" i="1" dirty="0">
                <a:effectLst/>
                <a:latin typeface="URWPalladioL"/>
              </a:rPr>
              <a:t>6</a:t>
            </a:r>
            <a:r>
              <a:rPr lang="pl-PL" sz="800" dirty="0">
                <a:effectLst/>
                <a:latin typeface="URWPalladioL"/>
              </a:rPr>
              <a:t>,152. </a:t>
            </a:r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BE7B859-922C-F958-6562-A6436C3B1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50" y="717550"/>
            <a:ext cx="6159500" cy="3708400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695D4222-2888-46A3-AEE9-EB8EAEFDED78}"/>
              </a:ext>
            </a:extLst>
          </p:cNvPr>
          <p:cNvSpPr/>
          <p:nvPr/>
        </p:nvSpPr>
        <p:spPr bwMode="auto">
          <a:xfrm>
            <a:off x="6516216" y="4399196"/>
            <a:ext cx="2520280" cy="7175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923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67"/>
    </mc:Choice>
    <mc:Fallback xmlns="">
      <p:transition spd="slow" advTm="1896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D72E0C3C-4F85-2A2E-E889-6B3412A06A08}"/>
              </a:ext>
            </a:extLst>
          </p:cNvPr>
          <p:cNvSpPr txBox="1"/>
          <p:nvPr/>
        </p:nvSpPr>
        <p:spPr>
          <a:xfrm>
            <a:off x="323528" y="4597286"/>
            <a:ext cx="6048672" cy="43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 err="1">
                <a:effectLst/>
                <a:latin typeface="URWPalladioL"/>
              </a:rPr>
              <a:t>Bidwai</a:t>
            </a:r>
            <a:r>
              <a:rPr lang="pl-PL" sz="1200" dirty="0">
                <a:effectLst/>
                <a:latin typeface="URWPalladioL"/>
              </a:rPr>
              <a:t>, P.; </a:t>
            </a:r>
            <a:r>
              <a:rPr lang="pl-PL" sz="1200" dirty="0" err="1">
                <a:effectLst/>
                <a:latin typeface="URWPalladioL"/>
              </a:rPr>
              <a:t>Gite</a:t>
            </a:r>
            <a:r>
              <a:rPr lang="pl-PL" sz="1200" dirty="0">
                <a:effectLst/>
                <a:latin typeface="URWPalladioL"/>
              </a:rPr>
              <a:t>, S.; </a:t>
            </a:r>
            <a:r>
              <a:rPr lang="pl-PL" sz="1200" dirty="0" err="1">
                <a:effectLst/>
                <a:latin typeface="URWPalladioL"/>
              </a:rPr>
              <a:t>Pahuja</a:t>
            </a:r>
            <a:r>
              <a:rPr lang="pl-PL" sz="1200" dirty="0">
                <a:effectLst/>
                <a:latin typeface="URWPalladioL"/>
              </a:rPr>
              <a:t>, K.; </a:t>
            </a:r>
            <a:r>
              <a:rPr lang="pl-PL" sz="1200" dirty="0" err="1">
                <a:effectLst/>
                <a:latin typeface="URWPalladioL"/>
              </a:rPr>
              <a:t>Kotecha</a:t>
            </a:r>
            <a:r>
              <a:rPr lang="pl-PL" sz="1200" dirty="0">
                <a:effectLst/>
                <a:latin typeface="URWPalladioL"/>
              </a:rPr>
              <a:t>, K. A </a:t>
            </a:r>
            <a:r>
              <a:rPr lang="pl-PL" sz="1200" dirty="0" err="1">
                <a:effectLst/>
                <a:latin typeface="URWPalladioL"/>
              </a:rPr>
              <a:t>Systematic</a:t>
            </a:r>
            <a:r>
              <a:rPr lang="pl-PL" sz="1200" dirty="0">
                <a:effectLst/>
                <a:latin typeface="URWPalladioL"/>
              </a:rPr>
              <a:t> </a:t>
            </a:r>
            <a:r>
              <a:rPr lang="pl-PL" sz="1200" dirty="0" err="1">
                <a:effectLst/>
                <a:latin typeface="URWPalladioL"/>
              </a:rPr>
              <a:t>Literature</a:t>
            </a:r>
            <a:r>
              <a:rPr lang="pl-PL" sz="1200" dirty="0">
                <a:effectLst/>
                <a:latin typeface="URWPalladioL"/>
              </a:rPr>
              <a:t> </a:t>
            </a:r>
            <a:r>
              <a:rPr lang="pl-PL" sz="1200" dirty="0" err="1">
                <a:effectLst/>
                <a:latin typeface="URWPalladioL"/>
              </a:rPr>
              <a:t>Review</a:t>
            </a:r>
            <a:r>
              <a:rPr lang="pl-PL" sz="1200" dirty="0">
                <a:effectLst/>
                <a:latin typeface="URWPalladioL"/>
              </a:rPr>
              <a:t> on </a:t>
            </a:r>
            <a:r>
              <a:rPr lang="pl-PL" sz="1200" dirty="0" err="1">
                <a:effectLst/>
                <a:latin typeface="URWPalladioL"/>
              </a:rPr>
              <a:t>Diabetic</a:t>
            </a:r>
            <a:r>
              <a:rPr lang="pl-PL" sz="1200" dirty="0">
                <a:effectLst/>
                <a:latin typeface="URWPalladioL"/>
              </a:rPr>
              <a:t> </a:t>
            </a:r>
            <a:r>
              <a:rPr lang="pl-PL" sz="1200" dirty="0" err="1">
                <a:effectLst/>
                <a:latin typeface="URWPalladioL"/>
              </a:rPr>
              <a:t>Retinopathy</a:t>
            </a:r>
            <a:r>
              <a:rPr lang="pl-PL" sz="1200" dirty="0">
                <a:effectLst/>
                <a:latin typeface="URWPalladioL"/>
              </a:rPr>
              <a:t> Using </a:t>
            </a:r>
            <a:r>
              <a:rPr lang="pl-PL" sz="1200" dirty="0" err="1">
                <a:effectLst/>
                <a:latin typeface="URWPalladioL"/>
              </a:rPr>
              <a:t>an</a:t>
            </a:r>
            <a:r>
              <a:rPr lang="pl-PL" sz="1200" dirty="0">
                <a:effectLst/>
                <a:latin typeface="URWPalladioL"/>
              </a:rPr>
              <a:t> </a:t>
            </a:r>
            <a:r>
              <a:rPr lang="pl-PL" sz="1200" dirty="0" err="1">
                <a:effectLst/>
                <a:latin typeface="URWPalladioL"/>
              </a:rPr>
              <a:t>Artificial</a:t>
            </a:r>
            <a:r>
              <a:rPr lang="pl-PL" sz="1200" dirty="0">
                <a:effectLst/>
                <a:latin typeface="URWPalladioL"/>
              </a:rPr>
              <a:t> </a:t>
            </a:r>
            <a:r>
              <a:rPr lang="pl-PL" sz="1200" dirty="0" err="1">
                <a:effectLst/>
                <a:latin typeface="URWPalladioL"/>
              </a:rPr>
              <a:t>Intelligence</a:t>
            </a:r>
            <a:r>
              <a:rPr lang="pl-PL" sz="1200" dirty="0">
                <a:effectLst/>
                <a:latin typeface="URWPalladioL"/>
              </a:rPr>
              <a:t> </a:t>
            </a:r>
            <a:r>
              <a:rPr lang="pl-PL" sz="1200" dirty="0" err="1">
                <a:effectLst/>
                <a:latin typeface="URWPalladioL"/>
              </a:rPr>
              <a:t>Approach</a:t>
            </a:r>
            <a:r>
              <a:rPr lang="pl-PL" sz="1200" dirty="0">
                <a:effectLst/>
                <a:latin typeface="URWPalladioL"/>
              </a:rPr>
              <a:t>. </a:t>
            </a:r>
            <a:r>
              <a:rPr lang="pl-PL" sz="1200" i="1" dirty="0">
                <a:effectLst/>
                <a:latin typeface="URWPalladioL"/>
              </a:rPr>
              <a:t>Big Data </a:t>
            </a:r>
            <a:r>
              <a:rPr lang="pl-PL" sz="1200" i="1" dirty="0" err="1">
                <a:effectLst/>
                <a:latin typeface="URWPalladioL"/>
              </a:rPr>
              <a:t>Cogn</a:t>
            </a:r>
            <a:r>
              <a:rPr lang="pl-PL" sz="1200" i="1" dirty="0">
                <a:effectLst/>
                <a:latin typeface="URWPalladioL"/>
              </a:rPr>
              <a:t>. Comput.</a:t>
            </a:r>
            <a:r>
              <a:rPr lang="pl-PL" sz="1200" b="1" dirty="0">
                <a:effectLst/>
                <a:latin typeface="URWPalladioL"/>
              </a:rPr>
              <a:t>2022</a:t>
            </a:r>
            <a:r>
              <a:rPr lang="pl-PL" sz="1200" dirty="0">
                <a:effectLst/>
                <a:latin typeface="URWPalladioL"/>
              </a:rPr>
              <a:t>,</a:t>
            </a:r>
            <a:r>
              <a:rPr lang="pl-PL" sz="1200" i="1" dirty="0">
                <a:effectLst/>
                <a:latin typeface="URWPalladioL"/>
              </a:rPr>
              <a:t>6</a:t>
            </a:r>
            <a:r>
              <a:rPr lang="pl-PL" sz="1200" dirty="0">
                <a:effectLst/>
                <a:latin typeface="URWPalladioL"/>
              </a:rPr>
              <a:t>,152. </a:t>
            </a:r>
            <a:endParaRPr lang="pl-PL" sz="12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D2D07B0-9CD8-EF69-9FE5-37A9FC8CE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02176"/>
            <a:ext cx="5654767" cy="4505424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E1903AD9-DEAB-4CAD-A945-43C6890D009D}"/>
              </a:ext>
            </a:extLst>
          </p:cNvPr>
          <p:cNvSpPr/>
          <p:nvPr/>
        </p:nvSpPr>
        <p:spPr bwMode="auto">
          <a:xfrm>
            <a:off x="6498274" y="4391289"/>
            <a:ext cx="2520280" cy="7175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927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65"/>
    </mc:Choice>
    <mc:Fallback xmlns="">
      <p:transition spd="slow" advTm="1456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71550"/>
            <a:ext cx="5699634" cy="69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35646"/>
            <a:ext cx="5934869" cy="62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209094" y="2715996"/>
            <a:ext cx="8228012" cy="232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 algn="l" defTabSz="449263" rtl="0" fontAlgn="base">
              <a:lnSpc>
                <a:spcPct val="102000"/>
              </a:lnSpc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 algn="l" defTabSz="449263" rtl="0" fontAlgn="base">
              <a:lnSpc>
                <a:spcPct val="102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 algn="l" defTabSz="449263" rtl="0" fontAlgn="base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 algn="l" defTabSz="449263" rtl="0" fontAlgn="base">
              <a:lnSpc>
                <a:spcPct val="102000"/>
              </a:lnSpc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 algn="l" defTabSz="449263" rtl="0" fontAlgn="base">
              <a:lnSpc>
                <a:spcPct val="102000"/>
              </a:lnSpc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 algn="l" defTabSz="449263" rtl="0" fontAlgn="base">
              <a:lnSpc>
                <a:spcPct val="102000"/>
              </a:lnSpc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 algn="l" defTabSz="449263" rtl="0" fontAlgn="base">
              <a:lnSpc>
                <a:spcPct val="102000"/>
              </a:lnSpc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 algn="l" defTabSz="449263" rtl="0" fontAlgn="base">
              <a:lnSpc>
                <a:spcPct val="102000"/>
              </a:lnSpc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 algn="l" defTabSz="449263" rtl="0" fontAlgn="base">
              <a:lnSpc>
                <a:spcPct val="102000"/>
              </a:lnSpc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>
              <a:spcAft>
                <a:spcPts val="300"/>
              </a:spcAft>
            </a:pPr>
            <a:r>
              <a:rPr lang="en-GB" sz="1800" dirty="0"/>
              <a:t>s</a:t>
            </a:r>
            <a:r>
              <a:rPr lang="pl-PL" sz="1800" dirty="0" err="1"/>
              <a:t>krining</a:t>
            </a:r>
            <a:r>
              <a:rPr lang="pl-PL" sz="1800" dirty="0"/>
              <a:t> retinopatii cukrzycowej </a:t>
            </a:r>
            <a:r>
              <a:rPr lang="en-GB" sz="1800" dirty="0" err="1"/>
              <a:t>oparty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programie</a:t>
            </a:r>
            <a:r>
              <a:rPr lang="en-GB" sz="1800" dirty="0"/>
              <a:t> </a:t>
            </a:r>
            <a:r>
              <a:rPr lang="en-GB" sz="1800" dirty="0" err="1"/>
              <a:t>IDx</a:t>
            </a:r>
            <a:r>
              <a:rPr lang="en-GB" sz="1800" dirty="0"/>
              <a:t>-DR, </a:t>
            </a:r>
          </a:p>
          <a:p>
            <a:pPr>
              <a:spcAft>
                <a:spcPts val="300"/>
              </a:spcAft>
            </a:pPr>
            <a:r>
              <a:rPr lang="en-GB" sz="1800" dirty="0"/>
              <a:t>3-letni </a:t>
            </a:r>
            <a:r>
              <a:rPr lang="en-GB" sz="1800" dirty="0" err="1"/>
              <a:t>projekt</a:t>
            </a:r>
            <a:r>
              <a:rPr lang="en-GB" sz="1800" dirty="0"/>
              <a:t>, </a:t>
            </a:r>
            <a:r>
              <a:rPr lang="en-GB" sz="1800" dirty="0" err="1"/>
              <a:t>ponad</a:t>
            </a:r>
            <a:r>
              <a:rPr lang="en-GB" sz="1800" dirty="0"/>
              <a:t> 40.000 </a:t>
            </a:r>
            <a:r>
              <a:rPr lang="en-GB" sz="1800" dirty="0" err="1"/>
              <a:t>cukrzyków</a:t>
            </a:r>
            <a:r>
              <a:rPr lang="en-GB" sz="1800" dirty="0"/>
              <a:t> w </a:t>
            </a:r>
            <a:r>
              <a:rPr lang="en-GB" sz="1800" dirty="0" err="1"/>
              <a:t>Wlkp</a:t>
            </a:r>
            <a:r>
              <a:rPr lang="en-GB" sz="1800" dirty="0"/>
              <a:t>, 30 </a:t>
            </a:r>
            <a:r>
              <a:rPr lang="en-GB" sz="1800" dirty="0" err="1"/>
              <a:t>poradni</a:t>
            </a:r>
            <a:r>
              <a:rPr lang="en-GB" sz="1800" dirty="0"/>
              <a:t> </a:t>
            </a:r>
            <a:r>
              <a:rPr lang="en-GB" sz="1800" dirty="0" err="1"/>
              <a:t>diabetologicznych</a:t>
            </a:r>
            <a:r>
              <a:rPr lang="en-GB" sz="1800" dirty="0"/>
              <a:t> </a:t>
            </a:r>
          </a:p>
          <a:p>
            <a:pPr>
              <a:spcAft>
                <a:spcPts val="300"/>
              </a:spcAft>
            </a:pPr>
            <a:r>
              <a:rPr lang="en-GB" sz="1800" dirty="0" err="1"/>
              <a:t>projekt</a:t>
            </a:r>
            <a:r>
              <a:rPr lang="en-GB" sz="1800" dirty="0"/>
              <a:t> “real </a:t>
            </a:r>
            <a:r>
              <a:rPr lang="pl-PL" sz="1800" dirty="0"/>
              <a:t>life” </a:t>
            </a:r>
            <a:endParaRPr lang="en-GB" sz="1800" dirty="0"/>
          </a:p>
          <a:p>
            <a:pPr>
              <a:spcAft>
                <a:spcPts val="300"/>
              </a:spcAft>
            </a:pPr>
            <a:r>
              <a:rPr lang="pl-PL" sz="1800" dirty="0"/>
              <a:t>zdjęcia wykonywane funduskamerą przez personel na miejscu</a:t>
            </a:r>
          </a:p>
          <a:p>
            <a:pPr>
              <a:spcAft>
                <a:spcPts val="300"/>
              </a:spcAft>
            </a:pPr>
            <a:r>
              <a:rPr lang="pl-PL" sz="1800" dirty="0"/>
              <a:t>wyniki dodatnie i część negatywnych weryfikowane przez okulistów</a:t>
            </a:r>
          </a:p>
          <a:p>
            <a:pPr>
              <a:spcAft>
                <a:spcPts val="300"/>
              </a:spcAft>
            </a:pPr>
            <a:r>
              <a:rPr lang="pl-PL" sz="1800" dirty="0" err="1"/>
              <a:t>https</a:t>
            </a:r>
            <a:r>
              <a:rPr lang="pl-PL" sz="1800" dirty="0"/>
              <a:t>://</a:t>
            </a:r>
            <a:r>
              <a:rPr lang="pl-PL" sz="1800" dirty="0" err="1"/>
              <a:t>retinopatiacukrzycowa.pl</a:t>
            </a:r>
            <a:endParaRPr lang="pl-PL" sz="1800" dirty="0"/>
          </a:p>
          <a:p>
            <a:pPr>
              <a:spcAft>
                <a:spcPts val="300"/>
              </a:spcAft>
            </a:pPr>
            <a:endParaRPr lang="en-GB" sz="1800" dirty="0"/>
          </a:p>
          <a:p>
            <a:pPr marL="108000" indent="0">
              <a:spcAft>
                <a:spcPts val="300"/>
              </a:spcAft>
              <a:buFont typeface="StarSymbol"/>
              <a:buNone/>
            </a:pPr>
            <a:endParaRPr lang="en-GB" sz="2000" dirty="0"/>
          </a:p>
          <a:p>
            <a:pPr marL="108000" indent="0">
              <a:spcAft>
                <a:spcPts val="300"/>
              </a:spcAft>
              <a:buFont typeface="StarSymbol"/>
              <a:buNone/>
            </a:pP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endParaRPr lang="en-GB" sz="2000" dirty="0"/>
          </a:p>
          <a:p>
            <a:pPr lvl="2">
              <a:spcAft>
                <a:spcPts val="300"/>
              </a:spcAft>
            </a:pPr>
            <a:endParaRPr lang="en-GB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" b="7332"/>
          <a:stretch/>
        </p:blipFill>
        <p:spPr bwMode="auto">
          <a:xfrm>
            <a:off x="6544601" y="1635646"/>
            <a:ext cx="2599399" cy="62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7494"/>
            <a:ext cx="2108870" cy="45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484511" y="2395163"/>
            <a:ext cx="184666" cy="353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6BA0A875-B9A5-4024-8A42-BC096CE8EF41}"/>
              </a:ext>
            </a:extLst>
          </p:cNvPr>
          <p:cNvSpPr/>
          <p:nvPr/>
        </p:nvSpPr>
        <p:spPr bwMode="auto">
          <a:xfrm>
            <a:off x="6498274" y="4587973"/>
            <a:ext cx="2520280" cy="5208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38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663037"/>
            <a:ext cx="9144000" cy="605231"/>
            <a:chOff x="0" y="0"/>
            <a:chExt cx="21598048" cy="14295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598048" cy="1429550"/>
            </a:xfrm>
            <a:custGeom>
              <a:avLst/>
              <a:gdLst/>
              <a:ahLst/>
              <a:cxnLst/>
              <a:rect l="l" t="t" r="r" b="b"/>
              <a:pathLst>
                <a:path w="21598048" h="1429550">
                  <a:moveTo>
                    <a:pt x="0" y="0"/>
                  </a:moveTo>
                  <a:lnTo>
                    <a:pt x="21598048" y="0"/>
                  </a:lnTo>
                  <a:lnTo>
                    <a:pt x="21598048" y="1429550"/>
                  </a:lnTo>
                  <a:lnTo>
                    <a:pt x="0" y="1429550"/>
                  </a:lnTo>
                  <a:close/>
                </a:path>
              </a:pathLst>
            </a:custGeom>
            <a:solidFill>
              <a:srgbClr val="21277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-466052"/>
            <a:ext cx="9144000" cy="699237"/>
            <a:chOff x="0" y="0"/>
            <a:chExt cx="21083511" cy="16122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083512" cy="1612244"/>
            </a:xfrm>
            <a:custGeom>
              <a:avLst/>
              <a:gdLst/>
              <a:ahLst/>
              <a:cxnLst/>
              <a:rect l="l" t="t" r="r" b="b"/>
              <a:pathLst>
                <a:path w="21083512" h="1612244">
                  <a:moveTo>
                    <a:pt x="0" y="0"/>
                  </a:moveTo>
                  <a:lnTo>
                    <a:pt x="21083512" y="0"/>
                  </a:lnTo>
                  <a:lnTo>
                    <a:pt x="21083512" y="1612244"/>
                  </a:lnTo>
                  <a:lnTo>
                    <a:pt x="0" y="1612244"/>
                  </a:lnTo>
                  <a:close/>
                </a:path>
              </a:pathLst>
            </a:custGeom>
            <a:solidFill>
              <a:srgbClr val="21277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4023919"/>
            <a:ext cx="4993894" cy="605231"/>
            <a:chOff x="0" y="0"/>
            <a:chExt cx="11795533" cy="14295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795533" cy="1429550"/>
            </a:xfrm>
            <a:custGeom>
              <a:avLst/>
              <a:gdLst/>
              <a:ahLst/>
              <a:cxnLst/>
              <a:rect l="l" t="t" r="r" b="b"/>
              <a:pathLst>
                <a:path w="11795533" h="1429550">
                  <a:moveTo>
                    <a:pt x="0" y="0"/>
                  </a:moveTo>
                  <a:lnTo>
                    <a:pt x="11795533" y="0"/>
                  </a:lnTo>
                  <a:lnTo>
                    <a:pt x="11795533" y="1429550"/>
                  </a:lnTo>
                  <a:lnTo>
                    <a:pt x="0" y="1429550"/>
                  </a:lnTo>
                  <a:close/>
                </a:path>
              </a:pathLst>
            </a:custGeom>
            <a:solidFill>
              <a:srgbClr val="212776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t="26813"/>
          <a:stretch>
            <a:fillRect/>
          </a:stretch>
        </p:blipFill>
        <p:spPr>
          <a:xfrm>
            <a:off x="1452383" y="1300709"/>
            <a:ext cx="6239234" cy="256851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0" y="4141291"/>
            <a:ext cx="4993894" cy="281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9"/>
              </a:lnSpc>
            </a:pPr>
            <a:r>
              <a:rPr lang="en-US" sz="1791" spc="197">
                <a:solidFill>
                  <a:srgbClr val="FFFFFF"/>
                </a:solidFill>
                <a:latin typeface="Roboto Bold Italics"/>
              </a:rPr>
              <a:t>www.retinopatiacukrzycowa.pl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83481" y="495300"/>
            <a:ext cx="5577039" cy="726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4"/>
              </a:lnSpc>
            </a:pPr>
            <a:r>
              <a:rPr lang="en-US" sz="2241" spc="247">
                <a:solidFill>
                  <a:srgbClr val="1F2674"/>
                </a:solidFill>
                <a:latin typeface="Montserrat Extra-Bold Bold Italics"/>
              </a:rPr>
              <a:t>Fundus kamery w poradniach diabetologicznych</a:t>
            </a:r>
          </a:p>
        </p:txBody>
      </p:sp>
    </p:spTree>
    <p:extLst>
      <p:ext uri="{BB962C8B-B14F-4D97-AF65-F5344CB8AC3E}">
        <p14:creationId xmlns:p14="http://schemas.microsoft.com/office/powerpoint/2010/main" val="43260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514348" y="880381"/>
            <a:ext cx="8115297" cy="19255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386138" y="1767746"/>
            <a:ext cx="1880832" cy="1392662"/>
          </a:xfrm>
          <a:custGeom>
            <a:avLst/>
            <a:gdLst/>
            <a:ahLst/>
            <a:cxnLst/>
            <a:rect l="l" t="t" r="r" b="b"/>
            <a:pathLst>
              <a:path w="3761664" h="2785323">
                <a:moveTo>
                  <a:pt x="0" y="0"/>
                </a:moveTo>
                <a:lnTo>
                  <a:pt x="3761664" y="0"/>
                </a:lnTo>
                <a:lnTo>
                  <a:pt x="3761664" y="2785322"/>
                </a:lnTo>
                <a:lnTo>
                  <a:pt x="0" y="27853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04" t="-2550" r="-3423" b="-2803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19969" y="1824679"/>
            <a:ext cx="2025854" cy="1285402"/>
            <a:chOff x="0" y="0"/>
            <a:chExt cx="1863625" cy="118246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625" cy="1182469"/>
            </a:xfrm>
            <a:custGeom>
              <a:avLst/>
              <a:gdLst/>
              <a:ahLst/>
              <a:cxnLst/>
              <a:rect l="l" t="t" r="r" b="b"/>
              <a:pathLst>
                <a:path w="1863625" h="1182469">
                  <a:moveTo>
                    <a:pt x="0" y="0"/>
                  </a:moveTo>
                  <a:lnTo>
                    <a:pt x="1863625" y="0"/>
                  </a:lnTo>
                  <a:lnTo>
                    <a:pt x="1863625" y="1182469"/>
                  </a:lnTo>
                  <a:lnTo>
                    <a:pt x="0" y="118246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863625" cy="1211044"/>
            </a:xfrm>
            <a:prstGeom prst="rect">
              <a:avLst/>
            </a:prstGeom>
          </p:spPr>
          <p:txBody>
            <a:bodyPr lIns="34290" tIns="34290" rIns="34290" bIns="34290" rtlCol="0" anchor="ctr"/>
            <a:lstStyle/>
            <a:p>
              <a:pPr algn="ctr">
                <a:lnSpc>
                  <a:spcPts val="94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3629780" y="1016451"/>
            <a:ext cx="1870047" cy="1392662"/>
          </a:xfrm>
          <a:custGeom>
            <a:avLst/>
            <a:gdLst/>
            <a:ahLst/>
            <a:cxnLst/>
            <a:rect l="l" t="t" r="r" b="b"/>
            <a:pathLst>
              <a:path w="3740093" h="2785323">
                <a:moveTo>
                  <a:pt x="0" y="0"/>
                </a:moveTo>
                <a:lnTo>
                  <a:pt x="3740093" y="0"/>
                </a:lnTo>
                <a:lnTo>
                  <a:pt x="3740093" y="2785322"/>
                </a:lnTo>
                <a:lnTo>
                  <a:pt x="0" y="27853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57" t="-4299" r="-9230" b="-2575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552292" y="1044434"/>
            <a:ext cx="2039417" cy="1332491"/>
            <a:chOff x="0" y="0"/>
            <a:chExt cx="1876103" cy="12257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76103" cy="1225786"/>
            </a:xfrm>
            <a:custGeom>
              <a:avLst/>
              <a:gdLst/>
              <a:ahLst/>
              <a:cxnLst/>
              <a:rect l="l" t="t" r="r" b="b"/>
              <a:pathLst>
                <a:path w="1876103" h="1225786">
                  <a:moveTo>
                    <a:pt x="0" y="0"/>
                  </a:moveTo>
                  <a:lnTo>
                    <a:pt x="1876103" y="0"/>
                  </a:lnTo>
                  <a:lnTo>
                    <a:pt x="1876103" y="1225786"/>
                  </a:lnTo>
                  <a:lnTo>
                    <a:pt x="0" y="122578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876103" cy="1254361"/>
            </a:xfrm>
            <a:prstGeom prst="rect">
              <a:avLst/>
            </a:prstGeom>
          </p:spPr>
          <p:txBody>
            <a:bodyPr lIns="34290" tIns="34290" rIns="34290" bIns="34290" rtlCol="0" anchor="ctr"/>
            <a:lstStyle/>
            <a:p>
              <a:pPr algn="ctr">
                <a:lnSpc>
                  <a:spcPts val="945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6591086" y="1767746"/>
            <a:ext cx="1886609" cy="1420644"/>
          </a:xfrm>
          <a:custGeom>
            <a:avLst/>
            <a:gdLst/>
            <a:ahLst/>
            <a:cxnLst/>
            <a:rect l="l" t="t" r="r" b="b"/>
            <a:pathLst>
              <a:path w="3773217" h="2841288">
                <a:moveTo>
                  <a:pt x="0" y="0"/>
                </a:moveTo>
                <a:lnTo>
                  <a:pt x="3773217" y="0"/>
                </a:lnTo>
                <a:lnTo>
                  <a:pt x="3773217" y="2841287"/>
                </a:lnTo>
                <a:lnTo>
                  <a:pt x="0" y="28412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829" t="-2035" r="-1768" b="-1878"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6474161" y="1796628"/>
            <a:ext cx="2114679" cy="1331591"/>
            <a:chOff x="0" y="0"/>
            <a:chExt cx="1945338" cy="122495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45338" cy="1224959"/>
            </a:xfrm>
            <a:custGeom>
              <a:avLst/>
              <a:gdLst/>
              <a:ahLst/>
              <a:cxnLst/>
              <a:rect l="l" t="t" r="r" b="b"/>
              <a:pathLst>
                <a:path w="1945338" h="1224959">
                  <a:moveTo>
                    <a:pt x="0" y="0"/>
                  </a:moveTo>
                  <a:lnTo>
                    <a:pt x="1945338" y="0"/>
                  </a:lnTo>
                  <a:lnTo>
                    <a:pt x="1945338" y="1224959"/>
                  </a:lnTo>
                  <a:lnTo>
                    <a:pt x="0" y="122495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945338" cy="1253534"/>
            </a:xfrm>
            <a:prstGeom prst="rect">
              <a:avLst/>
            </a:prstGeom>
          </p:spPr>
          <p:txBody>
            <a:bodyPr lIns="34290" tIns="34290" rIns="34290" bIns="34290" rtlCol="0" anchor="ctr"/>
            <a:lstStyle/>
            <a:p>
              <a:pPr algn="ctr">
                <a:lnSpc>
                  <a:spcPts val="945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814746" y="3141542"/>
            <a:ext cx="3392587" cy="1378239"/>
          </a:xfrm>
          <a:custGeom>
            <a:avLst/>
            <a:gdLst/>
            <a:ahLst/>
            <a:cxnLst/>
            <a:rect l="l" t="t" r="r" b="b"/>
            <a:pathLst>
              <a:path w="6785173" h="2756477">
                <a:moveTo>
                  <a:pt x="0" y="0"/>
                </a:moveTo>
                <a:lnTo>
                  <a:pt x="6785173" y="0"/>
                </a:lnTo>
                <a:lnTo>
                  <a:pt x="6785173" y="2756477"/>
                </a:lnTo>
                <a:lnTo>
                  <a:pt x="0" y="27564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86138" y="3318364"/>
            <a:ext cx="1880830" cy="57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7"/>
              </a:lnSpc>
            </a:pPr>
            <a:r>
              <a:rPr lang="en-US" sz="1250" i="1" spc="6">
                <a:solidFill>
                  <a:srgbClr val="2B2C30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Zdjęcie przykładowego zestawu do badań dna oka (fundus kamera, stolik i komputer)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822903" y="2567069"/>
            <a:ext cx="1376271" cy="148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7"/>
              </a:lnSpc>
            </a:pPr>
            <a:r>
              <a:rPr lang="en-US" sz="1250" i="1" spc="6">
                <a:solidFill>
                  <a:srgbClr val="2B2C30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Badanie dna oka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591086" y="3318364"/>
            <a:ext cx="1880830" cy="289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7"/>
              </a:lnSpc>
            </a:pPr>
            <a:r>
              <a:rPr lang="en-US" sz="1250" i="1" spc="6">
                <a:solidFill>
                  <a:srgbClr val="2B2C30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Omówienie wyników analizy zdjęć dna oka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03436" y="471488"/>
            <a:ext cx="8115300" cy="312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0"/>
              </a:lnSpc>
            </a:pPr>
            <a:r>
              <a:rPr lang="en-US" sz="1857" b="1" spc="422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BADANIA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83865" y="4667250"/>
            <a:ext cx="1376271" cy="148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7"/>
              </a:lnSpc>
            </a:pPr>
            <a:r>
              <a:rPr lang="en-US" sz="1250" i="1" spc="6">
                <a:solidFill>
                  <a:srgbClr val="2B2C30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Retinobus</a:t>
            </a:r>
          </a:p>
        </p:txBody>
      </p:sp>
      <p:sp>
        <p:nvSpPr>
          <p:cNvPr id="21" name="Freeform 21"/>
          <p:cNvSpPr/>
          <p:nvPr/>
        </p:nvSpPr>
        <p:spPr>
          <a:xfrm>
            <a:off x="8551975" y="0"/>
            <a:ext cx="592026" cy="401837"/>
          </a:xfrm>
          <a:custGeom>
            <a:avLst/>
            <a:gdLst/>
            <a:ahLst/>
            <a:cxnLst/>
            <a:rect l="l" t="t" r="r" b="b"/>
            <a:pathLst>
              <a:path w="1184051" h="803673">
                <a:moveTo>
                  <a:pt x="0" y="0"/>
                </a:moveTo>
                <a:lnTo>
                  <a:pt x="1184051" y="0"/>
                </a:lnTo>
                <a:lnTo>
                  <a:pt x="1184051" y="803673"/>
                </a:lnTo>
                <a:lnTo>
                  <a:pt x="0" y="8036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</a:blip>
            <a:stretch>
              <a:fillRect b="-8041"/>
            </a:stretch>
          </a:blipFill>
        </p:spPr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5D0B5BB2-C03C-479B-8AF0-E565CCDAAB2E}"/>
              </a:ext>
            </a:extLst>
          </p:cNvPr>
          <p:cNvSpPr/>
          <p:nvPr/>
        </p:nvSpPr>
        <p:spPr bwMode="auto">
          <a:xfrm>
            <a:off x="6498274" y="4391289"/>
            <a:ext cx="2520280" cy="7175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4388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3436" y="471488"/>
            <a:ext cx="8115300" cy="312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0"/>
              </a:lnSpc>
            </a:pPr>
            <a:r>
              <a:rPr lang="en-US" sz="1857" b="1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PORADNIE DIABETOLOGICZNE WSPÓŁPRACUJĄCE Z OKULISTYKĄ 21: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514348" y="880381"/>
            <a:ext cx="8115297" cy="19255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500136" y="1017650"/>
            <a:ext cx="1479576" cy="169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1300" b="1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Nazwa </a:t>
            </a:r>
            <a:r>
              <a:rPr lang="en-US" sz="1300" b="1" dirty="0" err="1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placówki</a:t>
            </a:r>
            <a:endParaRPr lang="en-US" sz="1300" b="1" dirty="0">
              <a:solidFill>
                <a:srgbClr val="2B2C3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8551975" y="0"/>
            <a:ext cx="592026" cy="401837"/>
          </a:xfrm>
          <a:custGeom>
            <a:avLst/>
            <a:gdLst/>
            <a:ahLst/>
            <a:cxnLst/>
            <a:rect l="l" t="t" r="r" b="b"/>
            <a:pathLst>
              <a:path w="1184051" h="803673">
                <a:moveTo>
                  <a:pt x="0" y="0"/>
                </a:moveTo>
                <a:lnTo>
                  <a:pt x="1184051" y="0"/>
                </a:lnTo>
                <a:lnTo>
                  <a:pt x="1184051" y="803673"/>
                </a:lnTo>
                <a:lnTo>
                  <a:pt x="0" y="803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b="-8041"/>
            </a:stretch>
          </a:blipFill>
        </p:spPr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A019AB20-B92A-4AB8-927C-A7D227C6ED56}"/>
              </a:ext>
            </a:extLst>
          </p:cNvPr>
          <p:cNvSpPr txBox="1"/>
          <p:nvPr/>
        </p:nvSpPr>
        <p:spPr>
          <a:xfrm>
            <a:off x="7981847" y="4941587"/>
            <a:ext cx="433406" cy="169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0"/>
              </a:lnSpc>
            </a:pPr>
            <a:r>
              <a:rPr lang="pl-PL" sz="1300" b="1" dirty="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3375</a:t>
            </a:r>
            <a:endParaRPr lang="en-US" sz="1300" b="1" dirty="0">
              <a:solidFill>
                <a:srgbClr val="2B2C3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E6D7E35-1854-BD29-A46B-6A1E85F9A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110975"/>
              </p:ext>
            </p:extLst>
          </p:nvPr>
        </p:nvGraphicFramePr>
        <p:xfrm>
          <a:off x="750721" y="1520547"/>
          <a:ext cx="4969733" cy="3483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5993">
                  <a:extLst>
                    <a:ext uri="{9D8B030D-6E8A-4147-A177-3AD203B41FA5}">
                      <a16:colId xmlns:a16="http://schemas.microsoft.com/office/drawing/2014/main" val="3337710475"/>
                    </a:ext>
                  </a:extLst>
                </a:gridCol>
                <a:gridCol w="603611">
                  <a:extLst>
                    <a:ext uri="{9D8B030D-6E8A-4147-A177-3AD203B41FA5}">
                      <a16:colId xmlns:a16="http://schemas.microsoft.com/office/drawing/2014/main" val="3610954774"/>
                    </a:ext>
                  </a:extLst>
                </a:gridCol>
                <a:gridCol w="458745">
                  <a:extLst>
                    <a:ext uri="{9D8B030D-6E8A-4147-A177-3AD203B41FA5}">
                      <a16:colId xmlns:a16="http://schemas.microsoft.com/office/drawing/2014/main" val="3156455060"/>
                    </a:ext>
                  </a:extLst>
                </a:gridCol>
                <a:gridCol w="428564">
                  <a:extLst>
                    <a:ext uri="{9D8B030D-6E8A-4147-A177-3AD203B41FA5}">
                      <a16:colId xmlns:a16="http://schemas.microsoft.com/office/drawing/2014/main" val="2548956629"/>
                    </a:ext>
                  </a:extLst>
                </a:gridCol>
                <a:gridCol w="428564">
                  <a:extLst>
                    <a:ext uri="{9D8B030D-6E8A-4147-A177-3AD203B41FA5}">
                      <a16:colId xmlns:a16="http://schemas.microsoft.com/office/drawing/2014/main" val="1386152444"/>
                    </a:ext>
                  </a:extLst>
                </a:gridCol>
                <a:gridCol w="428564">
                  <a:extLst>
                    <a:ext uri="{9D8B030D-6E8A-4147-A177-3AD203B41FA5}">
                      <a16:colId xmlns:a16="http://schemas.microsoft.com/office/drawing/2014/main" val="472468143"/>
                    </a:ext>
                  </a:extLst>
                </a:gridCol>
                <a:gridCol w="428564">
                  <a:extLst>
                    <a:ext uri="{9D8B030D-6E8A-4147-A177-3AD203B41FA5}">
                      <a16:colId xmlns:a16="http://schemas.microsoft.com/office/drawing/2014/main" val="355910658"/>
                    </a:ext>
                  </a:extLst>
                </a:gridCol>
                <a:gridCol w="428564">
                  <a:extLst>
                    <a:ext uri="{9D8B030D-6E8A-4147-A177-3AD203B41FA5}">
                      <a16:colId xmlns:a16="http://schemas.microsoft.com/office/drawing/2014/main" val="3126377214"/>
                    </a:ext>
                  </a:extLst>
                </a:gridCol>
                <a:gridCol w="428564">
                  <a:extLst>
                    <a:ext uri="{9D8B030D-6E8A-4147-A177-3AD203B41FA5}">
                      <a16:colId xmlns:a16="http://schemas.microsoft.com/office/drawing/2014/main" val="1423569485"/>
                    </a:ext>
                  </a:extLst>
                </a:gridCol>
              </a:tblGrid>
              <a:tr h="12908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Nazwa poradni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Miejscowość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lip.25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sie.25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wrz.25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paź.25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lis.25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gru.25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700" u="none" strike="noStrike">
                          <a:effectLst/>
                        </a:rPr>
                        <a:t> 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extLst>
                  <a:ext uri="{0D108BD9-81ED-4DB2-BD59-A6C34878D82A}">
                    <a16:rowId xmlns:a16="http://schemas.microsoft.com/office/drawing/2014/main" val="1885089331"/>
                  </a:ext>
                </a:extLst>
              </a:tr>
              <a:tr h="2964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Lekarska Praktyka Prywatna Krystyna Pawlaczyk-Adamczak**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Leszno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45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38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25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29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53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30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700" u="none" strike="noStrike">
                          <a:effectLst/>
                        </a:rPr>
                        <a:t>220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extLst>
                  <a:ext uri="{0D108BD9-81ED-4DB2-BD59-A6C34878D82A}">
                    <a16:rowId xmlns:a16="http://schemas.microsoft.com/office/drawing/2014/main" val="2922707603"/>
                  </a:ext>
                </a:extLst>
              </a:tr>
              <a:tr h="19362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SPZOZ w Kępnie**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Kępno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53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51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44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46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32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25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700" u="none" strike="noStrike">
                          <a:effectLst/>
                        </a:rPr>
                        <a:t>251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extLst>
                  <a:ext uri="{0D108BD9-81ED-4DB2-BD59-A6C34878D82A}">
                    <a16:rowId xmlns:a16="http://schemas.microsoft.com/office/drawing/2014/main" val="2406049195"/>
                  </a:ext>
                </a:extLst>
              </a:tr>
              <a:tr h="4303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Wojewódzki Szpital Zespolony w Koninie **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Konin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24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58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94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79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76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47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700" u="none" strike="noStrike">
                          <a:effectLst/>
                        </a:rPr>
                        <a:t>378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extLst>
                  <a:ext uri="{0D108BD9-81ED-4DB2-BD59-A6C34878D82A}">
                    <a16:rowId xmlns:a16="http://schemas.microsoft.com/office/drawing/2014/main" val="2929654118"/>
                  </a:ext>
                </a:extLst>
              </a:tr>
              <a:tr h="2480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"ZDROWIE"*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Trzemeszno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12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7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18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44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21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17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700" u="none" strike="noStrike">
                          <a:effectLst/>
                        </a:rPr>
                        <a:t>119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extLst>
                  <a:ext uri="{0D108BD9-81ED-4DB2-BD59-A6C34878D82A}">
                    <a16:rowId xmlns:a16="http://schemas.microsoft.com/office/drawing/2014/main" val="174079399"/>
                  </a:ext>
                </a:extLst>
              </a:tr>
              <a:tr h="235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GOMED*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Gostyń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50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21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68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50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45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59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700" u="none" strike="noStrike">
                          <a:effectLst/>
                        </a:rPr>
                        <a:t>293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extLst>
                  <a:ext uri="{0D108BD9-81ED-4DB2-BD59-A6C34878D82A}">
                    <a16:rowId xmlns:a16="http://schemas.microsoft.com/office/drawing/2014/main" val="2725762309"/>
                  </a:ext>
                </a:extLst>
              </a:tr>
              <a:tr h="235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SPZOZ w Obornikach**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Oborniki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52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30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25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56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27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0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700" u="none" strike="noStrike">
                          <a:effectLst/>
                        </a:rPr>
                        <a:t>190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extLst>
                  <a:ext uri="{0D108BD9-81ED-4DB2-BD59-A6C34878D82A}">
                    <a16:rowId xmlns:a16="http://schemas.microsoft.com/office/drawing/2014/main" val="1140435594"/>
                  </a:ext>
                </a:extLst>
              </a:tr>
              <a:tr h="19362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Ambulatorium Jędruszczak*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Gniezno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56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34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37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25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11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16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700" u="none" strike="noStrike">
                          <a:effectLst/>
                        </a:rPr>
                        <a:t>179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extLst>
                  <a:ext uri="{0D108BD9-81ED-4DB2-BD59-A6C34878D82A}">
                    <a16:rowId xmlns:a16="http://schemas.microsoft.com/office/drawing/2014/main" val="3981205202"/>
                  </a:ext>
                </a:extLst>
              </a:tr>
              <a:tr h="223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SPZOZ w Krotoszynie*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Krotoszyn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27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8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15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48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10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5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700" u="none" strike="noStrike">
                          <a:effectLst/>
                        </a:rPr>
                        <a:t>113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extLst>
                  <a:ext uri="{0D108BD9-81ED-4DB2-BD59-A6C34878D82A}">
                    <a16:rowId xmlns:a16="http://schemas.microsoft.com/office/drawing/2014/main" val="3111077255"/>
                  </a:ext>
                </a:extLst>
              </a:tr>
              <a:tr h="2057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Szpital Miejski Raszei*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Poznań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9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40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21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84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0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31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700" u="none" strike="noStrike">
                          <a:effectLst/>
                        </a:rPr>
                        <a:t>185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extLst>
                  <a:ext uri="{0D108BD9-81ED-4DB2-BD59-A6C34878D82A}">
                    <a16:rowId xmlns:a16="http://schemas.microsoft.com/office/drawing/2014/main" val="1801016384"/>
                  </a:ext>
                </a:extLst>
              </a:tr>
              <a:tr h="2117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NOVAMED Czerniejewo**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Czerniejewo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x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x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x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34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63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40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700" u="none" strike="noStrike">
                          <a:effectLst/>
                        </a:rPr>
                        <a:t>137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extLst>
                  <a:ext uri="{0D108BD9-81ED-4DB2-BD59-A6C34878D82A}">
                    <a16:rowId xmlns:a16="http://schemas.microsoft.com/office/drawing/2014/main" val="346390054"/>
                  </a:ext>
                </a:extLst>
              </a:tr>
              <a:tr h="2057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SP ZOZ Turek**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Turek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x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x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x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700" u="none" strike="noStrike">
                          <a:effectLst/>
                        </a:rPr>
                        <a:t>41</a:t>
                      </a:r>
                      <a:endParaRPr lang="pl-P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32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43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700" u="none" strike="noStrike">
                          <a:effectLst/>
                        </a:rPr>
                        <a:t>116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extLst>
                  <a:ext uri="{0D108BD9-81ED-4DB2-BD59-A6C34878D82A}">
                    <a16:rowId xmlns:a16="http://schemas.microsoft.com/office/drawing/2014/main" val="4211513193"/>
                  </a:ext>
                </a:extLst>
              </a:tr>
              <a:tr h="2480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Wojewódzki Szpital Wielospecjalistyczny w Lesznie*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Leszno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x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x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x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x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0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55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700" u="none" strike="noStrike">
                          <a:effectLst/>
                        </a:rPr>
                        <a:t>55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extLst>
                  <a:ext uri="{0D108BD9-81ED-4DB2-BD59-A6C34878D82A}">
                    <a16:rowId xmlns:a16="http://schemas.microsoft.com/office/drawing/2014/main" val="1807464247"/>
                  </a:ext>
                </a:extLst>
              </a:tr>
              <a:tr h="1754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Szpital powiatowy w Jarocinie*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Jarocin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x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x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x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x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x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7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700" u="none" strike="noStrike">
                          <a:effectLst/>
                        </a:rPr>
                        <a:t>7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extLst>
                  <a:ext uri="{0D108BD9-81ED-4DB2-BD59-A6C34878D82A}">
                    <a16:rowId xmlns:a16="http://schemas.microsoft.com/office/drawing/2014/main" val="1974264843"/>
                  </a:ext>
                </a:extLst>
              </a:tr>
              <a:tr h="12908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NZP I SOZ "ESKULAP"*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Ostrzeszów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700" u="none" strike="noStrike">
                          <a:effectLst/>
                        </a:rPr>
                        <a:t>54</a:t>
                      </a:r>
                      <a:endParaRPr lang="pl-P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700" u="none" strike="noStrike">
                          <a:effectLst/>
                        </a:rPr>
                        <a:t>10</a:t>
                      </a:r>
                      <a:endParaRPr lang="pl-P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700" u="none" strike="noStrike">
                          <a:effectLst/>
                        </a:rPr>
                        <a:t>22</a:t>
                      </a:r>
                      <a:endParaRPr lang="pl-P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20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15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600" u="none" strike="noStrike">
                          <a:effectLst/>
                        </a:rPr>
                        <a:t>11</a:t>
                      </a:r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700" u="none" strike="noStrike">
                          <a:effectLst/>
                        </a:rPr>
                        <a:t>132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extLst>
                  <a:ext uri="{0D108BD9-81ED-4DB2-BD59-A6C34878D82A}">
                    <a16:rowId xmlns:a16="http://schemas.microsoft.com/office/drawing/2014/main" val="3008535411"/>
                  </a:ext>
                </a:extLst>
              </a:tr>
              <a:tr h="12101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700" u="none" strike="noStrike">
                          <a:effectLst/>
                        </a:rPr>
                        <a:t>Łącznie:</a:t>
                      </a:r>
                      <a:endParaRPr lang="pl-P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700" u="none" strike="noStrike" dirty="0">
                          <a:effectLst/>
                        </a:rPr>
                        <a:t>2375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1" marR="6051" marT="6051" marB="0" anchor="b"/>
                </a:tc>
                <a:extLst>
                  <a:ext uri="{0D108BD9-81ED-4DB2-BD59-A6C34878D82A}">
                    <a16:rowId xmlns:a16="http://schemas.microsoft.com/office/drawing/2014/main" val="839419365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21E12BCA-FAB9-3262-A35C-7B78C6F72DEF}"/>
              </a:ext>
            </a:extLst>
          </p:cNvPr>
          <p:cNvSpPr txBox="1"/>
          <p:nvPr/>
        </p:nvSpPr>
        <p:spPr>
          <a:xfrm>
            <a:off x="6940284" y="1378180"/>
            <a:ext cx="1907704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8500 przebadanych pacjentów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8CD11784-B44F-4ED8-98E3-C1A6AC3A6F99}"/>
              </a:ext>
            </a:extLst>
          </p:cNvPr>
          <p:cNvSpPr/>
          <p:nvPr/>
        </p:nvSpPr>
        <p:spPr bwMode="auto">
          <a:xfrm>
            <a:off x="6498274" y="4391289"/>
            <a:ext cx="2520280" cy="7175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2895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735098"/>
            <a:ext cx="9144000" cy="605231"/>
            <a:chOff x="0" y="0"/>
            <a:chExt cx="21598048" cy="14295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598048" cy="1429550"/>
            </a:xfrm>
            <a:custGeom>
              <a:avLst/>
              <a:gdLst/>
              <a:ahLst/>
              <a:cxnLst/>
              <a:rect l="l" t="t" r="r" b="b"/>
              <a:pathLst>
                <a:path w="21598048" h="1429550">
                  <a:moveTo>
                    <a:pt x="0" y="0"/>
                  </a:moveTo>
                  <a:lnTo>
                    <a:pt x="21598048" y="0"/>
                  </a:lnTo>
                  <a:lnTo>
                    <a:pt x="21598048" y="1429550"/>
                  </a:lnTo>
                  <a:lnTo>
                    <a:pt x="0" y="1429550"/>
                  </a:lnTo>
                  <a:close/>
                </a:path>
              </a:pathLst>
            </a:custGeom>
            <a:solidFill>
              <a:srgbClr val="21277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-466052"/>
            <a:ext cx="9144000" cy="699237"/>
            <a:chOff x="0" y="0"/>
            <a:chExt cx="21083511" cy="16122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083512" cy="1612244"/>
            </a:xfrm>
            <a:custGeom>
              <a:avLst/>
              <a:gdLst/>
              <a:ahLst/>
              <a:cxnLst/>
              <a:rect l="l" t="t" r="r" b="b"/>
              <a:pathLst>
                <a:path w="21083512" h="1612244">
                  <a:moveTo>
                    <a:pt x="0" y="0"/>
                  </a:moveTo>
                  <a:lnTo>
                    <a:pt x="21083512" y="0"/>
                  </a:lnTo>
                  <a:lnTo>
                    <a:pt x="21083512" y="1612244"/>
                  </a:lnTo>
                  <a:lnTo>
                    <a:pt x="0" y="1612244"/>
                  </a:lnTo>
                  <a:close/>
                </a:path>
              </a:pathLst>
            </a:custGeom>
            <a:solidFill>
              <a:srgbClr val="21277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4023919"/>
            <a:ext cx="4993894" cy="605231"/>
            <a:chOff x="0" y="0"/>
            <a:chExt cx="11795533" cy="14295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795533" cy="1429550"/>
            </a:xfrm>
            <a:custGeom>
              <a:avLst/>
              <a:gdLst/>
              <a:ahLst/>
              <a:cxnLst/>
              <a:rect l="l" t="t" r="r" b="b"/>
              <a:pathLst>
                <a:path w="11795533" h="1429550">
                  <a:moveTo>
                    <a:pt x="0" y="0"/>
                  </a:moveTo>
                  <a:lnTo>
                    <a:pt x="11795533" y="0"/>
                  </a:lnTo>
                  <a:lnTo>
                    <a:pt x="11795533" y="1429550"/>
                  </a:lnTo>
                  <a:lnTo>
                    <a:pt x="0" y="1429550"/>
                  </a:lnTo>
                  <a:close/>
                </a:path>
              </a:pathLst>
            </a:custGeom>
            <a:solidFill>
              <a:srgbClr val="212776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64088" y="233185"/>
            <a:ext cx="3181833" cy="45019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32507" y="1639810"/>
            <a:ext cx="2485175" cy="186388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0" y="4141291"/>
            <a:ext cx="4993894" cy="281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9"/>
              </a:lnSpc>
            </a:pPr>
            <a:r>
              <a:rPr lang="en-US" sz="1791" spc="197">
                <a:solidFill>
                  <a:srgbClr val="FFFFFF"/>
                </a:solidFill>
                <a:latin typeface="Roboto Bold Italics"/>
              </a:rPr>
              <a:t>www.retinopatiacukrzycowa.pl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73937" y="662885"/>
            <a:ext cx="3798063" cy="354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4"/>
              </a:lnSpc>
            </a:pPr>
            <a:r>
              <a:rPr lang="en-US" sz="2241" spc="247">
                <a:solidFill>
                  <a:srgbClr val="1F2674"/>
                </a:solidFill>
                <a:latin typeface="Montserrat Extra-Bold Bold Italics"/>
              </a:rPr>
              <a:t>Wynik badania</a:t>
            </a:r>
          </a:p>
        </p:txBody>
      </p:sp>
    </p:spTree>
    <p:extLst>
      <p:ext uri="{BB962C8B-B14F-4D97-AF65-F5344CB8AC3E}">
        <p14:creationId xmlns:p14="http://schemas.microsoft.com/office/powerpoint/2010/main" val="477879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52938</TotalTime>
  <Words>707</Words>
  <Application>Microsoft Office PowerPoint</Application>
  <PresentationFormat>Pokaz na ekranie (16:9)</PresentationFormat>
  <Paragraphs>198</Paragraphs>
  <Slides>14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13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14</vt:i4>
      </vt:variant>
    </vt:vector>
  </HeadingPairs>
  <TitlesOfParts>
    <vt:vector size="29" baseType="lpstr">
      <vt:lpstr>Arial</vt:lpstr>
      <vt:lpstr>Calibri</vt:lpstr>
      <vt:lpstr>Montserrat Extra-Bold Bold Italics</vt:lpstr>
      <vt:lpstr>Open Sans</vt:lpstr>
      <vt:lpstr>Playfair Display Italics</vt:lpstr>
      <vt:lpstr>Public Sans Bold</vt:lpstr>
      <vt:lpstr>Roboto Bold</vt:lpstr>
      <vt:lpstr>Roboto Bold Italics</vt:lpstr>
      <vt:lpstr>StarSymbol</vt:lpstr>
      <vt:lpstr>system-ui</vt:lpstr>
      <vt:lpstr>Times New Roman</vt:lpstr>
      <vt:lpstr>URWPalladioL</vt:lpstr>
      <vt:lpstr>Vollkorn</vt:lpstr>
      <vt:lpstr>Office Theme</vt:lpstr>
      <vt:lpstr>Office Theme</vt:lpstr>
      <vt:lpstr>„PROGRAM PROFILAKTYKI RETINOPATII CUKRZYCOWEJ W WOJEWÓDZTWIE WIELKOPOLSKIM – II edycja”.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Sztuczna inteligencja w okulistyce</dc:title>
  <dc:creator>Piotr Brona</dc:creator>
  <cp:lastModifiedBy>Maciej Skorupka</cp:lastModifiedBy>
  <cp:revision>251</cp:revision>
  <cp:lastPrinted>1601-01-01T00:00:00Z</cp:lastPrinted>
  <dcterms:created xsi:type="dcterms:W3CDTF">2019-10-21T08:16:13Z</dcterms:created>
  <dcterms:modified xsi:type="dcterms:W3CDTF">2026-01-28T12:09:21Z</dcterms:modified>
</cp:coreProperties>
</file>