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98" r:id="rId2"/>
    <p:sldId id="270" r:id="rId3"/>
    <p:sldId id="287" r:id="rId4"/>
    <p:sldId id="288" r:id="rId5"/>
    <p:sldId id="291" r:id="rId6"/>
    <p:sldId id="275" r:id="rId7"/>
    <p:sldId id="261" r:id="rId8"/>
    <p:sldId id="295" r:id="rId9"/>
    <p:sldId id="296" r:id="rId10"/>
    <p:sldId id="300" r:id="rId11"/>
    <p:sldId id="297" r:id="rId12"/>
    <p:sldId id="258" r:id="rId13"/>
    <p:sldId id="299" r:id="rId14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81DBE474-50E7-43C3-84A1-25D783B1B801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78055F4E-F870-42A4-ADD9-BEFE4B91B6C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486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1DCEED80-9776-4212-AF6C-31F237B44C6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81189281-FE7D-40EE-A69D-516B7D8D4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8030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2D5A1-7A08-4F43-A24E-AFD3B6116D9D}" type="slidenum">
              <a:rPr lang="en-PL" smtClean="0"/>
              <a:t>12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7120349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AE165-5802-FEE9-AE73-A1ADFA756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54E52-857C-9DFB-C862-8320F4C20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DFECAB-CA72-988D-3135-5E8DF900F2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F7293-7E03-7A69-9ADC-6313041260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2D5A1-7A08-4F43-A24E-AFD3B6116D9D}" type="slidenum">
              <a:rPr kumimoji="0" lang="en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835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12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>
            <a:extLst>
              <a:ext uri="{FF2B5EF4-FFF2-40B4-BE49-F238E27FC236}">
                <a16:creationId xmlns:a16="http://schemas.microsoft.com/office/drawing/2014/main" id="{65EB9CDF-B481-5E68-0E8D-492C4869F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25427" y="429215"/>
            <a:ext cx="944735" cy="944735"/>
          </a:xfrm>
          <a:prstGeom prst="rect">
            <a:avLst/>
          </a:prstGeom>
        </p:spPr>
      </p:pic>
      <p:pic>
        <p:nvPicPr>
          <p:cNvPr id="24" name="Picture 18">
            <a:extLst>
              <a:ext uri="{FF2B5EF4-FFF2-40B4-BE49-F238E27FC236}">
                <a16:creationId xmlns:a16="http://schemas.microsoft.com/office/drawing/2014/main" id="{3673432F-99F5-80E5-BFF4-E700A190CA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0"/>
            <a:ext cx="4494956" cy="2798859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51EF8CDC-16EC-0BA6-BF8C-58E2758E26C4}"/>
              </a:ext>
            </a:extLst>
          </p:cNvPr>
          <p:cNvSpPr/>
          <p:nvPr/>
        </p:nvSpPr>
        <p:spPr>
          <a:xfrm>
            <a:off x="911950" y="2150014"/>
            <a:ext cx="9486589" cy="3424735"/>
          </a:xfrm>
          <a:prstGeom prst="rect">
            <a:avLst/>
          </a:prstGeom>
          <a:solidFill>
            <a:srgbClr val="A5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L" sz="2400" dirty="0"/>
          </a:p>
        </p:txBody>
      </p:sp>
      <p:pic>
        <p:nvPicPr>
          <p:cNvPr id="28" name="Picture 22">
            <a:extLst>
              <a:ext uri="{FF2B5EF4-FFF2-40B4-BE49-F238E27FC236}">
                <a16:creationId xmlns:a16="http://schemas.microsoft.com/office/drawing/2014/main" id="{2F285D02-F317-0093-AFA0-E3DC66D1A9B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3" y="408807"/>
            <a:ext cx="628828" cy="628828"/>
          </a:xfrm>
          <a:prstGeom prst="rect">
            <a:avLst/>
          </a:prstGeom>
        </p:spPr>
      </p:pic>
      <p:pic>
        <p:nvPicPr>
          <p:cNvPr id="29" name="Picture 23">
            <a:extLst>
              <a:ext uri="{FF2B5EF4-FFF2-40B4-BE49-F238E27FC236}">
                <a16:creationId xmlns:a16="http://schemas.microsoft.com/office/drawing/2014/main" id="{112522C4-B2E3-486E-6C15-7FEDD6F70C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33739" y="408807"/>
            <a:ext cx="628828" cy="628828"/>
          </a:xfrm>
          <a:prstGeom prst="rect">
            <a:avLst/>
          </a:prstGeom>
        </p:spPr>
      </p:pic>
      <p:pic>
        <p:nvPicPr>
          <p:cNvPr id="30" name="Picture 24">
            <a:extLst>
              <a:ext uri="{FF2B5EF4-FFF2-40B4-BE49-F238E27FC236}">
                <a16:creationId xmlns:a16="http://schemas.microsoft.com/office/drawing/2014/main" id="{863E224D-9C25-3D5F-BFFA-D374339EB3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399770" y="414477"/>
            <a:ext cx="628828" cy="619003"/>
          </a:xfrm>
          <a:prstGeom prst="rect">
            <a:avLst/>
          </a:prstGeom>
        </p:spPr>
      </p:pic>
      <p:pic>
        <p:nvPicPr>
          <p:cNvPr id="31" name="Picture 25">
            <a:extLst>
              <a:ext uri="{FF2B5EF4-FFF2-40B4-BE49-F238E27FC236}">
                <a16:creationId xmlns:a16="http://schemas.microsoft.com/office/drawing/2014/main" id="{5DC1AB60-D0D3-66BF-C4AB-83E893D18B3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313299" y="408807"/>
            <a:ext cx="628828" cy="628828"/>
          </a:xfrm>
          <a:prstGeom prst="rect">
            <a:avLst/>
          </a:prstGeom>
        </p:spPr>
      </p:pic>
      <p:pic>
        <p:nvPicPr>
          <p:cNvPr id="32" name="Picture 27">
            <a:extLst>
              <a:ext uri="{FF2B5EF4-FFF2-40B4-BE49-F238E27FC236}">
                <a16:creationId xmlns:a16="http://schemas.microsoft.com/office/drawing/2014/main" id="{B240A1AC-6C12-0C68-0C75-F3DC28896D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2872" y="1259337"/>
            <a:ext cx="619003" cy="628828"/>
          </a:xfrm>
          <a:prstGeom prst="rect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1B8868E8-040B-E44A-B1E8-48BB9AD71B9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39408" y="1259337"/>
            <a:ext cx="619003" cy="628828"/>
          </a:xfrm>
          <a:prstGeom prst="rect">
            <a:avLst/>
          </a:prstGeom>
        </p:spPr>
      </p:pic>
      <p:pic>
        <p:nvPicPr>
          <p:cNvPr id="34" name="Picture 29">
            <a:extLst>
              <a:ext uri="{FF2B5EF4-FFF2-40B4-BE49-F238E27FC236}">
                <a16:creationId xmlns:a16="http://schemas.microsoft.com/office/drawing/2014/main" id="{12101209-70A3-035D-3A9C-6CAD51EA6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405439" y="1265007"/>
            <a:ext cx="619003" cy="619003"/>
          </a:xfrm>
          <a:prstGeom prst="rect">
            <a:avLst/>
          </a:prstGeom>
        </p:spPr>
      </p:pic>
      <p:pic>
        <p:nvPicPr>
          <p:cNvPr id="35" name="Picture 30">
            <a:extLst>
              <a:ext uri="{FF2B5EF4-FFF2-40B4-BE49-F238E27FC236}">
                <a16:creationId xmlns:a16="http://schemas.microsoft.com/office/drawing/2014/main" id="{D9682E10-BDDA-56AB-EDAA-A656BF3DD44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318969" y="1259337"/>
            <a:ext cx="619003" cy="628828"/>
          </a:xfrm>
          <a:prstGeom prst="rect">
            <a:avLst/>
          </a:prstGeom>
        </p:spPr>
      </p:pic>
      <p:pic>
        <p:nvPicPr>
          <p:cNvPr id="36" name="Picture 31">
            <a:extLst>
              <a:ext uri="{FF2B5EF4-FFF2-40B4-BE49-F238E27FC236}">
                <a16:creationId xmlns:a16="http://schemas.microsoft.com/office/drawing/2014/main" id="{0BC78D1B-0A25-47AC-0A02-566E2E14983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594154" y="5717356"/>
            <a:ext cx="8122180" cy="830225"/>
          </a:xfrm>
          <a:prstGeom prst="rect">
            <a:avLst/>
          </a:prstGeom>
        </p:spPr>
      </p:pic>
      <p:pic>
        <p:nvPicPr>
          <p:cNvPr id="37" name="Picture 32" descr="Text&#10;&#10;Description automatically generated">
            <a:extLst>
              <a:ext uri="{FF2B5EF4-FFF2-40B4-BE49-F238E27FC236}">
                <a16:creationId xmlns:a16="http://schemas.microsoft.com/office/drawing/2014/main" id="{706FFBBA-663B-CABE-0CD4-108CAB6D03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1950" y="2150014"/>
            <a:ext cx="3583007" cy="648845"/>
          </a:xfrm>
          <a:prstGeom prst="rect">
            <a:avLst/>
          </a:prstGeom>
        </p:spPr>
      </p:pic>
      <p:pic>
        <p:nvPicPr>
          <p:cNvPr id="47" name="Picture 31">
            <a:extLst>
              <a:ext uri="{FF2B5EF4-FFF2-40B4-BE49-F238E27FC236}">
                <a16:creationId xmlns:a16="http://schemas.microsoft.com/office/drawing/2014/main" id="{377E53F3-7CA3-89AB-3E7F-16DAE26D573A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543234" y="5717356"/>
            <a:ext cx="8122180" cy="830225"/>
          </a:xfrm>
          <a:prstGeom prst="rect">
            <a:avLst/>
          </a:prstGeom>
        </p:spPr>
      </p:pic>
      <p:pic>
        <p:nvPicPr>
          <p:cNvPr id="48" name="Picture 32" descr="Text&#10;&#10;Description automatically generated">
            <a:extLst>
              <a:ext uri="{FF2B5EF4-FFF2-40B4-BE49-F238E27FC236}">
                <a16:creationId xmlns:a16="http://schemas.microsoft.com/office/drawing/2014/main" id="{8EEFFACA-8852-602F-E3D2-8A0183AD5B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1030" y="2150014"/>
            <a:ext cx="3583007" cy="64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11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CAF453CF-2980-E98F-C8F7-51DBE4C54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64BBDDE-6E29-8356-9611-1E70E9BD2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152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1842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0">
            <a:extLst>
              <a:ext uri="{FF2B5EF4-FFF2-40B4-BE49-F238E27FC236}">
                <a16:creationId xmlns:a16="http://schemas.microsoft.com/office/drawing/2014/main" id="{E2DB7D3B-16A1-279B-63A1-06B19ED35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1" y="-4140"/>
            <a:ext cx="10431220" cy="4756391"/>
          </a:xfrm>
          <a:prstGeom prst="rect">
            <a:avLst/>
          </a:prstGeom>
        </p:spPr>
      </p:pic>
      <p:sp>
        <p:nvSpPr>
          <p:cNvPr id="17" name="Rectangle 6">
            <a:extLst>
              <a:ext uri="{FF2B5EF4-FFF2-40B4-BE49-F238E27FC236}">
                <a16:creationId xmlns:a16="http://schemas.microsoft.com/office/drawing/2014/main" id="{3F7B9ABB-F9A1-54A6-1F4A-C4EE43911787}"/>
              </a:ext>
            </a:extLst>
          </p:cNvPr>
          <p:cNvSpPr/>
          <p:nvPr/>
        </p:nvSpPr>
        <p:spPr>
          <a:xfrm>
            <a:off x="3493029" y="4103406"/>
            <a:ext cx="8698971" cy="1624153"/>
          </a:xfrm>
          <a:prstGeom prst="rect">
            <a:avLst/>
          </a:prstGeom>
          <a:solidFill>
            <a:srgbClr val="A5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L" sz="2400" dirty="0"/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C2BC506D-F6B1-438D-C193-5E60DC33AA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34911" y="5781116"/>
            <a:ext cx="8122180" cy="8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8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D423A4F-9E77-4BDF-47F4-6474D1D7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A8FB192-0FF0-A574-6F6F-B22F08E6A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43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882C799-3286-4635-CC9E-B07516A52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5786F7E-44DB-6120-88DF-0F9FCFD8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27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A3C75E-4BDA-49DA-3396-DD103689C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D7FCE1-49EC-752D-758C-48B87D7FB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2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7323B16F-89E9-6CBB-3FFE-FD9FADA25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7009BDD9-3072-BE6F-FFF8-8415D321B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A4915C7-C220-0EE6-4BA4-FACB926EB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8B0C30FA-4065-4FCB-70AE-7806E4B55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68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268D567-EAE9-3E81-741D-207D061B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AD66AC4-4879-C374-3854-7657FD419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24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0818E-D18F-CEA2-7731-1B4C1EB62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3012C1-A3AE-4062-C7A8-0D1B722C9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6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F7F1A-9B52-1449-7A5F-64CC8DAD5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90" y="2"/>
            <a:ext cx="10431220" cy="18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D31C7-914B-AF3B-4468-5AACD3999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5291D-1EC5-48AD-AF50-FA4FF82A7843}" type="datetimeFigureOut">
              <a:rPr lang="pl-PL" smtClean="0"/>
              <a:t>27.01.2026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EFC25-CBE6-402A-BEAA-DDEEB8AE1D97}" type="slidenum">
              <a:rPr lang="pl-PL" smtClean="0"/>
              <a:t>‹#›</a:t>
            </a:fld>
            <a:endParaRPr lang="pl-PL"/>
          </a:p>
        </p:txBody>
      </p:sp>
      <p:pic>
        <p:nvPicPr>
          <p:cNvPr id="9" name="Picture 31">
            <a:extLst>
              <a:ext uri="{FF2B5EF4-FFF2-40B4-BE49-F238E27FC236}">
                <a16:creationId xmlns:a16="http://schemas.microsoft.com/office/drawing/2014/main" id="{B9E5E5DB-5EAA-B3D9-8FF1-D75EC824961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2034910" y="5908054"/>
            <a:ext cx="8122180" cy="8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1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orsk.pl/wp-content/uploads/2025/03/Historia-Mateusza_napisyPL.mp4?_=1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4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e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>
            <a:extLst>
              <a:ext uri="{FF2B5EF4-FFF2-40B4-BE49-F238E27FC236}">
                <a16:creationId xmlns:a16="http://schemas.microsoft.com/office/drawing/2014/main" id="{0B9DA49B-39A3-804A-299A-FB310340DC19}"/>
              </a:ext>
            </a:extLst>
          </p:cNvPr>
          <p:cNvSpPr txBox="1">
            <a:spLocks/>
          </p:cNvSpPr>
          <p:nvPr/>
        </p:nvSpPr>
        <p:spPr>
          <a:xfrm>
            <a:off x="1319212" y="2600636"/>
            <a:ext cx="9553575" cy="16565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l-PL" b="1" dirty="0" err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Robotycznie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wspomagana rehabilitacja </a:t>
            </a:r>
            <a:b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pl-PL" sz="2000" b="1">
                <a:solidFill>
                  <a:srgbClr val="000000"/>
                </a:solidFill>
                <a:cs typeface="Arial" panose="020B0604020202020204" pitchFamily="34" charset="0"/>
              </a:rPr>
              <a:t>w Ortopedyczno-Rehabilitacyjnym Szpitalu Klinicznym </a:t>
            </a:r>
            <a:r>
              <a:rPr lang="pl-PL" sz="2000" b="1" dirty="0">
                <a:solidFill>
                  <a:srgbClr val="000000"/>
                </a:solidFill>
                <a:cs typeface="Arial" panose="020B0604020202020204" pitchFamily="34" charset="0"/>
              </a:rPr>
              <a:t>im. Wiktora </a:t>
            </a:r>
            <a:r>
              <a:rPr lang="pl-PL" sz="2000" b="1" dirty="0" err="1">
                <a:solidFill>
                  <a:srgbClr val="000000"/>
                </a:solidFill>
                <a:cs typeface="Arial" panose="020B0604020202020204" pitchFamily="34" charset="0"/>
              </a:rPr>
              <a:t>Degi</a:t>
            </a:r>
            <a:r>
              <a:rPr lang="pl-PL" sz="20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pl-PL" sz="2000" b="1" dirty="0">
                <a:solidFill>
                  <a:srgbClr val="000000"/>
                </a:solidFill>
                <a:cs typeface="Arial" panose="020B0604020202020204" pitchFamily="34" charset="0"/>
              </a:rPr>
              <a:t>Uniwersytetu Medycznego im. Karola Marcinkowskiego w Poznaniu</a:t>
            </a:r>
            <a:endParaRPr lang="pl-PL" sz="2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D8DC626-353D-4C82-C0C6-EAB862646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178" y="4257364"/>
            <a:ext cx="2185147" cy="131108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FF6BFCC-3C8A-2244-3C53-079053C7B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68" y="4257364"/>
            <a:ext cx="1870617" cy="131108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8931EB1E-464D-F2F9-92AF-1261E26DC0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06" y="4257167"/>
            <a:ext cx="1975406" cy="130838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C99581C6-9F9A-506B-83FD-91B9BA9C2B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68" y="578339"/>
            <a:ext cx="1164492" cy="1164492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719D008-7BCA-95C1-260D-C194D1D0AF54}"/>
              </a:ext>
            </a:extLst>
          </p:cNvPr>
          <p:cNvSpPr txBox="1"/>
          <p:nvPr/>
        </p:nvSpPr>
        <p:spPr>
          <a:xfrm>
            <a:off x="5743160" y="476676"/>
            <a:ext cx="198625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Book Antiqua" panose="02040602050305030304" pitchFamily="18" charset="0"/>
              </a:rPr>
              <a:t>Ortopedyczno-Rehabilitacyjny Szpital Kliniczny im. W. </a:t>
            </a:r>
            <a:r>
              <a:rPr lang="pl-PL" sz="1000" b="1" dirty="0" err="1">
                <a:latin typeface="Book Antiqua" panose="02040602050305030304" pitchFamily="18" charset="0"/>
              </a:rPr>
              <a:t>Degi</a:t>
            </a:r>
            <a:endParaRPr lang="pl-PL" sz="1000" b="1" dirty="0">
              <a:latin typeface="Book Antiqua" panose="02040602050305030304" pitchFamily="18" charset="0"/>
            </a:endParaRPr>
          </a:p>
          <a:p>
            <a:r>
              <a:rPr lang="pl-PL" sz="1000" b="1" dirty="0">
                <a:latin typeface="Book Antiqua" panose="02040602050305030304" pitchFamily="18" charset="0"/>
              </a:rPr>
              <a:t>UM w Poznaniu</a:t>
            </a:r>
          </a:p>
          <a:p>
            <a:r>
              <a:rPr lang="pl-PL" sz="1000" b="1" dirty="0">
                <a:latin typeface="Book Antiqua" panose="02040602050305030304" pitchFamily="18" charset="0"/>
              </a:rPr>
              <a:t>ul. 28 Czerwca 1956 r. nr 135/147; 61-545 Poznań</a:t>
            </a:r>
          </a:p>
          <a:p>
            <a:r>
              <a:rPr lang="pl-PL" sz="1000" b="1" dirty="0">
                <a:latin typeface="Book Antiqua" panose="02040602050305030304" pitchFamily="18" charset="0"/>
              </a:rPr>
              <a:t>tel.: 61 831 03 31, orsk@orsk.pl</a:t>
            </a:r>
          </a:p>
          <a:p>
            <a:r>
              <a:rPr lang="pl-PL" sz="1000" b="1" dirty="0">
                <a:latin typeface="Book Antiqua" panose="02040602050305030304" pitchFamily="18" charset="0"/>
              </a:rPr>
              <a:t>www.orsk.pl 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2EEA1E0A-F93E-3AC1-189A-A4704CB517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78" y="578339"/>
            <a:ext cx="1166215" cy="1164492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E8072B1F-34D1-981A-7A71-3FA654FCBBE9}"/>
              </a:ext>
            </a:extLst>
          </p:cNvPr>
          <p:cNvSpPr txBox="1"/>
          <p:nvPr/>
        </p:nvSpPr>
        <p:spPr>
          <a:xfrm>
            <a:off x="8820393" y="476676"/>
            <a:ext cx="1837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>
                <a:latin typeface="Book Antiqua" panose="02040602050305030304" pitchFamily="18" charset="0"/>
              </a:rPr>
              <a:t>Uniwersytet Medyczny im. Karola Marcinkowskiego w Poznaniu</a:t>
            </a:r>
          </a:p>
          <a:p>
            <a:r>
              <a:rPr lang="pl-PL" sz="1000" b="1" dirty="0">
                <a:latin typeface="Book Antiqua" panose="02040602050305030304" pitchFamily="18" charset="0"/>
              </a:rPr>
              <a:t>Collegium </a:t>
            </a:r>
            <a:r>
              <a:rPr lang="pl-PL" sz="1000" b="1" dirty="0" err="1">
                <a:latin typeface="Book Antiqua" panose="02040602050305030304" pitchFamily="18" charset="0"/>
              </a:rPr>
              <a:t>Maius</a:t>
            </a:r>
            <a:r>
              <a:rPr lang="pl-PL" sz="1000" b="1" dirty="0">
                <a:latin typeface="Book Antiqua" panose="02040602050305030304" pitchFamily="18" charset="0"/>
              </a:rPr>
              <a:t>, ul. Fredry 10, 61-701 Poznań</a:t>
            </a:r>
          </a:p>
          <a:p>
            <a:r>
              <a:rPr lang="pl-PL" sz="1000" b="1" dirty="0">
                <a:latin typeface="Book Antiqua" panose="02040602050305030304" pitchFamily="18" charset="0"/>
              </a:rPr>
              <a:t>tel.: 61 854 60 00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FC0BDA3-6389-6570-7DBA-A5961D4B9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201" y="5826629"/>
            <a:ext cx="8787952" cy="90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26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4BD9D-7683-DFA1-7CDD-0741B9500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9BF64A-DFCC-7CEB-513C-669AD3FFE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5380"/>
            <a:ext cx="10515600" cy="1325563"/>
          </a:xfrm>
        </p:spPr>
        <p:txBody>
          <a:bodyPr/>
          <a:lstStyle/>
          <a:p>
            <a:r>
              <a:rPr lang="pl-PL" b="1" dirty="0"/>
              <a:t>Centrum Technologicznie Wspomaganej Rehabilitacji dla Dzieci 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9CBE4E8-B02D-070D-EBC2-510D9EFC4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881" y="1840018"/>
            <a:ext cx="3714750" cy="24765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6D58F6C-E2B7-F391-93B0-970304CFA7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50" y="1840018"/>
            <a:ext cx="3714750" cy="247650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2DE0DD4-E5B6-A8CC-ACD1-09B46D820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966" y="3429000"/>
            <a:ext cx="371475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2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566389"/>
            <a:ext cx="10515600" cy="1325563"/>
          </a:xfrm>
        </p:spPr>
        <p:txBody>
          <a:bodyPr/>
          <a:lstStyle/>
          <a:p>
            <a:r>
              <a:rPr lang="pl-PL" b="1" dirty="0"/>
              <a:t>Pozyskane środki: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616572"/>
            <a:ext cx="10715445" cy="13255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b="1" dirty="0"/>
              <a:t>Całkowita wartość projektu:                    51 497 010 zł </a:t>
            </a:r>
          </a:p>
          <a:p>
            <a:pPr marL="0" indent="0">
              <a:buNone/>
            </a:pPr>
            <a:r>
              <a:rPr lang="pl-PL" b="1" dirty="0"/>
              <a:t>Dofinansowanie UE: 	                       36 047 907 zł</a:t>
            </a:r>
          </a:p>
          <a:p>
            <a:pPr marL="0" indent="0">
              <a:buNone/>
            </a:pPr>
            <a:r>
              <a:rPr lang="pl-PL" b="1" dirty="0"/>
              <a:t>Dofinansowanie BP:                                   12 874 103 zł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90459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6AED21B-FBBC-8027-B0F6-4E63C9DB9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91" y="-4140"/>
            <a:ext cx="10431220" cy="4756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67A255C-E354-F769-AF1F-FF3DC8EAA8B3}"/>
              </a:ext>
            </a:extLst>
          </p:cNvPr>
          <p:cNvSpPr/>
          <p:nvPr/>
        </p:nvSpPr>
        <p:spPr>
          <a:xfrm>
            <a:off x="3493029" y="4103406"/>
            <a:ext cx="8698971" cy="1624153"/>
          </a:xfrm>
          <a:prstGeom prst="rect">
            <a:avLst/>
          </a:prstGeom>
          <a:solidFill>
            <a:srgbClr val="A5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PL" sz="2400" dirty="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BFEA64A-34CF-2CCD-6011-7504D0855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030" y="4103406"/>
            <a:ext cx="3583007" cy="648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CF1C404-9C50-8FE6-6410-3432B3E7E914}"/>
              </a:ext>
            </a:extLst>
          </p:cNvPr>
          <p:cNvSpPr txBox="1">
            <a:spLocks/>
          </p:cNvSpPr>
          <p:nvPr/>
        </p:nvSpPr>
        <p:spPr>
          <a:xfrm>
            <a:off x="967115" y="661221"/>
            <a:ext cx="4302787" cy="109013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800" b="1" dirty="0"/>
              <a:t>… i nagrody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DE7ABB-1C18-28B6-4931-8F36A80C3377}"/>
              </a:ext>
            </a:extLst>
          </p:cNvPr>
          <p:cNvSpPr txBox="1">
            <a:spLocks/>
          </p:cNvSpPr>
          <p:nvPr/>
        </p:nvSpPr>
        <p:spPr>
          <a:xfrm>
            <a:off x="967115" y="2101532"/>
            <a:ext cx="5128885" cy="545043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2800" dirty="0"/>
              <a:t>Całkowita i </a:t>
            </a:r>
            <a:r>
              <a:rPr lang="pl-PL" sz="3200" dirty="0"/>
              <a:t>największa</a:t>
            </a:r>
            <a:r>
              <a:rPr lang="pl-PL" sz="2800" dirty="0"/>
              <a:t> wartość: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162A69F-0D19-A264-A7C8-30CD98871669}"/>
              </a:ext>
            </a:extLst>
          </p:cNvPr>
          <p:cNvSpPr txBox="1"/>
          <p:nvPr/>
        </p:nvSpPr>
        <p:spPr>
          <a:xfrm>
            <a:off x="-53290" y="3038675"/>
            <a:ext cx="65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>
                <a:latin typeface="+mj-lt"/>
              </a:rPr>
              <a:t>Uśmiech małych, dzielnych pacjentów i ich rodziców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EBEFD82-612B-384F-06F2-2ADB4DDE4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799" y="1458606"/>
            <a:ext cx="3144810" cy="42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47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A06AF-9716-33C6-CDEE-10C031F1B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E91F5D-7811-2DC1-832D-BD94CFAB1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91" y="-4140"/>
            <a:ext cx="10431220" cy="475639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D4B0F96-FAC7-4E57-7977-DE40D5E44891}"/>
              </a:ext>
            </a:extLst>
          </p:cNvPr>
          <p:cNvSpPr/>
          <p:nvPr/>
        </p:nvSpPr>
        <p:spPr>
          <a:xfrm>
            <a:off x="3493029" y="4103406"/>
            <a:ext cx="8698971" cy="1624153"/>
          </a:xfrm>
          <a:prstGeom prst="rect">
            <a:avLst/>
          </a:prstGeom>
          <a:solidFill>
            <a:srgbClr val="A5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PL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BB994B96-3134-9C15-80AA-970F97571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030" y="4103406"/>
            <a:ext cx="3583007" cy="648845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06021D5-C772-AA44-F315-083B5C640C7A}"/>
              </a:ext>
            </a:extLst>
          </p:cNvPr>
          <p:cNvSpPr txBox="1">
            <a:spLocks/>
          </p:cNvSpPr>
          <p:nvPr/>
        </p:nvSpPr>
        <p:spPr>
          <a:xfrm>
            <a:off x="967115" y="661221"/>
            <a:ext cx="4302787" cy="109013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… i nagrody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02A4B2-596D-51EF-1EC8-93ECCE3A87D0}"/>
              </a:ext>
            </a:extLst>
          </p:cNvPr>
          <p:cNvSpPr txBox="1">
            <a:spLocks/>
          </p:cNvSpPr>
          <p:nvPr/>
        </p:nvSpPr>
        <p:spPr>
          <a:xfrm>
            <a:off x="967115" y="2101532"/>
            <a:ext cx="5128885" cy="545043"/>
          </a:xfrm>
          <a:prstGeom prst="rect">
            <a:avLst/>
          </a:prstGeom>
        </p:spPr>
        <p:txBody>
          <a:bodyPr vert="horz" lIns="121920" tIns="60960" rIns="121920" bIns="6096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Całkowita i </a:t>
            </a: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największa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wartość: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21D1D80-D03B-A497-7E3D-0B8139C83574}"/>
              </a:ext>
            </a:extLst>
          </p:cNvPr>
          <p:cNvSpPr txBox="1"/>
          <p:nvPr/>
        </p:nvSpPr>
        <p:spPr>
          <a:xfrm>
            <a:off x="-53290" y="3038675"/>
            <a:ext cx="65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Uśmiech małych, dzielnych pacjentów i ich rodziców 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75558D30-D0C3-AF94-D3CA-9526CA474C82}"/>
              </a:ext>
            </a:extLst>
          </p:cNvPr>
          <p:cNvSpPr/>
          <p:nvPr/>
        </p:nvSpPr>
        <p:spPr>
          <a:xfrm>
            <a:off x="7029681" y="1130060"/>
            <a:ext cx="3905389" cy="2501661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u="sng" dirty="0">
                <a:hlinkClick r:id="rId5"/>
              </a:rPr>
              <a:t>https://orsk.pl/wp-content/uploads/2025/03/Historia-Mateusza_napisyPL.mp4?_=1</a:t>
            </a:r>
            <a:endParaRPr lang="pl-PL" dirty="0"/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51489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 txBox="1">
            <a:spLocks/>
          </p:cNvSpPr>
          <p:nvPr/>
        </p:nvSpPr>
        <p:spPr>
          <a:xfrm>
            <a:off x="586516" y="372842"/>
            <a:ext cx="10887729" cy="1310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pl-PL" sz="4800" b="1" dirty="0">
                <a:solidFill>
                  <a:srgbClr val="000000"/>
                </a:solidFill>
                <a:cs typeface="Times New Roman" panose="02020603050405020304" pitchFamily="18" charset="0"/>
              </a:rPr>
              <a:t>Ortopedyczno-Rehabilitacyjny Szpital Kliniczny im. W Degi UM w Poznaniu</a:t>
            </a:r>
            <a:endParaRPr lang="pl-PL" sz="4800" dirty="0">
              <a:solidFill>
                <a:srgbClr val="024009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Symbol zastępczy zawartości 1"/>
          <p:cNvSpPr txBox="1">
            <a:spLocks/>
          </p:cNvSpPr>
          <p:nvPr/>
        </p:nvSpPr>
        <p:spPr>
          <a:xfrm>
            <a:off x="872611" y="553425"/>
            <a:ext cx="9077570" cy="26754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C1A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C1A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C1A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C1A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C1A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pl-PL" dirty="0">
              <a:latin typeface="Book Antiqua"/>
              <a:cs typeface="Arial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86516" y="1680584"/>
            <a:ext cx="11018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+mj-lt"/>
              </a:rPr>
              <a:t>dzięki dofinansowaniu z UE </a:t>
            </a:r>
            <a:r>
              <a:rPr lang="pl-PL" b="1" dirty="0">
                <a:latin typeface="+mj-lt"/>
              </a:rPr>
              <a:t>od 2019 </a:t>
            </a:r>
            <a:r>
              <a:rPr lang="pl-PL" dirty="0">
                <a:latin typeface="+mj-lt"/>
              </a:rPr>
              <a:t>roku realizuje projekty polegające na </a:t>
            </a:r>
            <a:r>
              <a:rPr lang="pl-PL" b="1" dirty="0">
                <a:latin typeface="+mj-lt"/>
              </a:rPr>
              <a:t>zwiększeniu dostępności do </a:t>
            </a:r>
            <a:r>
              <a:rPr lang="pl-PL" b="1" dirty="0" err="1">
                <a:latin typeface="+mj-lt"/>
              </a:rPr>
              <a:t>robotycznie</a:t>
            </a:r>
            <a:r>
              <a:rPr lang="pl-PL" b="1" dirty="0">
                <a:latin typeface="+mj-lt"/>
              </a:rPr>
              <a:t> wspomaganej diagnostyki i rehabilitacji dzieci</a:t>
            </a:r>
            <a:r>
              <a:rPr lang="pl-PL" dirty="0">
                <a:latin typeface="+mj-lt"/>
              </a:rPr>
              <a:t> z MPD i innymi zespołami porażennymi. </a:t>
            </a:r>
          </a:p>
          <a:p>
            <a:endParaRPr lang="pl-PL" dirty="0">
              <a:latin typeface="+mj-lt"/>
            </a:endParaRPr>
          </a:p>
          <a:p>
            <a:pPr algn="just"/>
            <a:r>
              <a:rPr lang="pl-PL" dirty="0">
                <a:latin typeface="+mj-lt"/>
              </a:rPr>
              <a:t>Przez </a:t>
            </a:r>
            <a:r>
              <a:rPr lang="pl-PL">
                <a:latin typeface="+mj-lt"/>
              </a:rPr>
              <a:t>7 lat zrobotyzowaną </a:t>
            </a:r>
            <a:r>
              <a:rPr lang="pl-PL" dirty="0">
                <a:latin typeface="+mj-lt"/>
              </a:rPr>
              <a:t>rehabilitację odbyło </a:t>
            </a:r>
            <a:r>
              <a:rPr lang="pl-PL" b="1" dirty="0">
                <a:latin typeface="+mj-lt"/>
              </a:rPr>
              <a:t>ponad 1.400 dzieci </a:t>
            </a:r>
            <a:r>
              <a:rPr lang="pl-PL" dirty="0">
                <a:latin typeface="+mj-lt"/>
              </a:rPr>
              <a:t>i młodych dorosłych w wieku 5-21 lat zamieszkujących województwo wielkopolskie. </a:t>
            </a:r>
            <a:endParaRPr lang="pl-PL" b="1" dirty="0">
              <a:latin typeface="+mj-lt"/>
            </a:endParaRPr>
          </a:p>
          <a:p>
            <a:endParaRPr lang="pl-PL" b="1" dirty="0">
              <a:latin typeface="+mj-lt"/>
            </a:endParaRPr>
          </a:p>
          <a:p>
            <a:pPr algn="just"/>
            <a:r>
              <a:rPr lang="pl-PL" dirty="0">
                <a:latin typeface="+mj-lt"/>
              </a:rPr>
              <a:t>Innowacyjna rehabilitacja mająca na celu </a:t>
            </a:r>
            <a:r>
              <a:rPr lang="pl-PL" b="1" dirty="0">
                <a:latin typeface="+mj-lt"/>
              </a:rPr>
              <a:t>poprawę jakości chodzenia</a:t>
            </a:r>
            <a:r>
              <a:rPr lang="pl-PL" dirty="0">
                <a:latin typeface="+mj-lt"/>
              </a:rPr>
              <a:t> dzieci z zespołami porażennymi, które z pomocą zespołu terapeutycznego </a:t>
            </a:r>
            <a:r>
              <a:rPr lang="pl-PL" b="1" dirty="0">
                <a:latin typeface="+mj-lt"/>
              </a:rPr>
              <a:t>określają cel do osiągnięcia </a:t>
            </a:r>
            <a:r>
              <a:rPr lang="pl-PL" dirty="0">
                <a:latin typeface="+mj-lt"/>
              </a:rPr>
              <a:t>(np. spacer z innymi dziećmi), a nowoczesne </a:t>
            </a:r>
            <a:r>
              <a:rPr lang="pl-PL" b="1" dirty="0">
                <a:latin typeface="+mj-lt"/>
              </a:rPr>
              <a:t>zrobotyzowane urządzenia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l-PL" dirty="0">
                <a:latin typeface="+mj-lt"/>
              </a:rPr>
              <a:t>dają im możliwość jego osiągnięcia </a:t>
            </a:r>
            <a:r>
              <a:rPr lang="pl-PL" sz="2000" b="1" dirty="0">
                <a:latin typeface="+mj-lt"/>
              </a:rPr>
              <a:t>poprzez zabawę</a:t>
            </a:r>
            <a:r>
              <a:rPr lang="pl-PL" sz="20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pl-PL" dirty="0">
                <a:latin typeface="+mj-lt"/>
              </a:rPr>
              <a:t>dzięki wykorzystaniu wirtualnej rzeczywistości – pacjent w świecie gier, zabaw, bajek, rywalizacji z ochotą i motywacją odbywa trudną i żmudną </a:t>
            </a:r>
            <a:r>
              <a:rPr lang="pl-PL" sz="2000" b="1" dirty="0">
                <a:latin typeface="+mj-lt"/>
              </a:rPr>
              <a:t>rehabilitację dającą spektakularne efekty</a:t>
            </a:r>
            <a:r>
              <a:rPr lang="pl-PL" sz="2000" dirty="0">
                <a:latin typeface="+mj-lt"/>
              </a:rPr>
              <a:t>.  </a:t>
            </a:r>
          </a:p>
          <a:p>
            <a:endParaRPr lang="pl-PL" sz="2000" dirty="0">
              <a:latin typeface="+mj-lt"/>
            </a:endParaRPr>
          </a:p>
          <a:p>
            <a:pPr algn="just"/>
            <a:r>
              <a:rPr lang="pl-PL" dirty="0">
                <a:solidFill>
                  <a:srgbClr val="FF0000"/>
                </a:solidFill>
                <a:latin typeface="+mj-lt"/>
              </a:rPr>
              <a:t>Terapia nie jest dostępna w ramach powszechnego ubezpieczenia zdrowotnego</a:t>
            </a:r>
            <a:r>
              <a:rPr lang="pl-PL" dirty="0">
                <a:latin typeface="+mj-lt"/>
              </a:rPr>
              <a:t>, </a:t>
            </a:r>
            <a:r>
              <a:rPr lang="pl-PL" b="1" u="sng" dirty="0">
                <a:latin typeface="+mj-lt"/>
              </a:rPr>
              <a:t>tylko odpłatnie – my dajemy ją za darmo.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92775F14-23B7-615A-D450-9842A919C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11" y="-1"/>
            <a:ext cx="10451881" cy="187569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B1B8850-8595-E457-2018-D617BC67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413" y="6703517"/>
            <a:ext cx="1010079" cy="1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3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54095"/>
            <a:ext cx="10515600" cy="1029014"/>
          </a:xfrm>
        </p:spPr>
        <p:txBody>
          <a:bodyPr>
            <a:normAutofit/>
          </a:bodyPr>
          <a:lstStyle/>
          <a:p>
            <a:r>
              <a:rPr lang="pl-PL" b="1" dirty="0"/>
              <a:t>Kontynuacja misji na przestrzeni lat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921464"/>
            <a:ext cx="10515600" cy="2667789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+mj-lt"/>
              </a:rPr>
              <a:t>Pierwszy program zdrowotny – marzec 2018 r. </a:t>
            </a:r>
          </a:p>
          <a:p>
            <a:r>
              <a:rPr lang="pl-PL" sz="2400" dirty="0">
                <a:latin typeface="+mj-lt"/>
              </a:rPr>
              <a:t>Pierwsza edycja projektu </a:t>
            </a:r>
            <a:r>
              <a:rPr lang="pl-PL" sz="2400" b="1" dirty="0">
                <a:latin typeface="+mj-lt"/>
              </a:rPr>
              <a:t>1.03.2019 </a:t>
            </a:r>
            <a:r>
              <a:rPr lang="pl-PL" sz="2400" dirty="0">
                <a:latin typeface="+mj-lt"/>
              </a:rPr>
              <a:t>r. - </a:t>
            </a:r>
            <a:r>
              <a:rPr lang="pl-PL" sz="2400" b="1" dirty="0">
                <a:latin typeface="+mj-lt"/>
              </a:rPr>
              <a:t>30.09.2023 r.</a:t>
            </a:r>
          </a:p>
          <a:p>
            <a:pPr algn="just"/>
            <a:r>
              <a:rPr lang="pl-PL" sz="2400" dirty="0">
                <a:latin typeface="+mj-lt"/>
              </a:rPr>
              <a:t>Drugi program zdrowotny - lipiec 2023 – poszerzenie grupy docelowej, zwiększona częstotliwość </a:t>
            </a:r>
          </a:p>
          <a:p>
            <a:pPr algn="just"/>
            <a:r>
              <a:rPr lang="pl-PL" sz="2400" b="1" dirty="0">
                <a:latin typeface="+mj-lt"/>
              </a:rPr>
              <a:t>Druga edycja </a:t>
            </a:r>
            <a:r>
              <a:rPr lang="pl-PL" sz="2400" dirty="0">
                <a:latin typeface="+mj-lt"/>
              </a:rPr>
              <a:t>projektu </a:t>
            </a:r>
            <a:r>
              <a:rPr lang="pl-PL" sz="2400" b="1" dirty="0">
                <a:latin typeface="+mj-lt"/>
              </a:rPr>
              <a:t>1.10.2023 r.  </a:t>
            </a: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-  </a:t>
            </a:r>
            <a:r>
              <a:rPr lang="pl-PL" sz="2400" b="1" dirty="0">
                <a:latin typeface="+mj-lt"/>
              </a:rPr>
              <a:t>30.11.2026 r.</a:t>
            </a:r>
            <a:r>
              <a:rPr lang="pl-PL" sz="2400" dirty="0">
                <a:latin typeface="+mj-lt"/>
              </a:rPr>
              <a:t> </a:t>
            </a:r>
          </a:p>
          <a:p>
            <a:r>
              <a:rPr lang="pl-PL" sz="2400" dirty="0">
                <a:latin typeface="+mj-lt"/>
              </a:rPr>
              <a:t>Planujemy trzecią edycję projektu.</a:t>
            </a:r>
            <a:endParaRPr lang="pl-PL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9795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9659" y="393291"/>
            <a:ext cx="10360742" cy="953728"/>
          </a:xfrm>
        </p:spPr>
        <p:txBody>
          <a:bodyPr/>
          <a:lstStyle/>
          <a:p>
            <a:r>
              <a:rPr lang="pl-PL" b="1" dirty="0"/>
              <a:t>Potrzeba zachowania ciągłości - skuteczność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4256" y="1786967"/>
            <a:ext cx="9979534" cy="3440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+mj-lt"/>
              </a:rPr>
              <a:t>Terapia znacząco wpływa na funkcje lokomocji uczestników projektu. </a:t>
            </a:r>
            <a:br>
              <a:rPr lang="pl-PL" sz="2400" dirty="0">
                <a:latin typeface="+mj-lt"/>
              </a:rPr>
            </a:br>
            <a:r>
              <a:rPr lang="pl-PL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Wysoka skuteczność terapii. </a:t>
            </a:r>
          </a:p>
          <a:p>
            <a:pPr algn="just"/>
            <a:r>
              <a:rPr lang="pl-PL" sz="2400" dirty="0">
                <a:latin typeface="+mj-lt"/>
              </a:rPr>
              <a:t>Pierwsza edycja projektu –</a:t>
            </a:r>
            <a:r>
              <a:rPr lang="pl-PL" sz="2400" b="1" u="sng" dirty="0">
                <a:latin typeface="+mj-lt"/>
              </a:rPr>
              <a:t>714</a:t>
            </a:r>
            <a:r>
              <a:rPr lang="pl-PL" sz="2400" b="1" dirty="0">
                <a:latin typeface="+mj-lt"/>
              </a:rPr>
              <a:t> uczestników</a:t>
            </a:r>
            <a:r>
              <a:rPr lang="pl-PL" sz="2400" dirty="0">
                <a:latin typeface="+mj-lt"/>
              </a:rPr>
              <a:t>. </a:t>
            </a:r>
          </a:p>
          <a:p>
            <a:pPr algn="just"/>
            <a:r>
              <a:rPr lang="pl-PL" sz="2400" dirty="0">
                <a:latin typeface="+mj-lt"/>
              </a:rPr>
              <a:t>Poprawa parametrów czasowo-przestrzennych chodu u </a:t>
            </a:r>
            <a:r>
              <a:rPr lang="pl-PL" sz="2400" b="1" dirty="0">
                <a:latin typeface="+mj-lt"/>
              </a:rPr>
              <a:t>83%</a:t>
            </a:r>
            <a:r>
              <a:rPr lang="pl-PL" sz="2400" dirty="0">
                <a:latin typeface="+mj-lt"/>
              </a:rPr>
              <a:t> uczestników </a:t>
            </a:r>
            <a:r>
              <a:rPr lang="pl-PL" sz="1900" dirty="0">
                <a:latin typeface="+mj-lt"/>
              </a:rPr>
              <a:t>(zakładano u 75%)</a:t>
            </a:r>
            <a:r>
              <a:rPr lang="pl-PL" sz="2400" dirty="0">
                <a:latin typeface="+mj-lt"/>
              </a:rPr>
              <a:t>. Poprawa parametrów trójwymiarowej instrumentalnej diagnostyki funkcji chodu u </a:t>
            </a:r>
            <a:r>
              <a:rPr lang="pl-PL" sz="2400" b="1" dirty="0">
                <a:latin typeface="+mj-lt"/>
              </a:rPr>
              <a:t>80%</a:t>
            </a:r>
            <a:r>
              <a:rPr lang="pl-PL" sz="2400" dirty="0">
                <a:latin typeface="+mj-lt"/>
              </a:rPr>
              <a:t> uczestników </a:t>
            </a:r>
            <a:r>
              <a:rPr lang="pl-PL" sz="1900" dirty="0">
                <a:latin typeface="+mj-lt"/>
              </a:rPr>
              <a:t>(zakładano u 75%)</a:t>
            </a:r>
            <a:r>
              <a:rPr lang="pl-PL" sz="2400" dirty="0">
                <a:latin typeface="+mj-lt"/>
              </a:rPr>
              <a:t>.</a:t>
            </a:r>
          </a:p>
          <a:p>
            <a:pPr algn="just"/>
            <a:r>
              <a:rPr lang="pl-PL" sz="2400" dirty="0">
                <a:latin typeface="+mj-lt"/>
              </a:rPr>
              <a:t>Druga edycja projektu - dotychczas </a:t>
            </a:r>
            <a:r>
              <a:rPr lang="pl-PL" sz="2400" b="1" u="sng" dirty="0">
                <a:latin typeface="+mj-lt"/>
              </a:rPr>
              <a:t>718</a:t>
            </a:r>
            <a:r>
              <a:rPr lang="pl-PL" sz="2400" dirty="0">
                <a:latin typeface="+mj-lt"/>
              </a:rPr>
              <a:t> uczestników </a:t>
            </a:r>
            <a:r>
              <a:rPr lang="pl-PL" sz="1900" dirty="0">
                <a:latin typeface="+mj-lt"/>
              </a:rPr>
              <a:t>(dane na 31.12.2025 r.)</a:t>
            </a:r>
            <a:r>
              <a:rPr lang="pl-PL" sz="2400" dirty="0">
                <a:latin typeface="+mj-lt"/>
              </a:rPr>
              <a:t>, zakładamy </a:t>
            </a:r>
            <a:r>
              <a:rPr lang="pl-PL" sz="2400" b="1" u="sng" dirty="0">
                <a:latin typeface="+mj-lt"/>
              </a:rPr>
              <a:t>1.076</a:t>
            </a:r>
            <a:r>
              <a:rPr lang="pl-PL" sz="2400" dirty="0">
                <a:latin typeface="+mj-lt"/>
              </a:rPr>
              <a:t> 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5139E2E-8404-7EEA-E700-00413024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3" y="6717085"/>
            <a:ext cx="979303" cy="1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9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60929"/>
            <a:ext cx="10515600" cy="1325563"/>
          </a:xfrm>
        </p:spPr>
        <p:txBody>
          <a:bodyPr/>
          <a:lstStyle/>
          <a:p>
            <a:r>
              <a:rPr lang="pl-PL" b="1" dirty="0"/>
              <a:t>Narzędzia do realizacji celów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9423" y="1586492"/>
            <a:ext cx="10873154" cy="4255477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pl-PL" sz="2700" dirty="0">
                <a:latin typeface="+mj-lt"/>
              </a:rPr>
              <a:t>Dwutygodniowe turnusy rehabilitacyjne (</a:t>
            </a:r>
            <a:r>
              <a:rPr lang="pl-PL" sz="2700" b="1" dirty="0">
                <a:latin typeface="+mj-lt"/>
              </a:rPr>
              <a:t>10</a:t>
            </a:r>
            <a:r>
              <a:rPr lang="pl-PL" sz="2700" dirty="0">
                <a:latin typeface="+mj-lt"/>
              </a:rPr>
              <a:t> dni roboczych). </a:t>
            </a:r>
          </a:p>
          <a:p>
            <a:pPr algn="just"/>
            <a:r>
              <a:rPr lang="pl-PL" sz="2700" dirty="0">
                <a:latin typeface="+mj-lt"/>
              </a:rPr>
              <a:t>Możliwe </a:t>
            </a:r>
            <a:r>
              <a:rPr lang="pl-PL" sz="2700" b="1" dirty="0">
                <a:latin typeface="+mj-lt"/>
              </a:rPr>
              <a:t>3</a:t>
            </a:r>
            <a:r>
              <a:rPr lang="pl-PL" sz="2700" dirty="0">
                <a:latin typeface="+mj-lt"/>
              </a:rPr>
              <a:t> turnusy rehabilitacyjne w ciągu roku.</a:t>
            </a:r>
          </a:p>
          <a:p>
            <a:pPr algn="just"/>
            <a:r>
              <a:rPr lang="pl-PL" sz="2700" dirty="0">
                <a:latin typeface="+mj-lt"/>
              </a:rPr>
              <a:t>Maksymalnie </a:t>
            </a:r>
            <a:r>
              <a:rPr lang="pl-PL" sz="2700" b="1" dirty="0">
                <a:latin typeface="+mj-lt"/>
              </a:rPr>
              <a:t>9</a:t>
            </a:r>
            <a:r>
              <a:rPr lang="pl-PL" sz="2700" dirty="0">
                <a:latin typeface="+mj-lt"/>
              </a:rPr>
              <a:t> turnusów rehabilitacyjnych w trakcie całej edycji projektu. </a:t>
            </a:r>
          </a:p>
          <a:p>
            <a:pPr algn="just"/>
            <a:r>
              <a:rPr lang="pl-PL" sz="2700" dirty="0">
                <a:latin typeface="+mj-lt"/>
              </a:rPr>
              <a:t>Hotel i transport dla zamieszkujących ponad 30 km od naszego Szpitala. </a:t>
            </a:r>
          </a:p>
          <a:p>
            <a:pPr algn="just"/>
            <a:r>
              <a:rPr lang="pl-PL" dirty="0">
                <a:latin typeface="+mj-lt"/>
              </a:rPr>
              <a:t>Zrobotyzowane urządzenia: </a:t>
            </a:r>
            <a:r>
              <a:rPr lang="pl-PL" b="1" dirty="0" err="1">
                <a:latin typeface="+mj-lt"/>
              </a:rPr>
              <a:t>egzoszkielet</a:t>
            </a:r>
            <a:r>
              <a:rPr lang="pl-PL" dirty="0">
                <a:latin typeface="+mj-lt"/>
              </a:rPr>
              <a:t>, </a:t>
            </a:r>
            <a:r>
              <a:rPr lang="pl-PL" b="1" dirty="0"/>
              <a:t>Motek </a:t>
            </a:r>
            <a:r>
              <a:rPr lang="pl-PL" dirty="0"/>
              <a:t>GRAIL – system do diagnostyki i treningu, </a:t>
            </a:r>
            <a:r>
              <a:rPr lang="pl-PL" b="1" dirty="0" err="1">
                <a:latin typeface="+mj-lt"/>
              </a:rPr>
              <a:t>RoboGait</a:t>
            </a:r>
            <a:r>
              <a:rPr lang="pl-PL" dirty="0">
                <a:latin typeface="+mj-lt"/>
              </a:rPr>
              <a:t>- system do reedukacji chodu, </a:t>
            </a:r>
            <a:r>
              <a:rPr lang="pl-PL" b="1" dirty="0">
                <a:latin typeface="+mj-lt"/>
              </a:rPr>
              <a:t>Zero- G</a:t>
            </a:r>
            <a:r>
              <a:rPr lang="pl-PL" dirty="0">
                <a:latin typeface="+mj-lt"/>
              </a:rPr>
              <a:t>- system odciążenia do reedukacji chodu, bieżnie podwieszane, platformy do ćwiczeń balansowych i równowagi, platformy wibracyjne i inne urządzenia wykorzystujące wirtualną i poszerzaną rzeczywistość. </a:t>
            </a:r>
          </a:p>
          <a:p>
            <a:pPr algn="just"/>
            <a:r>
              <a:rPr lang="pl-PL" dirty="0">
                <a:latin typeface="+mj-lt"/>
              </a:rPr>
              <a:t>Terapia zajęciowa, opieka pedagogiczna i psychologiczna oraz konsultacje specjalisty.</a:t>
            </a:r>
          </a:p>
          <a:p>
            <a:pPr algn="just"/>
            <a:r>
              <a:rPr lang="pl-PL" dirty="0">
                <a:latin typeface="+mj-lt"/>
              </a:rPr>
              <a:t>Kursy dla rodziców/opiekunów.</a:t>
            </a:r>
          </a:p>
          <a:p>
            <a:pPr algn="just"/>
            <a:r>
              <a:rPr lang="pl-PL" dirty="0">
                <a:latin typeface="+mj-lt"/>
              </a:rPr>
              <a:t>Szkolenia dla fizjoterapeutów.</a:t>
            </a:r>
          </a:p>
          <a:p>
            <a:pPr marL="0" indent="0" algn="just">
              <a:buNone/>
            </a:pPr>
            <a:endParaRPr lang="pl-PL" sz="2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151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1" y="353683"/>
            <a:ext cx="3216127" cy="2269051"/>
          </a:xfrm>
          <a:prstGeom prst="rect">
            <a:avLst/>
          </a:prstGeom>
        </p:spPr>
      </p:pic>
      <p:pic>
        <p:nvPicPr>
          <p:cNvPr id="11" name="Symbol zastępczy zawartości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67" y="2700384"/>
            <a:ext cx="4844522" cy="320870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567" y="228006"/>
            <a:ext cx="2616382" cy="264537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706" y="2873379"/>
            <a:ext cx="4387936" cy="3109897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4BDAE8E7-43ED-993C-CD0E-C3BB73020C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611" y="-1"/>
            <a:ext cx="10451881" cy="187569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1F881E89-B035-570D-ABD8-AB5CD0370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4413" y="6703517"/>
            <a:ext cx="1010079" cy="15448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D2A139D-DCD1-7662-230B-42849AF6F545}"/>
              </a:ext>
            </a:extLst>
          </p:cNvPr>
          <p:cNvSpPr txBox="1"/>
          <p:nvPr/>
        </p:nvSpPr>
        <p:spPr>
          <a:xfrm>
            <a:off x="8626415" y="534838"/>
            <a:ext cx="3111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b="1" dirty="0"/>
              <a:t>Tak zaczynaliśmy</a:t>
            </a:r>
          </a:p>
        </p:txBody>
      </p:sp>
    </p:spTree>
    <p:extLst>
      <p:ext uri="{BB962C8B-B14F-4D97-AF65-F5344CB8AC3E}">
        <p14:creationId xmlns:p14="http://schemas.microsoft.com/office/powerpoint/2010/main" val="31084485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6662" y="456056"/>
            <a:ext cx="10219481" cy="42125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400" b="1" dirty="0">
                <a:latin typeface="+mj-lt"/>
              </a:rPr>
              <a:t>Warunki rehabilitacji w pierwszej edycji projektu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66" y="1505416"/>
            <a:ext cx="5414076" cy="361831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12" y="1488425"/>
            <a:ext cx="5478001" cy="361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61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509552"/>
            <a:ext cx="10515600" cy="1325563"/>
          </a:xfrm>
        </p:spPr>
        <p:txBody>
          <a:bodyPr/>
          <a:lstStyle/>
          <a:p>
            <a:r>
              <a:rPr lang="pl-PL" b="1" dirty="0"/>
              <a:t>Centrum Technologicznie Wspomaganej Rehabilitacji dla Dzieci  - druga edycja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8395"/>
            <a:ext cx="5025798" cy="3350532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004" y="2453049"/>
            <a:ext cx="4850820" cy="32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40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15380"/>
            <a:ext cx="10515600" cy="1325563"/>
          </a:xfrm>
        </p:spPr>
        <p:txBody>
          <a:bodyPr/>
          <a:lstStyle/>
          <a:p>
            <a:r>
              <a:rPr lang="pl-PL" b="1" dirty="0"/>
              <a:t>Centrum Technologicznie Wspomaganej Rehabilitacji dla Dzieci </a:t>
            </a:r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210" y="2083504"/>
            <a:ext cx="4918479" cy="368886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316" y="1714712"/>
            <a:ext cx="3043239" cy="405765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66" y="1904644"/>
            <a:ext cx="2901923" cy="386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2183"/>
      </p:ext>
    </p:extLst>
  </p:cSld>
  <p:clrMapOvr>
    <a:masterClrMapping/>
  </p:clrMapOvr>
</p:sld>
</file>

<file path=ppt/theme/theme1.xml><?xml version="1.0" encoding="utf-8"?>
<a:theme xmlns:a="http://schemas.openxmlformats.org/drawingml/2006/main" name="ORSK_NEW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SK_NEW" id="{B63FC4F4-08E2-43B6-92A6-16DD54D5FA51}" vid="{F3307FAB-595B-477E-9C8A-56D18BA80311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ORSK_NEW</Template>
  <TotalTime>1480</TotalTime>
  <Words>572</Words>
  <Application>Microsoft Office PowerPoint</Application>
  <PresentationFormat>Panoramiczny</PresentationFormat>
  <Paragraphs>56</Paragraphs>
  <Slides>13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9" baseType="lpstr">
      <vt:lpstr>Arial</vt:lpstr>
      <vt:lpstr>Book Antiqua</vt:lpstr>
      <vt:lpstr>Calibri</vt:lpstr>
      <vt:lpstr>Calibri Light</vt:lpstr>
      <vt:lpstr>Times New Roman</vt:lpstr>
      <vt:lpstr>ORSK_NEW</vt:lpstr>
      <vt:lpstr>Prezentacja programu PowerPoint</vt:lpstr>
      <vt:lpstr>Prezentacja programu PowerPoint</vt:lpstr>
      <vt:lpstr>Kontynuacja misji na przestrzeni lat </vt:lpstr>
      <vt:lpstr>Potrzeba zachowania ciągłości - skuteczność</vt:lpstr>
      <vt:lpstr>Narzędzia do realizacji celów</vt:lpstr>
      <vt:lpstr>Prezentacja programu PowerPoint</vt:lpstr>
      <vt:lpstr>Prezentacja programu PowerPoint</vt:lpstr>
      <vt:lpstr>Centrum Technologicznie Wspomaganej Rehabilitacji dla Dzieci  - druga edycja</vt:lpstr>
      <vt:lpstr>Centrum Technologicznie Wspomaganej Rehabilitacji dla Dzieci </vt:lpstr>
      <vt:lpstr>Centrum Technologicznie Wspomaganej Rehabilitacji dla Dzieci </vt:lpstr>
      <vt:lpstr>Pozyskane środki: 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Katarzyna Krzyżagórska</dc:creator>
  <cp:lastModifiedBy>Rudawska Anna</cp:lastModifiedBy>
  <cp:revision>134</cp:revision>
  <cp:lastPrinted>2025-09-05T08:54:34Z</cp:lastPrinted>
  <dcterms:created xsi:type="dcterms:W3CDTF">2022-02-02T06:57:21Z</dcterms:created>
  <dcterms:modified xsi:type="dcterms:W3CDTF">2026-01-27T10:50:25Z</dcterms:modified>
</cp:coreProperties>
</file>