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69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91" r:id="rId12"/>
  </p:sldIdLst>
  <p:sldSz cx="18288000" cy="10287000"/>
  <p:notesSz cx="6858000" cy="9144000"/>
  <p:embeddedFontLst>
    <p:embeddedFont>
      <p:font typeface="Open Sans 1 Bold" panose="020B0604020202020204" charset="0"/>
      <p:regular r:id="rId14"/>
    </p:embeddedFont>
    <p:embeddedFont>
      <p:font typeface="Open Sauce" panose="020B0604020202020204" charset="-18"/>
      <p:regular r:id="rId15"/>
    </p:embeddedFont>
    <p:embeddedFont>
      <p:font typeface="Roboto" panose="02000000000000000000" pitchFamily="2" charset="0"/>
      <p:regular r:id="rId16"/>
      <p:bold r:id="rId17"/>
      <p:italic r:id="rId18"/>
      <p:boldItalic r:id="rId19"/>
    </p:embeddedFont>
    <p:embeddedFont>
      <p:font typeface="Roboto Bold" panose="02000000000000000000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13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53DD7-EC1E-46B7-8998-F06F95F681FA}" type="datetimeFigureOut">
              <a:rPr lang="pl-PL" smtClean="0"/>
              <a:t>27.01.2026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061A0-BA3D-4509-BD40-1DA5890647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246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2D5A1-7A08-4F43-A24E-AFD3B6116D9D}" type="slidenum">
              <a:rPr lang="en-PL" smtClean="0"/>
              <a:t>11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712034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60.png"/><Relationship Id="rId18" Type="http://schemas.openxmlformats.org/officeDocument/2006/relationships/image" Target="../media/image65.svg"/><Relationship Id="rId3" Type="http://schemas.openxmlformats.org/officeDocument/2006/relationships/image" Target="../media/image12.png"/><Relationship Id="rId7" Type="http://schemas.openxmlformats.org/officeDocument/2006/relationships/image" Target="../media/image44.svg"/><Relationship Id="rId12" Type="http://schemas.openxmlformats.org/officeDocument/2006/relationships/hyperlink" Target="https://www.szpitalrawicz.pl/rehabilitacja-medyczna-szansa-na-zdrowie/" TargetMode="External"/><Relationship Id="rId17" Type="http://schemas.openxmlformats.org/officeDocument/2006/relationships/image" Target="../media/image64.png"/><Relationship Id="rId2" Type="http://schemas.openxmlformats.org/officeDocument/2006/relationships/image" Target="../media/image59.jpeg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.png"/><Relationship Id="rId5" Type="http://schemas.openxmlformats.org/officeDocument/2006/relationships/image" Target="../media/image42.jpeg"/><Relationship Id="rId15" Type="http://schemas.openxmlformats.org/officeDocument/2006/relationships/image" Target="../media/image62.png"/><Relationship Id="rId10" Type="http://schemas.openxmlformats.org/officeDocument/2006/relationships/image" Target="../media/image47.png"/><Relationship Id="rId4" Type="http://schemas.openxmlformats.org/officeDocument/2006/relationships/image" Target="../media/image13.svg"/><Relationship Id="rId9" Type="http://schemas.openxmlformats.org/officeDocument/2006/relationships/image" Target="../media/image46.svg"/><Relationship Id="rId14" Type="http://schemas.openxmlformats.org/officeDocument/2006/relationships/image" Target="../media/image6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jpeg"/><Relationship Id="rId10" Type="http://schemas.openxmlformats.org/officeDocument/2006/relationships/image" Target="../media/image20.sv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3.svg"/><Relationship Id="rId7" Type="http://schemas.openxmlformats.org/officeDocument/2006/relationships/image" Target="../media/image2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10" Type="http://schemas.openxmlformats.org/officeDocument/2006/relationships/image" Target="../media/image16.svg"/><Relationship Id="rId4" Type="http://schemas.openxmlformats.org/officeDocument/2006/relationships/image" Target="../media/image14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3.svg"/><Relationship Id="rId7" Type="http://schemas.openxmlformats.org/officeDocument/2006/relationships/image" Target="../media/image3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14.jpeg"/><Relationship Id="rId9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3.svg"/><Relationship Id="rId7" Type="http://schemas.openxmlformats.org/officeDocument/2006/relationships/image" Target="../media/image3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14.jpeg"/><Relationship Id="rId9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8.png"/><Relationship Id="rId3" Type="http://schemas.openxmlformats.org/officeDocument/2006/relationships/image" Target="../media/image12.png"/><Relationship Id="rId7" Type="http://schemas.openxmlformats.org/officeDocument/2006/relationships/image" Target="../media/image43.png"/><Relationship Id="rId12" Type="http://schemas.openxmlformats.org/officeDocument/2006/relationships/image" Target="../media/image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pz-rehabilitacja.pl/subregion-kaliski%20%20%20%20%20%20tel.%20571%20939%20193%20Kalisz%20%20%20%20%20%20tel.%20518%20532%20406%20Pleszew%20%20%20%20%20%20tel.%20531%20665%C2%A0614%20Witaszyce%20%20%20%20%20%20tel.%20669%20784%20609%20Ostr%C3%B3w%20Wlkp.%20%20%20%20%20%20tel.%20660%20538%20935%20Kalisz" TargetMode="External"/><Relationship Id="rId11" Type="http://schemas.openxmlformats.org/officeDocument/2006/relationships/image" Target="../media/image47.png"/><Relationship Id="rId5" Type="http://schemas.openxmlformats.org/officeDocument/2006/relationships/image" Target="../media/image42.jpeg"/><Relationship Id="rId10" Type="http://schemas.openxmlformats.org/officeDocument/2006/relationships/image" Target="../media/image46.svg"/><Relationship Id="rId4" Type="http://schemas.openxmlformats.org/officeDocument/2006/relationships/image" Target="../media/image13.svg"/><Relationship Id="rId9" Type="http://schemas.openxmlformats.org/officeDocument/2006/relationships/image" Target="../media/image45.png"/><Relationship Id="rId14" Type="http://schemas.openxmlformats.org/officeDocument/2006/relationships/image" Target="../media/image4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2.svg"/><Relationship Id="rId3" Type="http://schemas.openxmlformats.org/officeDocument/2006/relationships/image" Target="../media/image12.png"/><Relationship Id="rId7" Type="http://schemas.openxmlformats.org/officeDocument/2006/relationships/image" Target="../media/image44.svg"/><Relationship Id="rId12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13.svg"/><Relationship Id="rId9" Type="http://schemas.openxmlformats.org/officeDocument/2006/relationships/image" Target="../media/image4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5.svg"/><Relationship Id="rId3" Type="http://schemas.openxmlformats.org/officeDocument/2006/relationships/image" Target="../media/image12.png"/><Relationship Id="rId7" Type="http://schemas.openxmlformats.org/officeDocument/2006/relationships/image" Target="../media/image44.svg"/><Relationship Id="rId12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13.svg"/><Relationship Id="rId9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8.svg"/><Relationship Id="rId3" Type="http://schemas.openxmlformats.org/officeDocument/2006/relationships/image" Target="../media/image12.png"/><Relationship Id="rId7" Type="http://schemas.openxmlformats.org/officeDocument/2006/relationships/image" Target="../media/image44.svg"/><Relationship Id="rId12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13.svg"/><Relationship Id="rId9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742433" cy="4198287"/>
          </a:xfrm>
          <a:prstGeom prst="rect">
            <a:avLst/>
          </a:prstGeom>
          <a:solidFill>
            <a:srgbClr val="2E75B6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367923" y="3225022"/>
            <a:ext cx="15050643" cy="5419677"/>
            <a:chOff x="0" y="0"/>
            <a:chExt cx="20067524" cy="72262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67524" cy="7226300"/>
            </a:xfrm>
            <a:custGeom>
              <a:avLst/>
              <a:gdLst/>
              <a:ahLst/>
              <a:cxnLst/>
              <a:rect l="l" t="t" r="r" b="b"/>
              <a:pathLst>
                <a:path w="20067524" h="7226300">
                  <a:moveTo>
                    <a:pt x="0" y="0"/>
                  </a:moveTo>
                  <a:lnTo>
                    <a:pt x="20067524" y="0"/>
                  </a:lnTo>
                  <a:lnTo>
                    <a:pt x="20067524" y="7226300"/>
                  </a:lnTo>
                  <a:lnTo>
                    <a:pt x="0" y="7226300"/>
                  </a:lnTo>
                  <a:close/>
                </a:path>
              </a:pathLst>
            </a:custGeom>
            <a:solidFill>
              <a:srgbClr val="A5D3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33601" y="7511567"/>
            <a:ext cx="13804259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0"/>
              </a:lnSpc>
            </a:pPr>
            <a:r>
              <a:rPr lang="pl-PL" sz="2666" b="1" dirty="0">
                <a:solidFill>
                  <a:srgbClr val="11306E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realizowany </a:t>
            </a:r>
            <a:r>
              <a:rPr lang="en-US" sz="2666" b="1" dirty="0">
                <a:solidFill>
                  <a:srgbClr val="11306E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 </a:t>
            </a:r>
            <a:r>
              <a:rPr lang="en-US" sz="2666" b="1" dirty="0" err="1">
                <a:solidFill>
                  <a:srgbClr val="11306E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ramach</a:t>
            </a:r>
            <a:r>
              <a:rPr lang="en-US" sz="2666" b="1" dirty="0">
                <a:solidFill>
                  <a:srgbClr val="11306E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666" b="1" dirty="0" err="1">
                <a:solidFill>
                  <a:srgbClr val="11306E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Programu</a:t>
            </a:r>
            <a:r>
              <a:rPr lang="en-US" sz="2666" b="1" dirty="0">
                <a:solidFill>
                  <a:srgbClr val="11306E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666" b="1" dirty="0" err="1">
                <a:solidFill>
                  <a:srgbClr val="11306E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Fundusze</a:t>
            </a:r>
            <a:r>
              <a:rPr lang="en-US" sz="2666" b="1" dirty="0">
                <a:solidFill>
                  <a:srgbClr val="11306E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666" b="1" dirty="0" err="1">
                <a:solidFill>
                  <a:srgbClr val="11306E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Europejskie</a:t>
            </a:r>
            <a:r>
              <a:rPr lang="en-US" sz="2666" b="1" dirty="0">
                <a:solidFill>
                  <a:srgbClr val="11306E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666" b="1" dirty="0" err="1">
                <a:solidFill>
                  <a:srgbClr val="11306E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dla</a:t>
            </a:r>
            <a:r>
              <a:rPr lang="en-US" sz="2666" b="1" dirty="0">
                <a:solidFill>
                  <a:srgbClr val="11306E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Wielkopolski 2021-2027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05456" y="5052884"/>
            <a:ext cx="13934686" cy="1996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5258"/>
              </a:lnSpc>
              <a:defRPr sz="4381" b="1">
                <a:solidFill>
                  <a:srgbClr val="11306E"/>
                </a:solidFill>
                <a:latin typeface="Open Sans 1 Bold"/>
                <a:ea typeface="Open Sans 1 Bold"/>
                <a:cs typeface="Open Sans 1 Bold"/>
              </a:defRPr>
            </a:lvl1pPr>
          </a:lstStyle>
          <a:p>
            <a:r>
              <a:rPr lang="en-US" dirty="0">
                <a:sym typeface="Open Sauce"/>
              </a:rPr>
              <a:t>Wielkopolski program </a:t>
            </a:r>
            <a:r>
              <a:rPr lang="en-US" dirty="0" err="1">
                <a:sym typeface="Open Sauce"/>
              </a:rPr>
              <a:t>polityki</a:t>
            </a:r>
            <a:r>
              <a:rPr lang="en-US" dirty="0">
                <a:sym typeface="Open Sauce"/>
              </a:rPr>
              <a:t> </a:t>
            </a:r>
            <a:r>
              <a:rPr lang="en-US" dirty="0" err="1">
                <a:sym typeface="Open Sauce"/>
              </a:rPr>
              <a:t>zdrowotnej</a:t>
            </a:r>
            <a:r>
              <a:rPr lang="en-US" dirty="0">
                <a:sym typeface="Open Sauce"/>
              </a:rPr>
              <a:t> w</a:t>
            </a:r>
            <a:r>
              <a:rPr lang="pl-PL" dirty="0">
                <a:sym typeface="Open Sauce"/>
              </a:rPr>
              <a:t> </a:t>
            </a:r>
            <a:r>
              <a:rPr lang="en-US" dirty="0" err="1">
                <a:sym typeface="Open Sauce"/>
              </a:rPr>
              <a:t>zakresie</a:t>
            </a:r>
            <a:r>
              <a:rPr lang="en-US" dirty="0">
                <a:sym typeface="Open Sauce"/>
              </a:rPr>
              <a:t> </a:t>
            </a:r>
            <a:r>
              <a:rPr lang="en-US" dirty="0" err="1">
                <a:sym typeface="Open Sauce"/>
              </a:rPr>
              <a:t>rehabilitacji</a:t>
            </a:r>
            <a:r>
              <a:rPr lang="en-US" dirty="0">
                <a:sym typeface="Open Sauce"/>
              </a:rPr>
              <a:t> </a:t>
            </a:r>
            <a:r>
              <a:rPr lang="en-US" dirty="0" err="1">
                <a:sym typeface="Open Sauce"/>
              </a:rPr>
              <a:t>medycznej</a:t>
            </a:r>
            <a:r>
              <a:rPr lang="en-US" dirty="0">
                <a:sym typeface="Open Sauce"/>
              </a:rPr>
              <a:t> II</a:t>
            </a:r>
          </a:p>
          <a:p>
            <a:endParaRPr lang="en-US" dirty="0">
              <a:sym typeface="Open Sans 1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85800" y="613210"/>
            <a:ext cx="943242" cy="943242"/>
          </a:xfrm>
          <a:custGeom>
            <a:avLst/>
            <a:gdLst/>
            <a:ahLst/>
            <a:cxnLst/>
            <a:rect l="l" t="t" r="r" b="b"/>
            <a:pathLst>
              <a:path w="943242" h="943242">
                <a:moveTo>
                  <a:pt x="0" y="0"/>
                </a:moveTo>
                <a:lnTo>
                  <a:pt x="943242" y="0"/>
                </a:lnTo>
                <a:lnTo>
                  <a:pt x="943242" y="943242"/>
                </a:lnTo>
                <a:lnTo>
                  <a:pt x="0" y="9432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2150612" y="613210"/>
            <a:ext cx="943242" cy="943242"/>
          </a:xfrm>
          <a:custGeom>
            <a:avLst/>
            <a:gdLst/>
            <a:ahLst/>
            <a:cxnLst/>
            <a:rect l="l" t="t" r="r" b="b"/>
            <a:pathLst>
              <a:path w="943242" h="943242">
                <a:moveTo>
                  <a:pt x="0" y="0"/>
                </a:moveTo>
                <a:lnTo>
                  <a:pt x="943241" y="0"/>
                </a:lnTo>
                <a:lnTo>
                  <a:pt x="943241" y="943242"/>
                </a:lnTo>
                <a:lnTo>
                  <a:pt x="0" y="943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3599650" y="621716"/>
            <a:ext cx="943242" cy="928507"/>
          </a:xfrm>
          <a:custGeom>
            <a:avLst/>
            <a:gdLst/>
            <a:ahLst/>
            <a:cxnLst/>
            <a:rect l="l" t="t" r="r" b="b"/>
            <a:pathLst>
              <a:path w="943242" h="928507">
                <a:moveTo>
                  <a:pt x="0" y="0"/>
                </a:moveTo>
                <a:lnTo>
                  <a:pt x="943242" y="0"/>
                </a:lnTo>
                <a:lnTo>
                  <a:pt x="943242" y="928506"/>
                </a:lnTo>
                <a:lnTo>
                  <a:pt x="0" y="9285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20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4969945" y="613210"/>
            <a:ext cx="943242" cy="943242"/>
          </a:xfrm>
          <a:custGeom>
            <a:avLst/>
            <a:gdLst/>
            <a:ahLst/>
            <a:cxnLst/>
            <a:rect l="l" t="t" r="r" b="b"/>
            <a:pathLst>
              <a:path w="943242" h="943242">
                <a:moveTo>
                  <a:pt x="0" y="0"/>
                </a:moveTo>
                <a:lnTo>
                  <a:pt x="943242" y="0"/>
                </a:lnTo>
                <a:lnTo>
                  <a:pt x="943242" y="943242"/>
                </a:lnTo>
                <a:lnTo>
                  <a:pt x="0" y="9432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 descr="Text, logo  Description automatically generated"/>
          <p:cNvSpPr/>
          <p:nvPr/>
        </p:nvSpPr>
        <p:spPr>
          <a:xfrm>
            <a:off x="13542274" y="945766"/>
            <a:ext cx="2885218" cy="943242"/>
          </a:xfrm>
          <a:custGeom>
            <a:avLst/>
            <a:gdLst/>
            <a:ahLst/>
            <a:cxnLst/>
            <a:rect l="l" t="t" r="r" b="b"/>
            <a:pathLst>
              <a:path w="2885218" h="943242">
                <a:moveTo>
                  <a:pt x="0" y="0"/>
                </a:moveTo>
                <a:lnTo>
                  <a:pt x="2885217" y="0"/>
                </a:lnTo>
                <a:lnTo>
                  <a:pt x="2885217" y="943242"/>
                </a:lnTo>
                <a:lnTo>
                  <a:pt x="0" y="9432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694306" y="1889008"/>
            <a:ext cx="928507" cy="943242"/>
          </a:xfrm>
          <a:custGeom>
            <a:avLst/>
            <a:gdLst/>
            <a:ahLst/>
            <a:cxnLst/>
            <a:rect l="l" t="t" r="r" b="b"/>
            <a:pathLst>
              <a:path w="928507" h="943242">
                <a:moveTo>
                  <a:pt x="0" y="0"/>
                </a:moveTo>
                <a:lnTo>
                  <a:pt x="928506" y="0"/>
                </a:lnTo>
                <a:lnTo>
                  <a:pt x="928506" y="943241"/>
                </a:lnTo>
                <a:lnTo>
                  <a:pt x="0" y="9432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20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2159108" y="1889008"/>
            <a:ext cx="928507" cy="943242"/>
          </a:xfrm>
          <a:custGeom>
            <a:avLst/>
            <a:gdLst/>
            <a:ahLst/>
            <a:cxnLst/>
            <a:rect l="l" t="t" r="r" b="b"/>
            <a:pathLst>
              <a:path w="928507" h="943242">
                <a:moveTo>
                  <a:pt x="0" y="0"/>
                </a:moveTo>
                <a:lnTo>
                  <a:pt x="928506" y="0"/>
                </a:lnTo>
                <a:lnTo>
                  <a:pt x="928506" y="943241"/>
                </a:lnTo>
                <a:lnTo>
                  <a:pt x="0" y="9432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20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3608156" y="1897513"/>
            <a:ext cx="928507" cy="928507"/>
          </a:xfrm>
          <a:custGeom>
            <a:avLst/>
            <a:gdLst/>
            <a:ahLst/>
            <a:cxnLst/>
            <a:rect l="l" t="t" r="r" b="b"/>
            <a:pathLst>
              <a:path w="928507" h="928507">
                <a:moveTo>
                  <a:pt x="0" y="0"/>
                </a:moveTo>
                <a:lnTo>
                  <a:pt x="928506" y="0"/>
                </a:lnTo>
                <a:lnTo>
                  <a:pt x="928506" y="928507"/>
                </a:lnTo>
                <a:lnTo>
                  <a:pt x="0" y="9285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4978451" y="1889008"/>
            <a:ext cx="928507" cy="943242"/>
          </a:xfrm>
          <a:custGeom>
            <a:avLst/>
            <a:gdLst/>
            <a:ahLst/>
            <a:cxnLst/>
            <a:rect l="l" t="t" r="r" b="b"/>
            <a:pathLst>
              <a:path w="928507" h="943242">
                <a:moveTo>
                  <a:pt x="0" y="0"/>
                </a:moveTo>
                <a:lnTo>
                  <a:pt x="928506" y="0"/>
                </a:lnTo>
                <a:lnTo>
                  <a:pt x="928506" y="943241"/>
                </a:lnTo>
                <a:lnTo>
                  <a:pt x="0" y="9432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120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 descr="Text  Description automatically generated"/>
          <p:cNvSpPr/>
          <p:nvPr/>
        </p:nvSpPr>
        <p:spPr>
          <a:xfrm>
            <a:off x="1367923" y="3225022"/>
            <a:ext cx="5374510" cy="973264"/>
          </a:xfrm>
          <a:custGeom>
            <a:avLst/>
            <a:gdLst/>
            <a:ahLst/>
            <a:cxnLst/>
            <a:rect l="l" t="t" r="r" b="b"/>
            <a:pathLst>
              <a:path w="5374510" h="973264">
                <a:moveTo>
                  <a:pt x="0" y="0"/>
                </a:moveTo>
                <a:lnTo>
                  <a:pt x="5374510" y="0"/>
                </a:lnTo>
                <a:lnTo>
                  <a:pt x="5374510" y="973265"/>
                </a:lnTo>
                <a:lnTo>
                  <a:pt x="0" y="9732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29" b="-2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3052362" y="8671674"/>
            <a:ext cx="12183266" cy="1245337"/>
          </a:xfrm>
          <a:custGeom>
            <a:avLst/>
            <a:gdLst/>
            <a:ahLst/>
            <a:cxnLst/>
            <a:rect l="l" t="t" r="r" b="b"/>
            <a:pathLst>
              <a:path w="12183266" h="1245337">
                <a:moveTo>
                  <a:pt x="0" y="0"/>
                </a:moveTo>
                <a:lnTo>
                  <a:pt x="12183266" y="0"/>
                </a:lnTo>
                <a:lnTo>
                  <a:pt x="12183266" y="1245337"/>
                </a:lnTo>
                <a:lnTo>
                  <a:pt x="0" y="12453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04049" y="-3436300"/>
            <a:ext cx="24372041" cy="16237872"/>
          </a:xfrm>
          <a:custGeom>
            <a:avLst/>
            <a:gdLst/>
            <a:ahLst/>
            <a:cxnLst/>
            <a:rect l="l" t="t" r="r" b="b"/>
            <a:pathLst>
              <a:path w="24372041" h="16237872">
                <a:moveTo>
                  <a:pt x="0" y="0"/>
                </a:moveTo>
                <a:lnTo>
                  <a:pt x="24372041" y="0"/>
                </a:lnTo>
                <a:lnTo>
                  <a:pt x="24372041" y="16237872"/>
                </a:lnTo>
                <a:lnTo>
                  <a:pt x="0" y="16237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9893818" flipH="1" flipV="1">
            <a:off x="5747968" y="5034321"/>
            <a:ext cx="15288143" cy="10682590"/>
          </a:xfrm>
          <a:custGeom>
            <a:avLst/>
            <a:gdLst/>
            <a:ahLst/>
            <a:cxnLst/>
            <a:rect l="l" t="t" r="r" b="b"/>
            <a:pathLst>
              <a:path w="15288143" h="10682590">
                <a:moveTo>
                  <a:pt x="15288143" y="10682590"/>
                </a:moveTo>
                <a:lnTo>
                  <a:pt x="0" y="10682590"/>
                </a:lnTo>
                <a:lnTo>
                  <a:pt x="0" y="0"/>
                </a:lnTo>
                <a:lnTo>
                  <a:pt x="15288143" y="0"/>
                </a:lnTo>
                <a:lnTo>
                  <a:pt x="15288143" y="1068259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9144000" y="6383769"/>
            <a:ext cx="3867261" cy="3558932"/>
            <a:chOff x="0" y="0"/>
            <a:chExt cx="400443" cy="3685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0443" cy="368516"/>
            </a:xfrm>
            <a:custGeom>
              <a:avLst/>
              <a:gdLst/>
              <a:ahLst/>
              <a:cxnLst/>
              <a:rect l="l" t="t" r="r" b="b"/>
              <a:pathLst>
                <a:path w="400443" h="368516">
                  <a:moveTo>
                    <a:pt x="78075" y="0"/>
                  </a:moveTo>
                  <a:lnTo>
                    <a:pt x="322368" y="0"/>
                  </a:lnTo>
                  <a:cubicBezTo>
                    <a:pt x="343075" y="0"/>
                    <a:pt x="362933" y="8226"/>
                    <a:pt x="377575" y="22868"/>
                  </a:cubicBezTo>
                  <a:cubicBezTo>
                    <a:pt x="392217" y="37509"/>
                    <a:pt x="400443" y="57368"/>
                    <a:pt x="400443" y="78075"/>
                  </a:cubicBezTo>
                  <a:lnTo>
                    <a:pt x="400443" y="290442"/>
                  </a:lnTo>
                  <a:cubicBezTo>
                    <a:pt x="400443" y="311148"/>
                    <a:pt x="392217" y="331007"/>
                    <a:pt x="377575" y="345649"/>
                  </a:cubicBezTo>
                  <a:cubicBezTo>
                    <a:pt x="362933" y="360291"/>
                    <a:pt x="343075" y="368516"/>
                    <a:pt x="322368" y="368516"/>
                  </a:cubicBezTo>
                  <a:lnTo>
                    <a:pt x="78075" y="368516"/>
                  </a:lnTo>
                  <a:cubicBezTo>
                    <a:pt x="57368" y="368516"/>
                    <a:pt x="37509" y="360291"/>
                    <a:pt x="22868" y="345649"/>
                  </a:cubicBezTo>
                  <a:cubicBezTo>
                    <a:pt x="8226" y="331007"/>
                    <a:pt x="0" y="311148"/>
                    <a:pt x="0" y="290442"/>
                  </a:cubicBezTo>
                  <a:lnTo>
                    <a:pt x="0" y="78075"/>
                  </a:lnTo>
                  <a:cubicBezTo>
                    <a:pt x="0" y="57368"/>
                    <a:pt x="8226" y="37509"/>
                    <a:pt x="22868" y="22868"/>
                  </a:cubicBezTo>
                  <a:cubicBezTo>
                    <a:pt x="37509" y="8226"/>
                    <a:pt x="57368" y="0"/>
                    <a:pt x="78075" y="0"/>
                  </a:cubicBezTo>
                  <a:close/>
                </a:path>
              </a:pathLst>
            </a:custGeom>
            <a:blipFill>
              <a:blip r:embed="rId5"/>
              <a:stretch>
                <a:fillRect l="-29272" r="-885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1693877"/>
            <a:ext cx="3867261" cy="5279527"/>
            <a:chOff x="0" y="0"/>
            <a:chExt cx="1018538" cy="13904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8538" cy="1390493"/>
            </a:xfrm>
            <a:custGeom>
              <a:avLst/>
              <a:gdLst/>
              <a:ahLst/>
              <a:cxnLst/>
              <a:rect l="l" t="t" r="r" b="b"/>
              <a:pathLst>
                <a:path w="1018538" h="1390493">
                  <a:moveTo>
                    <a:pt x="76073" y="0"/>
                  </a:moveTo>
                  <a:lnTo>
                    <a:pt x="942465" y="0"/>
                  </a:lnTo>
                  <a:cubicBezTo>
                    <a:pt x="984479" y="0"/>
                    <a:pt x="1018538" y="34059"/>
                    <a:pt x="1018538" y="76073"/>
                  </a:cubicBezTo>
                  <a:lnTo>
                    <a:pt x="1018538" y="1314420"/>
                  </a:lnTo>
                  <a:cubicBezTo>
                    <a:pt x="1018538" y="1356434"/>
                    <a:pt x="984479" y="1390493"/>
                    <a:pt x="942465" y="1390493"/>
                  </a:cubicBezTo>
                  <a:lnTo>
                    <a:pt x="76073" y="1390493"/>
                  </a:lnTo>
                  <a:cubicBezTo>
                    <a:pt x="34059" y="1390493"/>
                    <a:pt x="0" y="1356434"/>
                    <a:pt x="0" y="1314420"/>
                  </a:cubicBezTo>
                  <a:lnTo>
                    <a:pt x="0" y="76073"/>
                  </a:lnTo>
                  <a:cubicBezTo>
                    <a:pt x="0" y="34059"/>
                    <a:pt x="34059" y="0"/>
                    <a:pt x="7607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18538" cy="1428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392039" y="1693877"/>
            <a:ext cx="3867261" cy="8248824"/>
            <a:chOff x="0" y="0"/>
            <a:chExt cx="1018538" cy="217253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18538" cy="2172530"/>
            </a:xfrm>
            <a:custGeom>
              <a:avLst/>
              <a:gdLst/>
              <a:ahLst/>
              <a:cxnLst/>
              <a:rect l="l" t="t" r="r" b="b"/>
              <a:pathLst>
                <a:path w="1018538" h="2172530">
                  <a:moveTo>
                    <a:pt x="76073" y="0"/>
                  </a:moveTo>
                  <a:lnTo>
                    <a:pt x="942465" y="0"/>
                  </a:lnTo>
                  <a:cubicBezTo>
                    <a:pt x="984479" y="0"/>
                    <a:pt x="1018538" y="34059"/>
                    <a:pt x="1018538" y="76073"/>
                  </a:cubicBezTo>
                  <a:lnTo>
                    <a:pt x="1018538" y="2096457"/>
                  </a:lnTo>
                  <a:cubicBezTo>
                    <a:pt x="1018538" y="2138471"/>
                    <a:pt x="984479" y="2172530"/>
                    <a:pt x="942465" y="2172530"/>
                  </a:cubicBezTo>
                  <a:lnTo>
                    <a:pt x="76073" y="2172530"/>
                  </a:lnTo>
                  <a:cubicBezTo>
                    <a:pt x="34059" y="2172530"/>
                    <a:pt x="0" y="2138471"/>
                    <a:pt x="0" y="2096457"/>
                  </a:cubicBezTo>
                  <a:lnTo>
                    <a:pt x="0" y="76073"/>
                  </a:lnTo>
                  <a:cubicBezTo>
                    <a:pt x="0" y="34059"/>
                    <a:pt x="34059" y="0"/>
                    <a:pt x="7607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18538" cy="2210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64130" y="784893"/>
            <a:ext cx="10571017" cy="861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3"/>
              </a:lnSpc>
              <a:spcBef>
                <a:spcPct val="0"/>
              </a:spcBef>
            </a:pPr>
            <a:r>
              <a:rPr lang="en-US" sz="508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subregion leszczyński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752600" y="2047086"/>
            <a:ext cx="7010400" cy="1232663"/>
            <a:chOff x="0" y="0"/>
            <a:chExt cx="1983368" cy="32465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83368" cy="324652"/>
            </a:xfrm>
            <a:custGeom>
              <a:avLst/>
              <a:gdLst/>
              <a:ahLst/>
              <a:cxnLst/>
              <a:rect l="l" t="t" r="r" b="b"/>
              <a:pathLst>
                <a:path w="1983368" h="324652">
                  <a:moveTo>
                    <a:pt x="14393" y="0"/>
                  </a:moveTo>
                  <a:lnTo>
                    <a:pt x="1968975" y="0"/>
                  </a:lnTo>
                  <a:cubicBezTo>
                    <a:pt x="1976924" y="0"/>
                    <a:pt x="1983368" y="6444"/>
                    <a:pt x="1983368" y="14393"/>
                  </a:cubicBezTo>
                  <a:lnTo>
                    <a:pt x="1983368" y="310259"/>
                  </a:lnTo>
                  <a:cubicBezTo>
                    <a:pt x="1983368" y="314076"/>
                    <a:pt x="1981851" y="317737"/>
                    <a:pt x="1979152" y="320437"/>
                  </a:cubicBezTo>
                  <a:cubicBezTo>
                    <a:pt x="1976453" y="323136"/>
                    <a:pt x="1972792" y="324652"/>
                    <a:pt x="1968975" y="324652"/>
                  </a:cubicBezTo>
                  <a:lnTo>
                    <a:pt x="14393" y="324652"/>
                  </a:lnTo>
                  <a:cubicBezTo>
                    <a:pt x="10576" y="324652"/>
                    <a:pt x="6915" y="323136"/>
                    <a:pt x="4216" y="320437"/>
                  </a:cubicBezTo>
                  <a:cubicBezTo>
                    <a:pt x="1516" y="317737"/>
                    <a:pt x="0" y="314076"/>
                    <a:pt x="0" y="310259"/>
                  </a:cubicBezTo>
                  <a:lnTo>
                    <a:pt x="0" y="14393"/>
                  </a:lnTo>
                  <a:cubicBezTo>
                    <a:pt x="0" y="10576"/>
                    <a:pt x="1516" y="6915"/>
                    <a:pt x="4216" y="4216"/>
                  </a:cubicBezTo>
                  <a:cubicBezTo>
                    <a:pt x="6915" y="1516"/>
                    <a:pt x="10576" y="0"/>
                    <a:pt x="143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0F64B7">
                      <a:alpha val="100000"/>
                    </a:srgbClr>
                  </a:gs>
                  <a:gs pos="100000">
                    <a:srgbClr val="64AAF2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983368" cy="372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52600" y="2059173"/>
            <a:ext cx="1208490" cy="1208490"/>
            <a:chOff x="0" y="0"/>
            <a:chExt cx="318285" cy="31828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18285" cy="318285"/>
            </a:xfrm>
            <a:custGeom>
              <a:avLst/>
              <a:gdLst/>
              <a:ahLst/>
              <a:cxnLst/>
              <a:rect l="l" t="t" r="r" b="b"/>
              <a:pathLst>
                <a:path w="318285" h="318285">
                  <a:moveTo>
                    <a:pt x="89688" y="0"/>
                  </a:moveTo>
                  <a:lnTo>
                    <a:pt x="228598" y="0"/>
                  </a:lnTo>
                  <a:cubicBezTo>
                    <a:pt x="278131" y="0"/>
                    <a:pt x="318285" y="40155"/>
                    <a:pt x="318285" y="89688"/>
                  </a:cubicBezTo>
                  <a:lnTo>
                    <a:pt x="318285" y="228598"/>
                  </a:lnTo>
                  <a:cubicBezTo>
                    <a:pt x="318285" y="278131"/>
                    <a:pt x="278131" y="318285"/>
                    <a:pt x="228598" y="318285"/>
                  </a:cubicBezTo>
                  <a:lnTo>
                    <a:pt x="89688" y="318285"/>
                  </a:lnTo>
                  <a:cubicBezTo>
                    <a:pt x="40155" y="318285"/>
                    <a:pt x="0" y="278131"/>
                    <a:pt x="0" y="228598"/>
                  </a:cubicBezTo>
                  <a:lnTo>
                    <a:pt x="0" y="89688"/>
                  </a:lnTo>
                  <a:cubicBezTo>
                    <a:pt x="0" y="40155"/>
                    <a:pt x="40155" y="0"/>
                    <a:pt x="896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318285" cy="36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254431" y="3407917"/>
            <a:ext cx="3508569" cy="1232663"/>
            <a:chOff x="0" y="0"/>
            <a:chExt cx="924068" cy="32465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24068" cy="324652"/>
            </a:xfrm>
            <a:custGeom>
              <a:avLst/>
              <a:gdLst/>
              <a:ahLst/>
              <a:cxnLst/>
              <a:rect l="l" t="t" r="r" b="b"/>
              <a:pathLst>
                <a:path w="924068" h="324652">
                  <a:moveTo>
                    <a:pt x="30892" y="0"/>
                  </a:moveTo>
                  <a:lnTo>
                    <a:pt x="893176" y="0"/>
                  </a:lnTo>
                  <a:cubicBezTo>
                    <a:pt x="910237" y="0"/>
                    <a:pt x="924068" y="13831"/>
                    <a:pt x="924068" y="30892"/>
                  </a:cubicBezTo>
                  <a:lnTo>
                    <a:pt x="924068" y="293760"/>
                  </a:lnTo>
                  <a:cubicBezTo>
                    <a:pt x="924068" y="310821"/>
                    <a:pt x="910237" y="324652"/>
                    <a:pt x="893176" y="324652"/>
                  </a:cubicBezTo>
                  <a:lnTo>
                    <a:pt x="30892" y="324652"/>
                  </a:lnTo>
                  <a:cubicBezTo>
                    <a:pt x="13831" y="324652"/>
                    <a:pt x="0" y="310821"/>
                    <a:pt x="0" y="293760"/>
                  </a:cubicBezTo>
                  <a:lnTo>
                    <a:pt x="0" y="30892"/>
                  </a:lnTo>
                  <a:cubicBezTo>
                    <a:pt x="0" y="13831"/>
                    <a:pt x="13831" y="0"/>
                    <a:pt x="308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0F64B7">
                      <a:alpha val="100000"/>
                    </a:srgbClr>
                  </a:gs>
                  <a:gs pos="100000">
                    <a:srgbClr val="64AAF2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924068" cy="372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273481" y="3411475"/>
            <a:ext cx="1208490" cy="1208490"/>
            <a:chOff x="0" y="0"/>
            <a:chExt cx="318285" cy="31828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18285" cy="318285"/>
            </a:xfrm>
            <a:custGeom>
              <a:avLst/>
              <a:gdLst/>
              <a:ahLst/>
              <a:cxnLst/>
              <a:rect l="l" t="t" r="r" b="b"/>
              <a:pathLst>
                <a:path w="318285" h="318285">
                  <a:moveTo>
                    <a:pt x="89688" y="0"/>
                  </a:moveTo>
                  <a:lnTo>
                    <a:pt x="228598" y="0"/>
                  </a:lnTo>
                  <a:cubicBezTo>
                    <a:pt x="278131" y="0"/>
                    <a:pt x="318285" y="40155"/>
                    <a:pt x="318285" y="89688"/>
                  </a:cubicBezTo>
                  <a:lnTo>
                    <a:pt x="318285" y="228598"/>
                  </a:lnTo>
                  <a:cubicBezTo>
                    <a:pt x="318285" y="278131"/>
                    <a:pt x="278131" y="318285"/>
                    <a:pt x="228598" y="318285"/>
                  </a:cubicBezTo>
                  <a:lnTo>
                    <a:pt x="89688" y="318285"/>
                  </a:lnTo>
                  <a:cubicBezTo>
                    <a:pt x="40155" y="318285"/>
                    <a:pt x="0" y="278131"/>
                    <a:pt x="0" y="228598"/>
                  </a:cubicBezTo>
                  <a:lnTo>
                    <a:pt x="0" y="89688"/>
                  </a:lnTo>
                  <a:cubicBezTo>
                    <a:pt x="0" y="40155"/>
                    <a:pt x="40155" y="0"/>
                    <a:pt x="896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318285" cy="36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977814" y="2299547"/>
            <a:ext cx="758061" cy="727741"/>
          </a:xfrm>
          <a:custGeom>
            <a:avLst/>
            <a:gdLst/>
            <a:ahLst/>
            <a:cxnLst/>
            <a:rect l="l" t="t" r="r" b="b"/>
            <a:pathLst>
              <a:path w="758061" h="727741">
                <a:moveTo>
                  <a:pt x="0" y="0"/>
                </a:moveTo>
                <a:lnTo>
                  <a:pt x="758062" y="0"/>
                </a:lnTo>
                <a:lnTo>
                  <a:pt x="758062" y="727741"/>
                </a:lnTo>
                <a:lnTo>
                  <a:pt x="0" y="7277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09" b="-20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6" name="Freeform 26"/>
          <p:cNvSpPr/>
          <p:nvPr/>
        </p:nvSpPr>
        <p:spPr>
          <a:xfrm>
            <a:off x="5536513" y="3517994"/>
            <a:ext cx="644327" cy="995452"/>
          </a:xfrm>
          <a:custGeom>
            <a:avLst/>
            <a:gdLst/>
            <a:ahLst/>
            <a:cxnLst/>
            <a:rect l="l" t="t" r="r" b="b"/>
            <a:pathLst>
              <a:path w="644327" h="995452">
                <a:moveTo>
                  <a:pt x="0" y="0"/>
                </a:moveTo>
                <a:lnTo>
                  <a:pt x="644326" y="0"/>
                </a:lnTo>
                <a:lnTo>
                  <a:pt x="644326" y="995452"/>
                </a:lnTo>
                <a:lnTo>
                  <a:pt x="0" y="9954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6" b="-17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27" name="Group 27"/>
          <p:cNvGrpSpPr/>
          <p:nvPr/>
        </p:nvGrpSpPr>
        <p:grpSpPr>
          <a:xfrm>
            <a:off x="1600200" y="3689324"/>
            <a:ext cx="4706970" cy="5922741"/>
            <a:chOff x="20808" y="0"/>
            <a:chExt cx="6275960" cy="7896987"/>
          </a:xfrm>
        </p:grpSpPr>
        <p:sp>
          <p:nvSpPr>
            <p:cNvPr id="28" name="Freeform 28"/>
            <p:cNvSpPr/>
            <p:nvPr/>
          </p:nvSpPr>
          <p:spPr>
            <a:xfrm>
              <a:off x="20808" y="0"/>
              <a:ext cx="6275960" cy="7896987"/>
            </a:xfrm>
            <a:custGeom>
              <a:avLst/>
              <a:gdLst/>
              <a:ahLst/>
              <a:cxnLst/>
              <a:rect l="l" t="t" r="r" b="b"/>
              <a:pathLst>
                <a:path w="6275959" h="7896987">
                  <a:moveTo>
                    <a:pt x="0" y="0"/>
                  </a:moveTo>
                  <a:lnTo>
                    <a:pt x="6275959" y="0"/>
                  </a:lnTo>
                  <a:lnTo>
                    <a:pt x="6275959" y="7896987"/>
                  </a:lnTo>
                  <a:lnTo>
                    <a:pt x="0" y="789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870" b="-869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9" name="Freeform 29" descr="Text, logo  Description automatically generated"/>
          <p:cNvSpPr/>
          <p:nvPr/>
        </p:nvSpPr>
        <p:spPr>
          <a:xfrm>
            <a:off x="205348" y="217307"/>
            <a:ext cx="2219697" cy="725668"/>
          </a:xfrm>
          <a:custGeom>
            <a:avLst/>
            <a:gdLst/>
            <a:ahLst/>
            <a:cxnLst/>
            <a:rect l="l" t="t" r="r" b="b"/>
            <a:pathLst>
              <a:path w="2219697" h="725668">
                <a:moveTo>
                  <a:pt x="0" y="0"/>
                </a:moveTo>
                <a:lnTo>
                  <a:pt x="2219697" y="0"/>
                </a:lnTo>
                <a:lnTo>
                  <a:pt x="2219697" y="725668"/>
                </a:lnTo>
                <a:lnTo>
                  <a:pt x="0" y="7256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0" name="TextBox 30"/>
          <p:cNvSpPr txBox="1"/>
          <p:nvPr/>
        </p:nvSpPr>
        <p:spPr>
          <a:xfrm>
            <a:off x="13687536" y="6989804"/>
            <a:ext cx="3340917" cy="2861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8"/>
              </a:lnSpc>
            </a:pPr>
            <a:r>
              <a:rPr lang="en-US" sz="1763" u="sng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https://www.szpitalrawicz.pl/rehabilitacja-medyczna-szansa-na-zdrowie/</a:t>
            </a:r>
            <a:r>
              <a:rPr lang="pl-PL" sz="1763" u="sng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lang="en-US" sz="1763" u="sng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468"/>
              </a:lnSpc>
            </a:pPr>
            <a:endParaRPr lang="en-US" sz="176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468"/>
              </a:lnSpc>
            </a:pPr>
            <a:r>
              <a:rPr lang="en-US" sz="1763" u="sng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tel. 65 537 62 81</a:t>
            </a:r>
          </a:p>
          <a:p>
            <a:pPr algn="l">
              <a:lnSpc>
                <a:spcPts val="2468"/>
              </a:lnSpc>
            </a:pPr>
            <a:endParaRPr lang="en-US" sz="1763" u="sng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468"/>
              </a:lnSpc>
            </a:pPr>
            <a:endParaRPr lang="en-US" sz="1763" u="sng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468"/>
              </a:lnSpc>
            </a:pPr>
            <a:endParaRPr lang="en-US" sz="1763" u="sng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468"/>
              </a:lnSpc>
              <a:spcBef>
                <a:spcPct val="0"/>
              </a:spcBef>
            </a:pPr>
            <a:endParaRPr lang="en-US" sz="1763" u="sng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647848" y="2862441"/>
            <a:ext cx="2859565" cy="3243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8"/>
              </a:lnSpc>
            </a:pPr>
            <a:r>
              <a:rPr lang="en-US" sz="2063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Szpital Powiatowy w Rawiczu Sp. z o.o.</a:t>
            </a:r>
          </a:p>
          <a:p>
            <a:pPr algn="l">
              <a:lnSpc>
                <a:spcPts val="2888"/>
              </a:lnSpc>
            </a:pPr>
            <a:endParaRPr lang="en-US" sz="2063" b="1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l">
              <a:lnSpc>
                <a:spcPts val="2888"/>
              </a:lnSpc>
              <a:spcBef>
                <a:spcPct val="0"/>
              </a:spcBef>
            </a:pPr>
            <a:r>
              <a:rPr lang="en-US" sz="2063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Wielkopolskie Samorządowe Centrum Kształcenia Zawodowego i Ustawicznego w Rawiczu.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678011" y="6096159"/>
            <a:ext cx="2280990" cy="709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8"/>
              </a:lnSpc>
              <a:spcBef>
                <a:spcPct val="0"/>
              </a:spcBef>
            </a:pPr>
            <a:r>
              <a:rPr lang="en-US" sz="2063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Informacje w sprawie projektu: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620861" y="1951836"/>
            <a:ext cx="3530893" cy="273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8"/>
              </a:lnSpc>
            </a:pPr>
            <a:r>
              <a:rPr lang="en-US" sz="3863" b="1">
                <a:gradFill>
                  <a:gsLst>
                    <a:gs pos="0">
                      <a:srgbClr val="FFF7AD">
                        <a:alpha val="100000"/>
                      </a:srgbClr>
                    </a:gs>
                    <a:gs pos="100000">
                      <a:srgbClr val="FFA9F9">
                        <a:alpha val="100000"/>
                      </a:srgbClr>
                    </a:gs>
                  </a:gsLst>
                  <a:lin ang="0"/>
                </a:gradFill>
                <a:latin typeface="Roboto Bold"/>
                <a:ea typeface="Roboto Bold"/>
                <a:cs typeface="Roboto Bold"/>
                <a:sym typeface="Roboto Bold"/>
              </a:rPr>
              <a:t>Rehabilitacja medyczna szansą</a:t>
            </a:r>
          </a:p>
          <a:p>
            <a:pPr algn="l">
              <a:lnSpc>
                <a:spcPts val="5408"/>
              </a:lnSpc>
              <a:spcBef>
                <a:spcPct val="0"/>
              </a:spcBef>
            </a:pPr>
            <a:r>
              <a:rPr lang="en-US" sz="3863" b="1">
                <a:gradFill>
                  <a:gsLst>
                    <a:gs pos="0">
                      <a:srgbClr val="FFF7AD">
                        <a:alpha val="100000"/>
                      </a:srgbClr>
                    </a:gs>
                    <a:gs pos="100000">
                      <a:srgbClr val="FFA9F9">
                        <a:alpha val="100000"/>
                      </a:srgbClr>
                    </a:gs>
                  </a:gsLst>
                  <a:lin ang="0"/>
                </a:gradFill>
                <a:latin typeface="Roboto Bold"/>
                <a:ea typeface="Roboto Bold"/>
                <a:cs typeface="Roboto Bold"/>
                <a:sym typeface="Roboto Bold"/>
              </a:rPr>
              <a:t>na zdrowie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487789" y="2171700"/>
            <a:ext cx="3522611" cy="963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48"/>
              </a:lnSpc>
            </a:pPr>
            <a:r>
              <a:rPr lang="en-US" sz="19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Wartość</a:t>
            </a:r>
            <a:r>
              <a:rPr lang="en-US" sz="19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projektu</a:t>
            </a:r>
            <a:r>
              <a:rPr lang="en-US" sz="19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1963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5,8 </a:t>
            </a:r>
            <a:r>
              <a:rPr lang="en-US" sz="1963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mln</a:t>
            </a:r>
            <a:r>
              <a:rPr lang="en-US" sz="1963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1963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zł</a:t>
            </a:r>
            <a:endParaRPr lang="en-US" sz="1963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l">
              <a:lnSpc>
                <a:spcPts val="2468"/>
              </a:lnSpc>
              <a:spcBef>
                <a:spcPct val="0"/>
              </a:spcBef>
            </a:pPr>
            <a:r>
              <a:rPr lang="en-US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Dofinansowanie</a:t>
            </a:r>
            <a:r>
              <a:rPr lang="pl-PL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UE: 4,1 </a:t>
            </a:r>
            <a:r>
              <a:rPr lang="en-US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mln</a:t>
            </a:r>
            <a:r>
              <a:rPr lang="en-US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zł</a:t>
            </a:r>
            <a:endParaRPr lang="pl-PL" sz="1763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468"/>
              </a:lnSpc>
              <a:spcBef>
                <a:spcPct val="0"/>
              </a:spcBef>
            </a:pPr>
            <a:r>
              <a:rPr lang="pl-PL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Dofinanoswanie</a:t>
            </a:r>
            <a:r>
              <a:rPr lang="pl-PL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BP: 1,2 </a:t>
            </a:r>
            <a:r>
              <a:rPr lang="en-US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mln</a:t>
            </a:r>
            <a:r>
              <a:rPr lang="en-US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zł</a:t>
            </a:r>
            <a:endParaRPr lang="en-US" sz="1763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6853758" y="3577157"/>
            <a:ext cx="1566342" cy="907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8"/>
              </a:lnSpc>
            </a:pPr>
            <a:r>
              <a:rPr lang="en-US" sz="17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01.05.2025 r. </a:t>
            </a:r>
          </a:p>
          <a:p>
            <a:pPr algn="ctr">
              <a:lnSpc>
                <a:spcPts val="2468"/>
              </a:lnSpc>
            </a:pPr>
            <a:r>
              <a:rPr lang="en-US" sz="17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 </a:t>
            </a:r>
          </a:p>
          <a:p>
            <a:pPr algn="l">
              <a:lnSpc>
                <a:spcPts val="2468"/>
              </a:lnSpc>
              <a:spcBef>
                <a:spcPct val="0"/>
              </a:spcBef>
            </a:pPr>
            <a:r>
              <a:rPr lang="en-US" sz="17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30.04.2028 r.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716883" y="9178290"/>
            <a:ext cx="2744151" cy="340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3"/>
              </a:lnSpc>
              <a:spcBef>
                <a:spcPct val="0"/>
              </a:spcBef>
            </a:pPr>
            <a:r>
              <a:rPr lang="en-US" sz="198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miejsca realizacji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647848" y="2150490"/>
            <a:ext cx="2696452" cy="298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8"/>
              </a:lnSpc>
              <a:spcBef>
                <a:spcPct val="0"/>
              </a:spcBef>
            </a:pPr>
            <a:r>
              <a:rPr lang="en-US" sz="176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Beneficjent i Partnerzy: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687536" y="5093597"/>
            <a:ext cx="2280990" cy="709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8"/>
              </a:lnSpc>
            </a:pPr>
            <a:r>
              <a:rPr lang="en-US" sz="2063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Miejsca realizacji:</a:t>
            </a:r>
          </a:p>
          <a:p>
            <a:pPr marL="445454" lvl="1" indent="-222727" algn="l">
              <a:lnSpc>
                <a:spcPts val="2888"/>
              </a:lnSpc>
              <a:buFont typeface="Arial"/>
              <a:buChar char="•"/>
            </a:pPr>
            <a:r>
              <a:rPr lang="en-US" sz="206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Rawicz</a:t>
            </a:r>
          </a:p>
        </p:txBody>
      </p:sp>
      <p:sp>
        <p:nvSpPr>
          <p:cNvPr id="39" name="Freeform 39"/>
          <p:cNvSpPr/>
          <p:nvPr/>
        </p:nvSpPr>
        <p:spPr>
          <a:xfrm>
            <a:off x="1829752" y="5764454"/>
            <a:ext cx="829627" cy="989352"/>
          </a:xfrm>
          <a:custGeom>
            <a:avLst/>
            <a:gdLst/>
            <a:ahLst/>
            <a:cxnLst/>
            <a:rect l="l" t="t" r="r" b="b"/>
            <a:pathLst>
              <a:path w="829627" h="989352">
                <a:moveTo>
                  <a:pt x="0" y="0"/>
                </a:moveTo>
                <a:lnTo>
                  <a:pt x="829628" y="0"/>
                </a:lnTo>
                <a:lnTo>
                  <a:pt x="829628" y="989352"/>
                </a:lnTo>
                <a:lnTo>
                  <a:pt x="0" y="98935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0" name="Freeform 40"/>
          <p:cNvSpPr/>
          <p:nvPr/>
        </p:nvSpPr>
        <p:spPr>
          <a:xfrm>
            <a:off x="1612354" y="6358147"/>
            <a:ext cx="2157489" cy="2251843"/>
          </a:xfrm>
          <a:custGeom>
            <a:avLst/>
            <a:gdLst/>
            <a:ahLst/>
            <a:cxnLst/>
            <a:rect l="l" t="t" r="r" b="b"/>
            <a:pathLst>
              <a:path w="2157489" h="2251843">
                <a:moveTo>
                  <a:pt x="0" y="0"/>
                </a:moveTo>
                <a:lnTo>
                  <a:pt x="2157489" y="0"/>
                </a:lnTo>
                <a:lnTo>
                  <a:pt x="2157489" y="2251843"/>
                </a:lnTo>
                <a:lnTo>
                  <a:pt x="0" y="225184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1" name="Freeform 41"/>
          <p:cNvSpPr/>
          <p:nvPr/>
        </p:nvSpPr>
        <p:spPr>
          <a:xfrm>
            <a:off x="1575692" y="5787390"/>
            <a:ext cx="295323" cy="639337"/>
          </a:xfrm>
          <a:custGeom>
            <a:avLst/>
            <a:gdLst/>
            <a:ahLst/>
            <a:cxnLst/>
            <a:rect l="l" t="t" r="r" b="b"/>
            <a:pathLst>
              <a:path w="295323" h="639337">
                <a:moveTo>
                  <a:pt x="0" y="0"/>
                </a:moveTo>
                <a:lnTo>
                  <a:pt x="295323" y="0"/>
                </a:lnTo>
                <a:lnTo>
                  <a:pt x="295323" y="639337"/>
                </a:lnTo>
                <a:lnTo>
                  <a:pt x="0" y="63933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2" name="Group 42"/>
          <p:cNvGrpSpPr/>
          <p:nvPr/>
        </p:nvGrpSpPr>
        <p:grpSpPr>
          <a:xfrm>
            <a:off x="2993708" y="8257222"/>
            <a:ext cx="189548" cy="189548"/>
            <a:chOff x="0" y="0"/>
            <a:chExt cx="252730" cy="252730"/>
          </a:xfrm>
        </p:grpSpPr>
        <p:sp>
          <p:nvSpPr>
            <p:cNvPr id="43" name="Freeform 43"/>
            <p:cNvSpPr/>
            <p:nvPr/>
          </p:nvSpPr>
          <p:spPr>
            <a:xfrm>
              <a:off x="50800" y="50746"/>
              <a:ext cx="149860" cy="152157"/>
            </a:xfrm>
            <a:custGeom>
              <a:avLst/>
              <a:gdLst/>
              <a:ahLst/>
              <a:cxnLst/>
              <a:rect l="l" t="t" r="r" b="b"/>
              <a:pathLst>
                <a:path w="149860" h="152157">
                  <a:moveTo>
                    <a:pt x="149860" y="52124"/>
                  </a:moveTo>
                  <a:cubicBezTo>
                    <a:pt x="146050" y="106734"/>
                    <a:pt x="123190" y="134674"/>
                    <a:pt x="107950" y="144834"/>
                  </a:cubicBezTo>
                  <a:cubicBezTo>
                    <a:pt x="96520" y="151184"/>
                    <a:pt x="85090" y="153724"/>
                    <a:pt x="72390" y="151184"/>
                  </a:cubicBezTo>
                  <a:cubicBezTo>
                    <a:pt x="53340" y="147374"/>
                    <a:pt x="22860" y="128324"/>
                    <a:pt x="11430" y="114354"/>
                  </a:cubicBezTo>
                  <a:cubicBezTo>
                    <a:pt x="3810" y="104194"/>
                    <a:pt x="0" y="92764"/>
                    <a:pt x="0" y="80064"/>
                  </a:cubicBezTo>
                  <a:cubicBezTo>
                    <a:pt x="1270" y="61014"/>
                    <a:pt x="16510" y="27994"/>
                    <a:pt x="29210" y="15294"/>
                  </a:cubicBezTo>
                  <a:cubicBezTo>
                    <a:pt x="39370" y="5134"/>
                    <a:pt x="49530" y="1324"/>
                    <a:pt x="63500" y="54"/>
                  </a:cubicBezTo>
                  <a:cubicBezTo>
                    <a:pt x="81280" y="-1216"/>
                    <a:pt x="130810" y="20374"/>
                    <a:pt x="130810" y="20374"/>
                  </a:cubicBezTo>
                </a:path>
              </a:pathLst>
            </a:custGeom>
            <a:solidFill>
              <a:srgbClr val="FFDE5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995612" y="8251507"/>
            <a:ext cx="189548" cy="189548"/>
            <a:chOff x="0" y="0"/>
            <a:chExt cx="252730" cy="252730"/>
          </a:xfrm>
        </p:grpSpPr>
        <p:sp>
          <p:nvSpPr>
            <p:cNvPr id="45" name="Freeform 45"/>
            <p:cNvSpPr/>
            <p:nvPr/>
          </p:nvSpPr>
          <p:spPr>
            <a:xfrm>
              <a:off x="50800" y="50746"/>
              <a:ext cx="148590" cy="152157"/>
            </a:xfrm>
            <a:custGeom>
              <a:avLst/>
              <a:gdLst/>
              <a:ahLst/>
              <a:cxnLst/>
              <a:rect l="l" t="t" r="r" b="b"/>
              <a:pathLst>
                <a:path w="148590" h="152157">
                  <a:moveTo>
                    <a:pt x="148590" y="52124"/>
                  </a:moveTo>
                  <a:cubicBezTo>
                    <a:pt x="146050" y="105464"/>
                    <a:pt x="123190" y="134674"/>
                    <a:pt x="107950" y="144834"/>
                  </a:cubicBezTo>
                  <a:cubicBezTo>
                    <a:pt x="96520" y="151184"/>
                    <a:pt x="85090" y="153724"/>
                    <a:pt x="71120" y="151184"/>
                  </a:cubicBezTo>
                  <a:cubicBezTo>
                    <a:pt x="53340" y="147374"/>
                    <a:pt x="22860" y="128324"/>
                    <a:pt x="11430" y="114354"/>
                  </a:cubicBezTo>
                  <a:cubicBezTo>
                    <a:pt x="2540" y="104194"/>
                    <a:pt x="0" y="92764"/>
                    <a:pt x="0" y="78794"/>
                  </a:cubicBezTo>
                  <a:cubicBezTo>
                    <a:pt x="1270" y="61014"/>
                    <a:pt x="16510" y="27994"/>
                    <a:pt x="29210" y="15294"/>
                  </a:cubicBezTo>
                  <a:cubicBezTo>
                    <a:pt x="38100" y="5134"/>
                    <a:pt x="49530" y="54"/>
                    <a:pt x="62230" y="54"/>
                  </a:cubicBezTo>
                  <a:cubicBezTo>
                    <a:pt x="81280" y="-1216"/>
                    <a:pt x="130810" y="20374"/>
                    <a:pt x="130810" y="20374"/>
                  </a:cubicBezTo>
                </a:path>
              </a:pathLst>
            </a:custGeom>
            <a:solidFill>
              <a:srgbClr val="FFC0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AED21B-FBBC-8027-B0F6-4E63C9DB9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587" y="-6209"/>
            <a:ext cx="15646830" cy="71345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7A255C-E354-F769-AF1F-FF3DC8EAA8B3}"/>
              </a:ext>
            </a:extLst>
          </p:cNvPr>
          <p:cNvSpPr/>
          <p:nvPr/>
        </p:nvSpPr>
        <p:spPr>
          <a:xfrm>
            <a:off x="5239544" y="6155109"/>
            <a:ext cx="13048456" cy="2436230"/>
          </a:xfrm>
          <a:prstGeom prst="rect">
            <a:avLst/>
          </a:prstGeom>
          <a:solidFill>
            <a:srgbClr val="A5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PL" sz="3600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BFEA64A-34CF-2CCD-6011-7504D0855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545" y="6155108"/>
            <a:ext cx="5374510" cy="973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F8B99E-B44E-D8BD-6F85-3CAD1DEAF5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052367" y="8671673"/>
            <a:ext cx="12183270" cy="124533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71672" y="2524046"/>
            <a:ext cx="14495048" cy="3297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i="1" dirty="0"/>
              <a:t>Materiał opracowany przez Departament Wdrażania Europejskiego Funduszu Społecznego m.in. na podstawie zapisów „Wielkopolskiego programu polityki zdrowotnej w zakresie rehabilitacji medycznej II”, danych z systemów informatycznych: CST2021 i LSI2021+  i stron internetowych projektów z wykorzystaniem zasobów i możliwości aplikacji </a:t>
            </a:r>
            <a:r>
              <a:rPr lang="pl-PL" sz="2800" i="1" dirty="0" err="1"/>
              <a:t>Canva</a:t>
            </a:r>
            <a:r>
              <a:rPr lang="pl-PL" sz="2800" i="1" dirty="0"/>
              <a:t>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4171547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8461702" y="-4248953"/>
            <a:ext cx="10537330" cy="9930697"/>
          </a:xfrm>
          <a:custGeom>
            <a:avLst/>
            <a:gdLst/>
            <a:ahLst/>
            <a:cxnLst/>
            <a:rect l="l" t="t" r="r" b="b"/>
            <a:pathLst>
              <a:path w="10537330" h="9930697">
                <a:moveTo>
                  <a:pt x="0" y="9930697"/>
                </a:moveTo>
                <a:lnTo>
                  <a:pt x="10537329" y="9930697"/>
                </a:lnTo>
                <a:lnTo>
                  <a:pt x="10537329" y="0"/>
                </a:lnTo>
                <a:lnTo>
                  <a:pt x="0" y="0"/>
                </a:lnTo>
                <a:lnTo>
                  <a:pt x="0" y="9930697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487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3185376" y="2504799"/>
            <a:ext cx="4305451" cy="3565273"/>
            <a:chOff x="0" y="0"/>
            <a:chExt cx="514531" cy="4260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4531" cy="426075"/>
            </a:xfrm>
            <a:custGeom>
              <a:avLst/>
              <a:gdLst/>
              <a:ahLst/>
              <a:cxnLst/>
              <a:rect l="l" t="t" r="r" b="b"/>
              <a:pathLst>
                <a:path w="514531" h="426075">
                  <a:moveTo>
                    <a:pt x="70129" y="0"/>
                  </a:moveTo>
                  <a:lnTo>
                    <a:pt x="444402" y="0"/>
                  </a:lnTo>
                  <a:cubicBezTo>
                    <a:pt x="463002" y="0"/>
                    <a:pt x="480839" y="7389"/>
                    <a:pt x="493991" y="20540"/>
                  </a:cubicBezTo>
                  <a:cubicBezTo>
                    <a:pt x="507142" y="33692"/>
                    <a:pt x="514531" y="51529"/>
                    <a:pt x="514531" y="70129"/>
                  </a:cubicBezTo>
                  <a:lnTo>
                    <a:pt x="514531" y="355946"/>
                  </a:lnTo>
                  <a:cubicBezTo>
                    <a:pt x="514531" y="374545"/>
                    <a:pt x="507142" y="392383"/>
                    <a:pt x="493991" y="405535"/>
                  </a:cubicBezTo>
                  <a:cubicBezTo>
                    <a:pt x="480839" y="418686"/>
                    <a:pt x="463002" y="426075"/>
                    <a:pt x="444402" y="426075"/>
                  </a:cubicBezTo>
                  <a:lnTo>
                    <a:pt x="70129" y="426075"/>
                  </a:lnTo>
                  <a:cubicBezTo>
                    <a:pt x="31398" y="426075"/>
                    <a:pt x="0" y="394677"/>
                    <a:pt x="0" y="355946"/>
                  </a:cubicBezTo>
                  <a:lnTo>
                    <a:pt x="0" y="70129"/>
                  </a:lnTo>
                  <a:cubicBezTo>
                    <a:pt x="0" y="31398"/>
                    <a:pt x="31398" y="0"/>
                    <a:pt x="70129" y="0"/>
                  </a:cubicBezTo>
                  <a:close/>
                </a:path>
              </a:pathLst>
            </a:custGeom>
            <a:blipFill>
              <a:blip r:embed="rId4"/>
              <a:stretch>
                <a:fillRect l="-9642" t="-19695" r="-3729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928704" y="-1647819"/>
            <a:ext cx="10945208" cy="13093969"/>
            <a:chOff x="0" y="0"/>
            <a:chExt cx="812800" cy="9723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972369"/>
            </a:xfrm>
            <a:custGeom>
              <a:avLst/>
              <a:gdLst/>
              <a:ahLst/>
              <a:cxnLst/>
              <a:rect l="l" t="t" r="r" b="b"/>
              <a:pathLst>
                <a:path w="812800" h="972369">
                  <a:moveTo>
                    <a:pt x="406400" y="0"/>
                  </a:moveTo>
                  <a:cubicBezTo>
                    <a:pt x="181951" y="0"/>
                    <a:pt x="0" y="217672"/>
                    <a:pt x="0" y="486184"/>
                  </a:cubicBezTo>
                  <a:cubicBezTo>
                    <a:pt x="0" y="754697"/>
                    <a:pt x="181951" y="972369"/>
                    <a:pt x="406400" y="972369"/>
                  </a:cubicBezTo>
                  <a:cubicBezTo>
                    <a:pt x="630849" y="972369"/>
                    <a:pt x="812800" y="754697"/>
                    <a:pt x="812800" y="486184"/>
                  </a:cubicBezTo>
                  <a:cubicBezTo>
                    <a:pt x="812800" y="217672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>
                <a:alphaModFix amt="29000"/>
              </a:blip>
              <a:stretch>
                <a:fillRect t="-16453" r="-106532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22876" y="2928786"/>
            <a:ext cx="11577610" cy="1404478"/>
            <a:chOff x="0" y="0"/>
            <a:chExt cx="3049247" cy="3699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49247" cy="369904"/>
            </a:xfrm>
            <a:custGeom>
              <a:avLst/>
              <a:gdLst/>
              <a:ahLst/>
              <a:cxnLst/>
              <a:rect l="l" t="t" r="r" b="b"/>
              <a:pathLst>
                <a:path w="3049247" h="369904">
                  <a:moveTo>
                    <a:pt x="9362" y="0"/>
                  </a:moveTo>
                  <a:lnTo>
                    <a:pt x="3039885" y="0"/>
                  </a:lnTo>
                  <a:cubicBezTo>
                    <a:pt x="3042368" y="0"/>
                    <a:pt x="3044749" y="986"/>
                    <a:pt x="3046505" y="2742"/>
                  </a:cubicBezTo>
                  <a:cubicBezTo>
                    <a:pt x="3048261" y="4498"/>
                    <a:pt x="3049247" y="6879"/>
                    <a:pt x="3049247" y="9362"/>
                  </a:cubicBezTo>
                  <a:lnTo>
                    <a:pt x="3049247" y="360542"/>
                  </a:lnTo>
                  <a:cubicBezTo>
                    <a:pt x="3049247" y="365712"/>
                    <a:pt x="3045056" y="369904"/>
                    <a:pt x="3039885" y="369904"/>
                  </a:cubicBezTo>
                  <a:lnTo>
                    <a:pt x="9362" y="369904"/>
                  </a:lnTo>
                  <a:cubicBezTo>
                    <a:pt x="6879" y="369904"/>
                    <a:pt x="4498" y="368917"/>
                    <a:pt x="2742" y="367162"/>
                  </a:cubicBezTo>
                  <a:cubicBezTo>
                    <a:pt x="986" y="365406"/>
                    <a:pt x="0" y="363025"/>
                    <a:pt x="0" y="360542"/>
                  </a:cubicBezTo>
                  <a:lnTo>
                    <a:pt x="0" y="9362"/>
                  </a:lnTo>
                  <a:cubicBezTo>
                    <a:pt x="0" y="6879"/>
                    <a:pt x="986" y="4498"/>
                    <a:pt x="2742" y="2742"/>
                  </a:cubicBezTo>
                  <a:cubicBezTo>
                    <a:pt x="4498" y="986"/>
                    <a:pt x="6879" y="0"/>
                    <a:pt x="93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0F64B7">
                      <a:alpha val="100000"/>
                    </a:srgbClr>
                  </a:gs>
                  <a:gs pos="100000">
                    <a:srgbClr val="64AAF2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3049247" cy="41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29342" y="4686829"/>
            <a:ext cx="11571144" cy="1489689"/>
            <a:chOff x="0" y="0"/>
            <a:chExt cx="3047544" cy="3923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47544" cy="392346"/>
            </a:xfrm>
            <a:custGeom>
              <a:avLst/>
              <a:gdLst/>
              <a:ahLst/>
              <a:cxnLst/>
              <a:rect l="l" t="t" r="r" b="b"/>
              <a:pathLst>
                <a:path w="3047544" h="392346">
                  <a:moveTo>
                    <a:pt x="9367" y="0"/>
                  </a:moveTo>
                  <a:lnTo>
                    <a:pt x="3038177" y="0"/>
                  </a:lnTo>
                  <a:cubicBezTo>
                    <a:pt x="3040661" y="0"/>
                    <a:pt x="3043044" y="987"/>
                    <a:pt x="3044801" y="2744"/>
                  </a:cubicBezTo>
                  <a:cubicBezTo>
                    <a:pt x="3046557" y="4500"/>
                    <a:pt x="3047544" y="6883"/>
                    <a:pt x="3047544" y="9367"/>
                  </a:cubicBezTo>
                  <a:lnTo>
                    <a:pt x="3047544" y="382979"/>
                  </a:lnTo>
                  <a:cubicBezTo>
                    <a:pt x="3047544" y="385463"/>
                    <a:pt x="3046557" y="387846"/>
                    <a:pt x="3044801" y="389603"/>
                  </a:cubicBezTo>
                  <a:cubicBezTo>
                    <a:pt x="3043044" y="391359"/>
                    <a:pt x="3040661" y="392346"/>
                    <a:pt x="3038177" y="392346"/>
                  </a:cubicBezTo>
                  <a:lnTo>
                    <a:pt x="9367" y="392346"/>
                  </a:lnTo>
                  <a:cubicBezTo>
                    <a:pt x="4194" y="392346"/>
                    <a:pt x="0" y="388152"/>
                    <a:pt x="0" y="382979"/>
                  </a:cubicBezTo>
                  <a:lnTo>
                    <a:pt x="0" y="9367"/>
                  </a:lnTo>
                  <a:cubicBezTo>
                    <a:pt x="0" y="6883"/>
                    <a:pt x="987" y="4500"/>
                    <a:pt x="2744" y="2744"/>
                  </a:cubicBezTo>
                  <a:cubicBezTo>
                    <a:pt x="4500" y="987"/>
                    <a:pt x="6883" y="0"/>
                    <a:pt x="936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0F64B7">
                      <a:alpha val="100000"/>
                    </a:srgbClr>
                  </a:gs>
                  <a:gs pos="100000">
                    <a:srgbClr val="64AAF2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3047544" cy="439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29342" y="4686300"/>
            <a:ext cx="1041249" cy="1208490"/>
            <a:chOff x="0" y="0"/>
            <a:chExt cx="274238" cy="3182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4238" cy="318285"/>
            </a:xfrm>
            <a:custGeom>
              <a:avLst/>
              <a:gdLst/>
              <a:ahLst/>
              <a:cxnLst/>
              <a:rect l="l" t="t" r="r" b="b"/>
              <a:pathLst>
                <a:path w="274238" h="318285">
                  <a:moveTo>
                    <a:pt x="104093" y="0"/>
                  </a:moveTo>
                  <a:lnTo>
                    <a:pt x="170145" y="0"/>
                  </a:lnTo>
                  <a:cubicBezTo>
                    <a:pt x="197752" y="0"/>
                    <a:pt x="224229" y="10967"/>
                    <a:pt x="243750" y="30488"/>
                  </a:cubicBezTo>
                  <a:cubicBezTo>
                    <a:pt x="263271" y="50009"/>
                    <a:pt x="274238" y="76486"/>
                    <a:pt x="274238" y="104093"/>
                  </a:cubicBezTo>
                  <a:lnTo>
                    <a:pt x="274238" y="214192"/>
                  </a:lnTo>
                  <a:cubicBezTo>
                    <a:pt x="274238" y="271681"/>
                    <a:pt x="227634" y="318285"/>
                    <a:pt x="170145" y="318285"/>
                  </a:cubicBezTo>
                  <a:lnTo>
                    <a:pt x="104093" y="318285"/>
                  </a:lnTo>
                  <a:cubicBezTo>
                    <a:pt x="46604" y="318285"/>
                    <a:pt x="0" y="271681"/>
                    <a:pt x="0" y="214192"/>
                  </a:cubicBezTo>
                  <a:lnTo>
                    <a:pt x="0" y="104093"/>
                  </a:lnTo>
                  <a:cubicBezTo>
                    <a:pt x="0" y="46604"/>
                    <a:pt x="46604" y="0"/>
                    <a:pt x="1040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74238" cy="36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185376" y="6416317"/>
            <a:ext cx="4465180" cy="1563394"/>
            <a:chOff x="0" y="0"/>
            <a:chExt cx="1176015" cy="41175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76015" cy="411758"/>
            </a:xfrm>
            <a:custGeom>
              <a:avLst/>
              <a:gdLst/>
              <a:ahLst/>
              <a:cxnLst/>
              <a:rect l="l" t="t" r="r" b="b"/>
              <a:pathLst>
                <a:path w="1176015" h="411758">
                  <a:moveTo>
                    <a:pt x="24274" y="0"/>
                  </a:moveTo>
                  <a:lnTo>
                    <a:pt x="1151741" y="0"/>
                  </a:lnTo>
                  <a:cubicBezTo>
                    <a:pt x="1158179" y="0"/>
                    <a:pt x="1164353" y="2557"/>
                    <a:pt x="1168905" y="7110"/>
                  </a:cubicBezTo>
                  <a:cubicBezTo>
                    <a:pt x="1173457" y="11662"/>
                    <a:pt x="1176015" y="17836"/>
                    <a:pt x="1176015" y="24274"/>
                  </a:cubicBezTo>
                  <a:lnTo>
                    <a:pt x="1176015" y="387484"/>
                  </a:lnTo>
                  <a:cubicBezTo>
                    <a:pt x="1176015" y="400890"/>
                    <a:pt x="1165147" y="411758"/>
                    <a:pt x="1151741" y="411758"/>
                  </a:cubicBezTo>
                  <a:lnTo>
                    <a:pt x="24274" y="411758"/>
                  </a:lnTo>
                  <a:cubicBezTo>
                    <a:pt x="17836" y="411758"/>
                    <a:pt x="11662" y="409201"/>
                    <a:pt x="7110" y="404648"/>
                  </a:cubicBezTo>
                  <a:cubicBezTo>
                    <a:pt x="2557" y="400096"/>
                    <a:pt x="0" y="393922"/>
                    <a:pt x="0" y="387484"/>
                  </a:cubicBezTo>
                  <a:lnTo>
                    <a:pt x="0" y="24274"/>
                  </a:lnTo>
                  <a:cubicBezTo>
                    <a:pt x="0" y="10868"/>
                    <a:pt x="10868" y="0"/>
                    <a:pt x="242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0F64B7">
                      <a:alpha val="100000"/>
                    </a:srgbClr>
                  </a:gs>
                  <a:gs pos="100000">
                    <a:srgbClr val="64AAF2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176015" cy="459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185376" y="6416317"/>
            <a:ext cx="1208490" cy="1208490"/>
            <a:chOff x="0" y="0"/>
            <a:chExt cx="318285" cy="31828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8285" cy="318285"/>
            </a:xfrm>
            <a:custGeom>
              <a:avLst/>
              <a:gdLst/>
              <a:ahLst/>
              <a:cxnLst/>
              <a:rect l="l" t="t" r="r" b="b"/>
              <a:pathLst>
                <a:path w="318285" h="318285">
                  <a:moveTo>
                    <a:pt x="89688" y="0"/>
                  </a:moveTo>
                  <a:lnTo>
                    <a:pt x="228598" y="0"/>
                  </a:lnTo>
                  <a:cubicBezTo>
                    <a:pt x="278131" y="0"/>
                    <a:pt x="318285" y="40155"/>
                    <a:pt x="318285" y="89688"/>
                  </a:cubicBezTo>
                  <a:lnTo>
                    <a:pt x="318285" y="228598"/>
                  </a:lnTo>
                  <a:cubicBezTo>
                    <a:pt x="318285" y="278131"/>
                    <a:pt x="278131" y="318285"/>
                    <a:pt x="228598" y="318285"/>
                  </a:cubicBezTo>
                  <a:lnTo>
                    <a:pt x="89688" y="318285"/>
                  </a:lnTo>
                  <a:cubicBezTo>
                    <a:pt x="40155" y="318285"/>
                    <a:pt x="0" y="278131"/>
                    <a:pt x="0" y="228598"/>
                  </a:cubicBezTo>
                  <a:lnTo>
                    <a:pt x="0" y="89688"/>
                  </a:lnTo>
                  <a:cubicBezTo>
                    <a:pt x="0" y="40155"/>
                    <a:pt x="40155" y="0"/>
                    <a:pt x="896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318285" cy="36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3668525" y="6450895"/>
            <a:ext cx="3822301" cy="128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48"/>
              </a:lnSpc>
            </a:pPr>
            <a:r>
              <a:rPr lang="en-US" sz="2463" b="1">
                <a:solidFill>
                  <a:srgbClr val="0F64B7"/>
                </a:solidFill>
                <a:latin typeface="Roboto Bold"/>
                <a:ea typeface="Roboto Bold"/>
                <a:cs typeface="Roboto Bold"/>
                <a:sym typeface="Roboto Bold"/>
              </a:rPr>
              <a:t>Program wdrażany w</a:t>
            </a:r>
          </a:p>
          <a:p>
            <a:pPr algn="r">
              <a:lnSpc>
                <a:spcPts val="3448"/>
              </a:lnSpc>
              <a:spcBef>
                <a:spcPct val="0"/>
              </a:spcBef>
            </a:pPr>
            <a:r>
              <a:rPr lang="en-US" sz="2463" b="1">
                <a:solidFill>
                  <a:srgbClr val="0F64B7"/>
                </a:solidFill>
                <a:latin typeface="Roboto Bold"/>
                <a:ea typeface="Roboto Bold"/>
                <a:cs typeface="Roboto Bold"/>
                <a:sym typeface="Roboto Bold"/>
              </a:rPr>
              <a:t>5 subregionach województwa</a:t>
            </a:r>
          </a:p>
        </p:txBody>
      </p:sp>
      <p:sp>
        <p:nvSpPr>
          <p:cNvPr id="23" name="Freeform 23"/>
          <p:cNvSpPr/>
          <p:nvPr/>
        </p:nvSpPr>
        <p:spPr>
          <a:xfrm>
            <a:off x="13489372" y="6712882"/>
            <a:ext cx="562398" cy="562398"/>
          </a:xfrm>
          <a:custGeom>
            <a:avLst/>
            <a:gdLst/>
            <a:ahLst/>
            <a:cxnLst/>
            <a:rect l="l" t="t" r="r" b="b"/>
            <a:pathLst>
              <a:path w="562398" h="562398">
                <a:moveTo>
                  <a:pt x="0" y="0"/>
                </a:moveTo>
                <a:lnTo>
                  <a:pt x="562398" y="0"/>
                </a:lnTo>
                <a:lnTo>
                  <a:pt x="562398" y="562398"/>
                </a:lnTo>
                <a:lnTo>
                  <a:pt x="0" y="562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24" name="Group 24"/>
          <p:cNvGrpSpPr/>
          <p:nvPr/>
        </p:nvGrpSpPr>
        <p:grpSpPr>
          <a:xfrm>
            <a:off x="1229342" y="2928786"/>
            <a:ext cx="1208490" cy="1208490"/>
            <a:chOff x="0" y="0"/>
            <a:chExt cx="318285" cy="31828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18285" cy="318285"/>
            </a:xfrm>
            <a:custGeom>
              <a:avLst/>
              <a:gdLst/>
              <a:ahLst/>
              <a:cxnLst/>
              <a:rect l="l" t="t" r="r" b="b"/>
              <a:pathLst>
                <a:path w="318285" h="318285">
                  <a:moveTo>
                    <a:pt x="89688" y="0"/>
                  </a:moveTo>
                  <a:lnTo>
                    <a:pt x="228598" y="0"/>
                  </a:lnTo>
                  <a:cubicBezTo>
                    <a:pt x="278131" y="0"/>
                    <a:pt x="318285" y="40155"/>
                    <a:pt x="318285" y="89688"/>
                  </a:cubicBezTo>
                  <a:lnTo>
                    <a:pt x="318285" y="228598"/>
                  </a:lnTo>
                  <a:cubicBezTo>
                    <a:pt x="318285" y="278131"/>
                    <a:pt x="278131" y="318285"/>
                    <a:pt x="228598" y="318285"/>
                  </a:cubicBezTo>
                  <a:lnTo>
                    <a:pt x="89688" y="318285"/>
                  </a:lnTo>
                  <a:cubicBezTo>
                    <a:pt x="40155" y="318285"/>
                    <a:pt x="0" y="278131"/>
                    <a:pt x="0" y="228598"/>
                  </a:cubicBezTo>
                  <a:lnTo>
                    <a:pt x="0" y="89688"/>
                  </a:lnTo>
                  <a:cubicBezTo>
                    <a:pt x="0" y="40155"/>
                    <a:pt x="40155" y="0"/>
                    <a:pt x="896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318285" cy="36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29342" y="6515100"/>
            <a:ext cx="11577610" cy="1529361"/>
            <a:chOff x="0" y="0"/>
            <a:chExt cx="3049247" cy="40279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049247" cy="402795"/>
            </a:xfrm>
            <a:custGeom>
              <a:avLst/>
              <a:gdLst/>
              <a:ahLst/>
              <a:cxnLst/>
              <a:rect l="l" t="t" r="r" b="b"/>
              <a:pathLst>
                <a:path w="3049247" h="402795">
                  <a:moveTo>
                    <a:pt x="9362" y="0"/>
                  </a:moveTo>
                  <a:lnTo>
                    <a:pt x="3039885" y="0"/>
                  </a:lnTo>
                  <a:cubicBezTo>
                    <a:pt x="3042368" y="0"/>
                    <a:pt x="3044749" y="986"/>
                    <a:pt x="3046505" y="2742"/>
                  </a:cubicBezTo>
                  <a:cubicBezTo>
                    <a:pt x="3048261" y="4498"/>
                    <a:pt x="3049247" y="6879"/>
                    <a:pt x="3049247" y="9362"/>
                  </a:cubicBezTo>
                  <a:lnTo>
                    <a:pt x="3049247" y="393433"/>
                  </a:lnTo>
                  <a:cubicBezTo>
                    <a:pt x="3049247" y="398603"/>
                    <a:pt x="3045056" y="402795"/>
                    <a:pt x="3039885" y="402795"/>
                  </a:cubicBezTo>
                  <a:lnTo>
                    <a:pt x="9362" y="402795"/>
                  </a:lnTo>
                  <a:cubicBezTo>
                    <a:pt x="6879" y="402795"/>
                    <a:pt x="4498" y="401808"/>
                    <a:pt x="2742" y="400053"/>
                  </a:cubicBezTo>
                  <a:cubicBezTo>
                    <a:pt x="986" y="398297"/>
                    <a:pt x="0" y="395916"/>
                    <a:pt x="0" y="393433"/>
                  </a:cubicBezTo>
                  <a:lnTo>
                    <a:pt x="0" y="9362"/>
                  </a:lnTo>
                  <a:cubicBezTo>
                    <a:pt x="0" y="6879"/>
                    <a:pt x="986" y="4498"/>
                    <a:pt x="2742" y="2742"/>
                  </a:cubicBezTo>
                  <a:cubicBezTo>
                    <a:pt x="4498" y="986"/>
                    <a:pt x="6879" y="0"/>
                    <a:pt x="93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0F64B7">
                      <a:alpha val="100000"/>
                    </a:srgbClr>
                  </a:gs>
                  <a:gs pos="100000">
                    <a:srgbClr val="64AAF2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3049247" cy="450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35809" y="6515100"/>
            <a:ext cx="1208490" cy="1208490"/>
            <a:chOff x="0" y="0"/>
            <a:chExt cx="318285" cy="31828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18285" cy="318285"/>
            </a:xfrm>
            <a:custGeom>
              <a:avLst/>
              <a:gdLst/>
              <a:ahLst/>
              <a:cxnLst/>
              <a:rect l="l" t="t" r="r" b="b"/>
              <a:pathLst>
                <a:path w="318285" h="318285">
                  <a:moveTo>
                    <a:pt x="89688" y="0"/>
                  </a:moveTo>
                  <a:lnTo>
                    <a:pt x="228598" y="0"/>
                  </a:lnTo>
                  <a:cubicBezTo>
                    <a:pt x="278131" y="0"/>
                    <a:pt x="318285" y="40155"/>
                    <a:pt x="318285" y="89688"/>
                  </a:cubicBezTo>
                  <a:lnTo>
                    <a:pt x="318285" y="228598"/>
                  </a:lnTo>
                  <a:cubicBezTo>
                    <a:pt x="318285" y="278131"/>
                    <a:pt x="278131" y="318285"/>
                    <a:pt x="228598" y="318285"/>
                  </a:cubicBezTo>
                  <a:lnTo>
                    <a:pt x="89688" y="318285"/>
                  </a:lnTo>
                  <a:cubicBezTo>
                    <a:pt x="40155" y="318285"/>
                    <a:pt x="0" y="278131"/>
                    <a:pt x="0" y="228598"/>
                  </a:cubicBezTo>
                  <a:lnTo>
                    <a:pt x="0" y="89688"/>
                  </a:lnTo>
                  <a:cubicBezTo>
                    <a:pt x="0" y="40155"/>
                    <a:pt x="40155" y="0"/>
                    <a:pt x="896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318285" cy="36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235809" y="8420100"/>
            <a:ext cx="12815961" cy="1529361"/>
            <a:chOff x="0" y="0"/>
            <a:chExt cx="3375397" cy="40279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375397" cy="402795"/>
            </a:xfrm>
            <a:custGeom>
              <a:avLst/>
              <a:gdLst/>
              <a:ahLst/>
              <a:cxnLst/>
              <a:rect l="l" t="t" r="r" b="b"/>
              <a:pathLst>
                <a:path w="3375397" h="402795">
                  <a:moveTo>
                    <a:pt x="8457" y="0"/>
                  </a:moveTo>
                  <a:lnTo>
                    <a:pt x="3366940" y="0"/>
                  </a:lnTo>
                  <a:cubicBezTo>
                    <a:pt x="3369183" y="0"/>
                    <a:pt x="3371334" y="891"/>
                    <a:pt x="3372920" y="2477"/>
                  </a:cubicBezTo>
                  <a:cubicBezTo>
                    <a:pt x="3374506" y="4063"/>
                    <a:pt x="3375397" y="6214"/>
                    <a:pt x="3375397" y="8457"/>
                  </a:cubicBezTo>
                  <a:lnTo>
                    <a:pt x="3375397" y="394338"/>
                  </a:lnTo>
                  <a:cubicBezTo>
                    <a:pt x="3375397" y="396581"/>
                    <a:pt x="3374506" y="398732"/>
                    <a:pt x="3372920" y="400318"/>
                  </a:cubicBezTo>
                  <a:cubicBezTo>
                    <a:pt x="3371334" y="401904"/>
                    <a:pt x="3369183" y="402795"/>
                    <a:pt x="3366940" y="402795"/>
                  </a:cubicBezTo>
                  <a:lnTo>
                    <a:pt x="8457" y="402795"/>
                  </a:lnTo>
                  <a:cubicBezTo>
                    <a:pt x="6214" y="402795"/>
                    <a:pt x="4063" y="401904"/>
                    <a:pt x="2477" y="400318"/>
                  </a:cubicBezTo>
                  <a:cubicBezTo>
                    <a:pt x="891" y="398732"/>
                    <a:pt x="0" y="396581"/>
                    <a:pt x="0" y="394338"/>
                  </a:cubicBezTo>
                  <a:lnTo>
                    <a:pt x="0" y="8457"/>
                  </a:lnTo>
                  <a:cubicBezTo>
                    <a:pt x="0" y="6214"/>
                    <a:pt x="891" y="4063"/>
                    <a:pt x="2477" y="2477"/>
                  </a:cubicBezTo>
                  <a:cubicBezTo>
                    <a:pt x="4063" y="891"/>
                    <a:pt x="6214" y="0"/>
                    <a:pt x="845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0F64B7">
                      <a:alpha val="100000"/>
                    </a:srgbClr>
                  </a:gs>
                  <a:gs pos="100000">
                    <a:srgbClr val="64AAF2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3375397" cy="450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242275" y="8420100"/>
            <a:ext cx="1208490" cy="1208490"/>
            <a:chOff x="0" y="0"/>
            <a:chExt cx="318285" cy="31828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318285" cy="318285"/>
            </a:xfrm>
            <a:custGeom>
              <a:avLst/>
              <a:gdLst/>
              <a:ahLst/>
              <a:cxnLst/>
              <a:rect l="l" t="t" r="r" b="b"/>
              <a:pathLst>
                <a:path w="318285" h="318285">
                  <a:moveTo>
                    <a:pt x="89688" y="0"/>
                  </a:moveTo>
                  <a:lnTo>
                    <a:pt x="228598" y="0"/>
                  </a:lnTo>
                  <a:cubicBezTo>
                    <a:pt x="278131" y="0"/>
                    <a:pt x="318285" y="40155"/>
                    <a:pt x="318285" y="89688"/>
                  </a:cubicBezTo>
                  <a:lnTo>
                    <a:pt x="318285" y="228598"/>
                  </a:lnTo>
                  <a:cubicBezTo>
                    <a:pt x="318285" y="278131"/>
                    <a:pt x="278131" y="318285"/>
                    <a:pt x="228598" y="318285"/>
                  </a:cubicBezTo>
                  <a:lnTo>
                    <a:pt x="89688" y="318285"/>
                  </a:lnTo>
                  <a:cubicBezTo>
                    <a:pt x="40155" y="318285"/>
                    <a:pt x="0" y="278131"/>
                    <a:pt x="0" y="228598"/>
                  </a:cubicBezTo>
                  <a:lnTo>
                    <a:pt x="0" y="89688"/>
                  </a:lnTo>
                  <a:cubicBezTo>
                    <a:pt x="0" y="40155"/>
                    <a:pt x="40155" y="0"/>
                    <a:pt x="896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47625"/>
              <a:ext cx="318285" cy="36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1510125" y="3139096"/>
            <a:ext cx="760466" cy="891797"/>
          </a:xfrm>
          <a:custGeom>
            <a:avLst/>
            <a:gdLst/>
            <a:ahLst/>
            <a:cxnLst/>
            <a:rect l="l" t="t" r="r" b="b"/>
            <a:pathLst>
              <a:path w="760466" h="891797">
                <a:moveTo>
                  <a:pt x="0" y="0"/>
                </a:moveTo>
                <a:lnTo>
                  <a:pt x="760466" y="0"/>
                </a:lnTo>
                <a:lnTo>
                  <a:pt x="760466" y="891797"/>
                </a:lnTo>
                <a:lnTo>
                  <a:pt x="0" y="8917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98" b="-9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0" name="Freeform 40"/>
          <p:cNvSpPr/>
          <p:nvPr/>
        </p:nvSpPr>
        <p:spPr>
          <a:xfrm>
            <a:off x="1347034" y="6717096"/>
            <a:ext cx="973107" cy="844170"/>
          </a:xfrm>
          <a:custGeom>
            <a:avLst/>
            <a:gdLst/>
            <a:ahLst/>
            <a:cxnLst/>
            <a:rect l="l" t="t" r="r" b="b"/>
            <a:pathLst>
              <a:path w="973107" h="844170">
                <a:moveTo>
                  <a:pt x="0" y="0"/>
                </a:moveTo>
                <a:lnTo>
                  <a:pt x="973107" y="0"/>
                </a:lnTo>
                <a:lnTo>
                  <a:pt x="973107" y="844170"/>
                </a:lnTo>
                <a:lnTo>
                  <a:pt x="0" y="8441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1" name="Freeform 41"/>
          <p:cNvSpPr/>
          <p:nvPr/>
        </p:nvSpPr>
        <p:spPr>
          <a:xfrm>
            <a:off x="1512869" y="4832998"/>
            <a:ext cx="474196" cy="925261"/>
          </a:xfrm>
          <a:custGeom>
            <a:avLst/>
            <a:gdLst/>
            <a:ahLst/>
            <a:cxnLst/>
            <a:rect l="l" t="t" r="r" b="b"/>
            <a:pathLst>
              <a:path w="474196" h="925261">
                <a:moveTo>
                  <a:pt x="0" y="0"/>
                </a:moveTo>
                <a:lnTo>
                  <a:pt x="474196" y="0"/>
                </a:lnTo>
                <a:lnTo>
                  <a:pt x="474196" y="925260"/>
                </a:lnTo>
                <a:lnTo>
                  <a:pt x="0" y="9252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2" name="Freeform 42"/>
          <p:cNvSpPr/>
          <p:nvPr/>
        </p:nvSpPr>
        <p:spPr>
          <a:xfrm>
            <a:off x="1404014" y="8620125"/>
            <a:ext cx="916127" cy="745498"/>
          </a:xfrm>
          <a:custGeom>
            <a:avLst/>
            <a:gdLst/>
            <a:ahLst/>
            <a:cxnLst/>
            <a:rect l="l" t="t" r="r" b="b"/>
            <a:pathLst>
              <a:path w="916127" h="745498">
                <a:moveTo>
                  <a:pt x="0" y="0"/>
                </a:moveTo>
                <a:lnTo>
                  <a:pt x="916127" y="0"/>
                </a:lnTo>
                <a:lnTo>
                  <a:pt x="916127" y="745498"/>
                </a:lnTo>
                <a:lnTo>
                  <a:pt x="0" y="7454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3" name="Group 43"/>
          <p:cNvGrpSpPr/>
          <p:nvPr/>
        </p:nvGrpSpPr>
        <p:grpSpPr>
          <a:xfrm>
            <a:off x="14548094" y="8322611"/>
            <a:ext cx="2942733" cy="1768740"/>
            <a:chOff x="0" y="0"/>
            <a:chExt cx="1183759" cy="711503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183759" cy="711503"/>
            </a:xfrm>
            <a:custGeom>
              <a:avLst/>
              <a:gdLst/>
              <a:ahLst/>
              <a:cxnLst/>
              <a:rect l="l" t="t" r="r" b="b"/>
              <a:pathLst>
                <a:path w="1183759" h="711503">
                  <a:moveTo>
                    <a:pt x="60510" y="0"/>
                  </a:moveTo>
                  <a:lnTo>
                    <a:pt x="1123250" y="0"/>
                  </a:lnTo>
                  <a:cubicBezTo>
                    <a:pt x="1156668" y="0"/>
                    <a:pt x="1183759" y="27091"/>
                    <a:pt x="1183759" y="60510"/>
                  </a:cubicBezTo>
                  <a:lnTo>
                    <a:pt x="1183759" y="650993"/>
                  </a:lnTo>
                  <a:cubicBezTo>
                    <a:pt x="1183759" y="684411"/>
                    <a:pt x="1156668" y="711503"/>
                    <a:pt x="1123250" y="711503"/>
                  </a:cubicBezTo>
                  <a:lnTo>
                    <a:pt x="60510" y="711503"/>
                  </a:lnTo>
                  <a:cubicBezTo>
                    <a:pt x="27091" y="711503"/>
                    <a:pt x="0" y="684411"/>
                    <a:pt x="0" y="650993"/>
                  </a:cubicBezTo>
                  <a:lnTo>
                    <a:pt x="0" y="60510"/>
                  </a:lnTo>
                  <a:cubicBezTo>
                    <a:pt x="0" y="27091"/>
                    <a:pt x="27091" y="0"/>
                    <a:pt x="60510" y="0"/>
                  </a:cubicBezTo>
                  <a:close/>
                </a:path>
              </a:pathLst>
            </a:custGeom>
            <a:blipFill>
              <a:blip r:embed="rId15"/>
              <a:stretch>
                <a:fillRect t="-5423" b="-5423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1222876" y="592571"/>
            <a:ext cx="15723720" cy="1597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23"/>
              </a:lnSpc>
              <a:spcBef>
                <a:spcPct val="0"/>
              </a:spcBef>
            </a:pPr>
            <a:r>
              <a:rPr lang="en-US" sz="458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Wielkopolski program polityki zdrowotnej w zakresie rehabilitacji medycznej II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742785" y="2956513"/>
            <a:ext cx="9800545" cy="1199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8"/>
              </a:lnSpc>
              <a:spcBef>
                <a:spcPct val="0"/>
              </a:spcBef>
            </a:pPr>
            <a:r>
              <a:rPr lang="en-US" sz="2263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Program polityki zdrowotnej dla mieszkańców województwa wielkopolskiego dotyczy osób ze schorzeniami narządu ruchu i chorób kręgosłupa.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6164125" y="2409549"/>
            <a:ext cx="6541130" cy="42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48"/>
              </a:lnSpc>
              <a:spcBef>
                <a:spcPct val="0"/>
              </a:spcBef>
            </a:pPr>
            <a:r>
              <a:rPr lang="en-US" sz="2463" b="1">
                <a:solidFill>
                  <a:srgbClr val="0F64B7"/>
                </a:solidFill>
                <a:latin typeface="Roboto Bold"/>
                <a:ea typeface="Roboto Bold"/>
                <a:cs typeface="Roboto Bold"/>
                <a:sym typeface="Roboto Bold"/>
              </a:rPr>
              <a:t>Grupa docelowa i przesłanki utworzenia RPZ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624892" y="4775848"/>
            <a:ext cx="9800545" cy="1199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8"/>
              </a:lnSpc>
              <a:spcBef>
                <a:spcPct val="0"/>
              </a:spcBef>
            </a:pPr>
            <a:r>
              <a:rPr lang="en-US" sz="2263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Schorzenia te powodują ograniczenie pełnej sprawności w poruszaniu się i wykonywaniu czynności dnia codziennego, w szczególności ograniczają wykonywanie pracy zawodowej, powodując również liczne absencje w pracy.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749251" y="6542826"/>
            <a:ext cx="9800545" cy="1199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8"/>
              </a:lnSpc>
              <a:spcBef>
                <a:spcPct val="0"/>
              </a:spcBef>
            </a:pP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Osobom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w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wieku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powyżej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50 r.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życia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najbardziej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ograniczają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sprawność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ruchową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zmiany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zwyrodnieniowe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stawów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zwłaszcza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stawów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biodrowych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kolanowych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kręgosłupa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(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mogą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nawet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prowadzić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do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utraty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samodzielności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).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624892" y="8487928"/>
            <a:ext cx="11296052" cy="1199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8"/>
              </a:lnSpc>
              <a:spcBef>
                <a:spcPct val="0"/>
              </a:spcBef>
            </a:pP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Z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danych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podawanych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przez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ZUS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wynika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że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najczęstszą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przyczyną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absencji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chorobowej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w 2021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roku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zarówno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u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mężczyzn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, jak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u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kobiet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w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Polsce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były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właśnie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choroby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układu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kostno-stawowego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tkanki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miękkiej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łącznej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oraz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różnego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rodzaju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 dirty="0" err="1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urazy</a:t>
            </a:r>
            <a:r>
              <a:rPr lang="en-US" sz="2263" dirty="0">
                <a:solidFill>
                  <a:srgbClr val="0F64B7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8461702" y="-4248953"/>
            <a:ext cx="10537330" cy="9930697"/>
          </a:xfrm>
          <a:custGeom>
            <a:avLst/>
            <a:gdLst/>
            <a:ahLst/>
            <a:cxnLst/>
            <a:rect l="l" t="t" r="r" b="b"/>
            <a:pathLst>
              <a:path w="10537330" h="9930697">
                <a:moveTo>
                  <a:pt x="0" y="9930697"/>
                </a:moveTo>
                <a:lnTo>
                  <a:pt x="10537329" y="9930697"/>
                </a:lnTo>
                <a:lnTo>
                  <a:pt x="10537329" y="0"/>
                </a:lnTo>
                <a:lnTo>
                  <a:pt x="0" y="0"/>
                </a:lnTo>
                <a:lnTo>
                  <a:pt x="0" y="9930697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487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3185376" y="2504799"/>
            <a:ext cx="4305451" cy="3565273"/>
            <a:chOff x="0" y="0"/>
            <a:chExt cx="514531" cy="4260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4531" cy="426075"/>
            </a:xfrm>
            <a:custGeom>
              <a:avLst/>
              <a:gdLst/>
              <a:ahLst/>
              <a:cxnLst/>
              <a:rect l="l" t="t" r="r" b="b"/>
              <a:pathLst>
                <a:path w="514531" h="426075">
                  <a:moveTo>
                    <a:pt x="70129" y="0"/>
                  </a:moveTo>
                  <a:lnTo>
                    <a:pt x="444402" y="0"/>
                  </a:lnTo>
                  <a:cubicBezTo>
                    <a:pt x="463002" y="0"/>
                    <a:pt x="480839" y="7389"/>
                    <a:pt x="493991" y="20540"/>
                  </a:cubicBezTo>
                  <a:cubicBezTo>
                    <a:pt x="507142" y="33692"/>
                    <a:pt x="514531" y="51529"/>
                    <a:pt x="514531" y="70129"/>
                  </a:cubicBezTo>
                  <a:lnTo>
                    <a:pt x="514531" y="355946"/>
                  </a:lnTo>
                  <a:cubicBezTo>
                    <a:pt x="514531" y="374545"/>
                    <a:pt x="507142" y="392383"/>
                    <a:pt x="493991" y="405535"/>
                  </a:cubicBezTo>
                  <a:cubicBezTo>
                    <a:pt x="480839" y="418686"/>
                    <a:pt x="463002" y="426075"/>
                    <a:pt x="444402" y="426075"/>
                  </a:cubicBezTo>
                  <a:lnTo>
                    <a:pt x="70129" y="426075"/>
                  </a:lnTo>
                  <a:cubicBezTo>
                    <a:pt x="31398" y="426075"/>
                    <a:pt x="0" y="394677"/>
                    <a:pt x="0" y="355946"/>
                  </a:cubicBezTo>
                  <a:lnTo>
                    <a:pt x="0" y="70129"/>
                  </a:lnTo>
                  <a:cubicBezTo>
                    <a:pt x="0" y="31398"/>
                    <a:pt x="31398" y="0"/>
                    <a:pt x="70129" y="0"/>
                  </a:cubicBezTo>
                  <a:close/>
                </a:path>
              </a:pathLst>
            </a:custGeom>
            <a:blipFill>
              <a:blip r:embed="rId4"/>
              <a:stretch>
                <a:fillRect l="-9642" t="-19695" r="-3729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928704" y="-1647819"/>
            <a:ext cx="10945208" cy="13093969"/>
            <a:chOff x="0" y="0"/>
            <a:chExt cx="812800" cy="9723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972369"/>
            </a:xfrm>
            <a:custGeom>
              <a:avLst/>
              <a:gdLst/>
              <a:ahLst/>
              <a:cxnLst/>
              <a:rect l="l" t="t" r="r" b="b"/>
              <a:pathLst>
                <a:path w="812800" h="972369">
                  <a:moveTo>
                    <a:pt x="406400" y="0"/>
                  </a:moveTo>
                  <a:cubicBezTo>
                    <a:pt x="181951" y="0"/>
                    <a:pt x="0" y="217672"/>
                    <a:pt x="0" y="486184"/>
                  </a:cubicBezTo>
                  <a:cubicBezTo>
                    <a:pt x="0" y="754697"/>
                    <a:pt x="181951" y="972369"/>
                    <a:pt x="406400" y="972369"/>
                  </a:cubicBezTo>
                  <a:cubicBezTo>
                    <a:pt x="630849" y="972369"/>
                    <a:pt x="812800" y="754697"/>
                    <a:pt x="812800" y="486184"/>
                  </a:cubicBezTo>
                  <a:cubicBezTo>
                    <a:pt x="812800" y="217672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>
                <a:alphaModFix amt="29000"/>
              </a:blip>
              <a:stretch>
                <a:fillRect t="-16453" r="-106532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430399" y="3059896"/>
            <a:ext cx="5370086" cy="2258105"/>
            <a:chOff x="0" y="0"/>
            <a:chExt cx="1414344" cy="59472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14344" cy="594727"/>
            </a:xfrm>
            <a:custGeom>
              <a:avLst/>
              <a:gdLst/>
              <a:ahLst/>
              <a:cxnLst/>
              <a:rect l="l" t="t" r="r" b="b"/>
              <a:pathLst>
                <a:path w="1414344" h="594727">
                  <a:moveTo>
                    <a:pt x="20183" y="0"/>
                  </a:moveTo>
                  <a:lnTo>
                    <a:pt x="1394160" y="0"/>
                  </a:lnTo>
                  <a:cubicBezTo>
                    <a:pt x="1405307" y="0"/>
                    <a:pt x="1414344" y="9036"/>
                    <a:pt x="1414344" y="20183"/>
                  </a:cubicBezTo>
                  <a:lnTo>
                    <a:pt x="1414344" y="574544"/>
                  </a:lnTo>
                  <a:cubicBezTo>
                    <a:pt x="1414344" y="585691"/>
                    <a:pt x="1405307" y="594727"/>
                    <a:pt x="1394160" y="594727"/>
                  </a:cubicBezTo>
                  <a:lnTo>
                    <a:pt x="20183" y="594727"/>
                  </a:lnTo>
                  <a:cubicBezTo>
                    <a:pt x="9036" y="594727"/>
                    <a:pt x="0" y="585691"/>
                    <a:pt x="0" y="574544"/>
                  </a:cubicBezTo>
                  <a:lnTo>
                    <a:pt x="0" y="20183"/>
                  </a:lnTo>
                  <a:cubicBezTo>
                    <a:pt x="0" y="9036"/>
                    <a:pt x="9036" y="0"/>
                    <a:pt x="2018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0F64B7">
                      <a:alpha val="100000"/>
                    </a:srgbClr>
                  </a:gs>
                  <a:gs pos="100000">
                    <a:srgbClr val="64AAF2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414344" cy="642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45404" y="6331713"/>
            <a:ext cx="13429656" cy="1208490"/>
            <a:chOff x="0" y="0"/>
            <a:chExt cx="3537029" cy="31828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37029" cy="318285"/>
            </a:xfrm>
            <a:custGeom>
              <a:avLst/>
              <a:gdLst/>
              <a:ahLst/>
              <a:cxnLst/>
              <a:rect l="l" t="t" r="r" b="b"/>
              <a:pathLst>
                <a:path w="3537029" h="318285">
                  <a:moveTo>
                    <a:pt x="8071" y="0"/>
                  </a:moveTo>
                  <a:lnTo>
                    <a:pt x="3528958" y="0"/>
                  </a:lnTo>
                  <a:cubicBezTo>
                    <a:pt x="3531098" y="0"/>
                    <a:pt x="3533151" y="850"/>
                    <a:pt x="3534665" y="2364"/>
                  </a:cubicBezTo>
                  <a:cubicBezTo>
                    <a:pt x="3536178" y="3877"/>
                    <a:pt x="3537029" y="5930"/>
                    <a:pt x="3537029" y="8071"/>
                  </a:cubicBezTo>
                  <a:lnTo>
                    <a:pt x="3537029" y="310215"/>
                  </a:lnTo>
                  <a:cubicBezTo>
                    <a:pt x="3537029" y="314672"/>
                    <a:pt x="3533415" y="318285"/>
                    <a:pt x="3528958" y="318285"/>
                  </a:cubicBezTo>
                  <a:lnTo>
                    <a:pt x="8071" y="318285"/>
                  </a:lnTo>
                  <a:cubicBezTo>
                    <a:pt x="3613" y="318285"/>
                    <a:pt x="0" y="314672"/>
                    <a:pt x="0" y="310215"/>
                  </a:cubicBezTo>
                  <a:lnTo>
                    <a:pt x="0" y="8071"/>
                  </a:lnTo>
                  <a:cubicBezTo>
                    <a:pt x="0" y="3613"/>
                    <a:pt x="3613" y="0"/>
                    <a:pt x="807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0F64B7">
                      <a:alpha val="100000"/>
                    </a:srgbClr>
                  </a:gs>
                  <a:gs pos="100000">
                    <a:srgbClr val="64AAF2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3537029" cy="36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45404" y="6331713"/>
            <a:ext cx="1208490" cy="1208490"/>
            <a:chOff x="0" y="0"/>
            <a:chExt cx="318285" cy="3182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18285" cy="318285"/>
            </a:xfrm>
            <a:custGeom>
              <a:avLst/>
              <a:gdLst/>
              <a:ahLst/>
              <a:cxnLst/>
              <a:rect l="l" t="t" r="r" b="b"/>
              <a:pathLst>
                <a:path w="318285" h="318285">
                  <a:moveTo>
                    <a:pt x="89688" y="0"/>
                  </a:moveTo>
                  <a:lnTo>
                    <a:pt x="228598" y="0"/>
                  </a:lnTo>
                  <a:cubicBezTo>
                    <a:pt x="278131" y="0"/>
                    <a:pt x="318285" y="40155"/>
                    <a:pt x="318285" y="89688"/>
                  </a:cubicBezTo>
                  <a:lnTo>
                    <a:pt x="318285" y="228598"/>
                  </a:lnTo>
                  <a:cubicBezTo>
                    <a:pt x="318285" y="278131"/>
                    <a:pt x="278131" y="318285"/>
                    <a:pt x="228598" y="318285"/>
                  </a:cubicBezTo>
                  <a:lnTo>
                    <a:pt x="89688" y="318285"/>
                  </a:lnTo>
                  <a:cubicBezTo>
                    <a:pt x="40155" y="318285"/>
                    <a:pt x="0" y="278131"/>
                    <a:pt x="0" y="228598"/>
                  </a:cubicBezTo>
                  <a:lnTo>
                    <a:pt x="0" y="89688"/>
                  </a:lnTo>
                  <a:cubicBezTo>
                    <a:pt x="0" y="40155"/>
                    <a:pt x="40155" y="0"/>
                    <a:pt x="896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318285" cy="36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sp>
        <p:nvSpPr>
          <p:cNvPr id="16" name="Freeform 16" descr="Obraz zawierający tekst, biały, symbol, wieszak  Zawartość wygenerowana przez AI może być niepoprawna."/>
          <p:cNvSpPr/>
          <p:nvPr/>
        </p:nvSpPr>
        <p:spPr>
          <a:xfrm>
            <a:off x="1734992" y="6478411"/>
            <a:ext cx="893636" cy="926332"/>
          </a:xfrm>
          <a:custGeom>
            <a:avLst/>
            <a:gdLst/>
            <a:ahLst/>
            <a:cxnLst/>
            <a:rect l="l" t="t" r="r" b="b"/>
            <a:pathLst>
              <a:path w="893636" h="926332">
                <a:moveTo>
                  <a:pt x="0" y="0"/>
                </a:moveTo>
                <a:lnTo>
                  <a:pt x="893635" y="0"/>
                </a:lnTo>
                <a:lnTo>
                  <a:pt x="893635" y="926332"/>
                </a:lnTo>
                <a:lnTo>
                  <a:pt x="0" y="9263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7" name="Group 17"/>
          <p:cNvGrpSpPr/>
          <p:nvPr/>
        </p:nvGrpSpPr>
        <p:grpSpPr>
          <a:xfrm>
            <a:off x="1545404" y="3039126"/>
            <a:ext cx="5569507" cy="2278875"/>
            <a:chOff x="0" y="0"/>
            <a:chExt cx="1466866" cy="60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66866" cy="600198"/>
            </a:xfrm>
            <a:custGeom>
              <a:avLst/>
              <a:gdLst/>
              <a:ahLst/>
              <a:cxnLst/>
              <a:rect l="l" t="t" r="r" b="b"/>
              <a:pathLst>
                <a:path w="1466866" h="600198">
                  <a:moveTo>
                    <a:pt x="19461" y="0"/>
                  </a:moveTo>
                  <a:lnTo>
                    <a:pt x="1447405" y="0"/>
                  </a:lnTo>
                  <a:cubicBezTo>
                    <a:pt x="1452567" y="0"/>
                    <a:pt x="1457516" y="2050"/>
                    <a:pt x="1461166" y="5700"/>
                  </a:cubicBezTo>
                  <a:cubicBezTo>
                    <a:pt x="1464816" y="9350"/>
                    <a:pt x="1466866" y="14299"/>
                    <a:pt x="1466866" y="19461"/>
                  </a:cubicBezTo>
                  <a:lnTo>
                    <a:pt x="1466866" y="580737"/>
                  </a:lnTo>
                  <a:cubicBezTo>
                    <a:pt x="1466866" y="591485"/>
                    <a:pt x="1458153" y="600198"/>
                    <a:pt x="1447405" y="600198"/>
                  </a:cubicBezTo>
                  <a:lnTo>
                    <a:pt x="19461" y="600198"/>
                  </a:lnTo>
                  <a:cubicBezTo>
                    <a:pt x="14299" y="600198"/>
                    <a:pt x="9350" y="598147"/>
                    <a:pt x="5700" y="594498"/>
                  </a:cubicBezTo>
                  <a:cubicBezTo>
                    <a:pt x="2050" y="590848"/>
                    <a:pt x="0" y="585898"/>
                    <a:pt x="0" y="580737"/>
                  </a:cubicBezTo>
                  <a:lnTo>
                    <a:pt x="0" y="19461"/>
                  </a:lnTo>
                  <a:cubicBezTo>
                    <a:pt x="0" y="14299"/>
                    <a:pt x="2050" y="9350"/>
                    <a:pt x="5700" y="5700"/>
                  </a:cubicBezTo>
                  <a:cubicBezTo>
                    <a:pt x="9350" y="2050"/>
                    <a:pt x="14299" y="0"/>
                    <a:pt x="1946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0F64B7">
                      <a:alpha val="100000"/>
                    </a:srgbClr>
                  </a:gs>
                  <a:gs pos="100000">
                    <a:srgbClr val="64AAF2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1466866" cy="6478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45404" y="3039126"/>
            <a:ext cx="1208490" cy="1208490"/>
            <a:chOff x="0" y="0"/>
            <a:chExt cx="318285" cy="31828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18285" cy="318285"/>
            </a:xfrm>
            <a:custGeom>
              <a:avLst/>
              <a:gdLst/>
              <a:ahLst/>
              <a:cxnLst/>
              <a:rect l="l" t="t" r="r" b="b"/>
              <a:pathLst>
                <a:path w="318285" h="318285">
                  <a:moveTo>
                    <a:pt x="89688" y="0"/>
                  </a:moveTo>
                  <a:lnTo>
                    <a:pt x="228598" y="0"/>
                  </a:lnTo>
                  <a:cubicBezTo>
                    <a:pt x="278131" y="0"/>
                    <a:pt x="318285" y="40155"/>
                    <a:pt x="318285" y="89688"/>
                  </a:cubicBezTo>
                  <a:lnTo>
                    <a:pt x="318285" y="228598"/>
                  </a:lnTo>
                  <a:cubicBezTo>
                    <a:pt x="318285" y="278131"/>
                    <a:pt x="278131" y="318285"/>
                    <a:pt x="228598" y="318285"/>
                  </a:cubicBezTo>
                  <a:lnTo>
                    <a:pt x="89688" y="318285"/>
                  </a:lnTo>
                  <a:cubicBezTo>
                    <a:pt x="40155" y="318285"/>
                    <a:pt x="0" y="278131"/>
                    <a:pt x="0" y="228598"/>
                  </a:cubicBezTo>
                  <a:lnTo>
                    <a:pt x="0" y="89688"/>
                  </a:lnTo>
                  <a:cubicBezTo>
                    <a:pt x="0" y="40155"/>
                    <a:pt x="40155" y="0"/>
                    <a:pt x="896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318285" cy="36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2149649" y="7688858"/>
            <a:ext cx="3444358" cy="2294803"/>
          </a:xfrm>
          <a:custGeom>
            <a:avLst/>
            <a:gdLst/>
            <a:ahLst/>
            <a:cxnLst/>
            <a:rect l="l" t="t" r="r" b="b"/>
            <a:pathLst>
              <a:path w="3444358" h="2294803">
                <a:moveTo>
                  <a:pt x="0" y="0"/>
                </a:moveTo>
                <a:lnTo>
                  <a:pt x="3444358" y="0"/>
                </a:lnTo>
                <a:lnTo>
                  <a:pt x="3444358" y="2294803"/>
                </a:lnTo>
                <a:lnTo>
                  <a:pt x="0" y="2294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Freeform 24"/>
          <p:cNvSpPr/>
          <p:nvPr/>
        </p:nvSpPr>
        <p:spPr>
          <a:xfrm>
            <a:off x="7399291" y="7688858"/>
            <a:ext cx="3489418" cy="2324825"/>
          </a:xfrm>
          <a:custGeom>
            <a:avLst/>
            <a:gdLst/>
            <a:ahLst/>
            <a:cxnLst/>
            <a:rect l="l" t="t" r="r" b="b"/>
            <a:pathLst>
              <a:path w="3489418" h="2324825">
                <a:moveTo>
                  <a:pt x="0" y="0"/>
                </a:moveTo>
                <a:lnTo>
                  <a:pt x="3489418" y="0"/>
                </a:lnTo>
                <a:lnTo>
                  <a:pt x="3489418" y="2324825"/>
                </a:lnTo>
                <a:lnTo>
                  <a:pt x="0" y="23248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5" name="Freeform 25"/>
          <p:cNvSpPr/>
          <p:nvPr/>
        </p:nvSpPr>
        <p:spPr>
          <a:xfrm>
            <a:off x="12660359" y="7688858"/>
            <a:ext cx="3439079" cy="2294803"/>
          </a:xfrm>
          <a:custGeom>
            <a:avLst/>
            <a:gdLst/>
            <a:ahLst/>
            <a:cxnLst/>
            <a:rect l="l" t="t" r="r" b="b"/>
            <a:pathLst>
              <a:path w="3439079" h="2294803">
                <a:moveTo>
                  <a:pt x="0" y="0"/>
                </a:moveTo>
                <a:lnTo>
                  <a:pt x="3439079" y="0"/>
                </a:lnTo>
                <a:lnTo>
                  <a:pt x="3439079" y="2294803"/>
                </a:lnTo>
                <a:lnTo>
                  <a:pt x="0" y="2294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6" name="TextBox 26"/>
          <p:cNvSpPr txBox="1"/>
          <p:nvPr/>
        </p:nvSpPr>
        <p:spPr>
          <a:xfrm>
            <a:off x="7988140" y="3710006"/>
            <a:ext cx="4324007" cy="143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8"/>
              </a:lnSpc>
            </a:pPr>
            <a:r>
              <a:rPr lang="en-US" sz="2063">
                <a:solidFill>
                  <a:srgbClr val="636363"/>
                </a:solidFill>
                <a:latin typeface="Roboto"/>
                <a:ea typeface="Roboto"/>
                <a:cs typeface="Roboto"/>
                <a:sym typeface="Roboto"/>
              </a:rPr>
              <a:t>osoby powyżej  18 roku życia, </a:t>
            </a:r>
          </a:p>
          <a:p>
            <a:pPr algn="ctr">
              <a:lnSpc>
                <a:spcPts val="2888"/>
              </a:lnSpc>
              <a:spcBef>
                <a:spcPct val="0"/>
              </a:spcBef>
            </a:pPr>
            <a:r>
              <a:rPr lang="en-US" sz="2063">
                <a:solidFill>
                  <a:srgbClr val="636363"/>
                </a:solidFill>
                <a:latin typeface="Roboto"/>
                <a:ea typeface="Roboto"/>
                <a:cs typeface="Roboto"/>
                <a:sym typeface="Roboto"/>
              </a:rPr>
              <a:t>pracujące lub zarejestrowane jako bezrobotne w województwie wielkopolskim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637193" y="3161107"/>
            <a:ext cx="2828445" cy="482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8"/>
              </a:lnSpc>
              <a:spcBef>
                <a:spcPct val="0"/>
              </a:spcBef>
            </a:pPr>
            <a:r>
              <a:rPr lang="en-US" sz="2763" b="1">
                <a:solidFill>
                  <a:srgbClr val="0F64B7"/>
                </a:solidFill>
                <a:latin typeface="Roboto Bold"/>
                <a:ea typeface="Roboto Bold"/>
                <a:cs typeface="Roboto Bold"/>
                <a:sym typeface="Roboto Bold"/>
              </a:rPr>
              <a:t>Grupa docelowa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856661" y="3269016"/>
            <a:ext cx="4060795" cy="156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48"/>
              </a:lnSpc>
            </a:pPr>
            <a:r>
              <a:rPr lang="en-US" sz="2963" b="1">
                <a:solidFill>
                  <a:srgbClr val="0F64B7"/>
                </a:solidFill>
                <a:latin typeface="Roboto Bold"/>
                <a:ea typeface="Roboto Bold"/>
                <a:cs typeface="Roboto Bold"/>
                <a:sym typeface="Roboto Bold"/>
              </a:rPr>
              <a:t>Program wdrażany w</a:t>
            </a:r>
          </a:p>
          <a:p>
            <a:pPr algn="r">
              <a:lnSpc>
                <a:spcPts val="4148"/>
              </a:lnSpc>
              <a:spcBef>
                <a:spcPct val="0"/>
              </a:spcBef>
            </a:pPr>
            <a:r>
              <a:rPr lang="en-US" sz="2963" b="1">
                <a:solidFill>
                  <a:srgbClr val="0F64B7"/>
                </a:solidFill>
                <a:latin typeface="Roboto Bold"/>
                <a:ea typeface="Roboto Bold"/>
                <a:cs typeface="Roboto Bold"/>
                <a:sym typeface="Roboto Bold"/>
              </a:rPr>
              <a:t>5 subregionach województwa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22876" y="823065"/>
            <a:ext cx="13036690" cy="1756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3"/>
              </a:lnSpc>
              <a:spcBef>
                <a:spcPct val="0"/>
              </a:spcBef>
            </a:pPr>
            <a:r>
              <a:rPr lang="en-US" sz="508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Wielkopolski program polityki zdrowotnej w zakresie rehabilitacji medycznej II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399774" y="6573550"/>
            <a:ext cx="12234890" cy="709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88"/>
              </a:lnSpc>
              <a:spcBef>
                <a:spcPct val="0"/>
              </a:spcBef>
            </a:pPr>
            <a:r>
              <a:rPr lang="en-US" sz="2063" b="1">
                <a:solidFill>
                  <a:srgbClr val="0571D3"/>
                </a:solidFill>
                <a:latin typeface="Roboto Bold"/>
                <a:ea typeface="Roboto Bold"/>
                <a:cs typeface="Roboto Bold"/>
                <a:sym typeface="Roboto Bold"/>
              </a:rPr>
              <a:t>działania terapeutyczne - indywidualny</a:t>
            </a:r>
            <a:r>
              <a:rPr lang="en-US" sz="2063">
                <a:solidFill>
                  <a:srgbClr val="0571D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63" b="1">
                <a:solidFill>
                  <a:srgbClr val="0571D3"/>
                </a:solidFill>
                <a:latin typeface="Roboto Bold"/>
                <a:ea typeface="Roboto Bold"/>
                <a:cs typeface="Roboto Bold"/>
                <a:sym typeface="Roboto Bold"/>
              </a:rPr>
              <a:t>program rehabilitacyjny</a:t>
            </a:r>
            <a:r>
              <a:rPr lang="en-US" sz="2063">
                <a:solidFill>
                  <a:srgbClr val="636363"/>
                </a:solidFill>
                <a:latin typeface="Roboto"/>
                <a:ea typeface="Roboto"/>
                <a:cs typeface="Roboto"/>
                <a:sym typeface="Roboto"/>
              </a:rPr>
              <a:t> ustalony przez lekarza/specjalistę rehabilitacji medycznej lub fizjoterapeutę: 20 dniowy program, dostosowany do potrzeb pacjenta  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22876" y="5700794"/>
            <a:ext cx="10378844" cy="482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8"/>
              </a:lnSpc>
              <a:spcBef>
                <a:spcPct val="0"/>
              </a:spcBef>
            </a:pPr>
            <a:r>
              <a:rPr lang="en-US" sz="2763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Interwencje zaplanowane w regionalnym programie zdrowotnym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521764" y="9201150"/>
            <a:ext cx="2713134" cy="42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8"/>
              </a:lnSpc>
              <a:spcBef>
                <a:spcPct val="0"/>
              </a:spcBef>
            </a:pPr>
            <a:r>
              <a:rPr lang="en-US" sz="2463" b="1">
                <a:solidFill>
                  <a:srgbClr val="0F64B7"/>
                </a:solidFill>
                <a:latin typeface="Roboto Bold"/>
                <a:ea typeface="Roboto Bold"/>
                <a:cs typeface="Roboto Bold"/>
                <a:sym typeface="Roboto Bold"/>
              </a:rPr>
              <a:t>20 dni programu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567164" y="7926983"/>
            <a:ext cx="3163202" cy="851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8"/>
              </a:lnSpc>
            </a:pPr>
            <a:r>
              <a:rPr lang="en-US" sz="2463" b="1">
                <a:solidFill>
                  <a:srgbClr val="0F64B7"/>
                </a:solidFill>
                <a:latin typeface="Roboto Bold"/>
                <a:ea typeface="Roboto Bold"/>
                <a:cs typeface="Roboto Bold"/>
                <a:sym typeface="Roboto Bold"/>
              </a:rPr>
              <a:t>dostosowany </a:t>
            </a:r>
          </a:p>
          <a:p>
            <a:pPr algn="l">
              <a:lnSpc>
                <a:spcPts val="3448"/>
              </a:lnSpc>
              <a:spcBef>
                <a:spcPct val="0"/>
              </a:spcBef>
            </a:pPr>
            <a:r>
              <a:rPr lang="en-US" sz="2463" b="1">
                <a:solidFill>
                  <a:srgbClr val="0F64B7"/>
                </a:solidFill>
                <a:latin typeface="Roboto Bold"/>
                <a:ea typeface="Roboto Bold"/>
                <a:cs typeface="Roboto Bold"/>
                <a:sym typeface="Roboto Bold"/>
              </a:rPr>
              <a:t>do potrzeb pacjenta</a:t>
            </a:r>
          </a:p>
        </p:txBody>
      </p:sp>
      <p:sp>
        <p:nvSpPr>
          <p:cNvPr id="34" name="Freeform 34"/>
          <p:cNvSpPr/>
          <p:nvPr/>
        </p:nvSpPr>
        <p:spPr>
          <a:xfrm>
            <a:off x="1849400" y="3335691"/>
            <a:ext cx="562398" cy="562398"/>
          </a:xfrm>
          <a:custGeom>
            <a:avLst/>
            <a:gdLst/>
            <a:ahLst/>
            <a:cxnLst/>
            <a:rect l="l" t="t" r="r" b="b"/>
            <a:pathLst>
              <a:path w="562398" h="562398">
                <a:moveTo>
                  <a:pt x="0" y="0"/>
                </a:moveTo>
                <a:lnTo>
                  <a:pt x="562398" y="0"/>
                </a:lnTo>
                <a:lnTo>
                  <a:pt x="562398" y="562398"/>
                </a:lnTo>
                <a:lnTo>
                  <a:pt x="0" y="5623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8461702" y="-4248953"/>
            <a:ext cx="10537330" cy="9930697"/>
          </a:xfrm>
          <a:custGeom>
            <a:avLst/>
            <a:gdLst/>
            <a:ahLst/>
            <a:cxnLst/>
            <a:rect l="l" t="t" r="r" b="b"/>
            <a:pathLst>
              <a:path w="10537330" h="9930697">
                <a:moveTo>
                  <a:pt x="0" y="9930697"/>
                </a:moveTo>
                <a:lnTo>
                  <a:pt x="10537329" y="9930697"/>
                </a:lnTo>
                <a:lnTo>
                  <a:pt x="10537329" y="0"/>
                </a:lnTo>
                <a:lnTo>
                  <a:pt x="0" y="0"/>
                </a:lnTo>
                <a:lnTo>
                  <a:pt x="0" y="9930697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487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-5928704" y="-1647819"/>
            <a:ext cx="10945208" cy="13093969"/>
            <a:chOff x="0" y="0"/>
            <a:chExt cx="812800" cy="9723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972369"/>
            </a:xfrm>
            <a:custGeom>
              <a:avLst/>
              <a:gdLst/>
              <a:ahLst/>
              <a:cxnLst/>
              <a:rect l="l" t="t" r="r" b="b"/>
              <a:pathLst>
                <a:path w="812800" h="972369">
                  <a:moveTo>
                    <a:pt x="406400" y="0"/>
                  </a:moveTo>
                  <a:cubicBezTo>
                    <a:pt x="181951" y="0"/>
                    <a:pt x="0" y="217672"/>
                    <a:pt x="0" y="486184"/>
                  </a:cubicBezTo>
                  <a:cubicBezTo>
                    <a:pt x="0" y="754697"/>
                    <a:pt x="181951" y="972369"/>
                    <a:pt x="406400" y="972369"/>
                  </a:cubicBezTo>
                  <a:cubicBezTo>
                    <a:pt x="630849" y="972369"/>
                    <a:pt x="812800" y="754697"/>
                    <a:pt x="812800" y="486184"/>
                  </a:cubicBezTo>
                  <a:cubicBezTo>
                    <a:pt x="812800" y="217672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>
                <a:alphaModFix amt="29000"/>
              </a:blip>
              <a:stretch>
                <a:fillRect t="-16453" r="-106532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37169" y="4116667"/>
            <a:ext cx="15065709" cy="1232663"/>
            <a:chOff x="0" y="0"/>
            <a:chExt cx="3967923" cy="3246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67923" cy="324652"/>
            </a:xfrm>
            <a:custGeom>
              <a:avLst/>
              <a:gdLst/>
              <a:ahLst/>
              <a:cxnLst/>
              <a:rect l="l" t="t" r="r" b="b"/>
              <a:pathLst>
                <a:path w="3967923" h="324652">
                  <a:moveTo>
                    <a:pt x="7194" y="0"/>
                  </a:moveTo>
                  <a:lnTo>
                    <a:pt x="3960729" y="0"/>
                  </a:lnTo>
                  <a:cubicBezTo>
                    <a:pt x="3962637" y="0"/>
                    <a:pt x="3964467" y="758"/>
                    <a:pt x="3965816" y="2107"/>
                  </a:cubicBezTo>
                  <a:cubicBezTo>
                    <a:pt x="3967165" y="3456"/>
                    <a:pt x="3967923" y="5286"/>
                    <a:pt x="3967923" y="7194"/>
                  </a:cubicBezTo>
                  <a:lnTo>
                    <a:pt x="3967923" y="317458"/>
                  </a:lnTo>
                  <a:cubicBezTo>
                    <a:pt x="3967923" y="319366"/>
                    <a:pt x="3967165" y="321196"/>
                    <a:pt x="3965816" y="322545"/>
                  </a:cubicBezTo>
                  <a:cubicBezTo>
                    <a:pt x="3964467" y="323894"/>
                    <a:pt x="3962637" y="324652"/>
                    <a:pt x="3960729" y="324652"/>
                  </a:cubicBezTo>
                  <a:lnTo>
                    <a:pt x="7194" y="324652"/>
                  </a:lnTo>
                  <a:cubicBezTo>
                    <a:pt x="5286" y="324652"/>
                    <a:pt x="3456" y="323894"/>
                    <a:pt x="2107" y="322545"/>
                  </a:cubicBezTo>
                  <a:cubicBezTo>
                    <a:pt x="758" y="321196"/>
                    <a:pt x="0" y="319366"/>
                    <a:pt x="0" y="317458"/>
                  </a:cubicBezTo>
                  <a:lnTo>
                    <a:pt x="0" y="7194"/>
                  </a:lnTo>
                  <a:cubicBezTo>
                    <a:pt x="0" y="5286"/>
                    <a:pt x="758" y="3456"/>
                    <a:pt x="2107" y="2107"/>
                  </a:cubicBezTo>
                  <a:cubicBezTo>
                    <a:pt x="3456" y="758"/>
                    <a:pt x="5286" y="0"/>
                    <a:pt x="719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0F64B7">
                      <a:alpha val="100000"/>
                    </a:srgbClr>
                  </a:gs>
                  <a:gs pos="100000">
                    <a:srgbClr val="64AAF2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967923" cy="372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179218" y="4140841"/>
            <a:ext cx="1208490" cy="1208490"/>
            <a:chOff x="0" y="0"/>
            <a:chExt cx="318285" cy="3182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8285" cy="318285"/>
            </a:xfrm>
            <a:custGeom>
              <a:avLst/>
              <a:gdLst/>
              <a:ahLst/>
              <a:cxnLst/>
              <a:rect l="l" t="t" r="r" b="b"/>
              <a:pathLst>
                <a:path w="318285" h="318285">
                  <a:moveTo>
                    <a:pt x="89688" y="0"/>
                  </a:moveTo>
                  <a:lnTo>
                    <a:pt x="228598" y="0"/>
                  </a:lnTo>
                  <a:cubicBezTo>
                    <a:pt x="278131" y="0"/>
                    <a:pt x="318285" y="40155"/>
                    <a:pt x="318285" y="89688"/>
                  </a:cubicBezTo>
                  <a:lnTo>
                    <a:pt x="318285" y="228598"/>
                  </a:lnTo>
                  <a:cubicBezTo>
                    <a:pt x="318285" y="278131"/>
                    <a:pt x="278131" y="318285"/>
                    <a:pt x="228598" y="318285"/>
                  </a:cubicBezTo>
                  <a:lnTo>
                    <a:pt x="89688" y="318285"/>
                  </a:lnTo>
                  <a:cubicBezTo>
                    <a:pt x="40155" y="318285"/>
                    <a:pt x="0" y="278131"/>
                    <a:pt x="0" y="228598"/>
                  </a:cubicBezTo>
                  <a:lnTo>
                    <a:pt x="0" y="89688"/>
                  </a:lnTo>
                  <a:cubicBezTo>
                    <a:pt x="0" y="40155"/>
                    <a:pt x="40155" y="0"/>
                    <a:pt x="896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18285" cy="36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337968" y="4299590"/>
            <a:ext cx="890992" cy="890992"/>
          </a:xfrm>
          <a:custGeom>
            <a:avLst/>
            <a:gdLst/>
            <a:ahLst/>
            <a:cxnLst/>
            <a:rect l="l" t="t" r="r" b="b"/>
            <a:pathLst>
              <a:path w="890992" h="890992">
                <a:moveTo>
                  <a:pt x="0" y="0"/>
                </a:moveTo>
                <a:lnTo>
                  <a:pt x="890991" y="0"/>
                </a:lnTo>
                <a:lnTo>
                  <a:pt x="890991" y="890991"/>
                </a:lnTo>
                <a:lnTo>
                  <a:pt x="0" y="8909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1272636" y="5786519"/>
            <a:ext cx="4137702" cy="2756744"/>
          </a:xfrm>
          <a:custGeom>
            <a:avLst/>
            <a:gdLst/>
            <a:ahLst/>
            <a:cxnLst/>
            <a:rect l="l" t="t" r="r" b="b"/>
            <a:pathLst>
              <a:path w="4137702" h="2756744">
                <a:moveTo>
                  <a:pt x="0" y="0"/>
                </a:moveTo>
                <a:lnTo>
                  <a:pt x="4137702" y="0"/>
                </a:lnTo>
                <a:lnTo>
                  <a:pt x="4137702" y="2756744"/>
                </a:lnTo>
                <a:lnTo>
                  <a:pt x="0" y="27567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2337169" y="5786519"/>
            <a:ext cx="4109183" cy="2741946"/>
          </a:xfrm>
          <a:custGeom>
            <a:avLst/>
            <a:gdLst/>
            <a:ahLst/>
            <a:cxnLst/>
            <a:rect l="l" t="t" r="r" b="b"/>
            <a:pathLst>
              <a:path w="4109183" h="2741946">
                <a:moveTo>
                  <a:pt x="0" y="0"/>
                </a:moveTo>
                <a:lnTo>
                  <a:pt x="4109183" y="0"/>
                </a:lnTo>
                <a:lnTo>
                  <a:pt x="4109183" y="2741946"/>
                </a:lnTo>
                <a:lnTo>
                  <a:pt x="0" y="27419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6849786" y="5786519"/>
            <a:ext cx="4115491" cy="2741946"/>
          </a:xfrm>
          <a:custGeom>
            <a:avLst/>
            <a:gdLst/>
            <a:ahLst/>
            <a:cxnLst/>
            <a:rect l="l" t="t" r="r" b="b"/>
            <a:pathLst>
              <a:path w="4115491" h="2741946">
                <a:moveTo>
                  <a:pt x="0" y="0"/>
                </a:moveTo>
                <a:lnTo>
                  <a:pt x="4115491" y="0"/>
                </a:lnTo>
                <a:lnTo>
                  <a:pt x="4115491" y="2741946"/>
                </a:lnTo>
                <a:lnTo>
                  <a:pt x="0" y="27419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TextBox 15"/>
          <p:cNvSpPr txBox="1"/>
          <p:nvPr/>
        </p:nvSpPr>
        <p:spPr>
          <a:xfrm>
            <a:off x="1222876" y="823065"/>
            <a:ext cx="13036690" cy="1756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3"/>
              </a:lnSpc>
              <a:spcBef>
                <a:spcPct val="0"/>
              </a:spcBef>
            </a:pPr>
            <a:r>
              <a:rPr lang="en-US" sz="508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Wielkopolski program polityki zdrowotnej w zakresie rehabilitacji medycznej II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18207" y="2958942"/>
            <a:ext cx="10378844" cy="482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8"/>
              </a:lnSpc>
              <a:spcBef>
                <a:spcPct val="0"/>
              </a:spcBef>
            </a:pPr>
            <a:r>
              <a:rPr lang="en-US" sz="2763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Interwencje zaplanowane w regionalnym programie zdrowotnym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75957" y="8595140"/>
            <a:ext cx="2047179" cy="34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8"/>
              </a:lnSpc>
              <a:spcBef>
                <a:spcPct val="0"/>
              </a:spcBef>
            </a:pPr>
            <a:r>
              <a:rPr lang="en-US" sz="2063" b="1">
                <a:solidFill>
                  <a:srgbClr val="636363"/>
                </a:solidFill>
                <a:latin typeface="Roboto Bold"/>
                <a:ea typeface="Roboto Bold"/>
                <a:cs typeface="Roboto Bold"/>
                <a:sym typeface="Roboto Bold"/>
              </a:rPr>
              <a:t>ergonomia pracy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450692" y="8652536"/>
            <a:ext cx="3142280" cy="34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8"/>
              </a:lnSpc>
              <a:spcBef>
                <a:spcPct val="0"/>
              </a:spcBef>
            </a:pPr>
            <a:r>
              <a:rPr lang="en-US" sz="2063" b="1">
                <a:solidFill>
                  <a:srgbClr val="636363"/>
                </a:solidFill>
                <a:latin typeface="Roboto Bold"/>
                <a:ea typeface="Roboto Bold"/>
                <a:cs typeface="Roboto Bold"/>
                <a:sym typeface="Roboto Bold"/>
              </a:rPr>
              <a:t>prawidłowe odżywianie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18251" y="8595140"/>
            <a:ext cx="2648713" cy="34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8"/>
              </a:lnSpc>
              <a:spcBef>
                <a:spcPct val="0"/>
              </a:spcBef>
            </a:pPr>
            <a:r>
              <a:rPr lang="en-US" sz="2063" b="1">
                <a:solidFill>
                  <a:srgbClr val="636363"/>
                </a:solidFill>
                <a:latin typeface="Roboto Bold"/>
                <a:ea typeface="Roboto Bold"/>
                <a:cs typeface="Roboto Bold"/>
                <a:sym typeface="Roboto Bold"/>
              </a:rPr>
              <a:t>nauka ćwiczeń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680263" y="4340102"/>
            <a:ext cx="12183539" cy="799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8"/>
              </a:lnSpc>
              <a:spcBef>
                <a:spcPct val="0"/>
              </a:spcBef>
            </a:pPr>
            <a:r>
              <a:rPr lang="en-US" sz="2263" b="1">
                <a:solidFill>
                  <a:srgbClr val="0571D3"/>
                </a:solidFill>
                <a:latin typeface="Roboto Bold"/>
                <a:ea typeface="Roboto Bold"/>
                <a:cs typeface="Roboto Bold"/>
                <a:sym typeface="Roboto Bold"/>
              </a:rPr>
              <a:t>zajęcia z edukacji zdrowotnej </a:t>
            </a:r>
            <a:r>
              <a:rPr lang="en-US" sz="2263">
                <a:solidFill>
                  <a:srgbClr val="636363"/>
                </a:solidFill>
                <a:latin typeface="Roboto"/>
                <a:ea typeface="Roboto"/>
                <a:cs typeface="Roboto"/>
                <a:sym typeface="Roboto"/>
              </a:rPr>
              <a:t>dotyczące m.in. ergonomii pracy, prawidłowego odżywiania, nauki ćwiczeń do samodzielnego wykonywania w domu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8461702" y="-4248953"/>
            <a:ext cx="10537330" cy="9930697"/>
          </a:xfrm>
          <a:custGeom>
            <a:avLst/>
            <a:gdLst/>
            <a:ahLst/>
            <a:cxnLst/>
            <a:rect l="l" t="t" r="r" b="b"/>
            <a:pathLst>
              <a:path w="10537330" h="9930697">
                <a:moveTo>
                  <a:pt x="0" y="9930697"/>
                </a:moveTo>
                <a:lnTo>
                  <a:pt x="10537329" y="9930697"/>
                </a:lnTo>
                <a:lnTo>
                  <a:pt x="10537329" y="0"/>
                </a:lnTo>
                <a:lnTo>
                  <a:pt x="0" y="0"/>
                </a:lnTo>
                <a:lnTo>
                  <a:pt x="0" y="9930697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487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-5928704" y="-1647819"/>
            <a:ext cx="10945208" cy="13093969"/>
            <a:chOff x="0" y="0"/>
            <a:chExt cx="812800" cy="9723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972369"/>
            </a:xfrm>
            <a:custGeom>
              <a:avLst/>
              <a:gdLst/>
              <a:ahLst/>
              <a:cxnLst/>
              <a:rect l="l" t="t" r="r" b="b"/>
              <a:pathLst>
                <a:path w="812800" h="972369">
                  <a:moveTo>
                    <a:pt x="406400" y="0"/>
                  </a:moveTo>
                  <a:cubicBezTo>
                    <a:pt x="181951" y="0"/>
                    <a:pt x="0" y="217672"/>
                    <a:pt x="0" y="486184"/>
                  </a:cubicBezTo>
                  <a:cubicBezTo>
                    <a:pt x="0" y="754697"/>
                    <a:pt x="181951" y="972369"/>
                    <a:pt x="406400" y="972369"/>
                  </a:cubicBezTo>
                  <a:cubicBezTo>
                    <a:pt x="630849" y="972369"/>
                    <a:pt x="812800" y="754697"/>
                    <a:pt x="812800" y="486184"/>
                  </a:cubicBezTo>
                  <a:cubicBezTo>
                    <a:pt x="812800" y="217672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>
                <a:alphaModFix amt="29000"/>
              </a:blip>
              <a:stretch>
                <a:fillRect t="-16453" r="-106532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85276" y="3545981"/>
            <a:ext cx="16791466" cy="1232663"/>
            <a:chOff x="0" y="0"/>
            <a:chExt cx="4422444" cy="3246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22444" cy="324652"/>
            </a:xfrm>
            <a:custGeom>
              <a:avLst/>
              <a:gdLst/>
              <a:ahLst/>
              <a:cxnLst/>
              <a:rect l="l" t="t" r="r" b="b"/>
              <a:pathLst>
                <a:path w="4422444" h="324652">
                  <a:moveTo>
                    <a:pt x="6455" y="0"/>
                  </a:moveTo>
                  <a:lnTo>
                    <a:pt x="4415989" y="0"/>
                  </a:lnTo>
                  <a:cubicBezTo>
                    <a:pt x="4419553" y="0"/>
                    <a:pt x="4422444" y="2890"/>
                    <a:pt x="4422444" y="6455"/>
                  </a:cubicBezTo>
                  <a:lnTo>
                    <a:pt x="4422444" y="318197"/>
                  </a:lnTo>
                  <a:cubicBezTo>
                    <a:pt x="4422444" y="319909"/>
                    <a:pt x="4421763" y="321551"/>
                    <a:pt x="4420553" y="322762"/>
                  </a:cubicBezTo>
                  <a:cubicBezTo>
                    <a:pt x="4419343" y="323972"/>
                    <a:pt x="4417701" y="324652"/>
                    <a:pt x="4415989" y="324652"/>
                  </a:cubicBezTo>
                  <a:lnTo>
                    <a:pt x="6455" y="324652"/>
                  </a:lnTo>
                  <a:cubicBezTo>
                    <a:pt x="2890" y="324652"/>
                    <a:pt x="0" y="321762"/>
                    <a:pt x="0" y="318197"/>
                  </a:cubicBezTo>
                  <a:lnTo>
                    <a:pt x="0" y="6455"/>
                  </a:lnTo>
                  <a:cubicBezTo>
                    <a:pt x="0" y="2890"/>
                    <a:pt x="2890" y="0"/>
                    <a:pt x="645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0F64B7">
                      <a:alpha val="100000"/>
                    </a:srgbClr>
                  </a:gs>
                  <a:gs pos="100000">
                    <a:srgbClr val="64AAF2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422444" cy="372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459200" y="3558067"/>
            <a:ext cx="1208490" cy="1208490"/>
            <a:chOff x="0" y="0"/>
            <a:chExt cx="318285" cy="3182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8285" cy="318285"/>
            </a:xfrm>
            <a:custGeom>
              <a:avLst/>
              <a:gdLst/>
              <a:ahLst/>
              <a:cxnLst/>
              <a:rect l="l" t="t" r="r" b="b"/>
              <a:pathLst>
                <a:path w="318285" h="318285">
                  <a:moveTo>
                    <a:pt x="89688" y="0"/>
                  </a:moveTo>
                  <a:lnTo>
                    <a:pt x="228598" y="0"/>
                  </a:lnTo>
                  <a:cubicBezTo>
                    <a:pt x="278131" y="0"/>
                    <a:pt x="318285" y="40155"/>
                    <a:pt x="318285" y="89688"/>
                  </a:cubicBezTo>
                  <a:lnTo>
                    <a:pt x="318285" y="228598"/>
                  </a:lnTo>
                  <a:cubicBezTo>
                    <a:pt x="318285" y="278131"/>
                    <a:pt x="278131" y="318285"/>
                    <a:pt x="228598" y="318285"/>
                  </a:cubicBezTo>
                  <a:lnTo>
                    <a:pt x="89688" y="318285"/>
                  </a:lnTo>
                  <a:cubicBezTo>
                    <a:pt x="40155" y="318285"/>
                    <a:pt x="0" y="278131"/>
                    <a:pt x="0" y="228598"/>
                  </a:cubicBezTo>
                  <a:lnTo>
                    <a:pt x="0" y="89688"/>
                  </a:lnTo>
                  <a:cubicBezTo>
                    <a:pt x="0" y="40155"/>
                    <a:pt x="40155" y="0"/>
                    <a:pt x="896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18285" cy="36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764965" y="3788657"/>
            <a:ext cx="596962" cy="771518"/>
          </a:xfrm>
          <a:custGeom>
            <a:avLst/>
            <a:gdLst/>
            <a:ahLst/>
            <a:cxnLst/>
            <a:rect l="l" t="t" r="r" b="b"/>
            <a:pathLst>
              <a:path w="596962" h="771518">
                <a:moveTo>
                  <a:pt x="0" y="0"/>
                </a:moveTo>
                <a:lnTo>
                  <a:pt x="596961" y="0"/>
                </a:lnTo>
                <a:lnTo>
                  <a:pt x="596961" y="771517"/>
                </a:lnTo>
                <a:lnTo>
                  <a:pt x="0" y="7715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885276" y="5076825"/>
            <a:ext cx="4137702" cy="2756744"/>
          </a:xfrm>
          <a:custGeom>
            <a:avLst/>
            <a:gdLst/>
            <a:ahLst/>
            <a:cxnLst/>
            <a:rect l="l" t="t" r="r" b="b"/>
            <a:pathLst>
              <a:path w="4137702" h="2756744">
                <a:moveTo>
                  <a:pt x="0" y="0"/>
                </a:moveTo>
                <a:lnTo>
                  <a:pt x="4137702" y="0"/>
                </a:lnTo>
                <a:lnTo>
                  <a:pt x="4137702" y="2756744"/>
                </a:lnTo>
                <a:lnTo>
                  <a:pt x="0" y="27567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5181441" y="5076825"/>
            <a:ext cx="4137702" cy="2756744"/>
          </a:xfrm>
          <a:custGeom>
            <a:avLst/>
            <a:gdLst/>
            <a:ahLst/>
            <a:cxnLst/>
            <a:rect l="l" t="t" r="r" b="b"/>
            <a:pathLst>
              <a:path w="4137702" h="2756744">
                <a:moveTo>
                  <a:pt x="0" y="0"/>
                </a:moveTo>
                <a:lnTo>
                  <a:pt x="4137702" y="0"/>
                </a:lnTo>
                <a:lnTo>
                  <a:pt x="4137702" y="2756744"/>
                </a:lnTo>
                <a:lnTo>
                  <a:pt x="0" y="27567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4" name="Group 14"/>
          <p:cNvGrpSpPr/>
          <p:nvPr/>
        </p:nvGrpSpPr>
        <p:grpSpPr>
          <a:xfrm>
            <a:off x="866226" y="8654055"/>
            <a:ext cx="12351092" cy="1208490"/>
            <a:chOff x="0" y="0"/>
            <a:chExt cx="3252962" cy="31828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252962" cy="318285"/>
            </a:xfrm>
            <a:custGeom>
              <a:avLst/>
              <a:gdLst/>
              <a:ahLst/>
              <a:cxnLst/>
              <a:rect l="l" t="t" r="r" b="b"/>
              <a:pathLst>
                <a:path w="3252962" h="318285">
                  <a:moveTo>
                    <a:pt x="8775" y="0"/>
                  </a:moveTo>
                  <a:lnTo>
                    <a:pt x="3244187" y="0"/>
                  </a:lnTo>
                  <a:cubicBezTo>
                    <a:pt x="3249033" y="0"/>
                    <a:pt x="3252962" y="3929"/>
                    <a:pt x="3252962" y="8775"/>
                  </a:cubicBezTo>
                  <a:lnTo>
                    <a:pt x="3252962" y="309510"/>
                  </a:lnTo>
                  <a:cubicBezTo>
                    <a:pt x="3252962" y="314357"/>
                    <a:pt x="3249033" y="318285"/>
                    <a:pt x="3244187" y="318285"/>
                  </a:cubicBezTo>
                  <a:lnTo>
                    <a:pt x="8775" y="318285"/>
                  </a:lnTo>
                  <a:cubicBezTo>
                    <a:pt x="3929" y="318285"/>
                    <a:pt x="0" y="314357"/>
                    <a:pt x="0" y="309510"/>
                  </a:cubicBezTo>
                  <a:lnTo>
                    <a:pt x="0" y="8775"/>
                  </a:lnTo>
                  <a:cubicBezTo>
                    <a:pt x="0" y="3929"/>
                    <a:pt x="3929" y="0"/>
                    <a:pt x="87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0F64B7">
                      <a:alpha val="100000"/>
                    </a:srgbClr>
                  </a:gs>
                  <a:gs pos="100000">
                    <a:srgbClr val="64AAF2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252962" cy="36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66226" y="8654055"/>
            <a:ext cx="1208490" cy="1208490"/>
            <a:chOff x="0" y="0"/>
            <a:chExt cx="318285" cy="31828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8285" cy="318285"/>
            </a:xfrm>
            <a:custGeom>
              <a:avLst/>
              <a:gdLst/>
              <a:ahLst/>
              <a:cxnLst/>
              <a:rect l="l" t="t" r="r" b="b"/>
              <a:pathLst>
                <a:path w="318285" h="318285">
                  <a:moveTo>
                    <a:pt x="89688" y="0"/>
                  </a:moveTo>
                  <a:lnTo>
                    <a:pt x="228598" y="0"/>
                  </a:lnTo>
                  <a:cubicBezTo>
                    <a:pt x="278131" y="0"/>
                    <a:pt x="318285" y="40155"/>
                    <a:pt x="318285" y="89688"/>
                  </a:cubicBezTo>
                  <a:lnTo>
                    <a:pt x="318285" y="228598"/>
                  </a:lnTo>
                  <a:cubicBezTo>
                    <a:pt x="318285" y="278131"/>
                    <a:pt x="278131" y="318285"/>
                    <a:pt x="228598" y="318285"/>
                  </a:cubicBezTo>
                  <a:lnTo>
                    <a:pt x="89688" y="318285"/>
                  </a:lnTo>
                  <a:cubicBezTo>
                    <a:pt x="40155" y="318285"/>
                    <a:pt x="0" y="278131"/>
                    <a:pt x="0" y="228598"/>
                  </a:cubicBezTo>
                  <a:lnTo>
                    <a:pt x="0" y="89688"/>
                  </a:lnTo>
                  <a:cubicBezTo>
                    <a:pt x="0" y="40155"/>
                    <a:pt x="40155" y="0"/>
                    <a:pt x="896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318285" cy="36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171990" y="8884644"/>
            <a:ext cx="596962" cy="771518"/>
          </a:xfrm>
          <a:custGeom>
            <a:avLst/>
            <a:gdLst/>
            <a:ahLst/>
            <a:cxnLst/>
            <a:rect l="l" t="t" r="r" b="b"/>
            <a:pathLst>
              <a:path w="596962" h="771518">
                <a:moveTo>
                  <a:pt x="0" y="0"/>
                </a:moveTo>
                <a:lnTo>
                  <a:pt x="596962" y="0"/>
                </a:lnTo>
                <a:lnTo>
                  <a:pt x="596962" y="771518"/>
                </a:lnTo>
                <a:lnTo>
                  <a:pt x="0" y="771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9481068" y="5076825"/>
            <a:ext cx="4137702" cy="2756744"/>
          </a:xfrm>
          <a:custGeom>
            <a:avLst/>
            <a:gdLst/>
            <a:ahLst/>
            <a:cxnLst/>
            <a:rect l="l" t="t" r="r" b="b"/>
            <a:pathLst>
              <a:path w="4137702" h="2756744">
                <a:moveTo>
                  <a:pt x="0" y="0"/>
                </a:moveTo>
                <a:lnTo>
                  <a:pt x="4137702" y="0"/>
                </a:lnTo>
                <a:lnTo>
                  <a:pt x="4137702" y="2756744"/>
                </a:lnTo>
                <a:lnTo>
                  <a:pt x="0" y="2756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Freeform 22"/>
          <p:cNvSpPr/>
          <p:nvPr/>
        </p:nvSpPr>
        <p:spPr>
          <a:xfrm>
            <a:off x="13788499" y="5076825"/>
            <a:ext cx="4129953" cy="2756744"/>
          </a:xfrm>
          <a:custGeom>
            <a:avLst/>
            <a:gdLst/>
            <a:ahLst/>
            <a:cxnLst/>
            <a:rect l="l" t="t" r="r" b="b"/>
            <a:pathLst>
              <a:path w="4129953" h="2756744">
                <a:moveTo>
                  <a:pt x="0" y="0"/>
                </a:moveTo>
                <a:lnTo>
                  <a:pt x="4129954" y="0"/>
                </a:lnTo>
                <a:lnTo>
                  <a:pt x="4129954" y="2756744"/>
                </a:lnTo>
                <a:lnTo>
                  <a:pt x="0" y="2756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3" name="TextBox 23"/>
          <p:cNvSpPr txBox="1"/>
          <p:nvPr/>
        </p:nvSpPr>
        <p:spPr>
          <a:xfrm>
            <a:off x="942975" y="823065"/>
            <a:ext cx="13036690" cy="1756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3"/>
              </a:lnSpc>
              <a:spcBef>
                <a:spcPct val="0"/>
              </a:spcBef>
            </a:pPr>
            <a:r>
              <a:rPr lang="en-US" sz="508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Wielkopolski program polityki zdrowotnej w zakresie rehabilitacji medycznej II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52500" y="2882742"/>
            <a:ext cx="10378844" cy="482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8"/>
              </a:lnSpc>
              <a:spcBef>
                <a:spcPct val="0"/>
              </a:spcBef>
            </a:pPr>
            <a:r>
              <a:rPr lang="en-US" sz="2763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Interwencje zaplanowane w regionalnym programie zdrowotnym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22876" y="3699351"/>
            <a:ext cx="14913581" cy="1199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8"/>
              </a:lnSpc>
            </a:pPr>
            <a:r>
              <a:rPr lang="en-US" sz="2263" b="1">
                <a:solidFill>
                  <a:srgbClr val="0571D3"/>
                </a:solidFill>
                <a:latin typeface="Roboto Bold"/>
                <a:ea typeface="Roboto Bold"/>
                <a:cs typeface="Roboto Bold"/>
                <a:sym typeface="Roboto Bold"/>
              </a:rPr>
              <a:t>zajęcia rekreacyjno-sportowe</a:t>
            </a:r>
            <a:r>
              <a:rPr lang="en-US" sz="2263">
                <a:solidFill>
                  <a:srgbClr val="0571D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63">
                <a:solidFill>
                  <a:srgbClr val="636363"/>
                </a:solidFill>
                <a:latin typeface="Roboto"/>
                <a:ea typeface="Roboto"/>
                <a:cs typeface="Roboto"/>
                <a:sym typeface="Roboto"/>
              </a:rPr>
              <a:t>- organizowane w różnych formach i o różnym stopniu intensywności, np.: w formie aerobiku, nordic walking, w terenie z wykorzystaniem siłowni zewnętrznych, treningu funkcjonalnego. </a:t>
            </a:r>
          </a:p>
          <a:p>
            <a:pPr algn="l">
              <a:lnSpc>
                <a:spcPts val="3168"/>
              </a:lnSpc>
              <a:spcBef>
                <a:spcPct val="0"/>
              </a:spcBef>
            </a:pPr>
            <a:endParaRPr lang="en-US" sz="2263">
              <a:solidFill>
                <a:srgbClr val="6363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233440" y="8989748"/>
            <a:ext cx="10983878" cy="799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8"/>
              </a:lnSpc>
            </a:pPr>
            <a:r>
              <a:rPr lang="en-US" sz="2263">
                <a:solidFill>
                  <a:srgbClr val="636363"/>
                </a:solidFill>
                <a:latin typeface="Roboto"/>
                <a:ea typeface="Roboto"/>
                <a:cs typeface="Roboto"/>
                <a:sym typeface="Roboto"/>
              </a:rPr>
              <a:t> Zajęcia dostosowane do potrzeb uczestnika tj. wieku oraz jego poziomu sprawności. </a:t>
            </a:r>
          </a:p>
          <a:p>
            <a:pPr algn="l">
              <a:lnSpc>
                <a:spcPts val="3168"/>
              </a:lnSpc>
              <a:spcBef>
                <a:spcPct val="0"/>
              </a:spcBef>
            </a:pPr>
            <a:endParaRPr lang="en-US" sz="2263">
              <a:solidFill>
                <a:srgbClr val="6363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470377" y="7814519"/>
            <a:ext cx="967501" cy="34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8"/>
              </a:lnSpc>
              <a:spcBef>
                <a:spcPct val="0"/>
              </a:spcBef>
            </a:pPr>
            <a:r>
              <a:rPr lang="en-US" sz="2063" b="1">
                <a:solidFill>
                  <a:srgbClr val="636363"/>
                </a:solidFill>
                <a:latin typeface="Roboto Bold"/>
                <a:ea typeface="Roboto Bold"/>
                <a:cs typeface="Roboto Bold"/>
                <a:sym typeface="Roboto Bold"/>
              </a:rPr>
              <a:t>aerobik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282791" y="7814519"/>
            <a:ext cx="2047179" cy="34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8"/>
              </a:lnSpc>
              <a:spcBef>
                <a:spcPct val="0"/>
              </a:spcBef>
            </a:pPr>
            <a:r>
              <a:rPr lang="en-US" sz="2063" b="1">
                <a:solidFill>
                  <a:srgbClr val="636363"/>
                </a:solidFill>
                <a:latin typeface="Roboto Bold"/>
                <a:ea typeface="Roboto Bold"/>
                <a:cs typeface="Roboto Bold"/>
                <a:sym typeface="Roboto Bold"/>
              </a:rPr>
              <a:t>nordic walking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301762" y="7824044"/>
            <a:ext cx="2648713" cy="34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8"/>
              </a:lnSpc>
              <a:spcBef>
                <a:spcPct val="0"/>
              </a:spcBef>
            </a:pPr>
            <a:r>
              <a:rPr lang="en-US" sz="2063" b="1">
                <a:solidFill>
                  <a:srgbClr val="636363"/>
                </a:solidFill>
                <a:latin typeface="Roboto Bold"/>
                <a:ea typeface="Roboto Bold"/>
                <a:cs typeface="Roboto Bold"/>
                <a:sym typeface="Roboto Bold"/>
              </a:rPr>
              <a:t>siłownie zewnętrzne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408614" y="7824044"/>
            <a:ext cx="2648713" cy="34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8"/>
              </a:lnSpc>
              <a:spcBef>
                <a:spcPct val="0"/>
              </a:spcBef>
            </a:pPr>
            <a:r>
              <a:rPr lang="en-US" sz="2063" b="1">
                <a:solidFill>
                  <a:srgbClr val="636363"/>
                </a:solidFill>
                <a:latin typeface="Roboto Bold"/>
                <a:ea typeface="Roboto Bold"/>
                <a:cs typeface="Roboto Bold"/>
                <a:sym typeface="Roboto Bold"/>
              </a:rPr>
              <a:t>trening funkcjonalny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18631" y="-496924"/>
            <a:ext cx="23144779" cy="15429852"/>
          </a:xfrm>
          <a:custGeom>
            <a:avLst/>
            <a:gdLst/>
            <a:ahLst/>
            <a:cxnLst/>
            <a:rect l="l" t="t" r="r" b="b"/>
            <a:pathLst>
              <a:path w="23144779" h="15429852">
                <a:moveTo>
                  <a:pt x="0" y="0"/>
                </a:moveTo>
                <a:lnTo>
                  <a:pt x="23144779" y="0"/>
                </a:lnTo>
                <a:lnTo>
                  <a:pt x="23144779" y="15429852"/>
                </a:lnTo>
                <a:lnTo>
                  <a:pt x="0" y="154298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9893818" flipH="1" flipV="1">
            <a:off x="5747968" y="5034321"/>
            <a:ext cx="15288143" cy="10682590"/>
          </a:xfrm>
          <a:custGeom>
            <a:avLst/>
            <a:gdLst/>
            <a:ahLst/>
            <a:cxnLst/>
            <a:rect l="l" t="t" r="r" b="b"/>
            <a:pathLst>
              <a:path w="15288143" h="10682590">
                <a:moveTo>
                  <a:pt x="15288143" y="10682590"/>
                </a:moveTo>
                <a:lnTo>
                  <a:pt x="0" y="10682590"/>
                </a:lnTo>
                <a:lnTo>
                  <a:pt x="0" y="0"/>
                </a:lnTo>
                <a:lnTo>
                  <a:pt x="15288143" y="0"/>
                </a:lnTo>
                <a:lnTo>
                  <a:pt x="15288143" y="1068259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9144000" y="5718593"/>
            <a:ext cx="3867261" cy="3558932"/>
            <a:chOff x="0" y="0"/>
            <a:chExt cx="400443" cy="3685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0443" cy="368516"/>
            </a:xfrm>
            <a:custGeom>
              <a:avLst/>
              <a:gdLst/>
              <a:ahLst/>
              <a:cxnLst/>
              <a:rect l="l" t="t" r="r" b="b"/>
              <a:pathLst>
                <a:path w="400443" h="368516">
                  <a:moveTo>
                    <a:pt x="78075" y="0"/>
                  </a:moveTo>
                  <a:lnTo>
                    <a:pt x="322368" y="0"/>
                  </a:lnTo>
                  <a:cubicBezTo>
                    <a:pt x="343075" y="0"/>
                    <a:pt x="362933" y="8226"/>
                    <a:pt x="377575" y="22868"/>
                  </a:cubicBezTo>
                  <a:cubicBezTo>
                    <a:pt x="392217" y="37509"/>
                    <a:pt x="400443" y="57368"/>
                    <a:pt x="400443" y="78075"/>
                  </a:cubicBezTo>
                  <a:lnTo>
                    <a:pt x="400443" y="290442"/>
                  </a:lnTo>
                  <a:cubicBezTo>
                    <a:pt x="400443" y="311148"/>
                    <a:pt x="392217" y="331007"/>
                    <a:pt x="377575" y="345649"/>
                  </a:cubicBezTo>
                  <a:cubicBezTo>
                    <a:pt x="362933" y="360291"/>
                    <a:pt x="343075" y="368516"/>
                    <a:pt x="322368" y="368516"/>
                  </a:cubicBezTo>
                  <a:lnTo>
                    <a:pt x="78075" y="368516"/>
                  </a:lnTo>
                  <a:cubicBezTo>
                    <a:pt x="57368" y="368516"/>
                    <a:pt x="37509" y="360291"/>
                    <a:pt x="22868" y="345649"/>
                  </a:cubicBezTo>
                  <a:cubicBezTo>
                    <a:pt x="8226" y="331007"/>
                    <a:pt x="0" y="311148"/>
                    <a:pt x="0" y="290442"/>
                  </a:cubicBezTo>
                  <a:lnTo>
                    <a:pt x="0" y="78075"/>
                  </a:lnTo>
                  <a:cubicBezTo>
                    <a:pt x="0" y="57368"/>
                    <a:pt x="8226" y="37509"/>
                    <a:pt x="22868" y="22868"/>
                  </a:cubicBezTo>
                  <a:cubicBezTo>
                    <a:pt x="37509" y="8226"/>
                    <a:pt x="57368" y="0"/>
                    <a:pt x="78075" y="0"/>
                  </a:cubicBezTo>
                  <a:close/>
                </a:path>
              </a:pathLst>
            </a:custGeom>
            <a:blipFill>
              <a:blip r:embed="rId5"/>
              <a:stretch>
                <a:fillRect l="-29272" r="-885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1028700"/>
            <a:ext cx="3867261" cy="5232857"/>
            <a:chOff x="0" y="0"/>
            <a:chExt cx="1018538" cy="13782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8538" cy="1378201"/>
            </a:xfrm>
            <a:custGeom>
              <a:avLst/>
              <a:gdLst/>
              <a:ahLst/>
              <a:cxnLst/>
              <a:rect l="l" t="t" r="r" b="b"/>
              <a:pathLst>
                <a:path w="1018538" h="1378201">
                  <a:moveTo>
                    <a:pt x="76073" y="0"/>
                  </a:moveTo>
                  <a:lnTo>
                    <a:pt x="942465" y="0"/>
                  </a:lnTo>
                  <a:cubicBezTo>
                    <a:pt x="984479" y="0"/>
                    <a:pt x="1018538" y="34059"/>
                    <a:pt x="1018538" y="76073"/>
                  </a:cubicBezTo>
                  <a:lnTo>
                    <a:pt x="1018538" y="1302128"/>
                  </a:lnTo>
                  <a:cubicBezTo>
                    <a:pt x="1018538" y="1344142"/>
                    <a:pt x="984479" y="1378201"/>
                    <a:pt x="942465" y="1378201"/>
                  </a:cubicBezTo>
                  <a:lnTo>
                    <a:pt x="76073" y="1378201"/>
                  </a:lnTo>
                  <a:cubicBezTo>
                    <a:pt x="34059" y="1378201"/>
                    <a:pt x="0" y="1344142"/>
                    <a:pt x="0" y="1302128"/>
                  </a:cubicBezTo>
                  <a:lnTo>
                    <a:pt x="0" y="76073"/>
                  </a:lnTo>
                  <a:cubicBezTo>
                    <a:pt x="0" y="34059"/>
                    <a:pt x="34059" y="0"/>
                    <a:pt x="7607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18538" cy="1416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392039" y="1028700"/>
            <a:ext cx="3867261" cy="8248824"/>
            <a:chOff x="0" y="0"/>
            <a:chExt cx="1018538" cy="217253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18538" cy="2172530"/>
            </a:xfrm>
            <a:custGeom>
              <a:avLst/>
              <a:gdLst/>
              <a:ahLst/>
              <a:cxnLst/>
              <a:rect l="l" t="t" r="r" b="b"/>
              <a:pathLst>
                <a:path w="1018538" h="2172530">
                  <a:moveTo>
                    <a:pt x="76073" y="0"/>
                  </a:moveTo>
                  <a:lnTo>
                    <a:pt x="942465" y="0"/>
                  </a:lnTo>
                  <a:cubicBezTo>
                    <a:pt x="984479" y="0"/>
                    <a:pt x="1018538" y="34059"/>
                    <a:pt x="1018538" y="76073"/>
                  </a:cubicBezTo>
                  <a:lnTo>
                    <a:pt x="1018538" y="2096457"/>
                  </a:lnTo>
                  <a:cubicBezTo>
                    <a:pt x="1018538" y="2138471"/>
                    <a:pt x="984479" y="2172530"/>
                    <a:pt x="942465" y="2172530"/>
                  </a:cubicBezTo>
                  <a:lnTo>
                    <a:pt x="76073" y="2172530"/>
                  </a:lnTo>
                  <a:cubicBezTo>
                    <a:pt x="34059" y="2172530"/>
                    <a:pt x="0" y="2138471"/>
                    <a:pt x="0" y="2096457"/>
                  </a:cubicBezTo>
                  <a:lnTo>
                    <a:pt x="0" y="76073"/>
                  </a:lnTo>
                  <a:cubicBezTo>
                    <a:pt x="0" y="34059"/>
                    <a:pt x="34059" y="0"/>
                    <a:pt x="7607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18538" cy="2210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15197" y="784893"/>
            <a:ext cx="9023163" cy="861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3"/>
              </a:lnSpc>
              <a:spcBef>
                <a:spcPct val="0"/>
              </a:spcBef>
            </a:pPr>
            <a:r>
              <a:rPr lang="en-US" sz="508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subregion kaliski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38950" y="5026650"/>
            <a:ext cx="3340917" cy="273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8"/>
              </a:lnSpc>
            </a:pPr>
            <a:r>
              <a:rPr lang="en-US" sz="1763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https://rpz-rehabilitacja.pl/subregion-kaliski</a:t>
            </a:r>
          </a:p>
          <a:p>
            <a:pPr algn="l">
              <a:lnSpc>
                <a:spcPts val="2468"/>
              </a:lnSpc>
            </a:pPr>
            <a:endParaRPr lang="en-US" sz="1763" u="sng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468"/>
              </a:lnSpc>
            </a:pPr>
            <a:r>
              <a:rPr lang="en-US" sz="176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63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  <a:hlinkClick r:id="rId6" tooltip="https://rpz-rehabilitacja.pl/subregion-kaliski%20%20%20%20%20%20tel.%20571%20939%20193%20Kalisz%20%20%20%20%20%20tel.%20518%20532%20406%20Pleszew%20%20%20%20%20%20tel.%20531%20665%C2%A0614%20Witaszyce%20%20%20%20%20%20tel.%20669%20784%20609%20Ostr%C3%B3w%20Wlkp.%20%20%20%20%20%20tel.%20660%20538%20935%20Kalisz"/>
              </a:rPr>
              <a:t>tel. 571 939 193 Kalisz</a:t>
            </a:r>
          </a:p>
          <a:p>
            <a:pPr algn="l">
              <a:lnSpc>
                <a:spcPts val="2468"/>
              </a:lnSpc>
            </a:pPr>
            <a:r>
              <a:rPr lang="en-US" sz="1763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  <a:hlinkClick r:id="rId6" tooltip="https://rpz-rehabilitacja.pl/subregion-kaliski%20%20%20%20%20%20tel.%20571%20939%20193%20Kalisz%20%20%20%20%20%20tel.%20518%20532%20406%20Pleszew%20%20%20%20%20%20tel.%20531%20665%C2%A0614%20Witaszyce%20%20%20%20%20%20tel.%20669%20784%20609%20Ostr%C3%B3w%20Wlkp.%20%20%20%20%20%20tel.%20660%20538%20935%20Kalisz"/>
              </a:rPr>
              <a:t> tel. 660 538 935 Kalisz</a:t>
            </a:r>
          </a:p>
          <a:p>
            <a:pPr algn="l">
              <a:lnSpc>
                <a:spcPts val="2468"/>
              </a:lnSpc>
            </a:pPr>
            <a:r>
              <a:rPr lang="en-US" sz="1763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  <a:hlinkClick r:id="rId6" tooltip="https://rpz-rehabilitacja.pl/subregion-kaliski%20%20%20%20%20%20tel.%20571%20939%20193%20Kalisz%20%20%20%20%20%20tel.%20518%20532%20406%20Pleszew%20%20%20%20%20%20tel.%20531%20665%C2%A0614%20Witaszyce%20%20%20%20%20%20tel.%20669%20784%20609%20Ostr%C3%B3w%20Wlkp.%20%20%20%20%20%20tel.%20660%20538%20935%20Kalisz"/>
              </a:rPr>
              <a:t> tel. 518 532 406 Pleszew</a:t>
            </a:r>
          </a:p>
          <a:p>
            <a:pPr algn="l">
              <a:lnSpc>
                <a:spcPts val="2468"/>
              </a:lnSpc>
            </a:pPr>
            <a:r>
              <a:rPr lang="en-US" sz="1763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  <a:hlinkClick r:id="rId6" tooltip="https://rpz-rehabilitacja.pl/subregion-kaliski%20%20%20%20%20%20tel.%20571%20939%20193%20Kalisz%20%20%20%20%20%20tel.%20518%20532%20406%20Pleszew%20%20%20%20%20%20tel.%20531%20665%C2%A0614%20Witaszyce%20%20%20%20%20%20tel.%20669%20784%20609%20Ostr%C3%B3w%20Wlkp.%20%20%20%20%20%20tel.%20660%20538%20935%20Kalisz"/>
              </a:rPr>
              <a:t> tel. 531 665 614 Witaszyce</a:t>
            </a:r>
          </a:p>
          <a:p>
            <a:pPr algn="l">
              <a:lnSpc>
                <a:spcPts val="2468"/>
              </a:lnSpc>
            </a:pPr>
            <a:r>
              <a:rPr lang="en-US" sz="1763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  <a:hlinkClick r:id="rId6" tooltip="https://rpz-rehabilitacja.pl/subregion-kaliski%20%20%20%20%20%20tel.%20571%20939%20193%20Kalisz%20%20%20%20%20%20tel.%20518%20532%20406%20Pleszew%20%20%20%20%20%20tel.%20531%20665%C2%A0614%20Witaszyce%20%20%20%20%20%20tel.%20669%20784%20609%20Ostr%C3%B3w%20Wlkp.%20%20%20%20%20%20tel.%20660%20538%20935%20Kalisz"/>
              </a:rPr>
              <a:t> tel. 669 784 609 Ostrów Wlkp.</a:t>
            </a:r>
          </a:p>
          <a:p>
            <a:pPr algn="l">
              <a:lnSpc>
                <a:spcPts val="2468"/>
              </a:lnSpc>
              <a:spcBef>
                <a:spcPct val="0"/>
              </a:spcBef>
            </a:pPr>
            <a:endParaRPr lang="en-US" sz="1763" u="sng">
              <a:solidFill>
                <a:srgbClr val="FFFFFF"/>
              </a:solidFill>
              <a:latin typeface="Roboto"/>
              <a:ea typeface="Roboto"/>
              <a:cs typeface="Roboto"/>
              <a:sym typeface="Roboto"/>
              <a:hlinkClick r:id="rId6" tooltip="https://rpz-rehabilitacja.pl/subregion-kaliski%20%20%20%20%20%20tel.%20571%20939%20193%20Kalisz%20%20%20%20%20%20tel.%20518%20532%20406%20Pleszew%20%20%20%20%20%20tel.%20531%20665%C2%A0614%20Witaszyce%20%20%20%20%20%20tel.%20669%20784%20609%20Ostr%C3%B3w%20Wlkp.%20%20%20%20%20%20tel.%20660%20538%20935%20Kalisz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647848" y="1798936"/>
            <a:ext cx="2859565" cy="3967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8"/>
              </a:lnSpc>
            </a:pPr>
            <a:r>
              <a:rPr lang="en-US" sz="2063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Wojewódzki Szpital Zespolony im. Ludwika Perzyny w Kaliszu</a:t>
            </a:r>
          </a:p>
          <a:p>
            <a:pPr algn="l">
              <a:lnSpc>
                <a:spcPts val="2888"/>
              </a:lnSpc>
            </a:pPr>
            <a:endParaRPr lang="en-US" sz="2063" b="1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l">
              <a:lnSpc>
                <a:spcPts val="2888"/>
              </a:lnSpc>
            </a:pPr>
            <a:r>
              <a:rPr lang="en-US" sz="2063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Akademia Wychowania Fizycznego im. Eugeniusza Piaseckiego w Poznaniu</a:t>
            </a:r>
          </a:p>
          <a:p>
            <a:pPr algn="l">
              <a:lnSpc>
                <a:spcPts val="2888"/>
              </a:lnSpc>
            </a:pPr>
            <a:endParaRPr lang="en-US" sz="2063" b="1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l">
              <a:lnSpc>
                <a:spcPts val="2888"/>
              </a:lnSpc>
              <a:spcBef>
                <a:spcPct val="0"/>
              </a:spcBef>
            </a:pPr>
            <a:r>
              <a:rPr lang="en-US" sz="2063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Fundacja Medycyna i Sztuka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779821" y="3930987"/>
            <a:ext cx="2280990" cy="709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8"/>
              </a:lnSpc>
              <a:spcBef>
                <a:spcPct val="0"/>
              </a:spcBef>
            </a:pPr>
            <a:r>
              <a:rPr lang="en-US" sz="2063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Informacje w sprawie projektu: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647848" y="1323037"/>
            <a:ext cx="2696452" cy="298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8"/>
              </a:lnSpc>
              <a:spcBef>
                <a:spcPct val="0"/>
              </a:spcBef>
            </a:pPr>
            <a:r>
              <a:rPr lang="en-US" sz="176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Beneficjent i Partnerzy: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38950" y="1579577"/>
            <a:ext cx="3159194" cy="1399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8"/>
              </a:lnSpc>
              <a:spcBef>
                <a:spcPct val="0"/>
              </a:spcBef>
            </a:pPr>
            <a:r>
              <a:rPr lang="en-US" sz="2663" b="1">
                <a:gradFill>
                  <a:gsLst>
                    <a:gs pos="0">
                      <a:srgbClr val="FFF7AD">
                        <a:alpha val="100000"/>
                      </a:srgbClr>
                    </a:gs>
                    <a:gs pos="100000">
                      <a:srgbClr val="FFA9F9">
                        <a:alpha val="100000"/>
                      </a:srgbClr>
                    </a:gs>
                  </a:gsLst>
                  <a:lin ang="0"/>
                </a:gradFill>
                <a:latin typeface="Roboto Bold"/>
                <a:ea typeface="Roboto Bold"/>
                <a:cs typeface="Roboto Bold"/>
                <a:sym typeface="Roboto Bold"/>
              </a:rPr>
              <a:t>Sprawni i Zdrowi - program rehabilitacji medycznej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915710" y="2047086"/>
            <a:ext cx="6847290" cy="1232663"/>
            <a:chOff x="0" y="0"/>
            <a:chExt cx="1983368" cy="32465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83368" cy="324652"/>
            </a:xfrm>
            <a:custGeom>
              <a:avLst/>
              <a:gdLst/>
              <a:ahLst/>
              <a:cxnLst/>
              <a:rect l="l" t="t" r="r" b="b"/>
              <a:pathLst>
                <a:path w="1983368" h="324652">
                  <a:moveTo>
                    <a:pt x="14393" y="0"/>
                  </a:moveTo>
                  <a:lnTo>
                    <a:pt x="1968975" y="0"/>
                  </a:lnTo>
                  <a:cubicBezTo>
                    <a:pt x="1976924" y="0"/>
                    <a:pt x="1983368" y="6444"/>
                    <a:pt x="1983368" y="14393"/>
                  </a:cubicBezTo>
                  <a:lnTo>
                    <a:pt x="1983368" y="310259"/>
                  </a:lnTo>
                  <a:cubicBezTo>
                    <a:pt x="1983368" y="314076"/>
                    <a:pt x="1981851" y="317737"/>
                    <a:pt x="1979152" y="320437"/>
                  </a:cubicBezTo>
                  <a:cubicBezTo>
                    <a:pt x="1976453" y="323136"/>
                    <a:pt x="1972792" y="324652"/>
                    <a:pt x="1968975" y="324652"/>
                  </a:cubicBezTo>
                  <a:lnTo>
                    <a:pt x="14393" y="324652"/>
                  </a:lnTo>
                  <a:cubicBezTo>
                    <a:pt x="10576" y="324652"/>
                    <a:pt x="6915" y="323136"/>
                    <a:pt x="4216" y="320437"/>
                  </a:cubicBezTo>
                  <a:cubicBezTo>
                    <a:pt x="1516" y="317737"/>
                    <a:pt x="0" y="314076"/>
                    <a:pt x="0" y="310259"/>
                  </a:cubicBezTo>
                  <a:lnTo>
                    <a:pt x="0" y="14393"/>
                  </a:lnTo>
                  <a:cubicBezTo>
                    <a:pt x="0" y="10576"/>
                    <a:pt x="1516" y="6915"/>
                    <a:pt x="4216" y="4216"/>
                  </a:cubicBezTo>
                  <a:cubicBezTo>
                    <a:pt x="6915" y="1516"/>
                    <a:pt x="10576" y="0"/>
                    <a:pt x="143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0F64B7">
                      <a:alpha val="100000"/>
                    </a:srgbClr>
                  </a:gs>
                  <a:gs pos="100000">
                    <a:srgbClr val="64AAF2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983368" cy="372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915710" y="2059173"/>
            <a:ext cx="1208490" cy="1208490"/>
            <a:chOff x="0" y="0"/>
            <a:chExt cx="318285" cy="31828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18285" cy="318285"/>
            </a:xfrm>
            <a:custGeom>
              <a:avLst/>
              <a:gdLst/>
              <a:ahLst/>
              <a:cxnLst/>
              <a:rect l="l" t="t" r="r" b="b"/>
              <a:pathLst>
                <a:path w="318285" h="318285">
                  <a:moveTo>
                    <a:pt x="89688" y="0"/>
                  </a:moveTo>
                  <a:lnTo>
                    <a:pt x="228598" y="0"/>
                  </a:lnTo>
                  <a:cubicBezTo>
                    <a:pt x="278131" y="0"/>
                    <a:pt x="318285" y="40155"/>
                    <a:pt x="318285" y="89688"/>
                  </a:cubicBezTo>
                  <a:lnTo>
                    <a:pt x="318285" y="228598"/>
                  </a:lnTo>
                  <a:cubicBezTo>
                    <a:pt x="318285" y="278131"/>
                    <a:pt x="278131" y="318285"/>
                    <a:pt x="228598" y="318285"/>
                  </a:cubicBezTo>
                  <a:lnTo>
                    <a:pt x="89688" y="318285"/>
                  </a:lnTo>
                  <a:cubicBezTo>
                    <a:pt x="40155" y="318285"/>
                    <a:pt x="0" y="278131"/>
                    <a:pt x="0" y="228598"/>
                  </a:cubicBezTo>
                  <a:lnTo>
                    <a:pt x="0" y="89688"/>
                  </a:lnTo>
                  <a:cubicBezTo>
                    <a:pt x="0" y="40155"/>
                    <a:pt x="40155" y="0"/>
                    <a:pt x="896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318285" cy="36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638508" y="2171700"/>
            <a:ext cx="4133892" cy="963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48"/>
              </a:lnSpc>
            </a:pPr>
            <a:r>
              <a:rPr lang="en-US" sz="19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Wartość</a:t>
            </a:r>
            <a:r>
              <a:rPr lang="en-US" sz="19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projektu</a:t>
            </a:r>
            <a:r>
              <a:rPr lang="en-US" sz="19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1963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6, 6 </a:t>
            </a:r>
            <a:r>
              <a:rPr lang="en-US" sz="1963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mln</a:t>
            </a:r>
            <a:r>
              <a:rPr lang="en-US" sz="1963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1963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zł</a:t>
            </a:r>
            <a:endParaRPr lang="en-US" sz="1963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l">
              <a:lnSpc>
                <a:spcPts val="2468"/>
              </a:lnSpc>
              <a:spcBef>
                <a:spcPct val="0"/>
              </a:spcBef>
            </a:pPr>
            <a:r>
              <a:rPr lang="en-US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Dofinansowanie</a:t>
            </a:r>
            <a:r>
              <a:rPr lang="pl-PL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UE</a:t>
            </a:r>
            <a:r>
              <a:rPr lang="en-US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pl-PL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4,7</a:t>
            </a:r>
            <a:r>
              <a:rPr lang="en-US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mln</a:t>
            </a:r>
            <a:r>
              <a:rPr lang="en-US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zł</a:t>
            </a:r>
            <a:endParaRPr lang="pl-PL" sz="1763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468"/>
              </a:lnSpc>
              <a:spcBef>
                <a:spcPct val="0"/>
              </a:spcBef>
            </a:pPr>
            <a:r>
              <a:rPr lang="pl-PL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Dofinanoswanie</a:t>
            </a:r>
            <a:r>
              <a:rPr lang="en-US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BP: 1,3 </a:t>
            </a:r>
            <a:r>
              <a:rPr lang="en-US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mln</a:t>
            </a:r>
            <a:r>
              <a:rPr lang="en-US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zł</a:t>
            </a:r>
            <a:endParaRPr lang="en-US" sz="1763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5254431" y="3407917"/>
            <a:ext cx="3508569" cy="1232663"/>
            <a:chOff x="0" y="0"/>
            <a:chExt cx="924068" cy="32465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24068" cy="324652"/>
            </a:xfrm>
            <a:custGeom>
              <a:avLst/>
              <a:gdLst/>
              <a:ahLst/>
              <a:cxnLst/>
              <a:rect l="l" t="t" r="r" b="b"/>
              <a:pathLst>
                <a:path w="924068" h="324652">
                  <a:moveTo>
                    <a:pt x="30892" y="0"/>
                  </a:moveTo>
                  <a:lnTo>
                    <a:pt x="893176" y="0"/>
                  </a:lnTo>
                  <a:cubicBezTo>
                    <a:pt x="910237" y="0"/>
                    <a:pt x="924068" y="13831"/>
                    <a:pt x="924068" y="30892"/>
                  </a:cubicBezTo>
                  <a:lnTo>
                    <a:pt x="924068" y="293760"/>
                  </a:lnTo>
                  <a:cubicBezTo>
                    <a:pt x="924068" y="310821"/>
                    <a:pt x="910237" y="324652"/>
                    <a:pt x="893176" y="324652"/>
                  </a:cubicBezTo>
                  <a:lnTo>
                    <a:pt x="30892" y="324652"/>
                  </a:lnTo>
                  <a:cubicBezTo>
                    <a:pt x="13831" y="324652"/>
                    <a:pt x="0" y="310821"/>
                    <a:pt x="0" y="293760"/>
                  </a:cubicBezTo>
                  <a:lnTo>
                    <a:pt x="0" y="30892"/>
                  </a:lnTo>
                  <a:cubicBezTo>
                    <a:pt x="0" y="13831"/>
                    <a:pt x="13831" y="0"/>
                    <a:pt x="308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0F64B7">
                      <a:alpha val="100000"/>
                    </a:srgbClr>
                  </a:gs>
                  <a:gs pos="100000">
                    <a:srgbClr val="64AAF2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924068" cy="372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273481" y="3411475"/>
            <a:ext cx="1208490" cy="1208490"/>
            <a:chOff x="0" y="0"/>
            <a:chExt cx="318285" cy="31828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18285" cy="318285"/>
            </a:xfrm>
            <a:custGeom>
              <a:avLst/>
              <a:gdLst/>
              <a:ahLst/>
              <a:cxnLst/>
              <a:rect l="l" t="t" r="r" b="b"/>
              <a:pathLst>
                <a:path w="318285" h="318285">
                  <a:moveTo>
                    <a:pt x="89688" y="0"/>
                  </a:moveTo>
                  <a:lnTo>
                    <a:pt x="228598" y="0"/>
                  </a:lnTo>
                  <a:cubicBezTo>
                    <a:pt x="278131" y="0"/>
                    <a:pt x="318285" y="40155"/>
                    <a:pt x="318285" y="89688"/>
                  </a:cubicBezTo>
                  <a:lnTo>
                    <a:pt x="318285" y="228598"/>
                  </a:lnTo>
                  <a:cubicBezTo>
                    <a:pt x="318285" y="278131"/>
                    <a:pt x="278131" y="318285"/>
                    <a:pt x="228598" y="318285"/>
                  </a:cubicBezTo>
                  <a:lnTo>
                    <a:pt x="89688" y="318285"/>
                  </a:lnTo>
                  <a:cubicBezTo>
                    <a:pt x="40155" y="318285"/>
                    <a:pt x="0" y="278131"/>
                    <a:pt x="0" y="228598"/>
                  </a:cubicBezTo>
                  <a:lnTo>
                    <a:pt x="0" y="89688"/>
                  </a:lnTo>
                  <a:cubicBezTo>
                    <a:pt x="0" y="40155"/>
                    <a:pt x="40155" y="0"/>
                    <a:pt x="896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318285" cy="36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6853758" y="3577157"/>
            <a:ext cx="1566342" cy="907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8"/>
              </a:lnSpc>
            </a:pPr>
            <a:r>
              <a:rPr lang="en-US" sz="17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01.03.2025 r. </a:t>
            </a:r>
          </a:p>
          <a:p>
            <a:pPr algn="ctr">
              <a:lnSpc>
                <a:spcPts val="2468"/>
              </a:lnSpc>
            </a:pPr>
            <a:r>
              <a:rPr lang="en-US" sz="17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 </a:t>
            </a:r>
          </a:p>
          <a:p>
            <a:pPr algn="l">
              <a:lnSpc>
                <a:spcPts val="2468"/>
              </a:lnSpc>
              <a:spcBef>
                <a:spcPct val="0"/>
              </a:spcBef>
            </a:pPr>
            <a:r>
              <a:rPr lang="en-US" sz="17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29.02.2028 r.</a:t>
            </a:r>
          </a:p>
        </p:txBody>
      </p:sp>
      <p:sp>
        <p:nvSpPr>
          <p:cNvPr id="32" name="Freeform 32"/>
          <p:cNvSpPr/>
          <p:nvPr/>
        </p:nvSpPr>
        <p:spPr>
          <a:xfrm>
            <a:off x="2140924" y="2299547"/>
            <a:ext cx="758061" cy="727741"/>
          </a:xfrm>
          <a:custGeom>
            <a:avLst/>
            <a:gdLst/>
            <a:ahLst/>
            <a:cxnLst/>
            <a:rect l="l" t="t" r="r" b="b"/>
            <a:pathLst>
              <a:path w="758061" h="727741">
                <a:moveTo>
                  <a:pt x="0" y="0"/>
                </a:moveTo>
                <a:lnTo>
                  <a:pt x="758062" y="0"/>
                </a:lnTo>
                <a:lnTo>
                  <a:pt x="758062" y="727741"/>
                </a:lnTo>
                <a:lnTo>
                  <a:pt x="0" y="727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09" b="-20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3" name="Freeform 33"/>
          <p:cNvSpPr/>
          <p:nvPr/>
        </p:nvSpPr>
        <p:spPr>
          <a:xfrm>
            <a:off x="5536513" y="3517994"/>
            <a:ext cx="644327" cy="995452"/>
          </a:xfrm>
          <a:custGeom>
            <a:avLst/>
            <a:gdLst/>
            <a:ahLst/>
            <a:cxnLst/>
            <a:rect l="l" t="t" r="r" b="b"/>
            <a:pathLst>
              <a:path w="644327" h="995452">
                <a:moveTo>
                  <a:pt x="0" y="0"/>
                </a:moveTo>
                <a:lnTo>
                  <a:pt x="644326" y="0"/>
                </a:lnTo>
                <a:lnTo>
                  <a:pt x="644326" y="995452"/>
                </a:lnTo>
                <a:lnTo>
                  <a:pt x="0" y="9954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16" b="-17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4" name="Group 34"/>
          <p:cNvGrpSpPr/>
          <p:nvPr/>
        </p:nvGrpSpPr>
        <p:grpSpPr>
          <a:xfrm>
            <a:off x="1584594" y="3689324"/>
            <a:ext cx="4706941" cy="5922693"/>
            <a:chOff x="0" y="0"/>
            <a:chExt cx="6275921" cy="789692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275959" cy="7896987"/>
            </a:xfrm>
            <a:custGeom>
              <a:avLst/>
              <a:gdLst/>
              <a:ahLst/>
              <a:cxnLst/>
              <a:rect l="l" t="t" r="r" b="b"/>
              <a:pathLst>
                <a:path w="6275959" h="7896987">
                  <a:moveTo>
                    <a:pt x="0" y="0"/>
                  </a:moveTo>
                  <a:lnTo>
                    <a:pt x="6275959" y="0"/>
                  </a:lnTo>
                  <a:lnTo>
                    <a:pt x="6275959" y="7896987"/>
                  </a:lnTo>
                  <a:lnTo>
                    <a:pt x="0" y="789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870" b="-869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6" name="Freeform 36" descr="Text, logo  Description automatically generated"/>
          <p:cNvSpPr/>
          <p:nvPr/>
        </p:nvSpPr>
        <p:spPr>
          <a:xfrm>
            <a:off x="205348" y="217307"/>
            <a:ext cx="2219697" cy="725668"/>
          </a:xfrm>
          <a:custGeom>
            <a:avLst/>
            <a:gdLst/>
            <a:ahLst/>
            <a:cxnLst/>
            <a:rect l="l" t="t" r="r" b="b"/>
            <a:pathLst>
              <a:path w="2219697" h="725668">
                <a:moveTo>
                  <a:pt x="0" y="0"/>
                </a:moveTo>
                <a:lnTo>
                  <a:pt x="2219697" y="0"/>
                </a:lnTo>
                <a:lnTo>
                  <a:pt x="2219697" y="725668"/>
                </a:lnTo>
                <a:lnTo>
                  <a:pt x="0" y="7256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7" name="TextBox 37"/>
          <p:cNvSpPr txBox="1"/>
          <p:nvPr/>
        </p:nvSpPr>
        <p:spPr>
          <a:xfrm>
            <a:off x="1716883" y="9178290"/>
            <a:ext cx="2744151" cy="340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3"/>
              </a:lnSpc>
              <a:spcBef>
                <a:spcPct val="0"/>
              </a:spcBef>
            </a:pPr>
            <a:r>
              <a:rPr lang="en-US" sz="198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miejsca realizacji</a:t>
            </a:r>
          </a:p>
        </p:txBody>
      </p:sp>
      <p:sp>
        <p:nvSpPr>
          <p:cNvPr id="38" name="Freeform 38"/>
          <p:cNvSpPr/>
          <p:nvPr/>
        </p:nvSpPr>
        <p:spPr>
          <a:xfrm>
            <a:off x="3439301" y="7189427"/>
            <a:ext cx="1967265" cy="2474128"/>
          </a:xfrm>
          <a:custGeom>
            <a:avLst/>
            <a:gdLst/>
            <a:ahLst/>
            <a:cxnLst/>
            <a:rect l="l" t="t" r="r" b="b"/>
            <a:pathLst>
              <a:path w="1967265" h="2474128">
                <a:moveTo>
                  <a:pt x="0" y="0"/>
                </a:moveTo>
                <a:lnTo>
                  <a:pt x="1967265" y="0"/>
                </a:lnTo>
                <a:lnTo>
                  <a:pt x="1967265" y="2474128"/>
                </a:lnTo>
                <a:lnTo>
                  <a:pt x="0" y="24741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9" name="Group 39"/>
          <p:cNvGrpSpPr/>
          <p:nvPr/>
        </p:nvGrpSpPr>
        <p:grpSpPr>
          <a:xfrm>
            <a:off x="4785765" y="8108942"/>
            <a:ext cx="111566" cy="111452"/>
            <a:chOff x="0" y="0"/>
            <a:chExt cx="148755" cy="148603"/>
          </a:xfrm>
        </p:grpSpPr>
        <p:sp>
          <p:nvSpPr>
            <p:cNvPr id="40" name="Freeform 40"/>
            <p:cNvSpPr/>
            <p:nvPr/>
          </p:nvSpPr>
          <p:spPr>
            <a:xfrm>
              <a:off x="-36" y="-51"/>
              <a:ext cx="148753" cy="148600"/>
            </a:xfrm>
            <a:custGeom>
              <a:avLst/>
              <a:gdLst/>
              <a:ahLst/>
              <a:cxnLst/>
              <a:rect l="l" t="t" r="r" b="b"/>
              <a:pathLst>
                <a:path w="148753" h="148600">
                  <a:moveTo>
                    <a:pt x="148753" y="52121"/>
                  </a:moveTo>
                  <a:cubicBezTo>
                    <a:pt x="146213" y="106731"/>
                    <a:pt x="127163" y="135941"/>
                    <a:pt x="108113" y="144831"/>
                  </a:cubicBezTo>
                  <a:cubicBezTo>
                    <a:pt x="89063" y="152451"/>
                    <a:pt x="53503" y="147371"/>
                    <a:pt x="36993" y="139751"/>
                  </a:cubicBezTo>
                  <a:cubicBezTo>
                    <a:pt x="24293" y="134671"/>
                    <a:pt x="16673" y="124511"/>
                    <a:pt x="11593" y="114351"/>
                  </a:cubicBezTo>
                  <a:cubicBezTo>
                    <a:pt x="5243" y="104191"/>
                    <a:pt x="-1107" y="92761"/>
                    <a:pt x="163" y="80061"/>
                  </a:cubicBezTo>
                  <a:cubicBezTo>
                    <a:pt x="1433" y="61011"/>
                    <a:pt x="16673" y="27991"/>
                    <a:pt x="29373" y="15291"/>
                  </a:cubicBezTo>
                  <a:cubicBezTo>
                    <a:pt x="38263" y="5131"/>
                    <a:pt x="49693" y="1321"/>
                    <a:pt x="62393" y="51"/>
                  </a:cubicBezTo>
                  <a:cubicBezTo>
                    <a:pt x="81443" y="-1219"/>
                    <a:pt x="129703" y="21641"/>
                    <a:pt x="129703" y="21641"/>
                  </a:cubicBezTo>
                </a:path>
              </a:pathLst>
            </a:custGeom>
            <a:solidFill>
              <a:srgbClr val="9747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4324698" y="7771757"/>
            <a:ext cx="111623" cy="114119"/>
            <a:chOff x="0" y="0"/>
            <a:chExt cx="148831" cy="152159"/>
          </a:xfrm>
        </p:grpSpPr>
        <p:sp>
          <p:nvSpPr>
            <p:cNvPr id="42" name="Freeform 42"/>
            <p:cNvSpPr/>
            <p:nvPr/>
          </p:nvSpPr>
          <p:spPr>
            <a:xfrm>
              <a:off x="13" y="-51"/>
              <a:ext cx="148831" cy="152154"/>
            </a:xfrm>
            <a:custGeom>
              <a:avLst/>
              <a:gdLst/>
              <a:ahLst/>
              <a:cxnLst/>
              <a:rect l="l" t="t" r="r" b="b"/>
              <a:pathLst>
                <a:path w="148831" h="152154">
                  <a:moveTo>
                    <a:pt x="148831" y="52121"/>
                  </a:moveTo>
                  <a:cubicBezTo>
                    <a:pt x="145021" y="106731"/>
                    <a:pt x="123431" y="134671"/>
                    <a:pt x="106921" y="144831"/>
                  </a:cubicBezTo>
                  <a:cubicBezTo>
                    <a:pt x="95491" y="151181"/>
                    <a:pt x="84061" y="153721"/>
                    <a:pt x="71361" y="151181"/>
                  </a:cubicBezTo>
                  <a:cubicBezTo>
                    <a:pt x="53581" y="147371"/>
                    <a:pt x="21831" y="129591"/>
                    <a:pt x="10401" y="114351"/>
                  </a:cubicBezTo>
                  <a:cubicBezTo>
                    <a:pt x="2781" y="104191"/>
                    <a:pt x="-1029" y="92761"/>
                    <a:pt x="241" y="80061"/>
                  </a:cubicBezTo>
                  <a:cubicBezTo>
                    <a:pt x="1511" y="61011"/>
                    <a:pt x="15481" y="27991"/>
                    <a:pt x="29451" y="15291"/>
                  </a:cubicBezTo>
                  <a:cubicBezTo>
                    <a:pt x="38341" y="5131"/>
                    <a:pt x="48501" y="1321"/>
                    <a:pt x="62471" y="51"/>
                  </a:cubicBezTo>
                  <a:cubicBezTo>
                    <a:pt x="80251" y="-1219"/>
                    <a:pt x="129781" y="21641"/>
                    <a:pt x="129781" y="21641"/>
                  </a:cubicBezTo>
                </a:path>
              </a:pathLst>
            </a:custGeom>
            <a:solidFill>
              <a:srgbClr val="9747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4395364" y="8322302"/>
            <a:ext cx="111442" cy="113328"/>
            <a:chOff x="0" y="0"/>
            <a:chExt cx="148590" cy="151105"/>
          </a:xfrm>
        </p:grpSpPr>
        <p:sp>
          <p:nvSpPr>
            <p:cNvPr id="44" name="Freeform 44"/>
            <p:cNvSpPr/>
            <p:nvPr/>
          </p:nvSpPr>
          <p:spPr>
            <a:xfrm>
              <a:off x="0" y="-54"/>
              <a:ext cx="148590" cy="151103"/>
            </a:xfrm>
            <a:custGeom>
              <a:avLst/>
              <a:gdLst/>
              <a:ahLst/>
              <a:cxnLst/>
              <a:rect l="l" t="t" r="r" b="b"/>
              <a:pathLst>
                <a:path w="148590" h="151103">
                  <a:moveTo>
                    <a:pt x="148590" y="52124"/>
                  </a:moveTo>
                  <a:cubicBezTo>
                    <a:pt x="146050" y="105464"/>
                    <a:pt x="123190" y="134674"/>
                    <a:pt x="107950" y="143564"/>
                  </a:cubicBezTo>
                  <a:cubicBezTo>
                    <a:pt x="96520" y="151184"/>
                    <a:pt x="85090" y="152454"/>
                    <a:pt x="71120" y="149914"/>
                  </a:cubicBezTo>
                  <a:cubicBezTo>
                    <a:pt x="53340" y="147374"/>
                    <a:pt x="22860" y="128324"/>
                    <a:pt x="11430" y="114354"/>
                  </a:cubicBezTo>
                  <a:cubicBezTo>
                    <a:pt x="2540" y="102924"/>
                    <a:pt x="0" y="92764"/>
                    <a:pt x="0" y="78794"/>
                  </a:cubicBezTo>
                  <a:cubicBezTo>
                    <a:pt x="1270" y="61014"/>
                    <a:pt x="16510" y="27994"/>
                    <a:pt x="29210" y="14024"/>
                  </a:cubicBezTo>
                  <a:cubicBezTo>
                    <a:pt x="38100" y="5134"/>
                    <a:pt x="49530" y="54"/>
                    <a:pt x="62230" y="54"/>
                  </a:cubicBezTo>
                  <a:cubicBezTo>
                    <a:pt x="81280" y="-1216"/>
                    <a:pt x="130810" y="20374"/>
                    <a:pt x="130810" y="20374"/>
                  </a:cubicBezTo>
                </a:path>
              </a:pathLst>
            </a:custGeom>
            <a:solidFill>
              <a:srgbClr val="9747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4022755" y="7621262"/>
            <a:ext cx="111623" cy="113709"/>
            <a:chOff x="0" y="0"/>
            <a:chExt cx="148831" cy="151613"/>
          </a:xfrm>
        </p:grpSpPr>
        <p:sp>
          <p:nvSpPr>
            <p:cNvPr id="46" name="Freeform 46"/>
            <p:cNvSpPr/>
            <p:nvPr/>
          </p:nvSpPr>
          <p:spPr>
            <a:xfrm>
              <a:off x="16" y="-54"/>
              <a:ext cx="148828" cy="151613"/>
            </a:xfrm>
            <a:custGeom>
              <a:avLst/>
              <a:gdLst/>
              <a:ahLst/>
              <a:cxnLst/>
              <a:rect l="l" t="t" r="r" b="b"/>
              <a:pathLst>
                <a:path w="148828" h="151613">
                  <a:moveTo>
                    <a:pt x="148828" y="52124"/>
                  </a:moveTo>
                  <a:cubicBezTo>
                    <a:pt x="146288" y="105464"/>
                    <a:pt x="123428" y="134674"/>
                    <a:pt x="108188" y="143564"/>
                  </a:cubicBezTo>
                  <a:cubicBezTo>
                    <a:pt x="96758" y="151184"/>
                    <a:pt x="85328" y="152454"/>
                    <a:pt x="71358" y="151184"/>
                  </a:cubicBezTo>
                  <a:cubicBezTo>
                    <a:pt x="53578" y="147374"/>
                    <a:pt x="23098" y="128324"/>
                    <a:pt x="11668" y="114354"/>
                  </a:cubicBezTo>
                  <a:cubicBezTo>
                    <a:pt x="2778" y="104194"/>
                    <a:pt x="-1032" y="92764"/>
                    <a:pt x="238" y="78794"/>
                  </a:cubicBezTo>
                  <a:cubicBezTo>
                    <a:pt x="1508" y="61014"/>
                    <a:pt x="16748" y="27994"/>
                    <a:pt x="29448" y="14024"/>
                  </a:cubicBezTo>
                  <a:cubicBezTo>
                    <a:pt x="38338" y="5134"/>
                    <a:pt x="49768" y="54"/>
                    <a:pt x="62468" y="54"/>
                  </a:cubicBezTo>
                  <a:cubicBezTo>
                    <a:pt x="81518" y="-1216"/>
                    <a:pt x="129778" y="20374"/>
                    <a:pt x="129778" y="20374"/>
                  </a:cubicBezTo>
                </a:path>
              </a:pathLst>
            </a:custGeom>
            <a:solidFill>
              <a:srgbClr val="9747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43360"/>
            <a:ext cx="19172563" cy="12773720"/>
          </a:xfrm>
          <a:custGeom>
            <a:avLst/>
            <a:gdLst/>
            <a:ahLst/>
            <a:cxnLst/>
            <a:rect l="l" t="t" r="r" b="b"/>
            <a:pathLst>
              <a:path w="19172563" h="12773720">
                <a:moveTo>
                  <a:pt x="0" y="0"/>
                </a:moveTo>
                <a:lnTo>
                  <a:pt x="19172563" y="0"/>
                </a:lnTo>
                <a:lnTo>
                  <a:pt x="19172563" y="12773720"/>
                </a:lnTo>
                <a:lnTo>
                  <a:pt x="0" y="12773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9893818" flipH="1" flipV="1">
            <a:off x="5747968" y="5034321"/>
            <a:ext cx="15288143" cy="10682590"/>
          </a:xfrm>
          <a:custGeom>
            <a:avLst/>
            <a:gdLst/>
            <a:ahLst/>
            <a:cxnLst/>
            <a:rect l="l" t="t" r="r" b="b"/>
            <a:pathLst>
              <a:path w="15288143" h="10682590">
                <a:moveTo>
                  <a:pt x="15288143" y="10682590"/>
                </a:moveTo>
                <a:lnTo>
                  <a:pt x="0" y="10682590"/>
                </a:lnTo>
                <a:lnTo>
                  <a:pt x="0" y="0"/>
                </a:lnTo>
                <a:lnTo>
                  <a:pt x="15288143" y="0"/>
                </a:lnTo>
                <a:lnTo>
                  <a:pt x="15288143" y="1068259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9144000" y="6383769"/>
            <a:ext cx="3867261" cy="3558932"/>
            <a:chOff x="0" y="0"/>
            <a:chExt cx="400443" cy="3685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0443" cy="368516"/>
            </a:xfrm>
            <a:custGeom>
              <a:avLst/>
              <a:gdLst/>
              <a:ahLst/>
              <a:cxnLst/>
              <a:rect l="l" t="t" r="r" b="b"/>
              <a:pathLst>
                <a:path w="400443" h="368516">
                  <a:moveTo>
                    <a:pt x="78075" y="0"/>
                  </a:moveTo>
                  <a:lnTo>
                    <a:pt x="322368" y="0"/>
                  </a:lnTo>
                  <a:cubicBezTo>
                    <a:pt x="343075" y="0"/>
                    <a:pt x="362933" y="8226"/>
                    <a:pt x="377575" y="22868"/>
                  </a:cubicBezTo>
                  <a:cubicBezTo>
                    <a:pt x="392217" y="37509"/>
                    <a:pt x="400443" y="57368"/>
                    <a:pt x="400443" y="78075"/>
                  </a:cubicBezTo>
                  <a:lnTo>
                    <a:pt x="400443" y="290442"/>
                  </a:lnTo>
                  <a:cubicBezTo>
                    <a:pt x="400443" y="311148"/>
                    <a:pt x="392217" y="331007"/>
                    <a:pt x="377575" y="345649"/>
                  </a:cubicBezTo>
                  <a:cubicBezTo>
                    <a:pt x="362933" y="360291"/>
                    <a:pt x="343075" y="368516"/>
                    <a:pt x="322368" y="368516"/>
                  </a:cubicBezTo>
                  <a:lnTo>
                    <a:pt x="78075" y="368516"/>
                  </a:lnTo>
                  <a:cubicBezTo>
                    <a:pt x="57368" y="368516"/>
                    <a:pt x="37509" y="360291"/>
                    <a:pt x="22868" y="345649"/>
                  </a:cubicBezTo>
                  <a:cubicBezTo>
                    <a:pt x="8226" y="331007"/>
                    <a:pt x="0" y="311148"/>
                    <a:pt x="0" y="290442"/>
                  </a:cubicBezTo>
                  <a:lnTo>
                    <a:pt x="0" y="78075"/>
                  </a:lnTo>
                  <a:cubicBezTo>
                    <a:pt x="0" y="57368"/>
                    <a:pt x="8226" y="37509"/>
                    <a:pt x="22868" y="22868"/>
                  </a:cubicBezTo>
                  <a:cubicBezTo>
                    <a:pt x="37509" y="8226"/>
                    <a:pt x="57368" y="0"/>
                    <a:pt x="78075" y="0"/>
                  </a:cubicBezTo>
                  <a:close/>
                </a:path>
              </a:pathLst>
            </a:custGeom>
            <a:blipFill>
              <a:blip r:embed="rId5"/>
              <a:stretch>
                <a:fillRect l="-29272" r="-885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1693877"/>
            <a:ext cx="3867261" cy="5232857"/>
            <a:chOff x="0" y="0"/>
            <a:chExt cx="1018538" cy="13782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8538" cy="1378201"/>
            </a:xfrm>
            <a:custGeom>
              <a:avLst/>
              <a:gdLst/>
              <a:ahLst/>
              <a:cxnLst/>
              <a:rect l="l" t="t" r="r" b="b"/>
              <a:pathLst>
                <a:path w="1018538" h="1378201">
                  <a:moveTo>
                    <a:pt x="76073" y="0"/>
                  </a:moveTo>
                  <a:lnTo>
                    <a:pt x="942465" y="0"/>
                  </a:lnTo>
                  <a:cubicBezTo>
                    <a:pt x="984479" y="0"/>
                    <a:pt x="1018538" y="34059"/>
                    <a:pt x="1018538" y="76073"/>
                  </a:cubicBezTo>
                  <a:lnTo>
                    <a:pt x="1018538" y="1302128"/>
                  </a:lnTo>
                  <a:cubicBezTo>
                    <a:pt x="1018538" y="1344142"/>
                    <a:pt x="984479" y="1378201"/>
                    <a:pt x="942465" y="1378201"/>
                  </a:cubicBezTo>
                  <a:lnTo>
                    <a:pt x="76073" y="1378201"/>
                  </a:lnTo>
                  <a:cubicBezTo>
                    <a:pt x="34059" y="1378201"/>
                    <a:pt x="0" y="1344142"/>
                    <a:pt x="0" y="1302128"/>
                  </a:cubicBezTo>
                  <a:lnTo>
                    <a:pt x="0" y="76073"/>
                  </a:lnTo>
                  <a:cubicBezTo>
                    <a:pt x="0" y="34059"/>
                    <a:pt x="34059" y="0"/>
                    <a:pt x="7607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18538" cy="1416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392039" y="1693877"/>
            <a:ext cx="3867261" cy="8248824"/>
            <a:chOff x="0" y="0"/>
            <a:chExt cx="1018538" cy="217253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18538" cy="2172530"/>
            </a:xfrm>
            <a:custGeom>
              <a:avLst/>
              <a:gdLst/>
              <a:ahLst/>
              <a:cxnLst/>
              <a:rect l="l" t="t" r="r" b="b"/>
              <a:pathLst>
                <a:path w="1018538" h="2172530">
                  <a:moveTo>
                    <a:pt x="76073" y="0"/>
                  </a:moveTo>
                  <a:lnTo>
                    <a:pt x="942465" y="0"/>
                  </a:lnTo>
                  <a:cubicBezTo>
                    <a:pt x="984479" y="0"/>
                    <a:pt x="1018538" y="34059"/>
                    <a:pt x="1018538" y="76073"/>
                  </a:cubicBezTo>
                  <a:lnTo>
                    <a:pt x="1018538" y="2096457"/>
                  </a:lnTo>
                  <a:cubicBezTo>
                    <a:pt x="1018538" y="2138471"/>
                    <a:pt x="984479" y="2172530"/>
                    <a:pt x="942465" y="2172530"/>
                  </a:cubicBezTo>
                  <a:lnTo>
                    <a:pt x="76073" y="2172530"/>
                  </a:lnTo>
                  <a:cubicBezTo>
                    <a:pt x="34059" y="2172530"/>
                    <a:pt x="0" y="2138471"/>
                    <a:pt x="0" y="2096457"/>
                  </a:cubicBezTo>
                  <a:lnTo>
                    <a:pt x="0" y="76073"/>
                  </a:lnTo>
                  <a:cubicBezTo>
                    <a:pt x="0" y="34059"/>
                    <a:pt x="34059" y="0"/>
                    <a:pt x="7607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18538" cy="2210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19175" y="784893"/>
            <a:ext cx="10571017" cy="861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3"/>
              </a:lnSpc>
              <a:spcBef>
                <a:spcPct val="0"/>
              </a:spcBef>
            </a:pPr>
            <a:r>
              <a:rPr lang="en-US" sz="508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subregion poznański z m. Poznań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752600" y="2047086"/>
            <a:ext cx="7010400" cy="1232663"/>
            <a:chOff x="0" y="0"/>
            <a:chExt cx="1983368" cy="32465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83368" cy="324652"/>
            </a:xfrm>
            <a:custGeom>
              <a:avLst/>
              <a:gdLst/>
              <a:ahLst/>
              <a:cxnLst/>
              <a:rect l="l" t="t" r="r" b="b"/>
              <a:pathLst>
                <a:path w="1983368" h="324652">
                  <a:moveTo>
                    <a:pt x="14393" y="0"/>
                  </a:moveTo>
                  <a:lnTo>
                    <a:pt x="1968975" y="0"/>
                  </a:lnTo>
                  <a:cubicBezTo>
                    <a:pt x="1976924" y="0"/>
                    <a:pt x="1983368" y="6444"/>
                    <a:pt x="1983368" y="14393"/>
                  </a:cubicBezTo>
                  <a:lnTo>
                    <a:pt x="1983368" y="310259"/>
                  </a:lnTo>
                  <a:cubicBezTo>
                    <a:pt x="1983368" y="314076"/>
                    <a:pt x="1981851" y="317737"/>
                    <a:pt x="1979152" y="320437"/>
                  </a:cubicBezTo>
                  <a:cubicBezTo>
                    <a:pt x="1976453" y="323136"/>
                    <a:pt x="1972792" y="324652"/>
                    <a:pt x="1968975" y="324652"/>
                  </a:cubicBezTo>
                  <a:lnTo>
                    <a:pt x="14393" y="324652"/>
                  </a:lnTo>
                  <a:cubicBezTo>
                    <a:pt x="10576" y="324652"/>
                    <a:pt x="6915" y="323136"/>
                    <a:pt x="4216" y="320437"/>
                  </a:cubicBezTo>
                  <a:cubicBezTo>
                    <a:pt x="1516" y="317737"/>
                    <a:pt x="0" y="314076"/>
                    <a:pt x="0" y="310259"/>
                  </a:cubicBezTo>
                  <a:lnTo>
                    <a:pt x="0" y="14393"/>
                  </a:lnTo>
                  <a:cubicBezTo>
                    <a:pt x="0" y="10576"/>
                    <a:pt x="1516" y="6915"/>
                    <a:pt x="4216" y="4216"/>
                  </a:cubicBezTo>
                  <a:cubicBezTo>
                    <a:pt x="6915" y="1516"/>
                    <a:pt x="10576" y="0"/>
                    <a:pt x="143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0F64B7">
                      <a:alpha val="100000"/>
                    </a:srgbClr>
                  </a:gs>
                  <a:gs pos="100000">
                    <a:srgbClr val="64AAF2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983368" cy="372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52600" y="2059173"/>
            <a:ext cx="1208490" cy="1208490"/>
            <a:chOff x="0" y="0"/>
            <a:chExt cx="318285" cy="31828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18285" cy="318285"/>
            </a:xfrm>
            <a:custGeom>
              <a:avLst/>
              <a:gdLst/>
              <a:ahLst/>
              <a:cxnLst/>
              <a:rect l="l" t="t" r="r" b="b"/>
              <a:pathLst>
                <a:path w="318285" h="318285">
                  <a:moveTo>
                    <a:pt x="89688" y="0"/>
                  </a:moveTo>
                  <a:lnTo>
                    <a:pt x="228598" y="0"/>
                  </a:lnTo>
                  <a:cubicBezTo>
                    <a:pt x="278131" y="0"/>
                    <a:pt x="318285" y="40155"/>
                    <a:pt x="318285" y="89688"/>
                  </a:cubicBezTo>
                  <a:lnTo>
                    <a:pt x="318285" y="228598"/>
                  </a:lnTo>
                  <a:cubicBezTo>
                    <a:pt x="318285" y="278131"/>
                    <a:pt x="278131" y="318285"/>
                    <a:pt x="228598" y="318285"/>
                  </a:cubicBezTo>
                  <a:lnTo>
                    <a:pt x="89688" y="318285"/>
                  </a:lnTo>
                  <a:cubicBezTo>
                    <a:pt x="40155" y="318285"/>
                    <a:pt x="0" y="278131"/>
                    <a:pt x="0" y="228598"/>
                  </a:cubicBezTo>
                  <a:lnTo>
                    <a:pt x="0" y="89688"/>
                  </a:lnTo>
                  <a:cubicBezTo>
                    <a:pt x="0" y="40155"/>
                    <a:pt x="40155" y="0"/>
                    <a:pt x="896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318285" cy="36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254431" y="3407917"/>
            <a:ext cx="3508569" cy="1232663"/>
            <a:chOff x="0" y="0"/>
            <a:chExt cx="924068" cy="32465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24068" cy="324652"/>
            </a:xfrm>
            <a:custGeom>
              <a:avLst/>
              <a:gdLst/>
              <a:ahLst/>
              <a:cxnLst/>
              <a:rect l="l" t="t" r="r" b="b"/>
              <a:pathLst>
                <a:path w="924068" h="324652">
                  <a:moveTo>
                    <a:pt x="30892" y="0"/>
                  </a:moveTo>
                  <a:lnTo>
                    <a:pt x="893176" y="0"/>
                  </a:lnTo>
                  <a:cubicBezTo>
                    <a:pt x="910237" y="0"/>
                    <a:pt x="924068" y="13831"/>
                    <a:pt x="924068" y="30892"/>
                  </a:cubicBezTo>
                  <a:lnTo>
                    <a:pt x="924068" y="293760"/>
                  </a:lnTo>
                  <a:cubicBezTo>
                    <a:pt x="924068" y="310821"/>
                    <a:pt x="910237" y="324652"/>
                    <a:pt x="893176" y="324652"/>
                  </a:cubicBezTo>
                  <a:lnTo>
                    <a:pt x="30892" y="324652"/>
                  </a:lnTo>
                  <a:cubicBezTo>
                    <a:pt x="13831" y="324652"/>
                    <a:pt x="0" y="310821"/>
                    <a:pt x="0" y="293760"/>
                  </a:cubicBezTo>
                  <a:lnTo>
                    <a:pt x="0" y="30892"/>
                  </a:lnTo>
                  <a:cubicBezTo>
                    <a:pt x="0" y="13831"/>
                    <a:pt x="13831" y="0"/>
                    <a:pt x="308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0F64B7">
                      <a:alpha val="100000"/>
                    </a:srgbClr>
                  </a:gs>
                  <a:gs pos="100000">
                    <a:srgbClr val="64AAF2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924068" cy="372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273481" y="3411475"/>
            <a:ext cx="1208490" cy="1208490"/>
            <a:chOff x="0" y="0"/>
            <a:chExt cx="318285" cy="31828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18285" cy="318285"/>
            </a:xfrm>
            <a:custGeom>
              <a:avLst/>
              <a:gdLst/>
              <a:ahLst/>
              <a:cxnLst/>
              <a:rect l="l" t="t" r="r" b="b"/>
              <a:pathLst>
                <a:path w="318285" h="318285">
                  <a:moveTo>
                    <a:pt x="89688" y="0"/>
                  </a:moveTo>
                  <a:lnTo>
                    <a:pt x="228598" y="0"/>
                  </a:lnTo>
                  <a:cubicBezTo>
                    <a:pt x="278131" y="0"/>
                    <a:pt x="318285" y="40155"/>
                    <a:pt x="318285" y="89688"/>
                  </a:cubicBezTo>
                  <a:lnTo>
                    <a:pt x="318285" y="228598"/>
                  </a:lnTo>
                  <a:cubicBezTo>
                    <a:pt x="318285" y="278131"/>
                    <a:pt x="278131" y="318285"/>
                    <a:pt x="228598" y="318285"/>
                  </a:cubicBezTo>
                  <a:lnTo>
                    <a:pt x="89688" y="318285"/>
                  </a:lnTo>
                  <a:cubicBezTo>
                    <a:pt x="40155" y="318285"/>
                    <a:pt x="0" y="278131"/>
                    <a:pt x="0" y="228598"/>
                  </a:cubicBezTo>
                  <a:lnTo>
                    <a:pt x="0" y="89688"/>
                  </a:lnTo>
                  <a:cubicBezTo>
                    <a:pt x="0" y="40155"/>
                    <a:pt x="40155" y="0"/>
                    <a:pt x="896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318285" cy="36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977814" y="2299547"/>
            <a:ext cx="758061" cy="727741"/>
          </a:xfrm>
          <a:custGeom>
            <a:avLst/>
            <a:gdLst/>
            <a:ahLst/>
            <a:cxnLst/>
            <a:rect l="l" t="t" r="r" b="b"/>
            <a:pathLst>
              <a:path w="758061" h="727741">
                <a:moveTo>
                  <a:pt x="0" y="0"/>
                </a:moveTo>
                <a:lnTo>
                  <a:pt x="758062" y="0"/>
                </a:lnTo>
                <a:lnTo>
                  <a:pt x="758062" y="727741"/>
                </a:lnTo>
                <a:lnTo>
                  <a:pt x="0" y="7277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09" b="-20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6" name="Freeform 26"/>
          <p:cNvSpPr/>
          <p:nvPr/>
        </p:nvSpPr>
        <p:spPr>
          <a:xfrm>
            <a:off x="5536513" y="3517994"/>
            <a:ext cx="644327" cy="995452"/>
          </a:xfrm>
          <a:custGeom>
            <a:avLst/>
            <a:gdLst/>
            <a:ahLst/>
            <a:cxnLst/>
            <a:rect l="l" t="t" r="r" b="b"/>
            <a:pathLst>
              <a:path w="644327" h="995452">
                <a:moveTo>
                  <a:pt x="0" y="0"/>
                </a:moveTo>
                <a:lnTo>
                  <a:pt x="644326" y="0"/>
                </a:lnTo>
                <a:lnTo>
                  <a:pt x="644326" y="995452"/>
                </a:lnTo>
                <a:lnTo>
                  <a:pt x="0" y="9954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6" b="-17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27" name="Group 27"/>
          <p:cNvGrpSpPr/>
          <p:nvPr/>
        </p:nvGrpSpPr>
        <p:grpSpPr>
          <a:xfrm>
            <a:off x="1584594" y="3689324"/>
            <a:ext cx="4706941" cy="5922693"/>
            <a:chOff x="0" y="0"/>
            <a:chExt cx="6275921" cy="789692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275959" cy="7896987"/>
            </a:xfrm>
            <a:custGeom>
              <a:avLst/>
              <a:gdLst/>
              <a:ahLst/>
              <a:cxnLst/>
              <a:rect l="l" t="t" r="r" b="b"/>
              <a:pathLst>
                <a:path w="6275959" h="7896987">
                  <a:moveTo>
                    <a:pt x="0" y="0"/>
                  </a:moveTo>
                  <a:lnTo>
                    <a:pt x="6275959" y="0"/>
                  </a:lnTo>
                  <a:lnTo>
                    <a:pt x="6275959" y="7896987"/>
                  </a:lnTo>
                  <a:lnTo>
                    <a:pt x="0" y="789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870" b="-869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9" name="Freeform 29" descr="Text, logo  Description automatically generated"/>
          <p:cNvSpPr/>
          <p:nvPr/>
        </p:nvSpPr>
        <p:spPr>
          <a:xfrm>
            <a:off x="205348" y="217307"/>
            <a:ext cx="2219697" cy="725668"/>
          </a:xfrm>
          <a:custGeom>
            <a:avLst/>
            <a:gdLst/>
            <a:ahLst/>
            <a:cxnLst/>
            <a:rect l="l" t="t" r="r" b="b"/>
            <a:pathLst>
              <a:path w="2219697" h="725668">
                <a:moveTo>
                  <a:pt x="0" y="0"/>
                </a:moveTo>
                <a:lnTo>
                  <a:pt x="2219697" y="0"/>
                </a:lnTo>
                <a:lnTo>
                  <a:pt x="2219697" y="725668"/>
                </a:lnTo>
                <a:lnTo>
                  <a:pt x="0" y="7256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0" name="TextBox 30"/>
          <p:cNvSpPr txBox="1"/>
          <p:nvPr/>
        </p:nvSpPr>
        <p:spPr>
          <a:xfrm>
            <a:off x="13738950" y="5691827"/>
            <a:ext cx="3340917" cy="3041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8"/>
              </a:lnSpc>
            </a:pPr>
            <a:r>
              <a:rPr lang="en-US" sz="1763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https://rpz-rehabilitacja.pl/subregion-poznanski</a:t>
            </a:r>
          </a:p>
          <a:p>
            <a:pPr algn="l">
              <a:lnSpc>
                <a:spcPts val="2468"/>
              </a:lnSpc>
            </a:pPr>
            <a:endParaRPr lang="en-US" sz="1763" u="sng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468"/>
              </a:lnSpc>
            </a:pPr>
            <a:r>
              <a:rPr lang="en-US" sz="176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tel. 789 762 564 Poznań</a:t>
            </a:r>
          </a:p>
          <a:p>
            <a:pPr algn="l">
              <a:lnSpc>
                <a:spcPts val="2468"/>
              </a:lnSpc>
            </a:pPr>
            <a:r>
              <a:rPr lang="en-US" sz="176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tel. 539 975 888 Śrem</a:t>
            </a:r>
          </a:p>
          <a:p>
            <a:pPr algn="l">
              <a:lnSpc>
                <a:spcPts val="2468"/>
              </a:lnSpc>
            </a:pPr>
            <a:r>
              <a:rPr lang="en-US" sz="176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tel. 661 522 177 Środa Wlkp.</a:t>
            </a:r>
          </a:p>
          <a:p>
            <a:pPr algn="l">
              <a:lnSpc>
                <a:spcPts val="2468"/>
              </a:lnSpc>
            </a:pPr>
            <a:r>
              <a:rPr lang="en-US" sz="176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tel. 516 626 266 Pniewy</a:t>
            </a:r>
          </a:p>
          <a:p>
            <a:pPr algn="l">
              <a:lnSpc>
                <a:spcPts val="2468"/>
              </a:lnSpc>
            </a:pPr>
            <a:endParaRPr lang="en-US" sz="1763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468"/>
              </a:lnSpc>
              <a:spcBef>
                <a:spcPct val="0"/>
              </a:spcBef>
            </a:pPr>
            <a:endParaRPr lang="en-US" sz="1763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647848" y="2599126"/>
            <a:ext cx="2859565" cy="3605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8"/>
              </a:lnSpc>
            </a:pPr>
            <a:r>
              <a:rPr lang="en-US" sz="2063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PCFF Centrum Medyczne Sp. z o.o.</a:t>
            </a:r>
          </a:p>
          <a:p>
            <a:pPr algn="l">
              <a:lnSpc>
                <a:spcPts val="2888"/>
              </a:lnSpc>
            </a:pPr>
            <a:endParaRPr lang="en-US" sz="2063" b="1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l">
              <a:lnSpc>
                <a:spcPts val="2888"/>
              </a:lnSpc>
            </a:pPr>
            <a:r>
              <a:rPr lang="en-US" sz="2063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Akademia Wychowania Fizycznego im. Eugeniusza Piaseckiego w Poznaniu</a:t>
            </a:r>
          </a:p>
          <a:p>
            <a:pPr algn="l">
              <a:lnSpc>
                <a:spcPts val="2888"/>
              </a:lnSpc>
            </a:pPr>
            <a:endParaRPr lang="en-US" sz="2063" b="1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l">
              <a:lnSpc>
                <a:spcPts val="2888"/>
              </a:lnSpc>
              <a:spcBef>
                <a:spcPct val="0"/>
              </a:spcBef>
            </a:pPr>
            <a:r>
              <a:rPr lang="en-US" sz="2063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Fundacja Medycyna i Sztuka.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779821" y="4596163"/>
            <a:ext cx="2280990" cy="709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8"/>
              </a:lnSpc>
              <a:spcBef>
                <a:spcPct val="0"/>
              </a:spcBef>
            </a:pPr>
            <a:r>
              <a:rPr lang="en-US" sz="2063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Informacje w sprawie projektu: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647848" y="1988214"/>
            <a:ext cx="2696452" cy="298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8"/>
              </a:lnSpc>
              <a:spcBef>
                <a:spcPct val="0"/>
              </a:spcBef>
            </a:pPr>
            <a:r>
              <a:rPr lang="en-US" sz="176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Beneficjent i Partnerzy: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738950" y="2225703"/>
            <a:ext cx="3159194" cy="135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8"/>
              </a:lnSpc>
            </a:pPr>
            <a:r>
              <a:rPr lang="en-US" sz="3863" b="1">
                <a:gradFill>
                  <a:gsLst>
                    <a:gs pos="0">
                      <a:srgbClr val="FFF7AD">
                        <a:alpha val="100000"/>
                      </a:srgbClr>
                    </a:gs>
                    <a:gs pos="100000">
                      <a:srgbClr val="FFA9F9">
                        <a:alpha val="100000"/>
                      </a:srgbClr>
                    </a:gs>
                  </a:gsLst>
                  <a:lin ang="0"/>
                </a:gradFill>
                <a:latin typeface="Roboto Bold"/>
                <a:ea typeface="Roboto Bold"/>
                <a:cs typeface="Roboto Bold"/>
                <a:sym typeface="Roboto Bold"/>
              </a:rPr>
              <a:t>Rehabilitacja </a:t>
            </a:r>
          </a:p>
          <a:p>
            <a:pPr algn="l">
              <a:lnSpc>
                <a:spcPts val="5408"/>
              </a:lnSpc>
              <a:spcBef>
                <a:spcPct val="0"/>
              </a:spcBef>
            </a:pPr>
            <a:r>
              <a:rPr lang="en-US" sz="3863" b="1">
                <a:gradFill>
                  <a:gsLst>
                    <a:gs pos="0">
                      <a:srgbClr val="FFF7AD">
                        <a:alpha val="100000"/>
                      </a:srgbClr>
                    </a:gs>
                    <a:gs pos="100000">
                      <a:srgbClr val="FFA9F9">
                        <a:alpha val="100000"/>
                      </a:srgbClr>
                    </a:gs>
                  </a:gsLst>
                  <a:lin ang="0"/>
                </a:gradFill>
                <a:latin typeface="Roboto Bold"/>
                <a:ea typeface="Roboto Bold"/>
                <a:cs typeface="Roboto Bold"/>
                <a:sym typeface="Roboto Bold"/>
              </a:rPr>
              <a:t>dla Ciebie!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467648" y="2171700"/>
            <a:ext cx="4380952" cy="963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48"/>
              </a:lnSpc>
            </a:pPr>
            <a:r>
              <a:rPr lang="en-US" sz="19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Wartość</a:t>
            </a:r>
            <a:r>
              <a:rPr lang="en-US" sz="19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projektu</a:t>
            </a:r>
            <a:r>
              <a:rPr lang="en-US" sz="19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1963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13,8 </a:t>
            </a:r>
            <a:r>
              <a:rPr lang="en-US" sz="1963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mln</a:t>
            </a:r>
            <a:r>
              <a:rPr lang="en-US" sz="1963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1963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zł</a:t>
            </a:r>
            <a:endParaRPr lang="en-US" sz="1963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l">
              <a:lnSpc>
                <a:spcPts val="2468"/>
              </a:lnSpc>
              <a:spcBef>
                <a:spcPct val="0"/>
              </a:spcBef>
            </a:pPr>
            <a:r>
              <a:rPr lang="en-US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Dofinansowanie</a:t>
            </a:r>
            <a:r>
              <a:rPr lang="pl-PL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UE: 9,6 </a:t>
            </a:r>
            <a:r>
              <a:rPr lang="en-US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mln</a:t>
            </a:r>
            <a:r>
              <a:rPr lang="en-US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zł</a:t>
            </a:r>
            <a:endParaRPr lang="pl-PL" sz="1763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468"/>
              </a:lnSpc>
              <a:spcBef>
                <a:spcPct val="0"/>
              </a:spcBef>
            </a:pPr>
            <a:r>
              <a:rPr lang="pl-PL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Dofinansowanie</a:t>
            </a:r>
            <a:r>
              <a:rPr lang="en-US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BP: 2,8 </a:t>
            </a:r>
            <a:r>
              <a:rPr lang="en-US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mln</a:t>
            </a:r>
            <a:r>
              <a:rPr lang="en-US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zł</a:t>
            </a:r>
            <a:endParaRPr lang="en-US" sz="1763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6853758" y="3577157"/>
            <a:ext cx="1566342" cy="907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8"/>
              </a:lnSpc>
            </a:pPr>
            <a:r>
              <a:rPr lang="en-US" sz="17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01.03.2025 r. </a:t>
            </a:r>
          </a:p>
          <a:p>
            <a:pPr algn="ctr">
              <a:lnSpc>
                <a:spcPts val="2468"/>
              </a:lnSpc>
            </a:pPr>
            <a:r>
              <a:rPr lang="en-US" sz="17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 </a:t>
            </a:r>
          </a:p>
          <a:p>
            <a:pPr algn="l">
              <a:lnSpc>
                <a:spcPts val="2468"/>
              </a:lnSpc>
              <a:spcBef>
                <a:spcPct val="0"/>
              </a:spcBef>
            </a:pPr>
            <a:r>
              <a:rPr lang="en-US" sz="17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29.02.2028 r.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716883" y="9178290"/>
            <a:ext cx="2744151" cy="340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3"/>
              </a:lnSpc>
              <a:spcBef>
                <a:spcPct val="0"/>
              </a:spcBef>
            </a:pPr>
            <a:r>
              <a:rPr lang="en-US" sz="198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miejsca realizacji</a:t>
            </a:r>
          </a:p>
        </p:txBody>
      </p:sp>
      <p:sp>
        <p:nvSpPr>
          <p:cNvPr id="38" name="Freeform 38"/>
          <p:cNvSpPr/>
          <p:nvPr/>
        </p:nvSpPr>
        <p:spPr>
          <a:xfrm>
            <a:off x="1947220" y="5487248"/>
            <a:ext cx="2112026" cy="2267179"/>
          </a:xfrm>
          <a:custGeom>
            <a:avLst/>
            <a:gdLst/>
            <a:ahLst/>
            <a:cxnLst/>
            <a:rect l="l" t="t" r="r" b="b"/>
            <a:pathLst>
              <a:path w="2112026" h="2267179">
                <a:moveTo>
                  <a:pt x="0" y="0"/>
                </a:moveTo>
                <a:lnTo>
                  <a:pt x="2112026" y="0"/>
                </a:lnTo>
                <a:lnTo>
                  <a:pt x="2112026" y="2267178"/>
                </a:lnTo>
                <a:lnTo>
                  <a:pt x="0" y="22671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9" name="Group 39"/>
          <p:cNvGrpSpPr/>
          <p:nvPr/>
        </p:nvGrpSpPr>
        <p:grpSpPr>
          <a:xfrm>
            <a:off x="3173555" y="6503632"/>
            <a:ext cx="111623" cy="113709"/>
            <a:chOff x="0" y="0"/>
            <a:chExt cx="148831" cy="151613"/>
          </a:xfrm>
        </p:grpSpPr>
        <p:sp>
          <p:nvSpPr>
            <p:cNvPr id="40" name="Freeform 40"/>
            <p:cNvSpPr/>
            <p:nvPr/>
          </p:nvSpPr>
          <p:spPr>
            <a:xfrm>
              <a:off x="13" y="-54"/>
              <a:ext cx="148831" cy="151613"/>
            </a:xfrm>
            <a:custGeom>
              <a:avLst/>
              <a:gdLst/>
              <a:ahLst/>
              <a:cxnLst/>
              <a:rect l="l" t="t" r="r" b="b"/>
              <a:pathLst>
                <a:path w="148831" h="151613">
                  <a:moveTo>
                    <a:pt x="148831" y="52124"/>
                  </a:moveTo>
                  <a:cubicBezTo>
                    <a:pt x="145021" y="105464"/>
                    <a:pt x="123431" y="134674"/>
                    <a:pt x="106921" y="143564"/>
                  </a:cubicBezTo>
                  <a:cubicBezTo>
                    <a:pt x="95491" y="151184"/>
                    <a:pt x="84061" y="152454"/>
                    <a:pt x="71361" y="151184"/>
                  </a:cubicBezTo>
                  <a:cubicBezTo>
                    <a:pt x="53581" y="147374"/>
                    <a:pt x="21831" y="128324"/>
                    <a:pt x="10401" y="114354"/>
                  </a:cubicBezTo>
                  <a:cubicBezTo>
                    <a:pt x="2781" y="102924"/>
                    <a:pt x="-1029" y="92764"/>
                    <a:pt x="241" y="78794"/>
                  </a:cubicBezTo>
                  <a:cubicBezTo>
                    <a:pt x="1511" y="61014"/>
                    <a:pt x="15481" y="27994"/>
                    <a:pt x="29451" y="14024"/>
                  </a:cubicBezTo>
                  <a:cubicBezTo>
                    <a:pt x="38341" y="5134"/>
                    <a:pt x="48501" y="54"/>
                    <a:pt x="62471" y="54"/>
                  </a:cubicBezTo>
                  <a:cubicBezTo>
                    <a:pt x="80251" y="-1216"/>
                    <a:pt x="129781" y="20374"/>
                    <a:pt x="129781" y="20374"/>
                  </a:cubicBezTo>
                </a:path>
              </a:pathLst>
            </a:custGeom>
            <a:solidFill>
              <a:srgbClr val="0571D3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3274701" y="7201814"/>
            <a:ext cx="112395" cy="114119"/>
            <a:chOff x="0" y="0"/>
            <a:chExt cx="149860" cy="152159"/>
          </a:xfrm>
        </p:grpSpPr>
        <p:sp>
          <p:nvSpPr>
            <p:cNvPr id="42" name="Freeform 42"/>
            <p:cNvSpPr/>
            <p:nvPr/>
          </p:nvSpPr>
          <p:spPr>
            <a:xfrm>
              <a:off x="0" y="-51"/>
              <a:ext cx="149860" cy="152154"/>
            </a:xfrm>
            <a:custGeom>
              <a:avLst/>
              <a:gdLst/>
              <a:ahLst/>
              <a:cxnLst/>
              <a:rect l="l" t="t" r="r" b="b"/>
              <a:pathLst>
                <a:path w="149860" h="152154">
                  <a:moveTo>
                    <a:pt x="149860" y="52121"/>
                  </a:moveTo>
                  <a:cubicBezTo>
                    <a:pt x="146050" y="106731"/>
                    <a:pt x="123190" y="134671"/>
                    <a:pt x="107950" y="144831"/>
                  </a:cubicBezTo>
                  <a:cubicBezTo>
                    <a:pt x="96520" y="151181"/>
                    <a:pt x="85090" y="153721"/>
                    <a:pt x="72390" y="151181"/>
                  </a:cubicBezTo>
                  <a:cubicBezTo>
                    <a:pt x="53340" y="147371"/>
                    <a:pt x="22860" y="128321"/>
                    <a:pt x="11430" y="114351"/>
                  </a:cubicBezTo>
                  <a:cubicBezTo>
                    <a:pt x="3810" y="104191"/>
                    <a:pt x="0" y="92761"/>
                    <a:pt x="0" y="80061"/>
                  </a:cubicBezTo>
                  <a:cubicBezTo>
                    <a:pt x="1270" y="61011"/>
                    <a:pt x="16510" y="27991"/>
                    <a:pt x="29210" y="15291"/>
                  </a:cubicBezTo>
                  <a:cubicBezTo>
                    <a:pt x="39370" y="5131"/>
                    <a:pt x="49530" y="1321"/>
                    <a:pt x="63500" y="51"/>
                  </a:cubicBezTo>
                  <a:cubicBezTo>
                    <a:pt x="81280" y="-1219"/>
                    <a:pt x="130810" y="21641"/>
                    <a:pt x="130810" y="21641"/>
                  </a:cubicBezTo>
                </a:path>
              </a:pathLst>
            </a:custGeom>
            <a:solidFill>
              <a:srgbClr val="0571D3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3605037" y="6922732"/>
            <a:ext cx="111623" cy="113709"/>
            <a:chOff x="0" y="0"/>
            <a:chExt cx="148831" cy="151613"/>
          </a:xfrm>
        </p:grpSpPr>
        <p:sp>
          <p:nvSpPr>
            <p:cNvPr id="44" name="Freeform 44"/>
            <p:cNvSpPr/>
            <p:nvPr/>
          </p:nvSpPr>
          <p:spPr>
            <a:xfrm>
              <a:off x="16" y="-54"/>
              <a:ext cx="148828" cy="151613"/>
            </a:xfrm>
            <a:custGeom>
              <a:avLst/>
              <a:gdLst/>
              <a:ahLst/>
              <a:cxnLst/>
              <a:rect l="l" t="t" r="r" b="b"/>
              <a:pathLst>
                <a:path w="148828" h="151613">
                  <a:moveTo>
                    <a:pt x="148828" y="52124"/>
                  </a:moveTo>
                  <a:cubicBezTo>
                    <a:pt x="146288" y="105464"/>
                    <a:pt x="123428" y="134674"/>
                    <a:pt x="108188" y="143564"/>
                  </a:cubicBezTo>
                  <a:cubicBezTo>
                    <a:pt x="96758" y="151184"/>
                    <a:pt x="85328" y="152454"/>
                    <a:pt x="71358" y="151184"/>
                  </a:cubicBezTo>
                  <a:cubicBezTo>
                    <a:pt x="53578" y="147374"/>
                    <a:pt x="23098" y="128324"/>
                    <a:pt x="11668" y="114354"/>
                  </a:cubicBezTo>
                  <a:cubicBezTo>
                    <a:pt x="2778" y="102924"/>
                    <a:pt x="-1032" y="92764"/>
                    <a:pt x="238" y="78794"/>
                  </a:cubicBezTo>
                  <a:cubicBezTo>
                    <a:pt x="1508" y="61014"/>
                    <a:pt x="16748" y="27994"/>
                    <a:pt x="29448" y="14024"/>
                  </a:cubicBezTo>
                  <a:cubicBezTo>
                    <a:pt x="38338" y="5134"/>
                    <a:pt x="49768" y="54"/>
                    <a:pt x="62468" y="54"/>
                  </a:cubicBezTo>
                  <a:cubicBezTo>
                    <a:pt x="81518" y="-1216"/>
                    <a:pt x="129778" y="20374"/>
                    <a:pt x="129778" y="20374"/>
                  </a:cubicBezTo>
                </a:path>
              </a:pathLst>
            </a:custGeom>
            <a:solidFill>
              <a:srgbClr val="0571D3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2347737" y="6223597"/>
            <a:ext cx="111623" cy="113995"/>
            <a:chOff x="0" y="0"/>
            <a:chExt cx="148831" cy="151994"/>
          </a:xfrm>
        </p:grpSpPr>
        <p:sp>
          <p:nvSpPr>
            <p:cNvPr id="46" name="Freeform 46"/>
            <p:cNvSpPr/>
            <p:nvPr/>
          </p:nvSpPr>
          <p:spPr>
            <a:xfrm>
              <a:off x="16" y="-51"/>
              <a:ext cx="148828" cy="151990"/>
            </a:xfrm>
            <a:custGeom>
              <a:avLst/>
              <a:gdLst/>
              <a:ahLst/>
              <a:cxnLst/>
              <a:rect l="l" t="t" r="r" b="b"/>
              <a:pathLst>
                <a:path w="148828" h="151990">
                  <a:moveTo>
                    <a:pt x="148828" y="52121"/>
                  </a:moveTo>
                  <a:cubicBezTo>
                    <a:pt x="129778" y="133401"/>
                    <a:pt x="118348" y="139751"/>
                    <a:pt x="108188" y="144831"/>
                  </a:cubicBezTo>
                  <a:cubicBezTo>
                    <a:pt x="96758" y="149911"/>
                    <a:pt x="85328" y="153721"/>
                    <a:pt x="71358" y="151181"/>
                  </a:cubicBezTo>
                  <a:cubicBezTo>
                    <a:pt x="53578" y="148641"/>
                    <a:pt x="23098" y="129591"/>
                    <a:pt x="11668" y="114351"/>
                  </a:cubicBezTo>
                  <a:cubicBezTo>
                    <a:pt x="2778" y="104191"/>
                    <a:pt x="-1032" y="92761"/>
                    <a:pt x="238" y="80061"/>
                  </a:cubicBezTo>
                  <a:cubicBezTo>
                    <a:pt x="1508" y="61011"/>
                    <a:pt x="16748" y="27991"/>
                    <a:pt x="29448" y="15291"/>
                  </a:cubicBezTo>
                  <a:cubicBezTo>
                    <a:pt x="38338" y="6401"/>
                    <a:pt x="49768" y="1321"/>
                    <a:pt x="62468" y="51"/>
                  </a:cubicBezTo>
                  <a:cubicBezTo>
                    <a:pt x="81518" y="-1219"/>
                    <a:pt x="129778" y="21641"/>
                    <a:pt x="129778" y="21641"/>
                  </a:cubicBezTo>
                </a:path>
              </a:pathLst>
            </a:custGeom>
            <a:solidFill>
              <a:srgbClr val="0571D3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31238" y="-2289735"/>
            <a:ext cx="20803949" cy="13860631"/>
          </a:xfrm>
          <a:custGeom>
            <a:avLst/>
            <a:gdLst/>
            <a:ahLst/>
            <a:cxnLst/>
            <a:rect l="l" t="t" r="r" b="b"/>
            <a:pathLst>
              <a:path w="20803949" h="13860631">
                <a:moveTo>
                  <a:pt x="0" y="0"/>
                </a:moveTo>
                <a:lnTo>
                  <a:pt x="20803949" y="0"/>
                </a:lnTo>
                <a:lnTo>
                  <a:pt x="20803949" y="13860631"/>
                </a:lnTo>
                <a:lnTo>
                  <a:pt x="0" y="13860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9893818" flipH="1" flipV="1">
            <a:off x="5747968" y="5034321"/>
            <a:ext cx="15288143" cy="10682590"/>
          </a:xfrm>
          <a:custGeom>
            <a:avLst/>
            <a:gdLst/>
            <a:ahLst/>
            <a:cxnLst/>
            <a:rect l="l" t="t" r="r" b="b"/>
            <a:pathLst>
              <a:path w="15288143" h="10682590">
                <a:moveTo>
                  <a:pt x="15288143" y="10682590"/>
                </a:moveTo>
                <a:lnTo>
                  <a:pt x="0" y="10682590"/>
                </a:lnTo>
                <a:lnTo>
                  <a:pt x="0" y="0"/>
                </a:lnTo>
                <a:lnTo>
                  <a:pt x="15288143" y="0"/>
                </a:lnTo>
                <a:lnTo>
                  <a:pt x="15288143" y="1068259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9144000" y="6383769"/>
            <a:ext cx="3867261" cy="3558932"/>
            <a:chOff x="0" y="0"/>
            <a:chExt cx="400443" cy="3685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0443" cy="368516"/>
            </a:xfrm>
            <a:custGeom>
              <a:avLst/>
              <a:gdLst/>
              <a:ahLst/>
              <a:cxnLst/>
              <a:rect l="l" t="t" r="r" b="b"/>
              <a:pathLst>
                <a:path w="400443" h="368516">
                  <a:moveTo>
                    <a:pt x="78075" y="0"/>
                  </a:moveTo>
                  <a:lnTo>
                    <a:pt x="322368" y="0"/>
                  </a:lnTo>
                  <a:cubicBezTo>
                    <a:pt x="343075" y="0"/>
                    <a:pt x="362933" y="8226"/>
                    <a:pt x="377575" y="22868"/>
                  </a:cubicBezTo>
                  <a:cubicBezTo>
                    <a:pt x="392217" y="37509"/>
                    <a:pt x="400443" y="57368"/>
                    <a:pt x="400443" y="78075"/>
                  </a:cubicBezTo>
                  <a:lnTo>
                    <a:pt x="400443" y="290442"/>
                  </a:lnTo>
                  <a:cubicBezTo>
                    <a:pt x="400443" y="311148"/>
                    <a:pt x="392217" y="331007"/>
                    <a:pt x="377575" y="345649"/>
                  </a:cubicBezTo>
                  <a:cubicBezTo>
                    <a:pt x="362933" y="360291"/>
                    <a:pt x="343075" y="368516"/>
                    <a:pt x="322368" y="368516"/>
                  </a:cubicBezTo>
                  <a:lnTo>
                    <a:pt x="78075" y="368516"/>
                  </a:lnTo>
                  <a:cubicBezTo>
                    <a:pt x="57368" y="368516"/>
                    <a:pt x="37509" y="360291"/>
                    <a:pt x="22868" y="345649"/>
                  </a:cubicBezTo>
                  <a:cubicBezTo>
                    <a:pt x="8226" y="331007"/>
                    <a:pt x="0" y="311148"/>
                    <a:pt x="0" y="290442"/>
                  </a:cubicBezTo>
                  <a:lnTo>
                    <a:pt x="0" y="78075"/>
                  </a:lnTo>
                  <a:cubicBezTo>
                    <a:pt x="0" y="57368"/>
                    <a:pt x="8226" y="37509"/>
                    <a:pt x="22868" y="22868"/>
                  </a:cubicBezTo>
                  <a:cubicBezTo>
                    <a:pt x="37509" y="8226"/>
                    <a:pt x="57368" y="0"/>
                    <a:pt x="78075" y="0"/>
                  </a:cubicBezTo>
                  <a:close/>
                </a:path>
              </a:pathLst>
            </a:custGeom>
            <a:blipFill>
              <a:blip r:embed="rId5"/>
              <a:stretch>
                <a:fillRect l="-29272" r="-885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1693877"/>
            <a:ext cx="3867261" cy="5279527"/>
            <a:chOff x="0" y="0"/>
            <a:chExt cx="1018538" cy="13904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8538" cy="1390493"/>
            </a:xfrm>
            <a:custGeom>
              <a:avLst/>
              <a:gdLst/>
              <a:ahLst/>
              <a:cxnLst/>
              <a:rect l="l" t="t" r="r" b="b"/>
              <a:pathLst>
                <a:path w="1018538" h="1390493">
                  <a:moveTo>
                    <a:pt x="76073" y="0"/>
                  </a:moveTo>
                  <a:lnTo>
                    <a:pt x="942465" y="0"/>
                  </a:lnTo>
                  <a:cubicBezTo>
                    <a:pt x="984479" y="0"/>
                    <a:pt x="1018538" y="34059"/>
                    <a:pt x="1018538" y="76073"/>
                  </a:cubicBezTo>
                  <a:lnTo>
                    <a:pt x="1018538" y="1314420"/>
                  </a:lnTo>
                  <a:cubicBezTo>
                    <a:pt x="1018538" y="1356434"/>
                    <a:pt x="984479" y="1390493"/>
                    <a:pt x="942465" y="1390493"/>
                  </a:cubicBezTo>
                  <a:lnTo>
                    <a:pt x="76073" y="1390493"/>
                  </a:lnTo>
                  <a:cubicBezTo>
                    <a:pt x="34059" y="1390493"/>
                    <a:pt x="0" y="1356434"/>
                    <a:pt x="0" y="1314420"/>
                  </a:cubicBezTo>
                  <a:lnTo>
                    <a:pt x="0" y="76073"/>
                  </a:lnTo>
                  <a:cubicBezTo>
                    <a:pt x="0" y="34059"/>
                    <a:pt x="34059" y="0"/>
                    <a:pt x="7607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18538" cy="1428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392039" y="1693877"/>
            <a:ext cx="3867261" cy="8248824"/>
            <a:chOff x="0" y="0"/>
            <a:chExt cx="1018538" cy="217253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18538" cy="2172530"/>
            </a:xfrm>
            <a:custGeom>
              <a:avLst/>
              <a:gdLst/>
              <a:ahLst/>
              <a:cxnLst/>
              <a:rect l="l" t="t" r="r" b="b"/>
              <a:pathLst>
                <a:path w="1018538" h="2172530">
                  <a:moveTo>
                    <a:pt x="76073" y="0"/>
                  </a:moveTo>
                  <a:lnTo>
                    <a:pt x="942465" y="0"/>
                  </a:lnTo>
                  <a:cubicBezTo>
                    <a:pt x="984479" y="0"/>
                    <a:pt x="1018538" y="34059"/>
                    <a:pt x="1018538" y="76073"/>
                  </a:cubicBezTo>
                  <a:lnTo>
                    <a:pt x="1018538" y="2096457"/>
                  </a:lnTo>
                  <a:cubicBezTo>
                    <a:pt x="1018538" y="2138471"/>
                    <a:pt x="984479" y="2172530"/>
                    <a:pt x="942465" y="2172530"/>
                  </a:cubicBezTo>
                  <a:lnTo>
                    <a:pt x="76073" y="2172530"/>
                  </a:lnTo>
                  <a:cubicBezTo>
                    <a:pt x="34059" y="2172530"/>
                    <a:pt x="0" y="2138471"/>
                    <a:pt x="0" y="2096457"/>
                  </a:cubicBezTo>
                  <a:lnTo>
                    <a:pt x="0" y="76073"/>
                  </a:lnTo>
                  <a:cubicBezTo>
                    <a:pt x="0" y="34059"/>
                    <a:pt x="34059" y="0"/>
                    <a:pt x="7607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18538" cy="2210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64130" y="784893"/>
            <a:ext cx="10571017" cy="861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3"/>
              </a:lnSpc>
              <a:spcBef>
                <a:spcPct val="0"/>
              </a:spcBef>
            </a:pPr>
            <a:r>
              <a:rPr lang="en-US" sz="508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subregion pilski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687110" y="2047086"/>
            <a:ext cx="7075890" cy="1232663"/>
            <a:chOff x="0" y="0"/>
            <a:chExt cx="1983368" cy="32465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83368" cy="324652"/>
            </a:xfrm>
            <a:custGeom>
              <a:avLst/>
              <a:gdLst/>
              <a:ahLst/>
              <a:cxnLst/>
              <a:rect l="l" t="t" r="r" b="b"/>
              <a:pathLst>
                <a:path w="1983368" h="324652">
                  <a:moveTo>
                    <a:pt x="14393" y="0"/>
                  </a:moveTo>
                  <a:lnTo>
                    <a:pt x="1968975" y="0"/>
                  </a:lnTo>
                  <a:cubicBezTo>
                    <a:pt x="1976924" y="0"/>
                    <a:pt x="1983368" y="6444"/>
                    <a:pt x="1983368" y="14393"/>
                  </a:cubicBezTo>
                  <a:lnTo>
                    <a:pt x="1983368" y="310259"/>
                  </a:lnTo>
                  <a:cubicBezTo>
                    <a:pt x="1983368" y="314076"/>
                    <a:pt x="1981851" y="317737"/>
                    <a:pt x="1979152" y="320437"/>
                  </a:cubicBezTo>
                  <a:cubicBezTo>
                    <a:pt x="1976453" y="323136"/>
                    <a:pt x="1972792" y="324652"/>
                    <a:pt x="1968975" y="324652"/>
                  </a:cubicBezTo>
                  <a:lnTo>
                    <a:pt x="14393" y="324652"/>
                  </a:lnTo>
                  <a:cubicBezTo>
                    <a:pt x="10576" y="324652"/>
                    <a:pt x="6915" y="323136"/>
                    <a:pt x="4216" y="320437"/>
                  </a:cubicBezTo>
                  <a:cubicBezTo>
                    <a:pt x="1516" y="317737"/>
                    <a:pt x="0" y="314076"/>
                    <a:pt x="0" y="310259"/>
                  </a:cubicBezTo>
                  <a:lnTo>
                    <a:pt x="0" y="14393"/>
                  </a:lnTo>
                  <a:cubicBezTo>
                    <a:pt x="0" y="10576"/>
                    <a:pt x="1516" y="6915"/>
                    <a:pt x="4216" y="4216"/>
                  </a:cubicBezTo>
                  <a:cubicBezTo>
                    <a:pt x="6915" y="1516"/>
                    <a:pt x="10576" y="0"/>
                    <a:pt x="143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0F64B7">
                      <a:alpha val="100000"/>
                    </a:srgbClr>
                  </a:gs>
                  <a:gs pos="100000">
                    <a:srgbClr val="64AAF2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983368" cy="372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7110" y="2059173"/>
            <a:ext cx="1208490" cy="1208490"/>
            <a:chOff x="0" y="0"/>
            <a:chExt cx="318285" cy="31828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18285" cy="318285"/>
            </a:xfrm>
            <a:custGeom>
              <a:avLst/>
              <a:gdLst/>
              <a:ahLst/>
              <a:cxnLst/>
              <a:rect l="l" t="t" r="r" b="b"/>
              <a:pathLst>
                <a:path w="318285" h="318285">
                  <a:moveTo>
                    <a:pt x="89688" y="0"/>
                  </a:moveTo>
                  <a:lnTo>
                    <a:pt x="228598" y="0"/>
                  </a:lnTo>
                  <a:cubicBezTo>
                    <a:pt x="278131" y="0"/>
                    <a:pt x="318285" y="40155"/>
                    <a:pt x="318285" y="89688"/>
                  </a:cubicBezTo>
                  <a:lnTo>
                    <a:pt x="318285" y="228598"/>
                  </a:lnTo>
                  <a:cubicBezTo>
                    <a:pt x="318285" y="278131"/>
                    <a:pt x="278131" y="318285"/>
                    <a:pt x="228598" y="318285"/>
                  </a:cubicBezTo>
                  <a:lnTo>
                    <a:pt x="89688" y="318285"/>
                  </a:lnTo>
                  <a:cubicBezTo>
                    <a:pt x="40155" y="318285"/>
                    <a:pt x="0" y="278131"/>
                    <a:pt x="0" y="228598"/>
                  </a:cubicBezTo>
                  <a:lnTo>
                    <a:pt x="0" y="89688"/>
                  </a:lnTo>
                  <a:cubicBezTo>
                    <a:pt x="0" y="40155"/>
                    <a:pt x="40155" y="0"/>
                    <a:pt x="896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318285" cy="36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254431" y="3407917"/>
            <a:ext cx="3508569" cy="1232663"/>
            <a:chOff x="0" y="0"/>
            <a:chExt cx="924068" cy="32465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24068" cy="324652"/>
            </a:xfrm>
            <a:custGeom>
              <a:avLst/>
              <a:gdLst/>
              <a:ahLst/>
              <a:cxnLst/>
              <a:rect l="l" t="t" r="r" b="b"/>
              <a:pathLst>
                <a:path w="924068" h="324652">
                  <a:moveTo>
                    <a:pt x="30892" y="0"/>
                  </a:moveTo>
                  <a:lnTo>
                    <a:pt x="893176" y="0"/>
                  </a:lnTo>
                  <a:cubicBezTo>
                    <a:pt x="910237" y="0"/>
                    <a:pt x="924068" y="13831"/>
                    <a:pt x="924068" y="30892"/>
                  </a:cubicBezTo>
                  <a:lnTo>
                    <a:pt x="924068" y="293760"/>
                  </a:lnTo>
                  <a:cubicBezTo>
                    <a:pt x="924068" y="310821"/>
                    <a:pt x="910237" y="324652"/>
                    <a:pt x="893176" y="324652"/>
                  </a:cubicBezTo>
                  <a:lnTo>
                    <a:pt x="30892" y="324652"/>
                  </a:lnTo>
                  <a:cubicBezTo>
                    <a:pt x="13831" y="324652"/>
                    <a:pt x="0" y="310821"/>
                    <a:pt x="0" y="293760"/>
                  </a:cubicBezTo>
                  <a:lnTo>
                    <a:pt x="0" y="30892"/>
                  </a:lnTo>
                  <a:cubicBezTo>
                    <a:pt x="0" y="13831"/>
                    <a:pt x="13831" y="0"/>
                    <a:pt x="308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0F64B7">
                      <a:alpha val="100000"/>
                    </a:srgbClr>
                  </a:gs>
                  <a:gs pos="100000">
                    <a:srgbClr val="64AAF2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924068" cy="372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273481" y="3411475"/>
            <a:ext cx="1208490" cy="1208490"/>
            <a:chOff x="0" y="0"/>
            <a:chExt cx="318285" cy="31828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18285" cy="318285"/>
            </a:xfrm>
            <a:custGeom>
              <a:avLst/>
              <a:gdLst/>
              <a:ahLst/>
              <a:cxnLst/>
              <a:rect l="l" t="t" r="r" b="b"/>
              <a:pathLst>
                <a:path w="318285" h="318285">
                  <a:moveTo>
                    <a:pt x="89688" y="0"/>
                  </a:moveTo>
                  <a:lnTo>
                    <a:pt x="228598" y="0"/>
                  </a:lnTo>
                  <a:cubicBezTo>
                    <a:pt x="278131" y="0"/>
                    <a:pt x="318285" y="40155"/>
                    <a:pt x="318285" y="89688"/>
                  </a:cubicBezTo>
                  <a:lnTo>
                    <a:pt x="318285" y="228598"/>
                  </a:lnTo>
                  <a:cubicBezTo>
                    <a:pt x="318285" y="278131"/>
                    <a:pt x="278131" y="318285"/>
                    <a:pt x="228598" y="318285"/>
                  </a:cubicBezTo>
                  <a:lnTo>
                    <a:pt x="89688" y="318285"/>
                  </a:lnTo>
                  <a:cubicBezTo>
                    <a:pt x="40155" y="318285"/>
                    <a:pt x="0" y="278131"/>
                    <a:pt x="0" y="228598"/>
                  </a:cubicBezTo>
                  <a:lnTo>
                    <a:pt x="0" y="89688"/>
                  </a:lnTo>
                  <a:cubicBezTo>
                    <a:pt x="0" y="40155"/>
                    <a:pt x="40155" y="0"/>
                    <a:pt x="896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318285" cy="36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912324" y="2299547"/>
            <a:ext cx="758061" cy="727741"/>
          </a:xfrm>
          <a:custGeom>
            <a:avLst/>
            <a:gdLst/>
            <a:ahLst/>
            <a:cxnLst/>
            <a:rect l="l" t="t" r="r" b="b"/>
            <a:pathLst>
              <a:path w="758061" h="727741">
                <a:moveTo>
                  <a:pt x="0" y="0"/>
                </a:moveTo>
                <a:lnTo>
                  <a:pt x="758062" y="0"/>
                </a:lnTo>
                <a:lnTo>
                  <a:pt x="758062" y="727741"/>
                </a:lnTo>
                <a:lnTo>
                  <a:pt x="0" y="7277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09" b="-20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6" name="Freeform 26"/>
          <p:cNvSpPr/>
          <p:nvPr/>
        </p:nvSpPr>
        <p:spPr>
          <a:xfrm>
            <a:off x="5536513" y="3517994"/>
            <a:ext cx="644327" cy="995452"/>
          </a:xfrm>
          <a:custGeom>
            <a:avLst/>
            <a:gdLst/>
            <a:ahLst/>
            <a:cxnLst/>
            <a:rect l="l" t="t" r="r" b="b"/>
            <a:pathLst>
              <a:path w="644327" h="995452">
                <a:moveTo>
                  <a:pt x="0" y="0"/>
                </a:moveTo>
                <a:lnTo>
                  <a:pt x="644326" y="0"/>
                </a:lnTo>
                <a:lnTo>
                  <a:pt x="644326" y="995452"/>
                </a:lnTo>
                <a:lnTo>
                  <a:pt x="0" y="9954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6" b="-17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27" name="Group 27"/>
          <p:cNvGrpSpPr/>
          <p:nvPr/>
        </p:nvGrpSpPr>
        <p:grpSpPr>
          <a:xfrm>
            <a:off x="1584594" y="3689324"/>
            <a:ext cx="4706941" cy="5922693"/>
            <a:chOff x="0" y="0"/>
            <a:chExt cx="6275921" cy="789692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275959" cy="7896987"/>
            </a:xfrm>
            <a:custGeom>
              <a:avLst/>
              <a:gdLst/>
              <a:ahLst/>
              <a:cxnLst/>
              <a:rect l="l" t="t" r="r" b="b"/>
              <a:pathLst>
                <a:path w="6275959" h="7896987">
                  <a:moveTo>
                    <a:pt x="0" y="0"/>
                  </a:moveTo>
                  <a:lnTo>
                    <a:pt x="6275959" y="0"/>
                  </a:lnTo>
                  <a:lnTo>
                    <a:pt x="6275959" y="7896987"/>
                  </a:lnTo>
                  <a:lnTo>
                    <a:pt x="0" y="789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870" b="-869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9" name="Freeform 29" descr="Text, logo  Description automatically generated"/>
          <p:cNvSpPr/>
          <p:nvPr/>
        </p:nvSpPr>
        <p:spPr>
          <a:xfrm>
            <a:off x="205348" y="217307"/>
            <a:ext cx="2219697" cy="725668"/>
          </a:xfrm>
          <a:custGeom>
            <a:avLst/>
            <a:gdLst/>
            <a:ahLst/>
            <a:cxnLst/>
            <a:rect l="l" t="t" r="r" b="b"/>
            <a:pathLst>
              <a:path w="2219697" h="725668">
                <a:moveTo>
                  <a:pt x="0" y="0"/>
                </a:moveTo>
                <a:lnTo>
                  <a:pt x="2219697" y="0"/>
                </a:lnTo>
                <a:lnTo>
                  <a:pt x="2219697" y="725668"/>
                </a:lnTo>
                <a:lnTo>
                  <a:pt x="0" y="7256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0" name="TextBox 30"/>
          <p:cNvSpPr txBox="1"/>
          <p:nvPr/>
        </p:nvSpPr>
        <p:spPr>
          <a:xfrm>
            <a:off x="9647848" y="3122606"/>
            <a:ext cx="2859565" cy="709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8"/>
              </a:lnSpc>
              <a:spcBef>
                <a:spcPct val="0"/>
              </a:spcBef>
            </a:pPr>
            <a:r>
              <a:rPr lang="en-US" sz="2063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PCFF Centrum Medyczne Sp. z o.o.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647848" y="2511693"/>
            <a:ext cx="2696452" cy="298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8"/>
              </a:lnSpc>
              <a:spcBef>
                <a:spcPct val="0"/>
              </a:spcBef>
            </a:pPr>
            <a:r>
              <a:rPr lang="en-US" sz="176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Beneficjent: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672275" y="2314351"/>
            <a:ext cx="3340917" cy="135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8"/>
              </a:lnSpc>
              <a:spcBef>
                <a:spcPct val="0"/>
              </a:spcBef>
            </a:pPr>
            <a:r>
              <a:rPr lang="en-US" sz="3863" b="1">
                <a:gradFill>
                  <a:gsLst>
                    <a:gs pos="0">
                      <a:srgbClr val="FFF7AD">
                        <a:alpha val="100000"/>
                      </a:srgbClr>
                    </a:gs>
                    <a:gs pos="100000">
                      <a:srgbClr val="FFA9F9">
                        <a:alpha val="100000"/>
                      </a:srgbClr>
                    </a:gs>
                  </a:gsLst>
                  <a:lin ang="0"/>
                </a:gradFill>
                <a:latin typeface="Roboto Bold"/>
                <a:ea typeface="Roboto Bold"/>
                <a:cs typeface="Roboto Bold"/>
                <a:sym typeface="Roboto Bold"/>
              </a:rPr>
              <a:t>Z Rehabilitacją po Zdrowie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424484" y="2198446"/>
            <a:ext cx="3662116" cy="963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48"/>
              </a:lnSpc>
            </a:pPr>
            <a:r>
              <a:rPr lang="en-US" sz="19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Wartość</a:t>
            </a:r>
            <a:r>
              <a:rPr lang="en-US" sz="19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projektu</a:t>
            </a:r>
            <a:r>
              <a:rPr lang="en-US" sz="19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1963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3,9 </a:t>
            </a:r>
            <a:r>
              <a:rPr lang="en-US" sz="1963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mln</a:t>
            </a:r>
            <a:r>
              <a:rPr lang="en-US" sz="1963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1963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zł</a:t>
            </a:r>
            <a:endParaRPr lang="en-US" sz="1963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l">
              <a:lnSpc>
                <a:spcPts val="2468"/>
              </a:lnSpc>
              <a:spcBef>
                <a:spcPct val="0"/>
              </a:spcBef>
            </a:pPr>
            <a:r>
              <a:rPr lang="en-US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Dofinansowanie</a:t>
            </a:r>
            <a:r>
              <a:rPr lang="pl-PL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UE: 2,7 </a:t>
            </a:r>
            <a:r>
              <a:rPr lang="en-US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mln</a:t>
            </a:r>
            <a:r>
              <a:rPr lang="en-US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zł</a:t>
            </a:r>
            <a:endParaRPr lang="pl-PL" sz="1763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468"/>
              </a:lnSpc>
              <a:spcBef>
                <a:spcPct val="0"/>
              </a:spcBef>
            </a:pPr>
            <a:r>
              <a:rPr lang="pl-PL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Dofinansowanie</a:t>
            </a:r>
            <a:r>
              <a:rPr lang="en-US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BP: 0,8 </a:t>
            </a:r>
            <a:r>
              <a:rPr lang="en-US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mln</a:t>
            </a:r>
            <a:r>
              <a:rPr lang="en-US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zł</a:t>
            </a:r>
            <a:endParaRPr lang="en-US" sz="1763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853758" y="3577157"/>
            <a:ext cx="1566342" cy="907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8"/>
              </a:lnSpc>
            </a:pPr>
            <a:r>
              <a:rPr lang="en-US" sz="17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01.03.2025 r. </a:t>
            </a:r>
          </a:p>
          <a:p>
            <a:pPr algn="ctr">
              <a:lnSpc>
                <a:spcPts val="2468"/>
              </a:lnSpc>
            </a:pPr>
            <a:r>
              <a:rPr lang="en-US" sz="17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 </a:t>
            </a:r>
          </a:p>
          <a:p>
            <a:pPr algn="l">
              <a:lnSpc>
                <a:spcPts val="2468"/>
              </a:lnSpc>
              <a:spcBef>
                <a:spcPct val="0"/>
              </a:spcBef>
            </a:pPr>
            <a:r>
              <a:rPr lang="en-US" sz="17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29.02.2028 r.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716883" y="9178290"/>
            <a:ext cx="2744151" cy="340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3"/>
              </a:lnSpc>
              <a:spcBef>
                <a:spcPct val="0"/>
              </a:spcBef>
            </a:pPr>
            <a:r>
              <a:rPr lang="en-US" sz="198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miejsca realizacji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655211" y="7161254"/>
            <a:ext cx="3340917" cy="2431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8"/>
              </a:lnSpc>
            </a:pPr>
            <a:r>
              <a:rPr lang="en-US" sz="1763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https://rpz-rehabilitacja.pl/subregion-pilski</a:t>
            </a:r>
          </a:p>
          <a:p>
            <a:pPr algn="l">
              <a:lnSpc>
                <a:spcPts val="2468"/>
              </a:lnSpc>
            </a:pPr>
            <a:endParaRPr lang="en-US" sz="1763" u="sng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468"/>
              </a:lnSpc>
            </a:pPr>
            <a:r>
              <a:rPr lang="en-US" sz="176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tel. 696 042 841 Piła</a:t>
            </a:r>
          </a:p>
          <a:p>
            <a:pPr algn="l">
              <a:lnSpc>
                <a:spcPts val="2468"/>
              </a:lnSpc>
            </a:pPr>
            <a:r>
              <a:rPr lang="en-US" sz="176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tel. 791 926 918 Złotów</a:t>
            </a:r>
          </a:p>
          <a:p>
            <a:pPr algn="l">
              <a:lnSpc>
                <a:spcPts val="2468"/>
              </a:lnSpc>
            </a:pPr>
            <a:endParaRPr lang="en-US" sz="1763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468"/>
              </a:lnSpc>
            </a:pPr>
            <a:endParaRPr lang="en-US" sz="1763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468"/>
              </a:lnSpc>
              <a:spcBef>
                <a:spcPct val="0"/>
              </a:spcBef>
            </a:pPr>
            <a:endParaRPr lang="en-US" sz="1763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3696082" y="6065590"/>
            <a:ext cx="2280990" cy="709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8"/>
              </a:lnSpc>
              <a:spcBef>
                <a:spcPct val="0"/>
              </a:spcBef>
            </a:pPr>
            <a:r>
              <a:rPr lang="en-US" sz="2063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Informacje w sprawie projektu: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687536" y="4357706"/>
            <a:ext cx="2280990" cy="1071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8"/>
              </a:lnSpc>
            </a:pPr>
            <a:r>
              <a:rPr lang="en-US" sz="2063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Miejsca realizacji:</a:t>
            </a:r>
          </a:p>
          <a:p>
            <a:pPr marL="445454" lvl="1" indent="-222727" algn="l">
              <a:lnSpc>
                <a:spcPts val="2888"/>
              </a:lnSpc>
              <a:buFont typeface="Arial"/>
              <a:buChar char="•"/>
            </a:pPr>
            <a:r>
              <a:rPr lang="en-US" sz="206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Piła</a:t>
            </a:r>
          </a:p>
          <a:p>
            <a:pPr marL="445454" lvl="1" indent="-222727" algn="l">
              <a:lnSpc>
                <a:spcPts val="2888"/>
              </a:lnSpc>
              <a:buFont typeface="Arial"/>
              <a:buChar char="•"/>
            </a:pPr>
            <a:r>
              <a:rPr lang="en-US" sz="206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Złotów</a:t>
            </a:r>
          </a:p>
        </p:txBody>
      </p:sp>
      <p:sp>
        <p:nvSpPr>
          <p:cNvPr id="39" name="Freeform 39"/>
          <p:cNvSpPr/>
          <p:nvPr/>
        </p:nvSpPr>
        <p:spPr>
          <a:xfrm>
            <a:off x="1754591" y="3723142"/>
            <a:ext cx="2333977" cy="2577770"/>
          </a:xfrm>
          <a:custGeom>
            <a:avLst/>
            <a:gdLst/>
            <a:ahLst/>
            <a:cxnLst/>
            <a:rect l="l" t="t" r="r" b="b"/>
            <a:pathLst>
              <a:path w="2333977" h="2577770">
                <a:moveTo>
                  <a:pt x="0" y="0"/>
                </a:moveTo>
                <a:lnTo>
                  <a:pt x="2333977" y="0"/>
                </a:lnTo>
                <a:lnTo>
                  <a:pt x="2333977" y="2577769"/>
                </a:lnTo>
                <a:lnTo>
                  <a:pt x="0" y="25777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0" name="Group 40"/>
          <p:cNvGrpSpPr/>
          <p:nvPr/>
        </p:nvGrpSpPr>
        <p:grpSpPr>
          <a:xfrm>
            <a:off x="2951798" y="4805362"/>
            <a:ext cx="188595" cy="184785"/>
            <a:chOff x="0" y="0"/>
            <a:chExt cx="251460" cy="246380"/>
          </a:xfrm>
        </p:grpSpPr>
        <p:sp>
          <p:nvSpPr>
            <p:cNvPr id="41" name="Freeform 41"/>
            <p:cNvSpPr/>
            <p:nvPr/>
          </p:nvSpPr>
          <p:spPr>
            <a:xfrm>
              <a:off x="50800" y="50749"/>
              <a:ext cx="148590" cy="147474"/>
            </a:xfrm>
            <a:custGeom>
              <a:avLst/>
              <a:gdLst/>
              <a:ahLst/>
              <a:cxnLst/>
              <a:rect l="l" t="t" r="r" b="b"/>
              <a:pathLst>
                <a:path w="148590" h="147474">
                  <a:moveTo>
                    <a:pt x="148590" y="52121"/>
                  </a:moveTo>
                  <a:cubicBezTo>
                    <a:pt x="129540" y="133401"/>
                    <a:pt x="120650" y="141021"/>
                    <a:pt x="107950" y="144831"/>
                  </a:cubicBezTo>
                  <a:cubicBezTo>
                    <a:pt x="90170" y="149911"/>
                    <a:pt x="53340" y="147371"/>
                    <a:pt x="36830" y="139751"/>
                  </a:cubicBezTo>
                  <a:cubicBezTo>
                    <a:pt x="25400" y="134671"/>
                    <a:pt x="17780" y="124511"/>
                    <a:pt x="11430" y="114351"/>
                  </a:cubicBezTo>
                  <a:cubicBezTo>
                    <a:pt x="5080" y="104191"/>
                    <a:pt x="0" y="92761"/>
                    <a:pt x="0" y="80061"/>
                  </a:cubicBezTo>
                  <a:cubicBezTo>
                    <a:pt x="1270" y="61011"/>
                    <a:pt x="16510" y="27991"/>
                    <a:pt x="29210" y="15291"/>
                  </a:cubicBezTo>
                  <a:cubicBezTo>
                    <a:pt x="39370" y="5131"/>
                    <a:pt x="49530" y="1321"/>
                    <a:pt x="62230" y="51"/>
                  </a:cubicBezTo>
                  <a:cubicBezTo>
                    <a:pt x="81280" y="-1219"/>
                    <a:pt x="130810" y="21641"/>
                    <a:pt x="130810" y="21641"/>
                  </a:cubicBezTo>
                </a:path>
              </a:pathLst>
            </a:custGeom>
            <a:solidFill>
              <a:srgbClr val="FFA62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331845" y="4332922"/>
            <a:ext cx="188595" cy="189548"/>
            <a:chOff x="0" y="0"/>
            <a:chExt cx="251460" cy="252730"/>
          </a:xfrm>
        </p:grpSpPr>
        <p:sp>
          <p:nvSpPr>
            <p:cNvPr id="43" name="Freeform 43"/>
            <p:cNvSpPr/>
            <p:nvPr/>
          </p:nvSpPr>
          <p:spPr>
            <a:xfrm>
              <a:off x="50559" y="50749"/>
              <a:ext cx="148831" cy="151990"/>
            </a:xfrm>
            <a:custGeom>
              <a:avLst/>
              <a:gdLst/>
              <a:ahLst/>
              <a:cxnLst/>
              <a:rect l="l" t="t" r="r" b="b"/>
              <a:pathLst>
                <a:path w="148831" h="151990">
                  <a:moveTo>
                    <a:pt x="148831" y="52121"/>
                  </a:moveTo>
                  <a:cubicBezTo>
                    <a:pt x="129781" y="133401"/>
                    <a:pt x="118351" y="139751"/>
                    <a:pt x="106921" y="144831"/>
                  </a:cubicBezTo>
                  <a:cubicBezTo>
                    <a:pt x="96761" y="149911"/>
                    <a:pt x="84061" y="153721"/>
                    <a:pt x="71361" y="151181"/>
                  </a:cubicBezTo>
                  <a:cubicBezTo>
                    <a:pt x="53581" y="147371"/>
                    <a:pt x="21831" y="128321"/>
                    <a:pt x="10401" y="114351"/>
                  </a:cubicBezTo>
                  <a:cubicBezTo>
                    <a:pt x="2781" y="104191"/>
                    <a:pt x="-1029" y="92761"/>
                    <a:pt x="241" y="80061"/>
                  </a:cubicBezTo>
                  <a:cubicBezTo>
                    <a:pt x="1511" y="61011"/>
                    <a:pt x="16751" y="27991"/>
                    <a:pt x="29451" y="15291"/>
                  </a:cubicBezTo>
                  <a:cubicBezTo>
                    <a:pt x="38341" y="5131"/>
                    <a:pt x="49771" y="1321"/>
                    <a:pt x="62471" y="51"/>
                  </a:cubicBezTo>
                  <a:cubicBezTo>
                    <a:pt x="81521" y="-1219"/>
                    <a:pt x="129781" y="21641"/>
                    <a:pt x="129781" y="21641"/>
                  </a:cubicBezTo>
                </a:path>
              </a:pathLst>
            </a:custGeom>
            <a:solidFill>
              <a:srgbClr val="FFA62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4320" y="-1779910"/>
            <a:ext cx="20302947" cy="13526838"/>
          </a:xfrm>
          <a:custGeom>
            <a:avLst/>
            <a:gdLst/>
            <a:ahLst/>
            <a:cxnLst/>
            <a:rect l="l" t="t" r="r" b="b"/>
            <a:pathLst>
              <a:path w="20302947" h="13526838">
                <a:moveTo>
                  <a:pt x="0" y="0"/>
                </a:moveTo>
                <a:lnTo>
                  <a:pt x="20302947" y="0"/>
                </a:lnTo>
                <a:lnTo>
                  <a:pt x="20302947" y="13526839"/>
                </a:lnTo>
                <a:lnTo>
                  <a:pt x="0" y="13526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9893818" flipH="1" flipV="1">
            <a:off x="5747968" y="5034321"/>
            <a:ext cx="15288143" cy="10682590"/>
          </a:xfrm>
          <a:custGeom>
            <a:avLst/>
            <a:gdLst/>
            <a:ahLst/>
            <a:cxnLst/>
            <a:rect l="l" t="t" r="r" b="b"/>
            <a:pathLst>
              <a:path w="15288143" h="10682590">
                <a:moveTo>
                  <a:pt x="15288143" y="10682590"/>
                </a:moveTo>
                <a:lnTo>
                  <a:pt x="0" y="10682590"/>
                </a:lnTo>
                <a:lnTo>
                  <a:pt x="0" y="0"/>
                </a:lnTo>
                <a:lnTo>
                  <a:pt x="15288143" y="0"/>
                </a:lnTo>
                <a:lnTo>
                  <a:pt x="15288143" y="1068259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9144000" y="6383769"/>
            <a:ext cx="3867261" cy="3558932"/>
            <a:chOff x="0" y="0"/>
            <a:chExt cx="400443" cy="3685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0443" cy="368516"/>
            </a:xfrm>
            <a:custGeom>
              <a:avLst/>
              <a:gdLst/>
              <a:ahLst/>
              <a:cxnLst/>
              <a:rect l="l" t="t" r="r" b="b"/>
              <a:pathLst>
                <a:path w="400443" h="368516">
                  <a:moveTo>
                    <a:pt x="78075" y="0"/>
                  </a:moveTo>
                  <a:lnTo>
                    <a:pt x="322368" y="0"/>
                  </a:lnTo>
                  <a:cubicBezTo>
                    <a:pt x="343075" y="0"/>
                    <a:pt x="362933" y="8226"/>
                    <a:pt x="377575" y="22868"/>
                  </a:cubicBezTo>
                  <a:cubicBezTo>
                    <a:pt x="392217" y="37509"/>
                    <a:pt x="400443" y="57368"/>
                    <a:pt x="400443" y="78075"/>
                  </a:cubicBezTo>
                  <a:lnTo>
                    <a:pt x="400443" y="290442"/>
                  </a:lnTo>
                  <a:cubicBezTo>
                    <a:pt x="400443" y="311148"/>
                    <a:pt x="392217" y="331007"/>
                    <a:pt x="377575" y="345649"/>
                  </a:cubicBezTo>
                  <a:cubicBezTo>
                    <a:pt x="362933" y="360291"/>
                    <a:pt x="343075" y="368516"/>
                    <a:pt x="322368" y="368516"/>
                  </a:cubicBezTo>
                  <a:lnTo>
                    <a:pt x="78075" y="368516"/>
                  </a:lnTo>
                  <a:cubicBezTo>
                    <a:pt x="57368" y="368516"/>
                    <a:pt x="37509" y="360291"/>
                    <a:pt x="22868" y="345649"/>
                  </a:cubicBezTo>
                  <a:cubicBezTo>
                    <a:pt x="8226" y="331007"/>
                    <a:pt x="0" y="311148"/>
                    <a:pt x="0" y="290442"/>
                  </a:cubicBezTo>
                  <a:lnTo>
                    <a:pt x="0" y="78075"/>
                  </a:lnTo>
                  <a:cubicBezTo>
                    <a:pt x="0" y="57368"/>
                    <a:pt x="8226" y="37509"/>
                    <a:pt x="22868" y="22868"/>
                  </a:cubicBezTo>
                  <a:cubicBezTo>
                    <a:pt x="37509" y="8226"/>
                    <a:pt x="57368" y="0"/>
                    <a:pt x="78075" y="0"/>
                  </a:cubicBezTo>
                  <a:close/>
                </a:path>
              </a:pathLst>
            </a:custGeom>
            <a:blipFill>
              <a:blip r:embed="rId5"/>
              <a:stretch>
                <a:fillRect l="-29272" r="-885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1693877"/>
            <a:ext cx="3867261" cy="5279527"/>
            <a:chOff x="0" y="0"/>
            <a:chExt cx="1018538" cy="13904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8538" cy="1390493"/>
            </a:xfrm>
            <a:custGeom>
              <a:avLst/>
              <a:gdLst/>
              <a:ahLst/>
              <a:cxnLst/>
              <a:rect l="l" t="t" r="r" b="b"/>
              <a:pathLst>
                <a:path w="1018538" h="1390493">
                  <a:moveTo>
                    <a:pt x="76073" y="0"/>
                  </a:moveTo>
                  <a:lnTo>
                    <a:pt x="942465" y="0"/>
                  </a:lnTo>
                  <a:cubicBezTo>
                    <a:pt x="984479" y="0"/>
                    <a:pt x="1018538" y="34059"/>
                    <a:pt x="1018538" y="76073"/>
                  </a:cubicBezTo>
                  <a:lnTo>
                    <a:pt x="1018538" y="1314420"/>
                  </a:lnTo>
                  <a:cubicBezTo>
                    <a:pt x="1018538" y="1356434"/>
                    <a:pt x="984479" y="1390493"/>
                    <a:pt x="942465" y="1390493"/>
                  </a:cubicBezTo>
                  <a:lnTo>
                    <a:pt x="76073" y="1390493"/>
                  </a:lnTo>
                  <a:cubicBezTo>
                    <a:pt x="34059" y="1390493"/>
                    <a:pt x="0" y="1356434"/>
                    <a:pt x="0" y="1314420"/>
                  </a:cubicBezTo>
                  <a:lnTo>
                    <a:pt x="0" y="76073"/>
                  </a:lnTo>
                  <a:cubicBezTo>
                    <a:pt x="0" y="34059"/>
                    <a:pt x="34059" y="0"/>
                    <a:pt x="7607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18538" cy="1428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392039" y="1693877"/>
            <a:ext cx="3867261" cy="8478824"/>
            <a:chOff x="0" y="0"/>
            <a:chExt cx="1018538" cy="217253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18538" cy="2172530"/>
            </a:xfrm>
            <a:custGeom>
              <a:avLst/>
              <a:gdLst/>
              <a:ahLst/>
              <a:cxnLst/>
              <a:rect l="l" t="t" r="r" b="b"/>
              <a:pathLst>
                <a:path w="1018538" h="2172530">
                  <a:moveTo>
                    <a:pt x="76073" y="0"/>
                  </a:moveTo>
                  <a:lnTo>
                    <a:pt x="942465" y="0"/>
                  </a:lnTo>
                  <a:cubicBezTo>
                    <a:pt x="984479" y="0"/>
                    <a:pt x="1018538" y="34059"/>
                    <a:pt x="1018538" y="76073"/>
                  </a:cubicBezTo>
                  <a:lnTo>
                    <a:pt x="1018538" y="2096457"/>
                  </a:lnTo>
                  <a:cubicBezTo>
                    <a:pt x="1018538" y="2138471"/>
                    <a:pt x="984479" y="2172530"/>
                    <a:pt x="942465" y="2172530"/>
                  </a:cubicBezTo>
                  <a:lnTo>
                    <a:pt x="76073" y="2172530"/>
                  </a:lnTo>
                  <a:cubicBezTo>
                    <a:pt x="34059" y="2172530"/>
                    <a:pt x="0" y="2138471"/>
                    <a:pt x="0" y="2096457"/>
                  </a:cubicBezTo>
                  <a:lnTo>
                    <a:pt x="0" y="76073"/>
                  </a:lnTo>
                  <a:cubicBezTo>
                    <a:pt x="0" y="34059"/>
                    <a:pt x="34059" y="0"/>
                    <a:pt x="7607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18538" cy="2210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64130" y="784893"/>
            <a:ext cx="10571017" cy="861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3"/>
              </a:lnSpc>
              <a:spcBef>
                <a:spcPct val="0"/>
              </a:spcBef>
            </a:pPr>
            <a:r>
              <a:rPr lang="en-US" sz="508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subregion koniński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687110" y="2047086"/>
            <a:ext cx="7075890" cy="1232663"/>
            <a:chOff x="0" y="0"/>
            <a:chExt cx="1983368" cy="32465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83368" cy="324652"/>
            </a:xfrm>
            <a:custGeom>
              <a:avLst/>
              <a:gdLst/>
              <a:ahLst/>
              <a:cxnLst/>
              <a:rect l="l" t="t" r="r" b="b"/>
              <a:pathLst>
                <a:path w="1983368" h="324652">
                  <a:moveTo>
                    <a:pt x="14393" y="0"/>
                  </a:moveTo>
                  <a:lnTo>
                    <a:pt x="1968975" y="0"/>
                  </a:lnTo>
                  <a:cubicBezTo>
                    <a:pt x="1976924" y="0"/>
                    <a:pt x="1983368" y="6444"/>
                    <a:pt x="1983368" y="14393"/>
                  </a:cubicBezTo>
                  <a:lnTo>
                    <a:pt x="1983368" y="310259"/>
                  </a:lnTo>
                  <a:cubicBezTo>
                    <a:pt x="1983368" y="314076"/>
                    <a:pt x="1981851" y="317737"/>
                    <a:pt x="1979152" y="320437"/>
                  </a:cubicBezTo>
                  <a:cubicBezTo>
                    <a:pt x="1976453" y="323136"/>
                    <a:pt x="1972792" y="324652"/>
                    <a:pt x="1968975" y="324652"/>
                  </a:cubicBezTo>
                  <a:lnTo>
                    <a:pt x="14393" y="324652"/>
                  </a:lnTo>
                  <a:cubicBezTo>
                    <a:pt x="10576" y="324652"/>
                    <a:pt x="6915" y="323136"/>
                    <a:pt x="4216" y="320437"/>
                  </a:cubicBezTo>
                  <a:cubicBezTo>
                    <a:pt x="1516" y="317737"/>
                    <a:pt x="0" y="314076"/>
                    <a:pt x="0" y="310259"/>
                  </a:cubicBezTo>
                  <a:lnTo>
                    <a:pt x="0" y="14393"/>
                  </a:lnTo>
                  <a:cubicBezTo>
                    <a:pt x="0" y="10576"/>
                    <a:pt x="1516" y="6915"/>
                    <a:pt x="4216" y="4216"/>
                  </a:cubicBezTo>
                  <a:cubicBezTo>
                    <a:pt x="6915" y="1516"/>
                    <a:pt x="10576" y="0"/>
                    <a:pt x="143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0F64B7">
                      <a:alpha val="100000"/>
                    </a:srgbClr>
                  </a:gs>
                  <a:gs pos="100000">
                    <a:srgbClr val="64AAF2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983368" cy="372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5080" y="1878347"/>
            <a:ext cx="1650521" cy="1389316"/>
            <a:chOff x="0" y="-47625"/>
            <a:chExt cx="434704" cy="365910"/>
          </a:xfrm>
        </p:grpSpPr>
        <p:sp>
          <p:nvSpPr>
            <p:cNvPr id="17" name="Freeform 17"/>
            <p:cNvSpPr/>
            <p:nvPr/>
          </p:nvSpPr>
          <p:spPr>
            <a:xfrm>
              <a:off x="116419" y="0"/>
              <a:ext cx="318285" cy="318285"/>
            </a:xfrm>
            <a:custGeom>
              <a:avLst/>
              <a:gdLst/>
              <a:ahLst/>
              <a:cxnLst/>
              <a:rect l="l" t="t" r="r" b="b"/>
              <a:pathLst>
                <a:path w="318285" h="318285">
                  <a:moveTo>
                    <a:pt x="89688" y="0"/>
                  </a:moveTo>
                  <a:lnTo>
                    <a:pt x="228598" y="0"/>
                  </a:lnTo>
                  <a:cubicBezTo>
                    <a:pt x="278131" y="0"/>
                    <a:pt x="318285" y="40155"/>
                    <a:pt x="318285" y="89688"/>
                  </a:cubicBezTo>
                  <a:lnTo>
                    <a:pt x="318285" y="228598"/>
                  </a:lnTo>
                  <a:cubicBezTo>
                    <a:pt x="318285" y="278131"/>
                    <a:pt x="278131" y="318285"/>
                    <a:pt x="228598" y="318285"/>
                  </a:cubicBezTo>
                  <a:lnTo>
                    <a:pt x="89688" y="318285"/>
                  </a:lnTo>
                  <a:cubicBezTo>
                    <a:pt x="40155" y="318285"/>
                    <a:pt x="0" y="278131"/>
                    <a:pt x="0" y="228598"/>
                  </a:cubicBezTo>
                  <a:lnTo>
                    <a:pt x="0" y="89688"/>
                  </a:lnTo>
                  <a:cubicBezTo>
                    <a:pt x="0" y="40155"/>
                    <a:pt x="40155" y="0"/>
                    <a:pt x="896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318285" cy="36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254431" y="3407917"/>
            <a:ext cx="3508569" cy="1232663"/>
            <a:chOff x="0" y="0"/>
            <a:chExt cx="924068" cy="32465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24068" cy="324652"/>
            </a:xfrm>
            <a:custGeom>
              <a:avLst/>
              <a:gdLst/>
              <a:ahLst/>
              <a:cxnLst/>
              <a:rect l="l" t="t" r="r" b="b"/>
              <a:pathLst>
                <a:path w="924068" h="324652">
                  <a:moveTo>
                    <a:pt x="30892" y="0"/>
                  </a:moveTo>
                  <a:lnTo>
                    <a:pt x="893176" y="0"/>
                  </a:lnTo>
                  <a:cubicBezTo>
                    <a:pt x="910237" y="0"/>
                    <a:pt x="924068" y="13831"/>
                    <a:pt x="924068" y="30892"/>
                  </a:cubicBezTo>
                  <a:lnTo>
                    <a:pt x="924068" y="293760"/>
                  </a:lnTo>
                  <a:cubicBezTo>
                    <a:pt x="924068" y="310821"/>
                    <a:pt x="910237" y="324652"/>
                    <a:pt x="893176" y="324652"/>
                  </a:cubicBezTo>
                  <a:lnTo>
                    <a:pt x="30892" y="324652"/>
                  </a:lnTo>
                  <a:cubicBezTo>
                    <a:pt x="13831" y="324652"/>
                    <a:pt x="0" y="310821"/>
                    <a:pt x="0" y="293760"/>
                  </a:cubicBezTo>
                  <a:lnTo>
                    <a:pt x="0" y="30892"/>
                  </a:lnTo>
                  <a:cubicBezTo>
                    <a:pt x="0" y="13831"/>
                    <a:pt x="13831" y="0"/>
                    <a:pt x="308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0F64B7">
                      <a:alpha val="100000"/>
                    </a:srgbClr>
                  </a:gs>
                  <a:gs pos="100000">
                    <a:srgbClr val="64AAF2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924068" cy="372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273481" y="3411475"/>
            <a:ext cx="1208490" cy="1208490"/>
            <a:chOff x="0" y="0"/>
            <a:chExt cx="318285" cy="31828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18285" cy="318285"/>
            </a:xfrm>
            <a:custGeom>
              <a:avLst/>
              <a:gdLst/>
              <a:ahLst/>
              <a:cxnLst/>
              <a:rect l="l" t="t" r="r" b="b"/>
              <a:pathLst>
                <a:path w="318285" h="318285">
                  <a:moveTo>
                    <a:pt x="89688" y="0"/>
                  </a:moveTo>
                  <a:lnTo>
                    <a:pt x="228598" y="0"/>
                  </a:lnTo>
                  <a:cubicBezTo>
                    <a:pt x="278131" y="0"/>
                    <a:pt x="318285" y="40155"/>
                    <a:pt x="318285" y="89688"/>
                  </a:cubicBezTo>
                  <a:lnTo>
                    <a:pt x="318285" y="228598"/>
                  </a:lnTo>
                  <a:cubicBezTo>
                    <a:pt x="318285" y="278131"/>
                    <a:pt x="278131" y="318285"/>
                    <a:pt x="228598" y="318285"/>
                  </a:cubicBezTo>
                  <a:lnTo>
                    <a:pt x="89688" y="318285"/>
                  </a:lnTo>
                  <a:cubicBezTo>
                    <a:pt x="40155" y="318285"/>
                    <a:pt x="0" y="278131"/>
                    <a:pt x="0" y="228598"/>
                  </a:cubicBezTo>
                  <a:lnTo>
                    <a:pt x="0" y="89688"/>
                  </a:lnTo>
                  <a:cubicBezTo>
                    <a:pt x="0" y="40155"/>
                    <a:pt x="40155" y="0"/>
                    <a:pt x="896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4B7">
                    <a:alpha val="100000"/>
                  </a:srgbClr>
                </a:gs>
                <a:gs pos="100000">
                  <a:srgbClr val="64AA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318285" cy="36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8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908939" y="2299547"/>
            <a:ext cx="758061" cy="727741"/>
          </a:xfrm>
          <a:custGeom>
            <a:avLst/>
            <a:gdLst/>
            <a:ahLst/>
            <a:cxnLst/>
            <a:rect l="l" t="t" r="r" b="b"/>
            <a:pathLst>
              <a:path w="758061" h="727741">
                <a:moveTo>
                  <a:pt x="0" y="0"/>
                </a:moveTo>
                <a:lnTo>
                  <a:pt x="758062" y="0"/>
                </a:lnTo>
                <a:lnTo>
                  <a:pt x="758062" y="727741"/>
                </a:lnTo>
                <a:lnTo>
                  <a:pt x="0" y="7277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09" b="-20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6" name="Freeform 26"/>
          <p:cNvSpPr/>
          <p:nvPr/>
        </p:nvSpPr>
        <p:spPr>
          <a:xfrm>
            <a:off x="5536513" y="3517994"/>
            <a:ext cx="644327" cy="995452"/>
          </a:xfrm>
          <a:custGeom>
            <a:avLst/>
            <a:gdLst/>
            <a:ahLst/>
            <a:cxnLst/>
            <a:rect l="l" t="t" r="r" b="b"/>
            <a:pathLst>
              <a:path w="644327" h="995452">
                <a:moveTo>
                  <a:pt x="0" y="0"/>
                </a:moveTo>
                <a:lnTo>
                  <a:pt x="644326" y="0"/>
                </a:lnTo>
                <a:lnTo>
                  <a:pt x="644326" y="995452"/>
                </a:lnTo>
                <a:lnTo>
                  <a:pt x="0" y="9954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6" b="-17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27" name="Group 27"/>
          <p:cNvGrpSpPr/>
          <p:nvPr/>
        </p:nvGrpSpPr>
        <p:grpSpPr>
          <a:xfrm>
            <a:off x="1584594" y="3689324"/>
            <a:ext cx="4706941" cy="5922693"/>
            <a:chOff x="0" y="0"/>
            <a:chExt cx="6275921" cy="789692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275959" cy="7896987"/>
            </a:xfrm>
            <a:custGeom>
              <a:avLst/>
              <a:gdLst/>
              <a:ahLst/>
              <a:cxnLst/>
              <a:rect l="l" t="t" r="r" b="b"/>
              <a:pathLst>
                <a:path w="6275959" h="7896987">
                  <a:moveTo>
                    <a:pt x="0" y="0"/>
                  </a:moveTo>
                  <a:lnTo>
                    <a:pt x="6275959" y="0"/>
                  </a:lnTo>
                  <a:lnTo>
                    <a:pt x="6275959" y="7896987"/>
                  </a:lnTo>
                  <a:lnTo>
                    <a:pt x="0" y="789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870" b="-869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9" name="Freeform 29" descr="Text, logo  Description automatically generated"/>
          <p:cNvSpPr/>
          <p:nvPr/>
        </p:nvSpPr>
        <p:spPr>
          <a:xfrm>
            <a:off x="205348" y="217307"/>
            <a:ext cx="2219697" cy="725668"/>
          </a:xfrm>
          <a:custGeom>
            <a:avLst/>
            <a:gdLst/>
            <a:ahLst/>
            <a:cxnLst/>
            <a:rect l="l" t="t" r="r" b="b"/>
            <a:pathLst>
              <a:path w="2219697" h="725668">
                <a:moveTo>
                  <a:pt x="0" y="0"/>
                </a:moveTo>
                <a:lnTo>
                  <a:pt x="2219697" y="0"/>
                </a:lnTo>
                <a:lnTo>
                  <a:pt x="2219697" y="725668"/>
                </a:lnTo>
                <a:lnTo>
                  <a:pt x="0" y="7256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0" name="TextBox 30"/>
          <p:cNvSpPr txBox="1"/>
          <p:nvPr/>
        </p:nvSpPr>
        <p:spPr>
          <a:xfrm>
            <a:off x="13672275" y="7113227"/>
            <a:ext cx="3340917" cy="3955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8"/>
              </a:lnSpc>
            </a:pPr>
            <a:r>
              <a:rPr lang="en-US" sz="1763" u="sng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https://rpz-rehabilitacja.pl/subregion-koninski</a:t>
            </a:r>
          </a:p>
          <a:p>
            <a:pPr algn="l">
              <a:lnSpc>
                <a:spcPts val="2468"/>
              </a:lnSpc>
            </a:pPr>
            <a:endParaRPr lang="en-US" sz="1763" u="sng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468"/>
              </a:lnSpc>
            </a:pPr>
            <a:r>
              <a:rPr lang="en-US" sz="176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tel. 789 777 375 Konin</a:t>
            </a:r>
          </a:p>
          <a:p>
            <a:pPr algn="l">
              <a:lnSpc>
                <a:spcPts val="2468"/>
              </a:lnSpc>
            </a:pPr>
            <a:r>
              <a:rPr lang="en-US" sz="176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tel. 63 272 00 50 </a:t>
            </a:r>
            <a:r>
              <a:rPr lang="en-US" sz="1763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Koło</a:t>
            </a:r>
            <a:endParaRPr lang="en-US" sz="176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468"/>
              </a:lnSpc>
            </a:pPr>
            <a:r>
              <a:rPr lang="en-US" sz="176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tel. 63 280 43 83 Turek</a:t>
            </a:r>
          </a:p>
          <a:p>
            <a:pPr algn="l">
              <a:lnSpc>
                <a:spcPts val="2468"/>
              </a:lnSpc>
            </a:pPr>
            <a:r>
              <a:rPr lang="en-US" sz="176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tel. 696 042 841 </a:t>
            </a:r>
            <a:r>
              <a:rPr lang="en-US" sz="1763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Września</a:t>
            </a:r>
            <a:endParaRPr lang="en-US" sz="176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468"/>
              </a:lnSpc>
            </a:pPr>
            <a:r>
              <a:rPr lang="en-US" sz="176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tel. 609 354 993 </a:t>
            </a:r>
            <a:r>
              <a:rPr lang="en-US" sz="1763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Brdów</a:t>
            </a:r>
            <a:endParaRPr lang="en-US" sz="176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468"/>
              </a:lnSpc>
            </a:pPr>
            <a:endParaRPr lang="en-US" sz="176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468"/>
              </a:lnSpc>
            </a:pPr>
            <a:endParaRPr lang="en-US" sz="176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468"/>
              </a:lnSpc>
            </a:pPr>
            <a:endParaRPr lang="en-US" sz="176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468"/>
              </a:lnSpc>
              <a:spcBef>
                <a:spcPct val="0"/>
              </a:spcBef>
            </a:pPr>
            <a:endParaRPr lang="en-US" sz="176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647848" y="2862441"/>
            <a:ext cx="2859565" cy="3605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8"/>
              </a:lnSpc>
            </a:pPr>
            <a:r>
              <a:rPr lang="en-US" sz="2063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Fundacja Medycyna i Sztuka</a:t>
            </a:r>
          </a:p>
          <a:p>
            <a:pPr algn="l">
              <a:lnSpc>
                <a:spcPts val="2888"/>
              </a:lnSpc>
            </a:pPr>
            <a:endParaRPr lang="en-US" sz="2063" b="1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l">
              <a:lnSpc>
                <a:spcPts val="2888"/>
              </a:lnSpc>
            </a:pPr>
            <a:r>
              <a:rPr lang="en-US" sz="2063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Akademia Wychowania Fizycznego im. Eugeniusza Piaseckiego w Poznaniu</a:t>
            </a:r>
          </a:p>
          <a:p>
            <a:pPr algn="l">
              <a:lnSpc>
                <a:spcPts val="2888"/>
              </a:lnSpc>
            </a:pPr>
            <a:endParaRPr lang="en-US" sz="2063" b="1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l">
              <a:lnSpc>
                <a:spcPts val="2888"/>
              </a:lnSpc>
              <a:spcBef>
                <a:spcPct val="0"/>
              </a:spcBef>
            </a:pPr>
            <a:r>
              <a:rPr lang="en-US" sz="2063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PCFF Centrum Medyczne Sp. z o.o.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713146" y="6191068"/>
            <a:ext cx="2280990" cy="709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8"/>
              </a:lnSpc>
              <a:spcBef>
                <a:spcPct val="0"/>
              </a:spcBef>
            </a:pPr>
            <a:r>
              <a:rPr lang="en-US" sz="2063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Informacje w sprawie projektu: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672275" y="1892848"/>
            <a:ext cx="3340917" cy="135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8"/>
              </a:lnSpc>
              <a:spcBef>
                <a:spcPct val="0"/>
              </a:spcBef>
            </a:pPr>
            <a:r>
              <a:rPr lang="en-US" sz="3863" b="1">
                <a:gradFill>
                  <a:gsLst>
                    <a:gs pos="0">
                      <a:srgbClr val="FFF7AD">
                        <a:alpha val="100000"/>
                      </a:srgbClr>
                    </a:gs>
                    <a:gs pos="100000">
                      <a:srgbClr val="FFA9F9">
                        <a:alpha val="100000"/>
                      </a:srgbClr>
                    </a:gs>
                  </a:gsLst>
                  <a:lin ang="0"/>
                </a:gradFill>
                <a:latin typeface="Roboto Bold"/>
                <a:ea typeface="Roboto Bold"/>
                <a:cs typeface="Roboto Bold"/>
                <a:sym typeface="Roboto Bold"/>
              </a:rPr>
              <a:t>Rehabilitacja od zaraz!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424484" y="2171700"/>
            <a:ext cx="3662116" cy="963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48"/>
              </a:lnSpc>
            </a:pPr>
            <a:r>
              <a:rPr lang="en-US" sz="19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Wartość</a:t>
            </a:r>
            <a:r>
              <a:rPr lang="en-US" sz="19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projektu</a:t>
            </a:r>
            <a:r>
              <a:rPr lang="en-US" sz="19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1963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6,3 </a:t>
            </a:r>
            <a:r>
              <a:rPr lang="en-US" sz="1963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mln</a:t>
            </a:r>
            <a:r>
              <a:rPr lang="en-US" sz="1963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1963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zł</a:t>
            </a:r>
            <a:endParaRPr lang="en-US" sz="1963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l">
              <a:lnSpc>
                <a:spcPts val="2468"/>
              </a:lnSpc>
              <a:spcBef>
                <a:spcPct val="0"/>
              </a:spcBef>
            </a:pPr>
            <a:r>
              <a:rPr lang="en-US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Dofinansowanie</a:t>
            </a:r>
            <a:r>
              <a:rPr lang="pl-PL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UE: </a:t>
            </a:r>
            <a:r>
              <a:rPr lang="en-US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4,4 </a:t>
            </a:r>
            <a:r>
              <a:rPr lang="en-US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mln</a:t>
            </a:r>
            <a:r>
              <a:rPr lang="en-US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zł</a:t>
            </a:r>
            <a:endParaRPr lang="pl-PL" sz="1763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468"/>
              </a:lnSpc>
              <a:spcBef>
                <a:spcPct val="0"/>
              </a:spcBef>
            </a:pPr>
            <a:r>
              <a:rPr lang="pl-PL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Dofinanoswanie</a:t>
            </a:r>
            <a:r>
              <a:rPr lang="pl-PL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BP: 1,3 </a:t>
            </a:r>
            <a:r>
              <a:rPr lang="en-US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mln</a:t>
            </a:r>
            <a:r>
              <a:rPr lang="en-US" sz="176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63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zł</a:t>
            </a:r>
            <a:endParaRPr lang="en-US" sz="1763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6853758" y="3577157"/>
            <a:ext cx="1566342" cy="907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8"/>
              </a:lnSpc>
            </a:pPr>
            <a:r>
              <a:rPr lang="en-US" sz="17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01.03.2025 r. </a:t>
            </a:r>
          </a:p>
          <a:p>
            <a:pPr algn="ctr">
              <a:lnSpc>
                <a:spcPts val="2468"/>
              </a:lnSpc>
            </a:pPr>
            <a:r>
              <a:rPr lang="en-US" sz="17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 </a:t>
            </a:r>
          </a:p>
          <a:p>
            <a:pPr algn="l">
              <a:lnSpc>
                <a:spcPts val="2468"/>
              </a:lnSpc>
              <a:spcBef>
                <a:spcPct val="0"/>
              </a:spcBef>
            </a:pPr>
            <a:r>
              <a:rPr lang="en-US" sz="17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29.02.2028 r.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716883" y="9178290"/>
            <a:ext cx="2744151" cy="340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3"/>
              </a:lnSpc>
              <a:spcBef>
                <a:spcPct val="0"/>
              </a:spcBef>
            </a:pPr>
            <a:r>
              <a:rPr lang="en-US" sz="198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miejsca realizacji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647848" y="2150490"/>
            <a:ext cx="2696452" cy="298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8"/>
              </a:lnSpc>
              <a:spcBef>
                <a:spcPct val="0"/>
              </a:spcBef>
            </a:pPr>
            <a:r>
              <a:rPr lang="en-US" sz="176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Beneficjent i Partnerzy: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687536" y="3605049"/>
            <a:ext cx="2280990" cy="2157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8"/>
              </a:lnSpc>
            </a:pPr>
            <a:r>
              <a:rPr lang="en-US" sz="2063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Miejsca realizacji:</a:t>
            </a:r>
          </a:p>
          <a:p>
            <a:pPr marL="445454" lvl="1" indent="-222727" algn="l">
              <a:lnSpc>
                <a:spcPts val="2888"/>
              </a:lnSpc>
              <a:buFont typeface="Arial"/>
              <a:buChar char="•"/>
            </a:pPr>
            <a:r>
              <a:rPr lang="en-US" sz="206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Konin,</a:t>
            </a:r>
          </a:p>
          <a:p>
            <a:pPr marL="445454" lvl="1" indent="-222727" algn="l">
              <a:lnSpc>
                <a:spcPts val="2888"/>
              </a:lnSpc>
              <a:buFont typeface="Arial"/>
              <a:buChar char="•"/>
            </a:pPr>
            <a:r>
              <a:rPr lang="en-US" sz="206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Koło,</a:t>
            </a:r>
          </a:p>
          <a:p>
            <a:pPr marL="445454" lvl="1" indent="-222727" algn="l">
              <a:lnSpc>
                <a:spcPts val="2888"/>
              </a:lnSpc>
              <a:buFont typeface="Arial"/>
              <a:buChar char="•"/>
            </a:pPr>
            <a:r>
              <a:rPr lang="en-US" sz="206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Turek,</a:t>
            </a:r>
          </a:p>
          <a:p>
            <a:pPr marL="445454" lvl="1" indent="-222727" algn="l">
              <a:lnSpc>
                <a:spcPts val="2888"/>
              </a:lnSpc>
              <a:buFont typeface="Arial"/>
              <a:buChar char="•"/>
            </a:pPr>
            <a:r>
              <a:rPr lang="en-US" sz="206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Września,</a:t>
            </a:r>
          </a:p>
          <a:p>
            <a:pPr marL="445454" lvl="1" indent="-222727" algn="l">
              <a:lnSpc>
                <a:spcPts val="2888"/>
              </a:lnSpc>
              <a:buFont typeface="Arial"/>
              <a:buChar char="•"/>
            </a:pPr>
            <a:r>
              <a:rPr lang="en-US" sz="206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Brdów</a:t>
            </a:r>
          </a:p>
        </p:txBody>
      </p:sp>
      <p:sp>
        <p:nvSpPr>
          <p:cNvPr id="39" name="Freeform 39"/>
          <p:cNvSpPr/>
          <p:nvPr/>
        </p:nvSpPr>
        <p:spPr>
          <a:xfrm>
            <a:off x="3530784" y="5888279"/>
            <a:ext cx="2748324" cy="2147021"/>
          </a:xfrm>
          <a:custGeom>
            <a:avLst/>
            <a:gdLst/>
            <a:ahLst/>
            <a:cxnLst/>
            <a:rect l="l" t="t" r="r" b="b"/>
            <a:pathLst>
              <a:path w="2748324" h="2147021">
                <a:moveTo>
                  <a:pt x="0" y="0"/>
                </a:moveTo>
                <a:lnTo>
                  <a:pt x="2748325" y="0"/>
                </a:lnTo>
                <a:lnTo>
                  <a:pt x="2748325" y="2147021"/>
                </a:lnTo>
                <a:lnTo>
                  <a:pt x="0" y="21470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0" name="Group 40"/>
          <p:cNvGrpSpPr/>
          <p:nvPr/>
        </p:nvGrpSpPr>
        <p:grpSpPr>
          <a:xfrm>
            <a:off x="5299710" y="7439978"/>
            <a:ext cx="184785" cy="184785"/>
            <a:chOff x="0" y="0"/>
            <a:chExt cx="246380" cy="246380"/>
          </a:xfrm>
        </p:grpSpPr>
        <p:sp>
          <p:nvSpPr>
            <p:cNvPr id="41" name="Freeform 41"/>
            <p:cNvSpPr/>
            <p:nvPr/>
          </p:nvSpPr>
          <p:spPr>
            <a:xfrm>
              <a:off x="47752" y="50749"/>
              <a:ext cx="145288" cy="148600"/>
            </a:xfrm>
            <a:custGeom>
              <a:avLst/>
              <a:gdLst/>
              <a:ahLst/>
              <a:cxnLst/>
              <a:rect l="l" t="t" r="r" b="b"/>
              <a:pathLst>
                <a:path w="145288" h="148600">
                  <a:moveTo>
                    <a:pt x="145288" y="52121"/>
                  </a:moveTo>
                  <a:cubicBezTo>
                    <a:pt x="141478" y="106731"/>
                    <a:pt x="122428" y="135941"/>
                    <a:pt x="103378" y="144831"/>
                  </a:cubicBezTo>
                  <a:cubicBezTo>
                    <a:pt x="84328" y="152451"/>
                    <a:pt x="50038" y="147371"/>
                    <a:pt x="33528" y="139751"/>
                  </a:cubicBezTo>
                  <a:cubicBezTo>
                    <a:pt x="20828" y="134671"/>
                    <a:pt x="13208" y="127051"/>
                    <a:pt x="6858" y="114351"/>
                  </a:cubicBezTo>
                  <a:cubicBezTo>
                    <a:pt x="-762" y="97841"/>
                    <a:pt x="-2032" y="61011"/>
                    <a:pt x="3048" y="43231"/>
                  </a:cubicBezTo>
                  <a:cubicBezTo>
                    <a:pt x="6858" y="30531"/>
                    <a:pt x="15748" y="21641"/>
                    <a:pt x="25908" y="15291"/>
                  </a:cubicBezTo>
                  <a:cubicBezTo>
                    <a:pt x="34798" y="7671"/>
                    <a:pt x="44958" y="1321"/>
                    <a:pt x="58928" y="51"/>
                  </a:cubicBezTo>
                  <a:cubicBezTo>
                    <a:pt x="76708" y="-1219"/>
                    <a:pt x="126238" y="21641"/>
                    <a:pt x="126238" y="21641"/>
                  </a:cubicBezTo>
                </a:path>
              </a:pathLst>
            </a:custGeom>
            <a:solidFill>
              <a:srgbClr val="FF66C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5477828" y="7015162"/>
            <a:ext cx="189548" cy="184785"/>
            <a:chOff x="0" y="0"/>
            <a:chExt cx="252730" cy="246380"/>
          </a:xfrm>
        </p:grpSpPr>
        <p:sp>
          <p:nvSpPr>
            <p:cNvPr id="43" name="Freeform 43"/>
            <p:cNvSpPr/>
            <p:nvPr/>
          </p:nvSpPr>
          <p:spPr>
            <a:xfrm>
              <a:off x="50800" y="50746"/>
              <a:ext cx="149860" cy="148274"/>
            </a:xfrm>
            <a:custGeom>
              <a:avLst/>
              <a:gdLst/>
              <a:ahLst/>
              <a:cxnLst/>
              <a:rect l="l" t="t" r="r" b="b"/>
              <a:pathLst>
                <a:path w="149860" h="148274">
                  <a:moveTo>
                    <a:pt x="149860" y="52124"/>
                  </a:moveTo>
                  <a:cubicBezTo>
                    <a:pt x="146050" y="105464"/>
                    <a:pt x="127000" y="135944"/>
                    <a:pt x="107950" y="143564"/>
                  </a:cubicBezTo>
                  <a:cubicBezTo>
                    <a:pt x="88900" y="152454"/>
                    <a:pt x="54610" y="147374"/>
                    <a:pt x="36830" y="139754"/>
                  </a:cubicBezTo>
                  <a:cubicBezTo>
                    <a:pt x="25400" y="134674"/>
                    <a:pt x="17780" y="124514"/>
                    <a:pt x="11430" y="114354"/>
                  </a:cubicBezTo>
                  <a:cubicBezTo>
                    <a:pt x="5080" y="104194"/>
                    <a:pt x="0" y="92764"/>
                    <a:pt x="0" y="78794"/>
                  </a:cubicBezTo>
                  <a:cubicBezTo>
                    <a:pt x="1270" y="61014"/>
                    <a:pt x="16510" y="27994"/>
                    <a:pt x="29210" y="15294"/>
                  </a:cubicBezTo>
                  <a:cubicBezTo>
                    <a:pt x="39370" y="5134"/>
                    <a:pt x="49530" y="54"/>
                    <a:pt x="63500" y="54"/>
                  </a:cubicBezTo>
                  <a:cubicBezTo>
                    <a:pt x="81280" y="-1216"/>
                    <a:pt x="130810" y="20374"/>
                    <a:pt x="130810" y="20374"/>
                  </a:cubicBezTo>
                </a:path>
              </a:pathLst>
            </a:custGeom>
            <a:solidFill>
              <a:srgbClr val="FF66C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4979670" y="6927532"/>
            <a:ext cx="184785" cy="184785"/>
            <a:chOff x="0" y="0"/>
            <a:chExt cx="246380" cy="246380"/>
          </a:xfrm>
        </p:grpSpPr>
        <p:sp>
          <p:nvSpPr>
            <p:cNvPr id="45" name="Freeform 45"/>
            <p:cNvSpPr/>
            <p:nvPr/>
          </p:nvSpPr>
          <p:spPr>
            <a:xfrm>
              <a:off x="47201" y="50749"/>
              <a:ext cx="145839" cy="148600"/>
            </a:xfrm>
            <a:custGeom>
              <a:avLst/>
              <a:gdLst/>
              <a:ahLst/>
              <a:cxnLst/>
              <a:rect l="l" t="t" r="r" b="b"/>
              <a:pathLst>
                <a:path w="145839" h="148600">
                  <a:moveTo>
                    <a:pt x="145839" y="52121"/>
                  </a:moveTo>
                  <a:cubicBezTo>
                    <a:pt x="142029" y="106731"/>
                    <a:pt x="122979" y="135941"/>
                    <a:pt x="103929" y="144831"/>
                  </a:cubicBezTo>
                  <a:cubicBezTo>
                    <a:pt x="84879" y="152451"/>
                    <a:pt x="49319" y="147371"/>
                    <a:pt x="32809" y="139751"/>
                  </a:cubicBezTo>
                  <a:cubicBezTo>
                    <a:pt x="21379" y="134671"/>
                    <a:pt x="12489" y="127051"/>
                    <a:pt x="7409" y="114351"/>
                  </a:cubicBezTo>
                  <a:cubicBezTo>
                    <a:pt x="-211" y="97841"/>
                    <a:pt x="-2751" y="61011"/>
                    <a:pt x="3599" y="43231"/>
                  </a:cubicBezTo>
                  <a:cubicBezTo>
                    <a:pt x="7409" y="30531"/>
                    <a:pt x="16299" y="21641"/>
                    <a:pt x="25189" y="15291"/>
                  </a:cubicBezTo>
                  <a:cubicBezTo>
                    <a:pt x="35349" y="7671"/>
                    <a:pt x="45509" y="1321"/>
                    <a:pt x="58209" y="51"/>
                  </a:cubicBezTo>
                  <a:cubicBezTo>
                    <a:pt x="77259" y="-1219"/>
                    <a:pt x="126789" y="21641"/>
                    <a:pt x="126789" y="21641"/>
                  </a:cubicBezTo>
                </a:path>
              </a:pathLst>
            </a:custGeom>
            <a:solidFill>
              <a:srgbClr val="FF66C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4011930" y="6712268"/>
            <a:ext cx="189548" cy="189548"/>
            <a:chOff x="0" y="0"/>
            <a:chExt cx="252730" cy="252730"/>
          </a:xfrm>
        </p:grpSpPr>
        <p:sp>
          <p:nvSpPr>
            <p:cNvPr id="47" name="Freeform 47"/>
            <p:cNvSpPr/>
            <p:nvPr/>
          </p:nvSpPr>
          <p:spPr>
            <a:xfrm>
              <a:off x="50559" y="50746"/>
              <a:ext cx="148831" cy="152157"/>
            </a:xfrm>
            <a:custGeom>
              <a:avLst/>
              <a:gdLst/>
              <a:ahLst/>
              <a:cxnLst/>
              <a:rect l="l" t="t" r="r" b="b"/>
              <a:pathLst>
                <a:path w="148831" h="152157">
                  <a:moveTo>
                    <a:pt x="148831" y="52124"/>
                  </a:moveTo>
                  <a:cubicBezTo>
                    <a:pt x="145021" y="105464"/>
                    <a:pt x="123431" y="134674"/>
                    <a:pt x="106921" y="144834"/>
                  </a:cubicBezTo>
                  <a:cubicBezTo>
                    <a:pt x="95491" y="151184"/>
                    <a:pt x="84061" y="153724"/>
                    <a:pt x="71361" y="151184"/>
                  </a:cubicBezTo>
                  <a:cubicBezTo>
                    <a:pt x="53581" y="147374"/>
                    <a:pt x="21831" y="128324"/>
                    <a:pt x="10401" y="114354"/>
                  </a:cubicBezTo>
                  <a:cubicBezTo>
                    <a:pt x="2781" y="104194"/>
                    <a:pt x="-1029" y="92764"/>
                    <a:pt x="241" y="78794"/>
                  </a:cubicBezTo>
                  <a:cubicBezTo>
                    <a:pt x="1511" y="61014"/>
                    <a:pt x="15481" y="27994"/>
                    <a:pt x="29451" y="15294"/>
                  </a:cubicBezTo>
                  <a:cubicBezTo>
                    <a:pt x="38341" y="5134"/>
                    <a:pt x="48501" y="54"/>
                    <a:pt x="62471" y="54"/>
                  </a:cubicBezTo>
                  <a:cubicBezTo>
                    <a:pt x="80251" y="-1216"/>
                    <a:pt x="129781" y="20374"/>
                    <a:pt x="129781" y="20374"/>
                  </a:cubicBezTo>
                </a:path>
              </a:pathLst>
            </a:custGeom>
            <a:solidFill>
              <a:srgbClr val="FF66C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5544503" y="6644640"/>
            <a:ext cx="189548" cy="184785"/>
            <a:chOff x="0" y="0"/>
            <a:chExt cx="252730" cy="246380"/>
          </a:xfrm>
        </p:grpSpPr>
        <p:sp>
          <p:nvSpPr>
            <p:cNvPr id="49" name="Freeform 49"/>
            <p:cNvSpPr/>
            <p:nvPr/>
          </p:nvSpPr>
          <p:spPr>
            <a:xfrm>
              <a:off x="50604" y="50800"/>
              <a:ext cx="148786" cy="149490"/>
            </a:xfrm>
            <a:custGeom>
              <a:avLst/>
              <a:gdLst/>
              <a:ahLst/>
              <a:cxnLst/>
              <a:rect l="l" t="t" r="r" b="b"/>
              <a:pathLst>
                <a:path w="148786" h="149490">
                  <a:moveTo>
                    <a:pt x="148786" y="53340"/>
                  </a:moveTo>
                  <a:cubicBezTo>
                    <a:pt x="144976" y="106680"/>
                    <a:pt x="125926" y="135890"/>
                    <a:pt x="106876" y="144780"/>
                  </a:cubicBezTo>
                  <a:cubicBezTo>
                    <a:pt x="87826" y="153670"/>
                    <a:pt x="53536" y="148590"/>
                    <a:pt x="35756" y="140970"/>
                  </a:cubicBezTo>
                  <a:cubicBezTo>
                    <a:pt x="24326" y="135890"/>
                    <a:pt x="16706" y="124460"/>
                    <a:pt x="10356" y="115570"/>
                  </a:cubicBezTo>
                  <a:cubicBezTo>
                    <a:pt x="4006" y="105410"/>
                    <a:pt x="-1074" y="92710"/>
                    <a:pt x="196" y="80010"/>
                  </a:cubicBezTo>
                  <a:cubicBezTo>
                    <a:pt x="196" y="62230"/>
                    <a:pt x="15436" y="29210"/>
                    <a:pt x="28136" y="15240"/>
                  </a:cubicBezTo>
                  <a:cubicBezTo>
                    <a:pt x="38296" y="6350"/>
                    <a:pt x="48456" y="1270"/>
                    <a:pt x="62426" y="0"/>
                  </a:cubicBezTo>
                  <a:cubicBezTo>
                    <a:pt x="80206" y="0"/>
                    <a:pt x="129736" y="21590"/>
                    <a:pt x="129736" y="21590"/>
                  </a:cubicBezTo>
                </a:path>
              </a:pathLst>
            </a:custGeom>
            <a:solidFill>
              <a:srgbClr val="FF66C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889</Words>
  <Application>Microsoft Office PowerPoint</Application>
  <PresentationFormat>Niestandardowy</PresentationFormat>
  <Paragraphs>156</Paragraphs>
  <Slides>11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9" baseType="lpstr">
      <vt:lpstr>Roboto</vt:lpstr>
      <vt:lpstr>Open Sans 1 Bold</vt:lpstr>
      <vt:lpstr>Calibri</vt:lpstr>
      <vt:lpstr>Roboto Bold</vt:lpstr>
      <vt:lpstr>Aptos</vt:lpstr>
      <vt:lpstr>Arial</vt:lpstr>
      <vt:lpstr>Open Sauce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Wielkopolski program polityki zdrowotnej w zakresie rehabilitacji medycznej II</dc:title>
  <cp:lastModifiedBy>Skorupska Monika</cp:lastModifiedBy>
  <cp:revision>8</cp:revision>
  <dcterms:created xsi:type="dcterms:W3CDTF">2006-08-16T00:00:00Z</dcterms:created>
  <dcterms:modified xsi:type="dcterms:W3CDTF">2026-01-27T10:39:48Z</dcterms:modified>
  <dc:identifier>DAG_Odz3c6s</dc:identifier>
</cp:coreProperties>
</file>