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92" r:id="rId7"/>
    <p:sldId id="290" r:id="rId8"/>
    <p:sldId id="263" r:id="rId9"/>
    <p:sldId id="262" r:id="rId10"/>
    <p:sldId id="288" r:id="rId11"/>
    <p:sldId id="264" r:id="rId12"/>
    <p:sldId id="265" r:id="rId13"/>
    <p:sldId id="267" r:id="rId14"/>
    <p:sldId id="268" r:id="rId15"/>
    <p:sldId id="269" r:id="rId16"/>
    <p:sldId id="291" r:id="rId17"/>
  </p:sldIdLst>
  <p:sldSz cx="18288000" cy="10287000"/>
  <p:notesSz cx="6858000" cy="9144000"/>
  <p:embeddedFontLst>
    <p:embeddedFont>
      <p:font typeface="Canva Sans" panose="020B0604020202020204" charset="0"/>
      <p:regular r:id="rId19"/>
    </p:embeddedFont>
    <p:embeddedFont>
      <p:font typeface="Canva Sans Bold" panose="020B0604020202020204" charset="0"/>
      <p:regular r:id="rId20"/>
    </p:embeddedFont>
    <p:embeddedFont>
      <p:font typeface="DM Sans Bold" panose="020B0604020202020204" charset="-18"/>
      <p:regular r:id="rId21"/>
    </p:embeddedFont>
    <p:embeddedFont>
      <p:font typeface="Montserrat Bold" panose="020B0604020202020204" charset="-18"/>
      <p:regular r:id="rId22"/>
    </p:embeddedFont>
    <p:embeddedFont>
      <p:font typeface="Montserrat Light" panose="00000400000000000000" pitchFamily="2" charset="-18"/>
      <p:regular r:id="rId23"/>
    </p:embeddedFont>
    <p:embeddedFont>
      <p:font typeface="Montserrat Ultra-Bold" panose="020B0604020202020204" charset="-18"/>
      <p:regular r:id="rId24"/>
    </p:embeddedFont>
    <p:embeddedFont>
      <p:font typeface="Open Sans 1" panose="020B0604020202020204" charset="0"/>
      <p:regular r:id="rId25"/>
    </p:embeddedFont>
    <p:embeddedFont>
      <p:font typeface="Open Sans 1 Bold" panose="020B0604020202020204" charset="0"/>
      <p:regular r:id="rId26"/>
    </p:embeddedFont>
    <p:embeddedFont>
      <p:font typeface="Proxima Nova" panose="020B0604020202020204" charset="0"/>
      <p:regular r:id="rId27"/>
    </p:embeddedFont>
    <p:embeddedFont>
      <p:font typeface="Proxima Nova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0A5A4-AC96-465E-9083-51AF242780FA}" type="datetimeFigureOut">
              <a:rPr lang="pl-PL" smtClean="0"/>
              <a:t>27.01.2026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E650D-3570-4518-9B91-1E8CB9119E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72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2D5A1-7A08-4F43-A24E-AFD3B6116D9D}" type="slidenum">
              <a:rPr lang="en-PL" smtClean="0"/>
              <a:t>16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1203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10" Type="http://schemas.openxmlformats.org/officeDocument/2006/relationships/image" Target="../media/image53.svg"/><Relationship Id="rId4" Type="http://schemas.openxmlformats.org/officeDocument/2006/relationships/image" Target="../media/image93.sv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18" Type="http://schemas.openxmlformats.org/officeDocument/2006/relationships/image" Target="../media/image114.png"/><Relationship Id="rId26" Type="http://schemas.openxmlformats.org/officeDocument/2006/relationships/image" Target="../media/image74.png"/><Relationship Id="rId3" Type="http://schemas.openxmlformats.org/officeDocument/2006/relationships/image" Target="../media/image99.svg"/><Relationship Id="rId21" Type="http://schemas.openxmlformats.org/officeDocument/2006/relationships/image" Target="../media/image117.svg"/><Relationship Id="rId7" Type="http://schemas.openxmlformats.org/officeDocument/2006/relationships/image" Target="../media/image103.svg"/><Relationship Id="rId12" Type="http://schemas.openxmlformats.org/officeDocument/2006/relationships/image" Target="../media/image108.png"/><Relationship Id="rId17" Type="http://schemas.openxmlformats.org/officeDocument/2006/relationships/image" Target="../media/image113.svg"/><Relationship Id="rId25" Type="http://schemas.openxmlformats.org/officeDocument/2006/relationships/image" Target="../media/image77.sv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svg"/><Relationship Id="rId24" Type="http://schemas.openxmlformats.org/officeDocument/2006/relationships/image" Target="../media/image76.png"/><Relationship Id="rId5" Type="http://schemas.openxmlformats.org/officeDocument/2006/relationships/image" Target="../media/image101.svg"/><Relationship Id="rId15" Type="http://schemas.openxmlformats.org/officeDocument/2006/relationships/image" Target="../media/image111.svg"/><Relationship Id="rId23" Type="http://schemas.openxmlformats.org/officeDocument/2006/relationships/image" Target="../media/image119.svg"/><Relationship Id="rId10" Type="http://schemas.openxmlformats.org/officeDocument/2006/relationships/image" Target="../media/image106.png"/><Relationship Id="rId19" Type="http://schemas.openxmlformats.org/officeDocument/2006/relationships/image" Target="../media/image115.svg"/><Relationship Id="rId4" Type="http://schemas.openxmlformats.org/officeDocument/2006/relationships/image" Target="../media/image100.png"/><Relationship Id="rId9" Type="http://schemas.openxmlformats.org/officeDocument/2006/relationships/image" Target="../media/image105.sv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7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13" Type="http://schemas.openxmlformats.org/officeDocument/2006/relationships/image" Target="../media/image131.png"/><Relationship Id="rId3" Type="http://schemas.openxmlformats.org/officeDocument/2006/relationships/image" Target="../media/image124.png"/><Relationship Id="rId7" Type="http://schemas.openxmlformats.org/officeDocument/2006/relationships/image" Target="../media/image87.png"/><Relationship Id="rId12" Type="http://schemas.openxmlformats.org/officeDocument/2006/relationships/hyperlink" Target="https://rehabilitacja-open.pl/" TargetMode="External"/><Relationship Id="rId17" Type="http://schemas.openxmlformats.org/officeDocument/2006/relationships/hyperlink" Target="https://retinopatiacukrzycowa.pl/retinopatia-cukrzycowa/" TargetMode="External"/><Relationship Id="rId2" Type="http://schemas.openxmlformats.org/officeDocument/2006/relationships/image" Target="../media/image123.jpeg"/><Relationship Id="rId16" Type="http://schemas.openxmlformats.org/officeDocument/2006/relationships/hyperlink" Target="https://orsk.pl/zakres-swiadczen/projekt-wspolfinansowany-z-efs-plus-w-ramach-regionalnego-programu-operacyjnego-fundusze-europejskie-dla-wielkopolski-na-lata-2021-2027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svg"/><Relationship Id="rId11" Type="http://schemas.openxmlformats.org/officeDocument/2006/relationships/image" Target="../media/image130.svg"/><Relationship Id="rId5" Type="http://schemas.openxmlformats.org/officeDocument/2006/relationships/image" Target="../media/image126.png"/><Relationship Id="rId15" Type="http://schemas.openxmlformats.org/officeDocument/2006/relationships/hyperlink" Target="https://badaniaopen.pl/" TargetMode="External"/><Relationship Id="rId10" Type="http://schemas.openxmlformats.org/officeDocument/2006/relationships/image" Target="../media/image129.png"/><Relationship Id="rId4" Type="http://schemas.openxmlformats.org/officeDocument/2006/relationships/image" Target="../media/image125.svg"/><Relationship Id="rId9" Type="http://schemas.openxmlformats.org/officeDocument/2006/relationships/image" Target="../media/image128.png"/><Relationship Id="rId14" Type="http://schemas.openxmlformats.org/officeDocument/2006/relationships/image" Target="../media/image13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5.jpg"/><Relationship Id="rId4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svg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4.png"/><Relationship Id="rId3" Type="http://schemas.openxmlformats.org/officeDocument/2006/relationships/image" Target="../media/image14.svg"/><Relationship Id="rId7" Type="http://schemas.openxmlformats.org/officeDocument/2006/relationships/image" Target="../media/image17.png"/><Relationship Id="rId12" Type="http://schemas.openxmlformats.org/officeDocument/2006/relationships/image" Target="../media/image33.svg"/><Relationship Id="rId2" Type="http://schemas.openxmlformats.org/officeDocument/2006/relationships/image" Target="../media/image13.pn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15.png"/><Relationship Id="rId15" Type="http://schemas.openxmlformats.org/officeDocument/2006/relationships/image" Target="../media/image36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svg"/><Relationship Id="rId1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3" Type="http://schemas.openxmlformats.org/officeDocument/2006/relationships/image" Target="../media/image14.svg"/><Relationship Id="rId7" Type="http://schemas.openxmlformats.org/officeDocument/2006/relationships/image" Target="../media/image26.sv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" Type="http://schemas.openxmlformats.org/officeDocument/2006/relationships/image" Target="../media/image13.png"/><Relationship Id="rId16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2.png"/><Relationship Id="rId5" Type="http://schemas.openxmlformats.org/officeDocument/2006/relationships/image" Target="../media/image39.sv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38.pn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51.svg"/><Relationship Id="rId21" Type="http://schemas.openxmlformats.org/officeDocument/2006/relationships/image" Target="../media/image69.sv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17" Type="http://schemas.openxmlformats.org/officeDocument/2006/relationships/image" Target="../media/image65.svg"/><Relationship Id="rId25" Type="http://schemas.openxmlformats.org/officeDocument/2006/relationships/image" Target="../media/image73.sv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24" Type="http://schemas.openxmlformats.org/officeDocument/2006/relationships/image" Target="../media/image72.png"/><Relationship Id="rId5" Type="http://schemas.openxmlformats.org/officeDocument/2006/relationships/image" Target="../media/image53.svg"/><Relationship Id="rId15" Type="http://schemas.openxmlformats.org/officeDocument/2006/relationships/image" Target="../media/image63.svg"/><Relationship Id="rId23" Type="http://schemas.openxmlformats.org/officeDocument/2006/relationships/image" Target="../media/image71.svg"/><Relationship Id="rId10" Type="http://schemas.openxmlformats.org/officeDocument/2006/relationships/image" Target="../media/image58.png"/><Relationship Id="rId19" Type="http://schemas.openxmlformats.org/officeDocument/2006/relationships/image" Target="../media/image67.svg"/><Relationship Id="rId4" Type="http://schemas.openxmlformats.org/officeDocument/2006/relationships/image" Target="../media/image52.png"/><Relationship Id="rId9" Type="http://schemas.openxmlformats.org/officeDocument/2006/relationships/image" Target="../media/image57.sv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svg"/><Relationship Id="rId3" Type="http://schemas.openxmlformats.org/officeDocument/2006/relationships/image" Target="../media/image77.svg"/><Relationship Id="rId7" Type="http://schemas.openxmlformats.org/officeDocument/2006/relationships/image" Target="../media/image79.svg"/><Relationship Id="rId12" Type="http://schemas.openxmlformats.org/officeDocument/2006/relationships/image" Target="../media/image84.svg"/><Relationship Id="rId17" Type="http://schemas.openxmlformats.org/officeDocument/2006/relationships/image" Target="../media/image89.png"/><Relationship Id="rId2" Type="http://schemas.openxmlformats.org/officeDocument/2006/relationships/image" Target="../media/image76.png"/><Relationship Id="rId16" Type="http://schemas.openxmlformats.org/officeDocument/2006/relationships/image" Target="../media/image88.svg"/><Relationship Id="rId20" Type="http://schemas.openxmlformats.org/officeDocument/2006/relationships/image" Target="../media/image5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5.svg"/><Relationship Id="rId15" Type="http://schemas.openxmlformats.org/officeDocument/2006/relationships/image" Target="../media/image87.png"/><Relationship Id="rId10" Type="http://schemas.openxmlformats.org/officeDocument/2006/relationships/image" Target="../media/image82.svg"/><Relationship Id="rId19" Type="http://schemas.openxmlformats.org/officeDocument/2006/relationships/image" Target="../media/image54.png"/><Relationship Id="rId4" Type="http://schemas.openxmlformats.org/officeDocument/2006/relationships/image" Target="../media/image74.png"/><Relationship Id="rId9" Type="http://schemas.openxmlformats.org/officeDocument/2006/relationships/image" Target="../media/image81.png"/><Relationship Id="rId14" Type="http://schemas.openxmlformats.org/officeDocument/2006/relationships/image" Target="../media/image8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742433" cy="4198287"/>
          </a:xfrm>
          <a:prstGeom prst="rect">
            <a:avLst/>
          </a:prstGeom>
          <a:solidFill>
            <a:srgbClr val="2E75B6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367923" y="3225022"/>
            <a:ext cx="15050643" cy="5419677"/>
            <a:chOff x="0" y="0"/>
            <a:chExt cx="20067524" cy="72262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067524" cy="7226300"/>
            </a:xfrm>
            <a:custGeom>
              <a:avLst/>
              <a:gdLst/>
              <a:ahLst/>
              <a:cxnLst/>
              <a:rect l="l" t="t" r="r" b="b"/>
              <a:pathLst>
                <a:path w="20067524" h="7226300">
                  <a:moveTo>
                    <a:pt x="0" y="0"/>
                  </a:moveTo>
                  <a:lnTo>
                    <a:pt x="20067524" y="0"/>
                  </a:lnTo>
                  <a:lnTo>
                    <a:pt x="20067524" y="7226300"/>
                  </a:lnTo>
                  <a:lnTo>
                    <a:pt x="0" y="7226300"/>
                  </a:lnTo>
                  <a:close/>
                </a:path>
              </a:pathLst>
            </a:custGeom>
            <a:solidFill>
              <a:srgbClr val="A5D3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33601" y="7511567"/>
            <a:ext cx="13804259" cy="67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2666" b="1">
                <a:solidFill>
                  <a:srgbClr val="11306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 ramach Programu Fundusze Europejskie dla Wielkopolski 2021-2027 </a:t>
            </a:r>
          </a:p>
          <a:p>
            <a:pPr algn="l">
              <a:lnSpc>
                <a:spcPts val="2560"/>
              </a:lnSpc>
            </a:pPr>
            <a:r>
              <a:rPr lang="en-US" sz="2666" b="1">
                <a:solidFill>
                  <a:srgbClr val="11306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oraz w ramach Wielkopolskiego Regionalnego Programu Operacyjnego 2014-2020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62823" y="4740459"/>
            <a:ext cx="13953601" cy="1540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8"/>
              </a:lnSpc>
            </a:pPr>
            <a:r>
              <a:rPr lang="en-US" sz="4381" b="1">
                <a:solidFill>
                  <a:srgbClr val="11306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Regionalne Programy Zdrowotne </a:t>
            </a:r>
          </a:p>
          <a:p>
            <a:pPr algn="l">
              <a:lnSpc>
                <a:spcPts val="5258"/>
              </a:lnSpc>
            </a:pPr>
            <a:r>
              <a:rPr lang="en-US" sz="4381" b="1">
                <a:solidFill>
                  <a:srgbClr val="11306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realizowane w województwie wielkopolskim</a:t>
            </a:r>
          </a:p>
        </p:txBody>
      </p:sp>
      <p:sp>
        <p:nvSpPr>
          <p:cNvPr id="7" name="Freeform 7"/>
          <p:cNvSpPr/>
          <p:nvPr/>
        </p:nvSpPr>
        <p:spPr>
          <a:xfrm>
            <a:off x="685800" y="613210"/>
            <a:ext cx="943242" cy="943242"/>
          </a:xfrm>
          <a:custGeom>
            <a:avLst/>
            <a:gdLst/>
            <a:ahLst/>
            <a:cxnLst/>
            <a:rect l="l" t="t" r="r" b="b"/>
            <a:pathLst>
              <a:path w="943242" h="943242">
                <a:moveTo>
                  <a:pt x="0" y="0"/>
                </a:moveTo>
                <a:lnTo>
                  <a:pt x="943242" y="0"/>
                </a:lnTo>
                <a:lnTo>
                  <a:pt x="943242" y="943242"/>
                </a:lnTo>
                <a:lnTo>
                  <a:pt x="0" y="943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2150612" y="613210"/>
            <a:ext cx="943242" cy="943242"/>
          </a:xfrm>
          <a:custGeom>
            <a:avLst/>
            <a:gdLst/>
            <a:ahLst/>
            <a:cxnLst/>
            <a:rect l="l" t="t" r="r" b="b"/>
            <a:pathLst>
              <a:path w="943242" h="943242">
                <a:moveTo>
                  <a:pt x="0" y="0"/>
                </a:moveTo>
                <a:lnTo>
                  <a:pt x="943241" y="0"/>
                </a:lnTo>
                <a:lnTo>
                  <a:pt x="943241" y="943242"/>
                </a:lnTo>
                <a:lnTo>
                  <a:pt x="0" y="943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3599650" y="621716"/>
            <a:ext cx="943242" cy="928507"/>
          </a:xfrm>
          <a:custGeom>
            <a:avLst/>
            <a:gdLst/>
            <a:ahLst/>
            <a:cxnLst/>
            <a:rect l="l" t="t" r="r" b="b"/>
            <a:pathLst>
              <a:path w="943242" h="928507">
                <a:moveTo>
                  <a:pt x="0" y="0"/>
                </a:moveTo>
                <a:lnTo>
                  <a:pt x="943242" y="0"/>
                </a:lnTo>
                <a:lnTo>
                  <a:pt x="943242" y="928506"/>
                </a:lnTo>
                <a:lnTo>
                  <a:pt x="0" y="9285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0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4969945" y="613210"/>
            <a:ext cx="943242" cy="943242"/>
          </a:xfrm>
          <a:custGeom>
            <a:avLst/>
            <a:gdLst/>
            <a:ahLst/>
            <a:cxnLst/>
            <a:rect l="l" t="t" r="r" b="b"/>
            <a:pathLst>
              <a:path w="943242" h="943242">
                <a:moveTo>
                  <a:pt x="0" y="0"/>
                </a:moveTo>
                <a:lnTo>
                  <a:pt x="943242" y="0"/>
                </a:lnTo>
                <a:lnTo>
                  <a:pt x="943242" y="943242"/>
                </a:lnTo>
                <a:lnTo>
                  <a:pt x="0" y="9432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 descr="Text, logo  Description automatically generated"/>
          <p:cNvSpPr/>
          <p:nvPr/>
        </p:nvSpPr>
        <p:spPr>
          <a:xfrm>
            <a:off x="13542274" y="945766"/>
            <a:ext cx="2885218" cy="943242"/>
          </a:xfrm>
          <a:custGeom>
            <a:avLst/>
            <a:gdLst/>
            <a:ahLst/>
            <a:cxnLst/>
            <a:rect l="l" t="t" r="r" b="b"/>
            <a:pathLst>
              <a:path w="2885218" h="943242">
                <a:moveTo>
                  <a:pt x="0" y="0"/>
                </a:moveTo>
                <a:lnTo>
                  <a:pt x="2885217" y="0"/>
                </a:lnTo>
                <a:lnTo>
                  <a:pt x="2885217" y="943242"/>
                </a:lnTo>
                <a:lnTo>
                  <a:pt x="0" y="9432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694306" y="1889008"/>
            <a:ext cx="928507" cy="943242"/>
          </a:xfrm>
          <a:custGeom>
            <a:avLst/>
            <a:gdLst/>
            <a:ahLst/>
            <a:cxnLst/>
            <a:rect l="l" t="t" r="r" b="b"/>
            <a:pathLst>
              <a:path w="928507" h="943242">
                <a:moveTo>
                  <a:pt x="0" y="0"/>
                </a:moveTo>
                <a:lnTo>
                  <a:pt x="928506" y="0"/>
                </a:lnTo>
                <a:lnTo>
                  <a:pt x="928506" y="943241"/>
                </a:lnTo>
                <a:lnTo>
                  <a:pt x="0" y="9432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20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2159108" y="1889008"/>
            <a:ext cx="928507" cy="943242"/>
          </a:xfrm>
          <a:custGeom>
            <a:avLst/>
            <a:gdLst/>
            <a:ahLst/>
            <a:cxnLst/>
            <a:rect l="l" t="t" r="r" b="b"/>
            <a:pathLst>
              <a:path w="928507" h="943242">
                <a:moveTo>
                  <a:pt x="0" y="0"/>
                </a:moveTo>
                <a:lnTo>
                  <a:pt x="928506" y="0"/>
                </a:lnTo>
                <a:lnTo>
                  <a:pt x="928506" y="943241"/>
                </a:lnTo>
                <a:lnTo>
                  <a:pt x="0" y="943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20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3608156" y="1897513"/>
            <a:ext cx="928507" cy="928507"/>
          </a:xfrm>
          <a:custGeom>
            <a:avLst/>
            <a:gdLst/>
            <a:ahLst/>
            <a:cxnLst/>
            <a:rect l="l" t="t" r="r" b="b"/>
            <a:pathLst>
              <a:path w="928507" h="928507">
                <a:moveTo>
                  <a:pt x="0" y="0"/>
                </a:moveTo>
                <a:lnTo>
                  <a:pt x="928506" y="0"/>
                </a:lnTo>
                <a:lnTo>
                  <a:pt x="928506" y="928507"/>
                </a:lnTo>
                <a:lnTo>
                  <a:pt x="0" y="9285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4978451" y="1889008"/>
            <a:ext cx="928507" cy="943242"/>
          </a:xfrm>
          <a:custGeom>
            <a:avLst/>
            <a:gdLst/>
            <a:ahLst/>
            <a:cxnLst/>
            <a:rect l="l" t="t" r="r" b="b"/>
            <a:pathLst>
              <a:path w="928507" h="943242">
                <a:moveTo>
                  <a:pt x="0" y="0"/>
                </a:moveTo>
                <a:lnTo>
                  <a:pt x="928506" y="0"/>
                </a:lnTo>
                <a:lnTo>
                  <a:pt x="928506" y="943241"/>
                </a:lnTo>
                <a:lnTo>
                  <a:pt x="0" y="943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20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 descr="Text  Description automatically generated"/>
          <p:cNvSpPr/>
          <p:nvPr/>
        </p:nvSpPr>
        <p:spPr>
          <a:xfrm>
            <a:off x="1367923" y="3225022"/>
            <a:ext cx="5374510" cy="973264"/>
          </a:xfrm>
          <a:custGeom>
            <a:avLst/>
            <a:gdLst/>
            <a:ahLst/>
            <a:cxnLst/>
            <a:rect l="l" t="t" r="r" b="b"/>
            <a:pathLst>
              <a:path w="5374510" h="973264">
                <a:moveTo>
                  <a:pt x="0" y="0"/>
                </a:moveTo>
                <a:lnTo>
                  <a:pt x="5374510" y="0"/>
                </a:lnTo>
                <a:lnTo>
                  <a:pt x="5374510" y="973265"/>
                </a:lnTo>
                <a:lnTo>
                  <a:pt x="0" y="97326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29" b="-230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7"/>
          <p:cNvSpPr/>
          <p:nvPr/>
        </p:nvSpPr>
        <p:spPr>
          <a:xfrm>
            <a:off x="3052362" y="8671674"/>
            <a:ext cx="12183266" cy="1245337"/>
          </a:xfrm>
          <a:custGeom>
            <a:avLst/>
            <a:gdLst/>
            <a:ahLst/>
            <a:cxnLst/>
            <a:rect l="l" t="t" r="r" b="b"/>
            <a:pathLst>
              <a:path w="12183266" h="1245337">
                <a:moveTo>
                  <a:pt x="0" y="0"/>
                </a:moveTo>
                <a:lnTo>
                  <a:pt x="12183266" y="0"/>
                </a:lnTo>
                <a:lnTo>
                  <a:pt x="12183266" y="1245337"/>
                </a:lnTo>
                <a:lnTo>
                  <a:pt x="0" y="12453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3913862" cy="13913862"/>
          </a:xfrm>
          <a:custGeom>
            <a:avLst/>
            <a:gdLst/>
            <a:ahLst/>
            <a:cxnLst/>
            <a:rect l="l" t="t" r="r" b="b"/>
            <a:pathLst>
              <a:path w="13913862" h="13913862">
                <a:moveTo>
                  <a:pt x="0" y="0"/>
                </a:moveTo>
                <a:lnTo>
                  <a:pt x="13913862" y="0"/>
                </a:lnTo>
                <a:lnTo>
                  <a:pt x="13913862" y="13913862"/>
                </a:lnTo>
                <a:lnTo>
                  <a:pt x="0" y="13913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4914078" y="1028700"/>
            <a:ext cx="2529714" cy="252971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DCE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045530" y="1160157"/>
            <a:ext cx="2266809" cy="226680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4F8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956931" y="3868208"/>
            <a:ext cx="2529714" cy="252971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3BBB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088384" y="3999665"/>
            <a:ext cx="2266809" cy="2266800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4F8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775928" y="6287335"/>
            <a:ext cx="2529714" cy="252971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7EF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907380" y="6418792"/>
            <a:ext cx="2266809" cy="2266800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4F8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720695" y="1286708"/>
            <a:ext cx="9667366" cy="182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pl-PL" sz="3599" b="1" dirty="0">
                <a:solidFill>
                  <a:schemeClr val="accent5">
                    <a:lumMod val="75000"/>
                  </a:schemeClr>
                </a:solidFill>
                <a:latin typeface="Proxima Nova Bold"/>
                <a:sym typeface="Gotham"/>
              </a:rPr>
              <a:t>Łącznie w kraju zrealizowano 92 RPZ </a:t>
            </a:r>
          </a:p>
          <a:p>
            <a:pPr algn="l">
              <a:lnSpc>
                <a:spcPts val="4799"/>
              </a:lnSpc>
            </a:pPr>
            <a:r>
              <a:rPr lang="pl-PL" sz="3599" b="1" dirty="0">
                <a:solidFill>
                  <a:schemeClr val="accent5">
                    <a:lumMod val="75000"/>
                  </a:schemeClr>
                </a:solidFill>
                <a:latin typeface="Proxima Nova Bold"/>
                <a:sym typeface="Gotham"/>
              </a:rPr>
              <a:t>(średnio 6 na województwo</a:t>
            </a:r>
            <a:r>
              <a:rPr lang="pl-PL" sz="3999" dirty="0">
                <a:solidFill>
                  <a:schemeClr val="accent5">
                    <a:lumMod val="75000"/>
                  </a:schemeClr>
                </a:solidFill>
                <a:latin typeface="Gotham"/>
                <a:ea typeface="Gotham"/>
                <a:cs typeface="Gotham"/>
                <a:sym typeface="Gotham"/>
              </a:rPr>
              <a:t>) </a:t>
            </a:r>
          </a:p>
          <a:p>
            <a:pPr algn="l">
              <a:lnSpc>
                <a:spcPts val="4799"/>
              </a:lnSpc>
            </a:pPr>
            <a:r>
              <a:rPr lang="pl-PL" sz="3999" dirty="0">
                <a:solidFill>
                  <a:schemeClr val="accent5">
                    <a:lumMod val="75000"/>
                  </a:schemeClr>
                </a:solidFill>
                <a:latin typeface="Gotham"/>
                <a:ea typeface="Gotham"/>
                <a:cs typeface="Gotham"/>
                <a:sym typeface="Gotham"/>
              </a:rPr>
              <a:t>– w Wielkopolsce najwięcej </a:t>
            </a:r>
            <a:r>
              <a:rPr lang="pl-PL" sz="3999">
                <a:solidFill>
                  <a:schemeClr val="accent5">
                    <a:lumMod val="75000"/>
                  </a:schemeClr>
                </a:solidFill>
                <a:latin typeface="Gotham"/>
                <a:ea typeface="Gotham"/>
                <a:cs typeface="Gotham"/>
                <a:sym typeface="Gotham"/>
              </a:rPr>
              <a:t>- 16</a:t>
            </a:r>
            <a:endParaRPr lang="en-US" sz="3999" dirty="0">
              <a:solidFill>
                <a:schemeClr val="accent5">
                  <a:lumMod val="75000"/>
                </a:schemeClr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0379220" y="6956931"/>
            <a:ext cx="1323129" cy="1270204"/>
          </a:xfrm>
          <a:custGeom>
            <a:avLst/>
            <a:gdLst/>
            <a:ahLst/>
            <a:cxnLst/>
            <a:rect l="l" t="t" r="r" b="b"/>
            <a:pathLst>
              <a:path w="1323129" h="1270204">
                <a:moveTo>
                  <a:pt x="0" y="0"/>
                </a:moveTo>
                <a:lnTo>
                  <a:pt x="1323129" y="0"/>
                </a:lnTo>
                <a:lnTo>
                  <a:pt x="1323129" y="1270204"/>
                </a:lnTo>
                <a:lnTo>
                  <a:pt x="0" y="12702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Freeform 29"/>
          <p:cNvSpPr/>
          <p:nvPr/>
        </p:nvSpPr>
        <p:spPr>
          <a:xfrm>
            <a:off x="7594903" y="4506180"/>
            <a:ext cx="1253770" cy="1253770"/>
          </a:xfrm>
          <a:custGeom>
            <a:avLst/>
            <a:gdLst/>
            <a:ahLst/>
            <a:cxnLst/>
            <a:rect l="l" t="t" r="r" b="b"/>
            <a:pathLst>
              <a:path w="1253770" h="1253770">
                <a:moveTo>
                  <a:pt x="0" y="0"/>
                </a:moveTo>
                <a:lnTo>
                  <a:pt x="1253770" y="0"/>
                </a:lnTo>
                <a:lnTo>
                  <a:pt x="1253770" y="1253770"/>
                </a:lnTo>
                <a:lnTo>
                  <a:pt x="0" y="12537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0" name="Freeform 30"/>
          <p:cNvSpPr/>
          <p:nvPr/>
        </p:nvSpPr>
        <p:spPr>
          <a:xfrm>
            <a:off x="5559595" y="1598700"/>
            <a:ext cx="1204060" cy="1197492"/>
          </a:xfrm>
          <a:custGeom>
            <a:avLst/>
            <a:gdLst/>
            <a:ahLst/>
            <a:cxnLst/>
            <a:rect l="l" t="t" r="r" b="b"/>
            <a:pathLst>
              <a:path w="1204060" h="1197492">
                <a:moveTo>
                  <a:pt x="0" y="0"/>
                </a:moveTo>
                <a:lnTo>
                  <a:pt x="1204060" y="0"/>
                </a:lnTo>
                <a:lnTo>
                  <a:pt x="1204060" y="1197492"/>
                </a:lnTo>
                <a:lnTo>
                  <a:pt x="0" y="11974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AA8B4005-6556-48E2-7AF0-8D04DCB5C9EB}"/>
              </a:ext>
            </a:extLst>
          </p:cNvPr>
          <p:cNvSpPr/>
          <p:nvPr/>
        </p:nvSpPr>
        <p:spPr>
          <a:xfrm flipH="1">
            <a:off x="-2220038" y="1811160"/>
            <a:ext cx="3806260" cy="7323896"/>
          </a:xfrm>
          <a:custGeom>
            <a:avLst/>
            <a:gdLst/>
            <a:ahLst/>
            <a:cxnLst/>
            <a:rect l="l" t="t" r="r" b="b"/>
            <a:pathLst>
              <a:path w="2543046" h="4397198">
                <a:moveTo>
                  <a:pt x="2543046" y="0"/>
                </a:moveTo>
                <a:lnTo>
                  <a:pt x="0" y="0"/>
                </a:lnTo>
                <a:lnTo>
                  <a:pt x="0" y="4397198"/>
                </a:lnTo>
                <a:lnTo>
                  <a:pt x="2543046" y="4397198"/>
                </a:lnTo>
                <a:lnTo>
                  <a:pt x="254304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7189FC52-13BD-54DF-C1C4-5715BA2CD675}"/>
              </a:ext>
            </a:extLst>
          </p:cNvPr>
          <p:cNvSpPr txBox="1"/>
          <p:nvPr/>
        </p:nvSpPr>
        <p:spPr>
          <a:xfrm>
            <a:off x="234574" y="7865864"/>
            <a:ext cx="697205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Źródło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Raport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końcowy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z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sym typeface="Montserrat Light"/>
              </a:rPr>
              <a:t>badania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Montserrat Light"/>
              </a:rPr>
              <a:t> : „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Metaanaliza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 </a:t>
            </a:r>
            <a:endParaRPr lang="pl-PL" sz="2000" dirty="0">
              <a:solidFill>
                <a:srgbClr val="1C1C1A"/>
              </a:solidFill>
              <a:latin typeface="Montserrat Light"/>
              <a:sym typeface="Calibri (MS)"/>
            </a:endParaRPr>
          </a:p>
          <a:p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i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ocena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Regionalnych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Programów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Zdrowotnych</a:t>
            </a:r>
            <a:endParaRPr lang="en-US" sz="2000" dirty="0">
              <a:solidFill>
                <a:srgbClr val="1C1C1A"/>
              </a:solidFill>
              <a:latin typeface="Montserrat Light"/>
              <a:sym typeface="Calibri (MS)"/>
            </a:endParaRPr>
          </a:p>
          <a:p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współfinansowanych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 ze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środków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 EFS w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okresie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programowania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 2014-2020</a:t>
            </a:r>
            <a:r>
              <a:rPr lang="pl-PL" sz="2000" dirty="0">
                <a:solidFill>
                  <a:srgbClr val="1C1C1A"/>
                </a:solidFill>
                <a:latin typeface="Montserrat Light"/>
                <a:sym typeface="Calibri (MS)"/>
              </a:rPr>
              <a:t>”</a:t>
            </a:r>
            <a:endParaRPr lang="en-US" sz="2000" dirty="0">
              <a:solidFill>
                <a:srgbClr val="1C1C1A"/>
              </a:solidFill>
              <a:latin typeface="Montserrat Light"/>
              <a:sym typeface="Calibri (MS)"/>
            </a:endParaRPr>
          </a:p>
          <a:p>
            <a:pPr lvl="0"/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Badanie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współfinansowane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środków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Europejskiego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Funduszu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Rozwoju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Regionalnego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,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sym typeface="Calibri (MS)"/>
              </a:rPr>
              <a:t>Gdańsk</a:t>
            </a:r>
            <a:r>
              <a:rPr lang="en-US" sz="2000" dirty="0">
                <a:solidFill>
                  <a:srgbClr val="1C1C1A"/>
                </a:solidFill>
                <a:latin typeface="Montserrat Light"/>
                <a:sym typeface="Calibri (MS)"/>
              </a:rPr>
              <a:t> 2025 r.</a:t>
            </a:r>
            <a:r>
              <a:rPr lang="pl-PL" sz="2000" dirty="0">
                <a:solidFill>
                  <a:srgbClr val="1C1C1A"/>
                </a:solidFill>
                <a:latin typeface="Montserrat Light"/>
                <a:sym typeface="Calibri (MS)"/>
              </a:rPr>
              <a:t>, wykonane przez EU-CONSULT sp. z o.o. na zlecenie Ministerstwa Zdrowia (s. 6 oraz s. 41) </a:t>
            </a:r>
            <a:endParaRPr lang="en-US" sz="2000" dirty="0">
              <a:solidFill>
                <a:srgbClr val="1C1C1A"/>
              </a:solidFill>
              <a:latin typeface="Montserrat Light"/>
              <a:sym typeface="Montserrat Light"/>
            </a:endParaRP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CD1EE0F6-FA7D-BC16-AB99-12AC19DB752D}"/>
              </a:ext>
            </a:extLst>
          </p:cNvPr>
          <p:cNvSpPr txBox="1"/>
          <p:nvPr/>
        </p:nvSpPr>
        <p:spPr>
          <a:xfrm>
            <a:off x="9792257" y="4278101"/>
            <a:ext cx="7902472" cy="1195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pl-PL" sz="3599" b="1" dirty="0">
                <a:solidFill>
                  <a:schemeClr val="accent5">
                    <a:lumMod val="75000"/>
                  </a:schemeClr>
                </a:solidFill>
                <a:latin typeface="Proxima Nova Bold"/>
                <a:sym typeface="Gotham"/>
              </a:rPr>
              <a:t>W Wielkopolsce ogłoszono tym samym najwięcej naborów - 25</a:t>
            </a:r>
            <a:endParaRPr lang="en-US" sz="3999" dirty="0">
              <a:solidFill>
                <a:schemeClr val="accent5">
                  <a:lumMod val="75000"/>
                </a:schemeClr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61D37B0E-F435-3C26-1048-B9589201C38E}"/>
              </a:ext>
            </a:extLst>
          </p:cNvPr>
          <p:cNvSpPr txBox="1"/>
          <p:nvPr/>
        </p:nvSpPr>
        <p:spPr>
          <a:xfrm>
            <a:off x="12554378" y="6895397"/>
            <a:ext cx="5715023" cy="1195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pl-PL" sz="3599" b="1" dirty="0">
                <a:solidFill>
                  <a:schemeClr val="accent4"/>
                </a:solidFill>
                <a:latin typeface="Proxima Nova Bold"/>
                <a:sym typeface="Gotham"/>
              </a:rPr>
              <a:t>i przeznaczono najwięcej środków na realizację RPZ</a:t>
            </a:r>
            <a:endParaRPr lang="en-US" sz="3999" dirty="0">
              <a:solidFill>
                <a:schemeClr val="accent4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307" y="2918953"/>
            <a:ext cx="3454609" cy="1844138"/>
            <a:chOff x="0" y="0"/>
            <a:chExt cx="951960" cy="5081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1960" cy="508175"/>
            </a:xfrm>
            <a:custGeom>
              <a:avLst/>
              <a:gdLst/>
              <a:ahLst/>
              <a:cxnLst/>
              <a:rect l="l" t="t" r="r" b="b"/>
              <a:pathLst>
                <a:path w="951960" h="508175">
                  <a:moveTo>
                    <a:pt x="35857" y="0"/>
                  </a:moveTo>
                  <a:lnTo>
                    <a:pt x="916103" y="0"/>
                  </a:lnTo>
                  <a:cubicBezTo>
                    <a:pt x="925613" y="0"/>
                    <a:pt x="934733" y="3778"/>
                    <a:pt x="941458" y="10502"/>
                  </a:cubicBezTo>
                  <a:cubicBezTo>
                    <a:pt x="948182" y="17227"/>
                    <a:pt x="951960" y="26347"/>
                    <a:pt x="951960" y="35857"/>
                  </a:cubicBezTo>
                  <a:lnTo>
                    <a:pt x="951960" y="472318"/>
                  </a:lnTo>
                  <a:cubicBezTo>
                    <a:pt x="951960" y="481828"/>
                    <a:pt x="948182" y="490948"/>
                    <a:pt x="941458" y="497673"/>
                  </a:cubicBezTo>
                  <a:cubicBezTo>
                    <a:pt x="934733" y="504397"/>
                    <a:pt x="925613" y="508175"/>
                    <a:pt x="916103" y="508175"/>
                  </a:cubicBezTo>
                  <a:lnTo>
                    <a:pt x="35857" y="508175"/>
                  </a:lnTo>
                  <a:cubicBezTo>
                    <a:pt x="16054" y="508175"/>
                    <a:pt x="0" y="492121"/>
                    <a:pt x="0" y="472318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951960" cy="52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1307" y="6699063"/>
            <a:ext cx="3546772" cy="1844138"/>
            <a:chOff x="0" y="0"/>
            <a:chExt cx="977356" cy="5081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77356" cy="508175"/>
            </a:xfrm>
            <a:custGeom>
              <a:avLst/>
              <a:gdLst/>
              <a:ahLst/>
              <a:cxnLst/>
              <a:rect l="l" t="t" r="r" b="b"/>
              <a:pathLst>
                <a:path w="977356" h="508175">
                  <a:moveTo>
                    <a:pt x="34925" y="0"/>
                  </a:moveTo>
                  <a:lnTo>
                    <a:pt x="942431" y="0"/>
                  </a:lnTo>
                  <a:cubicBezTo>
                    <a:pt x="951694" y="0"/>
                    <a:pt x="960577" y="3680"/>
                    <a:pt x="967127" y="10229"/>
                  </a:cubicBezTo>
                  <a:cubicBezTo>
                    <a:pt x="973677" y="16779"/>
                    <a:pt x="977356" y="25662"/>
                    <a:pt x="977356" y="34925"/>
                  </a:cubicBezTo>
                  <a:lnTo>
                    <a:pt x="977356" y="473250"/>
                  </a:lnTo>
                  <a:cubicBezTo>
                    <a:pt x="977356" y="492538"/>
                    <a:pt x="961720" y="508175"/>
                    <a:pt x="942431" y="508175"/>
                  </a:cubicBezTo>
                  <a:lnTo>
                    <a:pt x="34925" y="508175"/>
                  </a:lnTo>
                  <a:cubicBezTo>
                    <a:pt x="15636" y="508175"/>
                    <a:pt x="0" y="492538"/>
                    <a:pt x="0" y="473250"/>
                  </a:cubicBezTo>
                  <a:lnTo>
                    <a:pt x="0" y="34925"/>
                  </a:lnTo>
                  <a:cubicBezTo>
                    <a:pt x="0" y="15636"/>
                    <a:pt x="15636" y="0"/>
                    <a:pt x="3492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977356" cy="52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00113" y="2918953"/>
            <a:ext cx="3454609" cy="1844138"/>
            <a:chOff x="0" y="0"/>
            <a:chExt cx="951960" cy="5081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1960" cy="508175"/>
            </a:xfrm>
            <a:custGeom>
              <a:avLst/>
              <a:gdLst/>
              <a:ahLst/>
              <a:cxnLst/>
              <a:rect l="l" t="t" r="r" b="b"/>
              <a:pathLst>
                <a:path w="951960" h="508175">
                  <a:moveTo>
                    <a:pt x="35857" y="0"/>
                  </a:moveTo>
                  <a:lnTo>
                    <a:pt x="916103" y="0"/>
                  </a:lnTo>
                  <a:cubicBezTo>
                    <a:pt x="925613" y="0"/>
                    <a:pt x="934733" y="3778"/>
                    <a:pt x="941458" y="10502"/>
                  </a:cubicBezTo>
                  <a:cubicBezTo>
                    <a:pt x="948182" y="17227"/>
                    <a:pt x="951960" y="26347"/>
                    <a:pt x="951960" y="35857"/>
                  </a:cubicBezTo>
                  <a:lnTo>
                    <a:pt x="951960" y="472318"/>
                  </a:lnTo>
                  <a:cubicBezTo>
                    <a:pt x="951960" y="481828"/>
                    <a:pt x="948182" y="490948"/>
                    <a:pt x="941458" y="497673"/>
                  </a:cubicBezTo>
                  <a:cubicBezTo>
                    <a:pt x="934733" y="504397"/>
                    <a:pt x="925613" y="508175"/>
                    <a:pt x="916103" y="508175"/>
                  </a:cubicBezTo>
                  <a:lnTo>
                    <a:pt x="35857" y="508175"/>
                  </a:lnTo>
                  <a:cubicBezTo>
                    <a:pt x="16054" y="508175"/>
                    <a:pt x="0" y="492121"/>
                    <a:pt x="0" y="472318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951960" cy="52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00113" y="6699063"/>
            <a:ext cx="3454609" cy="1844138"/>
            <a:chOff x="0" y="0"/>
            <a:chExt cx="951960" cy="5081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960" cy="508175"/>
            </a:xfrm>
            <a:custGeom>
              <a:avLst/>
              <a:gdLst/>
              <a:ahLst/>
              <a:cxnLst/>
              <a:rect l="l" t="t" r="r" b="b"/>
              <a:pathLst>
                <a:path w="951960" h="508175">
                  <a:moveTo>
                    <a:pt x="35857" y="0"/>
                  </a:moveTo>
                  <a:lnTo>
                    <a:pt x="916103" y="0"/>
                  </a:lnTo>
                  <a:cubicBezTo>
                    <a:pt x="925613" y="0"/>
                    <a:pt x="934733" y="3778"/>
                    <a:pt x="941458" y="10502"/>
                  </a:cubicBezTo>
                  <a:cubicBezTo>
                    <a:pt x="948182" y="17227"/>
                    <a:pt x="951960" y="26347"/>
                    <a:pt x="951960" y="35857"/>
                  </a:cubicBezTo>
                  <a:lnTo>
                    <a:pt x="951960" y="472318"/>
                  </a:lnTo>
                  <a:cubicBezTo>
                    <a:pt x="951960" y="481828"/>
                    <a:pt x="948182" y="490948"/>
                    <a:pt x="941458" y="497673"/>
                  </a:cubicBezTo>
                  <a:cubicBezTo>
                    <a:pt x="934733" y="504397"/>
                    <a:pt x="925613" y="508175"/>
                    <a:pt x="916103" y="508175"/>
                  </a:cubicBezTo>
                  <a:lnTo>
                    <a:pt x="35857" y="508175"/>
                  </a:lnTo>
                  <a:cubicBezTo>
                    <a:pt x="16054" y="508175"/>
                    <a:pt x="0" y="492121"/>
                    <a:pt x="0" y="472318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951960" cy="52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5400000" flipV="1">
            <a:off x="453298" y="3386901"/>
            <a:ext cx="1678045" cy="908242"/>
          </a:xfrm>
          <a:custGeom>
            <a:avLst/>
            <a:gdLst/>
            <a:ahLst/>
            <a:cxnLst/>
            <a:rect l="l" t="t" r="r" b="b"/>
            <a:pathLst>
              <a:path w="1678045" h="908242">
                <a:moveTo>
                  <a:pt x="0" y="908242"/>
                </a:moveTo>
                <a:lnTo>
                  <a:pt x="1678045" y="908242"/>
                </a:lnTo>
                <a:lnTo>
                  <a:pt x="1678045" y="0"/>
                </a:lnTo>
                <a:lnTo>
                  <a:pt x="0" y="0"/>
                </a:lnTo>
                <a:lnTo>
                  <a:pt x="0" y="90824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 rot="5400000" flipV="1">
            <a:off x="453298" y="7167012"/>
            <a:ext cx="1678045" cy="908242"/>
          </a:xfrm>
          <a:custGeom>
            <a:avLst/>
            <a:gdLst/>
            <a:ahLst/>
            <a:cxnLst/>
            <a:rect l="l" t="t" r="r" b="b"/>
            <a:pathLst>
              <a:path w="1678045" h="908242">
                <a:moveTo>
                  <a:pt x="0" y="908241"/>
                </a:moveTo>
                <a:lnTo>
                  <a:pt x="1678045" y="908241"/>
                </a:lnTo>
                <a:lnTo>
                  <a:pt x="1678045" y="0"/>
                </a:lnTo>
                <a:lnTo>
                  <a:pt x="0" y="0"/>
                </a:lnTo>
                <a:lnTo>
                  <a:pt x="0" y="9082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 rot="5400000" flipV="1">
            <a:off x="4582105" y="3386901"/>
            <a:ext cx="1678045" cy="908242"/>
          </a:xfrm>
          <a:custGeom>
            <a:avLst/>
            <a:gdLst/>
            <a:ahLst/>
            <a:cxnLst/>
            <a:rect l="l" t="t" r="r" b="b"/>
            <a:pathLst>
              <a:path w="1678045" h="908242">
                <a:moveTo>
                  <a:pt x="0" y="908242"/>
                </a:moveTo>
                <a:lnTo>
                  <a:pt x="1678045" y="908242"/>
                </a:lnTo>
                <a:lnTo>
                  <a:pt x="1678045" y="0"/>
                </a:lnTo>
                <a:lnTo>
                  <a:pt x="0" y="0"/>
                </a:lnTo>
                <a:lnTo>
                  <a:pt x="0" y="90824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7"/>
          <p:cNvSpPr/>
          <p:nvPr/>
        </p:nvSpPr>
        <p:spPr>
          <a:xfrm rot="5400000" flipV="1">
            <a:off x="4582105" y="7167012"/>
            <a:ext cx="1678045" cy="908242"/>
          </a:xfrm>
          <a:custGeom>
            <a:avLst/>
            <a:gdLst/>
            <a:ahLst/>
            <a:cxnLst/>
            <a:rect l="l" t="t" r="r" b="b"/>
            <a:pathLst>
              <a:path w="1678045" h="908242">
                <a:moveTo>
                  <a:pt x="0" y="908241"/>
                </a:moveTo>
                <a:lnTo>
                  <a:pt x="1678045" y="908241"/>
                </a:lnTo>
                <a:lnTo>
                  <a:pt x="1678045" y="0"/>
                </a:lnTo>
                <a:lnTo>
                  <a:pt x="0" y="0"/>
                </a:lnTo>
                <a:lnTo>
                  <a:pt x="0" y="90824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8" name="Group 18"/>
          <p:cNvGrpSpPr/>
          <p:nvPr/>
        </p:nvGrpSpPr>
        <p:grpSpPr>
          <a:xfrm>
            <a:off x="10004055" y="1420281"/>
            <a:ext cx="6400755" cy="1827376"/>
            <a:chOff x="0" y="0"/>
            <a:chExt cx="1685796" cy="4812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85796" cy="481284"/>
            </a:xfrm>
            <a:custGeom>
              <a:avLst/>
              <a:gdLst/>
              <a:ahLst/>
              <a:cxnLst/>
              <a:rect l="l" t="t" r="r" b="b"/>
              <a:pathLst>
                <a:path w="1685796" h="481284">
                  <a:moveTo>
                    <a:pt x="61686" y="0"/>
                  </a:moveTo>
                  <a:lnTo>
                    <a:pt x="1624110" y="0"/>
                  </a:lnTo>
                  <a:cubicBezTo>
                    <a:pt x="1640470" y="0"/>
                    <a:pt x="1656160" y="6499"/>
                    <a:pt x="1667728" y="18067"/>
                  </a:cubicBezTo>
                  <a:cubicBezTo>
                    <a:pt x="1679297" y="29636"/>
                    <a:pt x="1685796" y="45326"/>
                    <a:pt x="1685796" y="61686"/>
                  </a:cubicBezTo>
                  <a:lnTo>
                    <a:pt x="1685796" y="419598"/>
                  </a:lnTo>
                  <a:cubicBezTo>
                    <a:pt x="1685796" y="435958"/>
                    <a:pt x="1679297" y="451648"/>
                    <a:pt x="1667728" y="463217"/>
                  </a:cubicBezTo>
                  <a:cubicBezTo>
                    <a:pt x="1656160" y="474785"/>
                    <a:pt x="1640470" y="481284"/>
                    <a:pt x="1624110" y="481284"/>
                  </a:cubicBezTo>
                  <a:lnTo>
                    <a:pt x="61686" y="481284"/>
                  </a:lnTo>
                  <a:cubicBezTo>
                    <a:pt x="45326" y="481284"/>
                    <a:pt x="29636" y="474785"/>
                    <a:pt x="18067" y="463217"/>
                  </a:cubicBezTo>
                  <a:cubicBezTo>
                    <a:pt x="6499" y="451648"/>
                    <a:pt x="0" y="435958"/>
                    <a:pt x="0" y="419598"/>
                  </a:cubicBezTo>
                  <a:lnTo>
                    <a:pt x="0" y="61686"/>
                  </a:lnTo>
                  <a:cubicBezTo>
                    <a:pt x="0" y="45326"/>
                    <a:pt x="6499" y="29636"/>
                    <a:pt x="18067" y="18067"/>
                  </a:cubicBezTo>
                  <a:cubicBezTo>
                    <a:pt x="29636" y="6499"/>
                    <a:pt x="45326" y="0"/>
                    <a:pt x="61686" y="0"/>
                  </a:cubicBezTo>
                  <a:close/>
                </a:path>
              </a:pathLst>
            </a:custGeom>
            <a:solidFill>
              <a:srgbClr val="00A3C4">
                <a:alpha val="50980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685796" cy="481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4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628920" y="2918953"/>
            <a:ext cx="3454609" cy="1844138"/>
            <a:chOff x="0" y="0"/>
            <a:chExt cx="951960" cy="5081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1960" cy="508175"/>
            </a:xfrm>
            <a:custGeom>
              <a:avLst/>
              <a:gdLst/>
              <a:ahLst/>
              <a:cxnLst/>
              <a:rect l="l" t="t" r="r" b="b"/>
              <a:pathLst>
                <a:path w="951960" h="508175">
                  <a:moveTo>
                    <a:pt x="35857" y="0"/>
                  </a:moveTo>
                  <a:lnTo>
                    <a:pt x="916103" y="0"/>
                  </a:lnTo>
                  <a:cubicBezTo>
                    <a:pt x="925613" y="0"/>
                    <a:pt x="934733" y="3778"/>
                    <a:pt x="941458" y="10502"/>
                  </a:cubicBezTo>
                  <a:cubicBezTo>
                    <a:pt x="948182" y="17227"/>
                    <a:pt x="951960" y="26347"/>
                    <a:pt x="951960" y="35857"/>
                  </a:cubicBezTo>
                  <a:lnTo>
                    <a:pt x="951960" y="472318"/>
                  </a:lnTo>
                  <a:cubicBezTo>
                    <a:pt x="951960" y="481828"/>
                    <a:pt x="948182" y="490948"/>
                    <a:pt x="941458" y="497673"/>
                  </a:cubicBezTo>
                  <a:cubicBezTo>
                    <a:pt x="934733" y="504397"/>
                    <a:pt x="925613" y="508175"/>
                    <a:pt x="916103" y="508175"/>
                  </a:cubicBezTo>
                  <a:lnTo>
                    <a:pt x="35857" y="508175"/>
                  </a:lnTo>
                  <a:cubicBezTo>
                    <a:pt x="16054" y="508175"/>
                    <a:pt x="0" y="492121"/>
                    <a:pt x="0" y="472318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951960" cy="52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158540" y="5439366"/>
            <a:ext cx="6400755" cy="1827376"/>
            <a:chOff x="0" y="0"/>
            <a:chExt cx="1685796" cy="48128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85796" cy="481284"/>
            </a:xfrm>
            <a:custGeom>
              <a:avLst/>
              <a:gdLst/>
              <a:ahLst/>
              <a:cxnLst/>
              <a:rect l="l" t="t" r="r" b="b"/>
              <a:pathLst>
                <a:path w="1685796" h="481284">
                  <a:moveTo>
                    <a:pt x="61686" y="0"/>
                  </a:moveTo>
                  <a:lnTo>
                    <a:pt x="1624110" y="0"/>
                  </a:lnTo>
                  <a:cubicBezTo>
                    <a:pt x="1640470" y="0"/>
                    <a:pt x="1656160" y="6499"/>
                    <a:pt x="1667728" y="18067"/>
                  </a:cubicBezTo>
                  <a:cubicBezTo>
                    <a:pt x="1679297" y="29636"/>
                    <a:pt x="1685796" y="45326"/>
                    <a:pt x="1685796" y="61686"/>
                  </a:cubicBezTo>
                  <a:lnTo>
                    <a:pt x="1685796" y="419598"/>
                  </a:lnTo>
                  <a:cubicBezTo>
                    <a:pt x="1685796" y="435958"/>
                    <a:pt x="1679297" y="451648"/>
                    <a:pt x="1667728" y="463217"/>
                  </a:cubicBezTo>
                  <a:cubicBezTo>
                    <a:pt x="1656160" y="474785"/>
                    <a:pt x="1640470" y="481284"/>
                    <a:pt x="1624110" y="481284"/>
                  </a:cubicBezTo>
                  <a:lnTo>
                    <a:pt x="61686" y="481284"/>
                  </a:lnTo>
                  <a:cubicBezTo>
                    <a:pt x="45326" y="481284"/>
                    <a:pt x="29636" y="474785"/>
                    <a:pt x="18067" y="463217"/>
                  </a:cubicBezTo>
                  <a:cubicBezTo>
                    <a:pt x="6499" y="451648"/>
                    <a:pt x="0" y="435958"/>
                    <a:pt x="0" y="419598"/>
                  </a:cubicBezTo>
                  <a:lnTo>
                    <a:pt x="0" y="61686"/>
                  </a:lnTo>
                  <a:cubicBezTo>
                    <a:pt x="0" y="45326"/>
                    <a:pt x="6499" y="29636"/>
                    <a:pt x="18067" y="18067"/>
                  </a:cubicBezTo>
                  <a:cubicBezTo>
                    <a:pt x="29636" y="6499"/>
                    <a:pt x="45326" y="0"/>
                    <a:pt x="61686" y="0"/>
                  </a:cubicBezTo>
                  <a:close/>
                </a:path>
              </a:pathLst>
            </a:custGeom>
            <a:solidFill>
              <a:srgbClr val="007BFF">
                <a:alpha val="50980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1685796" cy="481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4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628920" y="6699063"/>
            <a:ext cx="3454609" cy="1844138"/>
            <a:chOff x="0" y="0"/>
            <a:chExt cx="951960" cy="5081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51960" cy="508175"/>
            </a:xfrm>
            <a:custGeom>
              <a:avLst/>
              <a:gdLst/>
              <a:ahLst/>
              <a:cxnLst/>
              <a:rect l="l" t="t" r="r" b="b"/>
              <a:pathLst>
                <a:path w="951960" h="508175">
                  <a:moveTo>
                    <a:pt x="35857" y="0"/>
                  </a:moveTo>
                  <a:lnTo>
                    <a:pt x="916103" y="0"/>
                  </a:lnTo>
                  <a:cubicBezTo>
                    <a:pt x="925613" y="0"/>
                    <a:pt x="934733" y="3778"/>
                    <a:pt x="941458" y="10502"/>
                  </a:cubicBezTo>
                  <a:cubicBezTo>
                    <a:pt x="948182" y="17227"/>
                    <a:pt x="951960" y="26347"/>
                    <a:pt x="951960" y="35857"/>
                  </a:cubicBezTo>
                  <a:lnTo>
                    <a:pt x="951960" y="472318"/>
                  </a:lnTo>
                  <a:cubicBezTo>
                    <a:pt x="951960" y="481828"/>
                    <a:pt x="948182" y="490948"/>
                    <a:pt x="941458" y="497673"/>
                  </a:cubicBezTo>
                  <a:cubicBezTo>
                    <a:pt x="934733" y="504397"/>
                    <a:pt x="925613" y="508175"/>
                    <a:pt x="916103" y="508175"/>
                  </a:cubicBezTo>
                  <a:lnTo>
                    <a:pt x="35857" y="508175"/>
                  </a:lnTo>
                  <a:cubicBezTo>
                    <a:pt x="16054" y="508175"/>
                    <a:pt x="0" y="492121"/>
                    <a:pt x="0" y="472318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951960" cy="52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 rot="5400000" flipV="1">
            <a:off x="8710912" y="3386901"/>
            <a:ext cx="1678045" cy="908242"/>
          </a:xfrm>
          <a:custGeom>
            <a:avLst/>
            <a:gdLst/>
            <a:ahLst/>
            <a:cxnLst/>
            <a:rect l="l" t="t" r="r" b="b"/>
            <a:pathLst>
              <a:path w="1678045" h="908242">
                <a:moveTo>
                  <a:pt x="0" y="908242"/>
                </a:moveTo>
                <a:lnTo>
                  <a:pt x="1678044" y="908242"/>
                </a:lnTo>
                <a:lnTo>
                  <a:pt x="1678044" y="0"/>
                </a:lnTo>
                <a:lnTo>
                  <a:pt x="0" y="0"/>
                </a:lnTo>
                <a:lnTo>
                  <a:pt x="0" y="90824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1" name="Freeform 31"/>
          <p:cNvSpPr/>
          <p:nvPr/>
        </p:nvSpPr>
        <p:spPr>
          <a:xfrm rot="5400000" flipV="1">
            <a:off x="8710912" y="7167012"/>
            <a:ext cx="1678045" cy="908242"/>
          </a:xfrm>
          <a:custGeom>
            <a:avLst/>
            <a:gdLst/>
            <a:ahLst/>
            <a:cxnLst/>
            <a:rect l="l" t="t" r="r" b="b"/>
            <a:pathLst>
              <a:path w="1678045" h="908242">
                <a:moveTo>
                  <a:pt x="0" y="908241"/>
                </a:moveTo>
                <a:lnTo>
                  <a:pt x="1678044" y="908241"/>
                </a:lnTo>
                <a:lnTo>
                  <a:pt x="1678044" y="0"/>
                </a:lnTo>
                <a:lnTo>
                  <a:pt x="0" y="0"/>
                </a:lnTo>
                <a:lnTo>
                  <a:pt x="0" y="908241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2" name="Freeform 32"/>
          <p:cNvSpPr/>
          <p:nvPr/>
        </p:nvSpPr>
        <p:spPr>
          <a:xfrm>
            <a:off x="1123012" y="3671713"/>
            <a:ext cx="338617" cy="338617"/>
          </a:xfrm>
          <a:custGeom>
            <a:avLst/>
            <a:gdLst/>
            <a:ahLst/>
            <a:cxnLst/>
            <a:rect l="l" t="t" r="r" b="b"/>
            <a:pathLst>
              <a:path w="338617" h="338617">
                <a:moveTo>
                  <a:pt x="0" y="0"/>
                </a:moveTo>
                <a:lnTo>
                  <a:pt x="338618" y="0"/>
                </a:lnTo>
                <a:lnTo>
                  <a:pt x="338618" y="338617"/>
                </a:lnTo>
                <a:lnTo>
                  <a:pt x="0" y="33861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3" name="Freeform 33"/>
          <p:cNvSpPr/>
          <p:nvPr/>
        </p:nvSpPr>
        <p:spPr>
          <a:xfrm>
            <a:off x="13839293" y="3703593"/>
            <a:ext cx="253963" cy="338617"/>
          </a:xfrm>
          <a:custGeom>
            <a:avLst/>
            <a:gdLst/>
            <a:ahLst/>
            <a:cxnLst/>
            <a:rect l="l" t="t" r="r" b="b"/>
            <a:pathLst>
              <a:path w="253963" h="338617">
                <a:moveTo>
                  <a:pt x="0" y="0"/>
                </a:moveTo>
                <a:lnTo>
                  <a:pt x="253963" y="0"/>
                </a:lnTo>
                <a:lnTo>
                  <a:pt x="253963" y="338618"/>
                </a:lnTo>
                <a:lnTo>
                  <a:pt x="0" y="3386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4" name="Group 34"/>
          <p:cNvGrpSpPr/>
          <p:nvPr/>
        </p:nvGrpSpPr>
        <p:grpSpPr>
          <a:xfrm>
            <a:off x="14045261" y="2918953"/>
            <a:ext cx="3454609" cy="1844138"/>
            <a:chOff x="0" y="0"/>
            <a:chExt cx="951960" cy="5081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51960" cy="508175"/>
            </a:xfrm>
            <a:custGeom>
              <a:avLst/>
              <a:gdLst/>
              <a:ahLst/>
              <a:cxnLst/>
              <a:rect l="l" t="t" r="r" b="b"/>
              <a:pathLst>
                <a:path w="951960" h="508175">
                  <a:moveTo>
                    <a:pt x="35857" y="0"/>
                  </a:moveTo>
                  <a:lnTo>
                    <a:pt x="916103" y="0"/>
                  </a:lnTo>
                  <a:cubicBezTo>
                    <a:pt x="925613" y="0"/>
                    <a:pt x="934733" y="3778"/>
                    <a:pt x="941458" y="10502"/>
                  </a:cubicBezTo>
                  <a:cubicBezTo>
                    <a:pt x="948182" y="17227"/>
                    <a:pt x="951960" y="26347"/>
                    <a:pt x="951960" y="35857"/>
                  </a:cubicBezTo>
                  <a:lnTo>
                    <a:pt x="951960" y="472318"/>
                  </a:lnTo>
                  <a:cubicBezTo>
                    <a:pt x="951960" y="481828"/>
                    <a:pt x="948182" y="490948"/>
                    <a:pt x="941458" y="497673"/>
                  </a:cubicBezTo>
                  <a:cubicBezTo>
                    <a:pt x="934733" y="504397"/>
                    <a:pt x="925613" y="508175"/>
                    <a:pt x="916103" y="508175"/>
                  </a:cubicBezTo>
                  <a:lnTo>
                    <a:pt x="35857" y="508175"/>
                  </a:lnTo>
                  <a:cubicBezTo>
                    <a:pt x="16054" y="508175"/>
                    <a:pt x="0" y="492121"/>
                    <a:pt x="0" y="472318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951960" cy="52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4045261" y="6699063"/>
            <a:ext cx="3454609" cy="1844138"/>
            <a:chOff x="0" y="0"/>
            <a:chExt cx="951960" cy="50817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51960" cy="508175"/>
            </a:xfrm>
            <a:custGeom>
              <a:avLst/>
              <a:gdLst/>
              <a:ahLst/>
              <a:cxnLst/>
              <a:rect l="l" t="t" r="r" b="b"/>
              <a:pathLst>
                <a:path w="951960" h="508175">
                  <a:moveTo>
                    <a:pt x="35857" y="0"/>
                  </a:moveTo>
                  <a:lnTo>
                    <a:pt x="916103" y="0"/>
                  </a:lnTo>
                  <a:cubicBezTo>
                    <a:pt x="925613" y="0"/>
                    <a:pt x="934733" y="3778"/>
                    <a:pt x="941458" y="10502"/>
                  </a:cubicBezTo>
                  <a:cubicBezTo>
                    <a:pt x="948182" y="17227"/>
                    <a:pt x="951960" y="26347"/>
                    <a:pt x="951960" y="35857"/>
                  </a:cubicBezTo>
                  <a:lnTo>
                    <a:pt x="951960" y="472318"/>
                  </a:lnTo>
                  <a:cubicBezTo>
                    <a:pt x="951960" y="481828"/>
                    <a:pt x="948182" y="490948"/>
                    <a:pt x="941458" y="497673"/>
                  </a:cubicBezTo>
                  <a:cubicBezTo>
                    <a:pt x="934733" y="504397"/>
                    <a:pt x="925613" y="508175"/>
                    <a:pt x="916103" y="508175"/>
                  </a:cubicBezTo>
                  <a:lnTo>
                    <a:pt x="35857" y="508175"/>
                  </a:lnTo>
                  <a:cubicBezTo>
                    <a:pt x="16054" y="508175"/>
                    <a:pt x="0" y="492121"/>
                    <a:pt x="0" y="472318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19050"/>
              <a:ext cx="951960" cy="52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9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 rot="5400000" flipV="1">
            <a:off x="13127253" y="3386901"/>
            <a:ext cx="1678045" cy="908242"/>
          </a:xfrm>
          <a:custGeom>
            <a:avLst/>
            <a:gdLst/>
            <a:ahLst/>
            <a:cxnLst/>
            <a:rect l="l" t="t" r="r" b="b"/>
            <a:pathLst>
              <a:path w="1678045" h="908242">
                <a:moveTo>
                  <a:pt x="0" y="908242"/>
                </a:moveTo>
                <a:lnTo>
                  <a:pt x="1678044" y="908242"/>
                </a:lnTo>
                <a:lnTo>
                  <a:pt x="1678044" y="0"/>
                </a:lnTo>
                <a:lnTo>
                  <a:pt x="0" y="0"/>
                </a:lnTo>
                <a:lnTo>
                  <a:pt x="0" y="90824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1" name="Freeform 41"/>
          <p:cNvSpPr/>
          <p:nvPr/>
        </p:nvSpPr>
        <p:spPr>
          <a:xfrm rot="5400000" flipV="1">
            <a:off x="13127253" y="7167012"/>
            <a:ext cx="1678045" cy="908242"/>
          </a:xfrm>
          <a:custGeom>
            <a:avLst/>
            <a:gdLst/>
            <a:ahLst/>
            <a:cxnLst/>
            <a:rect l="l" t="t" r="r" b="b"/>
            <a:pathLst>
              <a:path w="1678045" h="908242">
                <a:moveTo>
                  <a:pt x="0" y="908241"/>
                </a:moveTo>
                <a:lnTo>
                  <a:pt x="1678044" y="908241"/>
                </a:lnTo>
                <a:lnTo>
                  <a:pt x="1678044" y="0"/>
                </a:lnTo>
                <a:lnTo>
                  <a:pt x="0" y="0"/>
                </a:lnTo>
                <a:lnTo>
                  <a:pt x="0" y="908241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2" name="Freeform 42"/>
          <p:cNvSpPr/>
          <p:nvPr/>
        </p:nvSpPr>
        <p:spPr>
          <a:xfrm>
            <a:off x="1117266" y="7451824"/>
            <a:ext cx="338617" cy="338617"/>
          </a:xfrm>
          <a:custGeom>
            <a:avLst/>
            <a:gdLst/>
            <a:ahLst/>
            <a:cxnLst/>
            <a:rect l="l" t="t" r="r" b="b"/>
            <a:pathLst>
              <a:path w="338617" h="338617">
                <a:moveTo>
                  <a:pt x="0" y="0"/>
                </a:moveTo>
                <a:lnTo>
                  <a:pt x="338618" y="0"/>
                </a:lnTo>
                <a:lnTo>
                  <a:pt x="338618" y="338617"/>
                </a:lnTo>
                <a:lnTo>
                  <a:pt x="0" y="33861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3" name="Freeform 43"/>
          <p:cNvSpPr/>
          <p:nvPr/>
        </p:nvSpPr>
        <p:spPr>
          <a:xfrm>
            <a:off x="9367733" y="3625166"/>
            <a:ext cx="434422" cy="417045"/>
          </a:xfrm>
          <a:custGeom>
            <a:avLst/>
            <a:gdLst/>
            <a:ahLst/>
            <a:cxnLst/>
            <a:rect l="l" t="t" r="r" b="b"/>
            <a:pathLst>
              <a:path w="434422" h="417045">
                <a:moveTo>
                  <a:pt x="0" y="0"/>
                </a:moveTo>
                <a:lnTo>
                  <a:pt x="434421" y="0"/>
                </a:lnTo>
                <a:lnTo>
                  <a:pt x="434421" y="417045"/>
                </a:lnTo>
                <a:lnTo>
                  <a:pt x="0" y="4170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4" name="Freeform 44"/>
          <p:cNvSpPr/>
          <p:nvPr/>
        </p:nvSpPr>
        <p:spPr>
          <a:xfrm>
            <a:off x="5143349" y="3582173"/>
            <a:ext cx="555556" cy="503031"/>
          </a:xfrm>
          <a:custGeom>
            <a:avLst/>
            <a:gdLst/>
            <a:ahLst/>
            <a:cxnLst/>
            <a:rect l="l" t="t" r="r" b="b"/>
            <a:pathLst>
              <a:path w="555556" h="503031">
                <a:moveTo>
                  <a:pt x="0" y="0"/>
                </a:moveTo>
                <a:lnTo>
                  <a:pt x="555557" y="0"/>
                </a:lnTo>
                <a:lnTo>
                  <a:pt x="555557" y="503031"/>
                </a:lnTo>
                <a:lnTo>
                  <a:pt x="0" y="50303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5" name="Freeform 45"/>
          <p:cNvSpPr/>
          <p:nvPr/>
        </p:nvSpPr>
        <p:spPr>
          <a:xfrm>
            <a:off x="13812787" y="3534680"/>
            <a:ext cx="232474" cy="612684"/>
          </a:xfrm>
          <a:custGeom>
            <a:avLst/>
            <a:gdLst/>
            <a:ahLst/>
            <a:cxnLst/>
            <a:rect l="l" t="t" r="r" b="b"/>
            <a:pathLst>
              <a:path w="232474" h="612684">
                <a:moveTo>
                  <a:pt x="0" y="0"/>
                </a:moveTo>
                <a:lnTo>
                  <a:pt x="232474" y="0"/>
                </a:lnTo>
                <a:lnTo>
                  <a:pt x="232474" y="612684"/>
                </a:lnTo>
                <a:lnTo>
                  <a:pt x="0" y="61268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6" name="Group 46"/>
          <p:cNvGrpSpPr/>
          <p:nvPr/>
        </p:nvGrpSpPr>
        <p:grpSpPr>
          <a:xfrm>
            <a:off x="1884509" y="3262756"/>
            <a:ext cx="2739598" cy="1405085"/>
            <a:chOff x="0" y="0"/>
            <a:chExt cx="3652797" cy="1873446"/>
          </a:xfrm>
        </p:grpSpPr>
        <p:sp>
          <p:nvSpPr>
            <p:cNvPr id="47" name="TextBox 47"/>
            <p:cNvSpPr txBox="1"/>
            <p:nvPr/>
          </p:nvSpPr>
          <p:spPr>
            <a:xfrm>
              <a:off x="0" y="-9525"/>
              <a:ext cx="3652797" cy="1314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41"/>
                </a:lnSpc>
              </a:pPr>
              <a:r>
                <a:rPr lang="en-US" sz="2201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Rozwój opieki psychiatrycznej dla dzieci i dorosłych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1113" y="1502413"/>
              <a:ext cx="3407871" cy="371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81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717867" y="6911272"/>
            <a:ext cx="3200212" cy="1419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5"/>
              </a:lnSpc>
            </a:pPr>
            <a:r>
              <a:rPr lang="en-US" sz="192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Poprawa dostępu </a:t>
            </a:r>
          </a:p>
          <a:p>
            <a:pPr algn="l">
              <a:lnSpc>
                <a:spcPts val="2305"/>
              </a:lnSpc>
            </a:pPr>
            <a:r>
              <a:rPr lang="en-US" sz="192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do usług zdrowotnych osobom po leczeniu szpitalnym lub zagrożonym hospitalizacją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029133" y="3148522"/>
            <a:ext cx="2477615" cy="139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1"/>
              </a:lnSpc>
            </a:pPr>
            <a:r>
              <a:rPr lang="en-US" sz="465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21</a:t>
            </a:r>
          </a:p>
          <a:p>
            <a:pPr algn="ctr">
              <a:lnSpc>
                <a:spcPts val="5591"/>
              </a:lnSpc>
            </a:pPr>
            <a:r>
              <a:rPr lang="en-US" sz="465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ŚCZP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004055" y="4014528"/>
            <a:ext cx="3027132" cy="54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7"/>
              </a:lnSpc>
              <a:spcBef>
                <a:spcPct val="0"/>
              </a:spcBef>
            </a:pPr>
            <a:r>
              <a:rPr lang="en-US" sz="2016" u="none" strike="noStrike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(w tym ponad 103 mln środków UE)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4933227" y="4050055"/>
            <a:ext cx="2058193" cy="53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7"/>
              </a:lnSpc>
              <a:spcBef>
                <a:spcPct val="0"/>
              </a:spcBef>
            </a:pPr>
            <a:r>
              <a:rPr lang="en-US" sz="2016" u="none" strike="noStrike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osób objętych wsparciem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38200" y="340146"/>
            <a:ext cx="1442885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Inne projekty realizowane w WRPO 2014+ w obszarze zdrowia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38200" y="1901503"/>
            <a:ext cx="17154870" cy="384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</a:pPr>
            <a:r>
              <a:rPr lang="en-US" sz="290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Środowiskowe Centra Zdrowia Psychicznego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66775" y="5620341"/>
            <a:ext cx="17154870" cy="384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</a:pPr>
            <a:r>
              <a:rPr lang="en-US" sz="290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Dzienne Domy Opieki Medycznej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4558463" y="3227080"/>
            <a:ext cx="2521201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9"/>
              </a:lnSpc>
            </a:pPr>
            <a:r>
              <a:rPr lang="en-US" sz="4741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13 175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0137405" y="3247657"/>
            <a:ext cx="2681866" cy="625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9"/>
              </a:lnSpc>
            </a:pPr>
            <a:r>
              <a:rPr lang="en-US" sz="414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122 mln zł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339999" y="1719155"/>
            <a:ext cx="5791965" cy="81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7"/>
              </a:lnSpc>
              <a:spcBef>
                <a:spcPct val="0"/>
              </a:spcBef>
            </a:pPr>
            <a:r>
              <a:rPr lang="en-US" sz="2016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zape</a:t>
            </a:r>
            <a:r>
              <a:rPr lang="en-US" sz="2016" u="none" strike="noStrike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wniające kompleksową pomoc osobom w kryzysie psychicznym, zarówno dorosłym, jak i dzieciom, w miejscu ich zamieszkania</a:t>
            </a:r>
          </a:p>
        </p:txBody>
      </p:sp>
      <p:sp>
        <p:nvSpPr>
          <p:cNvPr id="59" name="Freeform 59"/>
          <p:cNvSpPr/>
          <p:nvPr/>
        </p:nvSpPr>
        <p:spPr>
          <a:xfrm>
            <a:off x="5143349" y="7329402"/>
            <a:ext cx="555556" cy="503031"/>
          </a:xfrm>
          <a:custGeom>
            <a:avLst/>
            <a:gdLst/>
            <a:ahLst/>
            <a:cxnLst/>
            <a:rect l="l" t="t" r="r" b="b"/>
            <a:pathLst>
              <a:path w="555556" h="503031">
                <a:moveTo>
                  <a:pt x="0" y="0"/>
                </a:moveTo>
                <a:lnTo>
                  <a:pt x="555557" y="0"/>
                </a:lnTo>
                <a:lnTo>
                  <a:pt x="555557" y="503031"/>
                </a:lnTo>
                <a:lnTo>
                  <a:pt x="0" y="50303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>
            <a:off x="9319831" y="7415388"/>
            <a:ext cx="434422" cy="417045"/>
          </a:xfrm>
          <a:custGeom>
            <a:avLst/>
            <a:gdLst/>
            <a:ahLst/>
            <a:cxnLst/>
            <a:rect l="l" t="t" r="r" b="b"/>
            <a:pathLst>
              <a:path w="434422" h="417045">
                <a:moveTo>
                  <a:pt x="0" y="0"/>
                </a:moveTo>
                <a:lnTo>
                  <a:pt x="434421" y="0"/>
                </a:lnTo>
                <a:lnTo>
                  <a:pt x="434421" y="417045"/>
                </a:lnTo>
                <a:lnTo>
                  <a:pt x="0" y="4170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>
            <a:off x="13831837" y="7300657"/>
            <a:ext cx="232474" cy="612684"/>
          </a:xfrm>
          <a:custGeom>
            <a:avLst/>
            <a:gdLst/>
            <a:ahLst/>
            <a:cxnLst/>
            <a:rect l="l" t="t" r="r" b="b"/>
            <a:pathLst>
              <a:path w="232474" h="612684">
                <a:moveTo>
                  <a:pt x="0" y="0"/>
                </a:moveTo>
                <a:lnTo>
                  <a:pt x="232474" y="0"/>
                </a:lnTo>
                <a:lnTo>
                  <a:pt x="232474" y="612683"/>
                </a:lnTo>
                <a:lnTo>
                  <a:pt x="0" y="6126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TextBox 62"/>
          <p:cNvSpPr txBox="1"/>
          <p:nvPr/>
        </p:nvSpPr>
        <p:spPr>
          <a:xfrm>
            <a:off x="5960973" y="6928632"/>
            <a:ext cx="2477615" cy="139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1"/>
              </a:lnSpc>
            </a:pPr>
            <a:r>
              <a:rPr lang="en-US" sz="465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9</a:t>
            </a:r>
          </a:p>
          <a:p>
            <a:pPr algn="ctr">
              <a:lnSpc>
                <a:spcPts val="5591"/>
              </a:lnSpc>
            </a:pPr>
            <a:r>
              <a:rPr lang="en-US" sz="465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DDOM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0494484" y="5738240"/>
            <a:ext cx="5791965" cy="81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7"/>
              </a:lnSpc>
              <a:spcBef>
                <a:spcPct val="0"/>
              </a:spcBef>
            </a:pPr>
            <a:r>
              <a:rPr lang="en-US" sz="2016" u="none" strike="noStrike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kompleksowa opieka mająca na celu zapewnienie szybkiego powrotu do zdrowia lub zapobieganie hospitalizacji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159059" y="6858459"/>
            <a:ext cx="2681866" cy="625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9"/>
              </a:lnSpc>
            </a:pPr>
            <a:r>
              <a:rPr lang="en-US" sz="414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58 mln zł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056397" y="7653680"/>
            <a:ext cx="3027132" cy="54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7"/>
              </a:lnSpc>
              <a:spcBef>
                <a:spcPct val="0"/>
              </a:spcBef>
            </a:pPr>
            <a:r>
              <a:rPr lang="en-US" sz="2016" u="none" strike="noStrike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(w tym ponad 49 mln środków UE)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4933227" y="7785935"/>
            <a:ext cx="2058193" cy="53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7"/>
              </a:lnSpc>
              <a:spcBef>
                <a:spcPct val="0"/>
              </a:spcBef>
            </a:pPr>
            <a:r>
              <a:rPr lang="en-US" sz="2016" u="none" strike="noStrike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osób objętych wsparciem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4558463" y="6962960"/>
            <a:ext cx="2521201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9"/>
              </a:lnSpc>
            </a:pPr>
            <a:r>
              <a:rPr lang="en-US" sz="4741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1 625</a:t>
            </a:r>
          </a:p>
        </p:txBody>
      </p:sp>
      <p:sp>
        <p:nvSpPr>
          <p:cNvPr id="68" name="Freeform 68"/>
          <p:cNvSpPr/>
          <p:nvPr/>
        </p:nvSpPr>
        <p:spPr>
          <a:xfrm>
            <a:off x="16856291" y="8728646"/>
            <a:ext cx="1044306" cy="1295263"/>
          </a:xfrm>
          <a:custGeom>
            <a:avLst/>
            <a:gdLst/>
            <a:ahLst/>
            <a:cxnLst/>
            <a:rect l="l" t="t" r="r" b="b"/>
            <a:pathLst>
              <a:path w="1044306" h="1295263">
                <a:moveTo>
                  <a:pt x="0" y="0"/>
                </a:moveTo>
                <a:lnTo>
                  <a:pt x="1044307" y="0"/>
                </a:lnTo>
                <a:lnTo>
                  <a:pt x="1044307" y="1295263"/>
                </a:lnTo>
                <a:lnTo>
                  <a:pt x="0" y="129526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69" name="Freeform 69"/>
          <p:cNvSpPr/>
          <p:nvPr/>
        </p:nvSpPr>
        <p:spPr>
          <a:xfrm rot="-5400000" flipH="1">
            <a:off x="178110" y="9334500"/>
            <a:ext cx="791741" cy="791741"/>
          </a:xfrm>
          <a:custGeom>
            <a:avLst/>
            <a:gdLst/>
            <a:ahLst/>
            <a:cxnLst/>
            <a:rect l="l" t="t" r="r" b="b"/>
            <a:pathLst>
              <a:path w="791741" h="791741">
                <a:moveTo>
                  <a:pt x="791742" y="0"/>
                </a:moveTo>
                <a:lnTo>
                  <a:pt x="0" y="0"/>
                </a:lnTo>
                <a:lnTo>
                  <a:pt x="0" y="791741"/>
                </a:lnTo>
                <a:lnTo>
                  <a:pt x="791742" y="791741"/>
                </a:lnTo>
                <a:lnTo>
                  <a:pt x="791742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549" y="1731997"/>
            <a:ext cx="7104092" cy="710409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633157" y="1372257"/>
            <a:ext cx="6024156" cy="602415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>
                <a:alphaModFix amt="64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75955" y="5422719"/>
            <a:ext cx="3970055" cy="397005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>
                <a:alphaModFix amt="70000"/>
              </a:blip>
              <a:stretch>
                <a:fillRect l="-25046" r="-2504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542565"/>
            <a:ext cx="1442885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Działania w obszarze zdrowia w ramach WRPO 2014+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203601"/>
            <a:ext cx="17154870" cy="384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</a:pPr>
            <a:r>
              <a:rPr lang="en-US" sz="290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Łączne dane dla RPZ, ŚCZP i DDOM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70384" y="8278762"/>
            <a:ext cx="1582283" cy="56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26"/>
              </a:lnSpc>
            </a:pPr>
            <a:r>
              <a:rPr lang="en-US" sz="210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wartość ogółem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42117" y="5663440"/>
            <a:ext cx="1276120" cy="31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44"/>
              </a:lnSpc>
            </a:pPr>
            <a:r>
              <a:rPr lang="en-US" sz="240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mln zł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41679" y="8437926"/>
            <a:ext cx="1582283" cy="284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26"/>
              </a:lnSpc>
            </a:pPr>
            <a:r>
              <a:rPr lang="en-US" sz="210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 tym UE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99536" y="5663440"/>
            <a:ext cx="1276120" cy="31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44"/>
              </a:lnSpc>
            </a:pPr>
            <a:r>
              <a:rPr lang="en-US" sz="240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mln zł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99611" y="8278762"/>
            <a:ext cx="1582283" cy="837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26"/>
              </a:lnSpc>
            </a:pPr>
            <a:r>
              <a:rPr lang="en-US" sz="210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liczba osób objętych wsparciem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62247" y="4987686"/>
            <a:ext cx="1309753" cy="53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367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05400" y="5063886"/>
            <a:ext cx="1309753" cy="53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312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49916" y="6324751"/>
            <a:ext cx="1753690" cy="53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187 4</a:t>
            </a:r>
            <a:r>
              <a:rPr lang="pl-PL" sz="3300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24</a:t>
            </a:r>
            <a:endParaRPr lang="en-US" sz="3300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151286" y="6926731"/>
            <a:ext cx="1276120" cy="31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44"/>
              </a:lnSpc>
            </a:pPr>
            <a:r>
              <a:rPr lang="en-US" sz="240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osób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613210"/>
            <a:ext cx="943242" cy="943242"/>
          </a:xfrm>
          <a:custGeom>
            <a:avLst/>
            <a:gdLst/>
            <a:ahLst/>
            <a:cxnLst/>
            <a:rect l="l" t="t" r="r" b="b"/>
            <a:pathLst>
              <a:path w="943242" h="943242">
                <a:moveTo>
                  <a:pt x="0" y="0"/>
                </a:moveTo>
                <a:lnTo>
                  <a:pt x="943242" y="0"/>
                </a:lnTo>
                <a:lnTo>
                  <a:pt x="943242" y="943242"/>
                </a:lnTo>
                <a:lnTo>
                  <a:pt x="0" y="943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2150612" y="613210"/>
            <a:ext cx="943242" cy="943242"/>
          </a:xfrm>
          <a:custGeom>
            <a:avLst/>
            <a:gdLst/>
            <a:ahLst/>
            <a:cxnLst/>
            <a:rect l="l" t="t" r="r" b="b"/>
            <a:pathLst>
              <a:path w="943242" h="943242">
                <a:moveTo>
                  <a:pt x="0" y="0"/>
                </a:moveTo>
                <a:lnTo>
                  <a:pt x="943241" y="0"/>
                </a:lnTo>
                <a:lnTo>
                  <a:pt x="943241" y="943242"/>
                </a:lnTo>
                <a:lnTo>
                  <a:pt x="0" y="943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3599650" y="621716"/>
            <a:ext cx="943242" cy="928507"/>
          </a:xfrm>
          <a:custGeom>
            <a:avLst/>
            <a:gdLst/>
            <a:ahLst/>
            <a:cxnLst/>
            <a:rect l="l" t="t" r="r" b="b"/>
            <a:pathLst>
              <a:path w="943242" h="928507">
                <a:moveTo>
                  <a:pt x="0" y="0"/>
                </a:moveTo>
                <a:lnTo>
                  <a:pt x="943242" y="0"/>
                </a:lnTo>
                <a:lnTo>
                  <a:pt x="943242" y="928506"/>
                </a:lnTo>
                <a:lnTo>
                  <a:pt x="0" y="9285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0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4969945" y="613210"/>
            <a:ext cx="943242" cy="943242"/>
          </a:xfrm>
          <a:custGeom>
            <a:avLst/>
            <a:gdLst/>
            <a:ahLst/>
            <a:cxnLst/>
            <a:rect l="l" t="t" r="r" b="b"/>
            <a:pathLst>
              <a:path w="943242" h="943242">
                <a:moveTo>
                  <a:pt x="0" y="0"/>
                </a:moveTo>
                <a:lnTo>
                  <a:pt x="943242" y="0"/>
                </a:lnTo>
                <a:lnTo>
                  <a:pt x="943242" y="943242"/>
                </a:lnTo>
                <a:lnTo>
                  <a:pt x="0" y="9432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 descr="Text, logo  Description automatically generated"/>
          <p:cNvSpPr/>
          <p:nvPr/>
        </p:nvSpPr>
        <p:spPr>
          <a:xfrm>
            <a:off x="13542274" y="945766"/>
            <a:ext cx="2885218" cy="943242"/>
          </a:xfrm>
          <a:custGeom>
            <a:avLst/>
            <a:gdLst/>
            <a:ahLst/>
            <a:cxnLst/>
            <a:rect l="l" t="t" r="r" b="b"/>
            <a:pathLst>
              <a:path w="2885218" h="943242">
                <a:moveTo>
                  <a:pt x="0" y="0"/>
                </a:moveTo>
                <a:lnTo>
                  <a:pt x="2885217" y="0"/>
                </a:lnTo>
                <a:lnTo>
                  <a:pt x="2885217" y="943242"/>
                </a:lnTo>
                <a:lnTo>
                  <a:pt x="0" y="9432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3608156" y="1897513"/>
            <a:ext cx="928507" cy="928507"/>
          </a:xfrm>
          <a:custGeom>
            <a:avLst/>
            <a:gdLst/>
            <a:ahLst/>
            <a:cxnLst/>
            <a:rect l="l" t="t" r="r" b="b"/>
            <a:pathLst>
              <a:path w="928507" h="928507">
                <a:moveTo>
                  <a:pt x="0" y="0"/>
                </a:moveTo>
                <a:lnTo>
                  <a:pt x="928506" y="0"/>
                </a:lnTo>
                <a:lnTo>
                  <a:pt x="928506" y="928507"/>
                </a:lnTo>
                <a:lnTo>
                  <a:pt x="0" y="9285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4978451" y="1889008"/>
            <a:ext cx="928507" cy="943242"/>
          </a:xfrm>
          <a:custGeom>
            <a:avLst/>
            <a:gdLst/>
            <a:ahLst/>
            <a:cxnLst/>
            <a:rect l="l" t="t" r="r" b="b"/>
            <a:pathLst>
              <a:path w="928507" h="943242">
                <a:moveTo>
                  <a:pt x="0" y="0"/>
                </a:moveTo>
                <a:lnTo>
                  <a:pt x="928506" y="0"/>
                </a:lnTo>
                <a:lnTo>
                  <a:pt x="928506" y="943241"/>
                </a:lnTo>
                <a:lnTo>
                  <a:pt x="0" y="943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20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3052362" y="8671674"/>
            <a:ext cx="12183266" cy="1245337"/>
          </a:xfrm>
          <a:custGeom>
            <a:avLst/>
            <a:gdLst/>
            <a:ahLst/>
            <a:cxnLst/>
            <a:rect l="l" t="t" r="r" b="b"/>
            <a:pathLst>
              <a:path w="12183266" h="1245337">
                <a:moveTo>
                  <a:pt x="0" y="0"/>
                </a:moveTo>
                <a:lnTo>
                  <a:pt x="12183266" y="0"/>
                </a:lnTo>
                <a:lnTo>
                  <a:pt x="12183266" y="1245337"/>
                </a:lnTo>
                <a:lnTo>
                  <a:pt x="0" y="12453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0" name="Group 10"/>
          <p:cNvGrpSpPr/>
          <p:nvPr/>
        </p:nvGrpSpPr>
        <p:grpSpPr>
          <a:xfrm>
            <a:off x="6341812" y="-2366310"/>
            <a:ext cx="15591120" cy="1559112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>
                <a:alphaModFix amt="28000"/>
              </a:blip>
              <a:stretch>
                <a:fillRect l="-4986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62641" y="3062468"/>
            <a:ext cx="16666235" cy="3981793"/>
            <a:chOff x="0" y="0"/>
            <a:chExt cx="22221647" cy="53090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221698" cy="5309108"/>
            </a:xfrm>
            <a:custGeom>
              <a:avLst/>
              <a:gdLst/>
              <a:ahLst/>
              <a:cxnLst/>
              <a:rect l="l" t="t" r="r" b="b"/>
              <a:pathLst>
                <a:path w="22221698" h="5309108">
                  <a:moveTo>
                    <a:pt x="215900" y="0"/>
                  </a:moveTo>
                  <a:lnTo>
                    <a:pt x="22005798" y="0"/>
                  </a:lnTo>
                  <a:cubicBezTo>
                    <a:pt x="22125036" y="0"/>
                    <a:pt x="22221698" y="96662"/>
                    <a:pt x="22221698" y="215900"/>
                  </a:cubicBezTo>
                  <a:lnTo>
                    <a:pt x="22221698" y="5093208"/>
                  </a:lnTo>
                  <a:cubicBezTo>
                    <a:pt x="22221698" y="5212447"/>
                    <a:pt x="22125036" y="5309108"/>
                    <a:pt x="22005798" y="5309108"/>
                  </a:cubicBezTo>
                  <a:lnTo>
                    <a:pt x="215900" y="5309108"/>
                  </a:lnTo>
                  <a:cubicBezTo>
                    <a:pt x="158640" y="5309108"/>
                    <a:pt x="103725" y="5286361"/>
                    <a:pt x="63236" y="5245872"/>
                  </a:cubicBezTo>
                  <a:cubicBezTo>
                    <a:pt x="22747" y="5205383"/>
                    <a:pt x="0" y="5150468"/>
                    <a:pt x="0" y="5093208"/>
                  </a:cubicBezTo>
                  <a:lnTo>
                    <a:pt x="0" y="215900"/>
                  </a:lnTo>
                  <a:cubicBezTo>
                    <a:pt x="0" y="96662"/>
                    <a:pt x="96662" y="0"/>
                    <a:pt x="215900" y="0"/>
                  </a:cubicBezTo>
                  <a:close/>
                </a:path>
              </a:pathLst>
            </a:custGeom>
            <a:solidFill>
              <a:srgbClr val="A5D3FF"/>
            </a:solidFill>
            <a:ln w="12700"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02652" y="3969706"/>
            <a:ext cx="15430929" cy="1521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1306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Regionalne Programy Zdrowotne </a:t>
            </a:r>
          </a:p>
          <a:p>
            <a:pPr algn="l">
              <a:lnSpc>
                <a:spcPts val="4320"/>
              </a:lnSpc>
            </a:pPr>
            <a:endParaRPr lang="en-US" sz="4800" b="1">
              <a:solidFill>
                <a:srgbClr val="11306E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11306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 ramach Programu Fundusze Europejskie </a:t>
            </a:r>
          </a:p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11306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dla Wielkopolski 2021-2027 </a:t>
            </a:r>
          </a:p>
        </p:txBody>
      </p:sp>
      <p:sp>
        <p:nvSpPr>
          <p:cNvPr id="15" name="Freeform 15"/>
          <p:cNvSpPr/>
          <p:nvPr/>
        </p:nvSpPr>
        <p:spPr>
          <a:xfrm>
            <a:off x="694306" y="1889008"/>
            <a:ext cx="928507" cy="943242"/>
          </a:xfrm>
          <a:custGeom>
            <a:avLst/>
            <a:gdLst/>
            <a:ahLst/>
            <a:cxnLst/>
            <a:rect l="l" t="t" r="r" b="b"/>
            <a:pathLst>
              <a:path w="928507" h="943242">
                <a:moveTo>
                  <a:pt x="0" y="0"/>
                </a:moveTo>
                <a:lnTo>
                  <a:pt x="928506" y="0"/>
                </a:lnTo>
                <a:lnTo>
                  <a:pt x="928506" y="943241"/>
                </a:lnTo>
                <a:lnTo>
                  <a:pt x="0" y="9432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r="-120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2159108" y="1889008"/>
            <a:ext cx="928507" cy="943242"/>
          </a:xfrm>
          <a:custGeom>
            <a:avLst/>
            <a:gdLst/>
            <a:ahLst/>
            <a:cxnLst/>
            <a:rect l="l" t="t" r="r" b="b"/>
            <a:pathLst>
              <a:path w="928507" h="943242">
                <a:moveTo>
                  <a:pt x="0" y="0"/>
                </a:moveTo>
                <a:lnTo>
                  <a:pt x="928506" y="0"/>
                </a:lnTo>
                <a:lnTo>
                  <a:pt x="928506" y="943241"/>
                </a:lnTo>
                <a:lnTo>
                  <a:pt x="0" y="94324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206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3549" y="2055825"/>
            <a:ext cx="8939762" cy="1727089"/>
            <a:chOff x="0" y="0"/>
            <a:chExt cx="2200914" cy="4251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0914" cy="425199"/>
            </a:xfrm>
            <a:custGeom>
              <a:avLst/>
              <a:gdLst/>
              <a:ahLst/>
              <a:cxnLst/>
              <a:rect l="l" t="t" r="r" b="b"/>
              <a:pathLst>
                <a:path w="2200914" h="425199">
                  <a:moveTo>
                    <a:pt x="49363" y="0"/>
                  </a:moveTo>
                  <a:lnTo>
                    <a:pt x="2151551" y="0"/>
                  </a:lnTo>
                  <a:cubicBezTo>
                    <a:pt x="2178813" y="0"/>
                    <a:pt x="2200914" y="22100"/>
                    <a:pt x="2200914" y="49363"/>
                  </a:cubicBezTo>
                  <a:lnTo>
                    <a:pt x="2200914" y="375836"/>
                  </a:lnTo>
                  <a:cubicBezTo>
                    <a:pt x="2200914" y="403098"/>
                    <a:pt x="2178813" y="425199"/>
                    <a:pt x="2151551" y="425199"/>
                  </a:cubicBezTo>
                  <a:lnTo>
                    <a:pt x="49363" y="425199"/>
                  </a:lnTo>
                  <a:cubicBezTo>
                    <a:pt x="22100" y="425199"/>
                    <a:pt x="0" y="403098"/>
                    <a:pt x="0" y="375836"/>
                  </a:cubicBezTo>
                  <a:lnTo>
                    <a:pt x="0" y="49363"/>
                  </a:lnTo>
                  <a:cubicBezTo>
                    <a:pt x="0" y="22100"/>
                    <a:pt x="22100" y="0"/>
                    <a:pt x="49363" y="0"/>
                  </a:cubicBezTo>
                  <a:close/>
                </a:path>
              </a:pathLst>
            </a:custGeom>
            <a:solidFill>
              <a:srgbClr val="EAE0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00914" cy="472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3549" y="4099521"/>
            <a:ext cx="8939762" cy="1727089"/>
            <a:chOff x="0" y="0"/>
            <a:chExt cx="2200914" cy="4251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00914" cy="425199"/>
            </a:xfrm>
            <a:custGeom>
              <a:avLst/>
              <a:gdLst/>
              <a:ahLst/>
              <a:cxnLst/>
              <a:rect l="l" t="t" r="r" b="b"/>
              <a:pathLst>
                <a:path w="2200914" h="425199">
                  <a:moveTo>
                    <a:pt x="49363" y="0"/>
                  </a:moveTo>
                  <a:lnTo>
                    <a:pt x="2151551" y="0"/>
                  </a:lnTo>
                  <a:cubicBezTo>
                    <a:pt x="2178813" y="0"/>
                    <a:pt x="2200914" y="22100"/>
                    <a:pt x="2200914" y="49363"/>
                  </a:cubicBezTo>
                  <a:lnTo>
                    <a:pt x="2200914" y="375836"/>
                  </a:lnTo>
                  <a:cubicBezTo>
                    <a:pt x="2200914" y="403098"/>
                    <a:pt x="2178813" y="425199"/>
                    <a:pt x="2151551" y="425199"/>
                  </a:cubicBezTo>
                  <a:lnTo>
                    <a:pt x="49363" y="425199"/>
                  </a:lnTo>
                  <a:cubicBezTo>
                    <a:pt x="22100" y="425199"/>
                    <a:pt x="0" y="403098"/>
                    <a:pt x="0" y="375836"/>
                  </a:cubicBezTo>
                  <a:lnTo>
                    <a:pt x="0" y="49363"/>
                  </a:lnTo>
                  <a:cubicBezTo>
                    <a:pt x="0" y="22100"/>
                    <a:pt x="22100" y="0"/>
                    <a:pt x="49363" y="0"/>
                  </a:cubicBezTo>
                  <a:close/>
                </a:path>
              </a:pathLst>
            </a:custGeom>
            <a:solidFill>
              <a:srgbClr val="FFBEC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200914" cy="472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680550" y="2352497"/>
            <a:ext cx="2474335" cy="1133745"/>
            <a:chOff x="0" y="0"/>
            <a:chExt cx="1186639" cy="543720"/>
          </a:xfrm>
        </p:grpSpPr>
        <p:sp>
          <p:nvSpPr>
            <p:cNvPr id="9" name="Freeform 9"/>
            <p:cNvSpPr/>
            <p:nvPr/>
          </p:nvSpPr>
          <p:spPr>
            <a:xfrm>
              <a:off x="18735" y="0"/>
              <a:ext cx="1155423" cy="543720"/>
            </a:xfrm>
            <a:custGeom>
              <a:avLst/>
              <a:gdLst/>
              <a:ahLst/>
              <a:cxnLst/>
              <a:rect l="l" t="t" r="r" b="b"/>
              <a:pathLst>
                <a:path w="1155423" h="543720">
                  <a:moveTo>
                    <a:pt x="18812" y="0"/>
                  </a:moveTo>
                  <a:lnTo>
                    <a:pt x="927157" y="0"/>
                  </a:lnTo>
                  <a:cubicBezTo>
                    <a:pt x="950788" y="0"/>
                    <a:pt x="973035" y="11146"/>
                    <a:pt x="987183" y="30074"/>
                  </a:cubicBezTo>
                  <a:lnTo>
                    <a:pt x="1145425" y="241786"/>
                  </a:lnTo>
                  <a:cubicBezTo>
                    <a:pt x="1158755" y="259620"/>
                    <a:pt x="1158755" y="284101"/>
                    <a:pt x="1145425" y="301934"/>
                  </a:cubicBezTo>
                  <a:lnTo>
                    <a:pt x="987183" y="513646"/>
                  </a:lnTo>
                  <a:cubicBezTo>
                    <a:pt x="973035" y="532574"/>
                    <a:pt x="950788" y="543720"/>
                    <a:pt x="927157" y="543720"/>
                  </a:cubicBezTo>
                  <a:lnTo>
                    <a:pt x="18812" y="543720"/>
                  </a:lnTo>
                  <a:cubicBezTo>
                    <a:pt x="11692" y="543720"/>
                    <a:pt x="5182" y="539701"/>
                    <a:pt x="1993" y="533335"/>
                  </a:cubicBezTo>
                  <a:cubicBezTo>
                    <a:pt x="-1197" y="526970"/>
                    <a:pt x="-519" y="519349"/>
                    <a:pt x="3744" y="513646"/>
                  </a:cubicBezTo>
                  <a:lnTo>
                    <a:pt x="161986" y="301934"/>
                  </a:lnTo>
                  <a:cubicBezTo>
                    <a:pt x="175316" y="284101"/>
                    <a:pt x="175316" y="259620"/>
                    <a:pt x="161986" y="241786"/>
                  </a:cubicBezTo>
                  <a:lnTo>
                    <a:pt x="3744" y="30074"/>
                  </a:lnTo>
                  <a:cubicBezTo>
                    <a:pt x="-519" y="24371"/>
                    <a:pt x="-1197" y="16751"/>
                    <a:pt x="1993" y="10385"/>
                  </a:cubicBezTo>
                  <a:cubicBezTo>
                    <a:pt x="5182" y="4020"/>
                    <a:pt x="11692" y="0"/>
                    <a:pt x="18812" y="0"/>
                  </a:cubicBezTo>
                  <a:close/>
                </a:path>
              </a:pathLst>
            </a:custGeom>
            <a:solidFill>
              <a:srgbClr val="9366E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77800" y="-38100"/>
              <a:ext cx="932639" cy="58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680550" y="4397630"/>
            <a:ext cx="5122200" cy="1059788"/>
            <a:chOff x="0" y="0"/>
            <a:chExt cx="2627927" cy="543720"/>
          </a:xfrm>
        </p:grpSpPr>
        <p:sp>
          <p:nvSpPr>
            <p:cNvPr id="12" name="Freeform 12"/>
            <p:cNvSpPr/>
            <p:nvPr/>
          </p:nvSpPr>
          <p:spPr>
            <a:xfrm>
              <a:off x="9050" y="0"/>
              <a:ext cx="2612848" cy="543720"/>
            </a:xfrm>
            <a:custGeom>
              <a:avLst/>
              <a:gdLst/>
              <a:ahLst/>
              <a:cxnLst/>
              <a:rect l="l" t="t" r="r" b="b"/>
              <a:pathLst>
                <a:path w="2612848" h="543720">
                  <a:moveTo>
                    <a:pt x="9087" y="0"/>
                  </a:moveTo>
                  <a:lnTo>
                    <a:pt x="2397540" y="0"/>
                  </a:lnTo>
                  <a:cubicBezTo>
                    <a:pt x="2408955" y="0"/>
                    <a:pt x="2419702" y="5384"/>
                    <a:pt x="2426536" y="14528"/>
                  </a:cubicBezTo>
                  <a:lnTo>
                    <a:pt x="2608019" y="257333"/>
                  </a:lnTo>
                  <a:cubicBezTo>
                    <a:pt x="2614458" y="265947"/>
                    <a:pt x="2614458" y="277773"/>
                    <a:pt x="2608019" y="286388"/>
                  </a:cubicBezTo>
                  <a:lnTo>
                    <a:pt x="2426536" y="529193"/>
                  </a:lnTo>
                  <a:cubicBezTo>
                    <a:pt x="2419702" y="538336"/>
                    <a:pt x="2408955" y="543720"/>
                    <a:pt x="2397540" y="543720"/>
                  </a:cubicBezTo>
                  <a:lnTo>
                    <a:pt x="9087" y="543720"/>
                  </a:lnTo>
                  <a:cubicBezTo>
                    <a:pt x="5648" y="543720"/>
                    <a:pt x="2503" y="541779"/>
                    <a:pt x="963" y="538704"/>
                  </a:cubicBezTo>
                  <a:cubicBezTo>
                    <a:pt x="-578" y="535629"/>
                    <a:pt x="-250" y="531948"/>
                    <a:pt x="1809" y="529193"/>
                  </a:cubicBezTo>
                  <a:lnTo>
                    <a:pt x="183291" y="286388"/>
                  </a:lnTo>
                  <a:cubicBezTo>
                    <a:pt x="189731" y="277773"/>
                    <a:pt x="189731" y="265947"/>
                    <a:pt x="183291" y="257333"/>
                  </a:cubicBezTo>
                  <a:lnTo>
                    <a:pt x="1809" y="14528"/>
                  </a:lnTo>
                  <a:cubicBezTo>
                    <a:pt x="-250" y="11773"/>
                    <a:pt x="-578" y="8092"/>
                    <a:pt x="963" y="5017"/>
                  </a:cubicBezTo>
                  <a:cubicBezTo>
                    <a:pt x="2503" y="1942"/>
                    <a:pt x="5648" y="0"/>
                    <a:pt x="9087" y="0"/>
                  </a:cubicBezTo>
                  <a:close/>
                </a:path>
              </a:pathLst>
            </a:custGeom>
            <a:solidFill>
              <a:srgbClr val="E4667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77800" y="-38100"/>
              <a:ext cx="2373927" cy="58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566593" y="2487096"/>
            <a:ext cx="724554" cy="778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422"/>
              </a:lnSpc>
            </a:pPr>
            <a:r>
              <a:rPr lang="en-US" sz="4587" b="1" spc="192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15661" y="4610651"/>
            <a:ext cx="3946244" cy="712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862"/>
              </a:lnSpc>
              <a:spcBef>
                <a:spcPct val="0"/>
              </a:spcBef>
            </a:pPr>
            <a:r>
              <a:rPr lang="en-US" sz="4187" b="1" spc="175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125,6 MLN ZŁ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23549" y="6143218"/>
            <a:ext cx="8939762" cy="1727089"/>
            <a:chOff x="0" y="0"/>
            <a:chExt cx="2200914" cy="42519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914" cy="425199"/>
            </a:xfrm>
            <a:custGeom>
              <a:avLst/>
              <a:gdLst/>
              <a:ahLst/>
              <a:cxnLst/>
              <a:rect l="l" t="t" r="r" b="b"/>
              <a:pathLst>
                <a:path w="2200914" h="425199">
                  <a:moveTo>
                    <a:pt x="49363" y="0"/>
                  </a:moveTo>
                  <a:lnTo>
                    <a:pt x="2151551" y="0"/>
                  </a:lnTo>
                  <a:cubicBezTo>
                    <a:pt x="2178813" y="0"/>
                    <a:pt x="2200914" y="22100"/>
                    <a:pt x="2200914" y="49363"/>
                  </a:cubicBezTo>
                  <a:lnTo>
                    <a:pt x="2200914" y="375836"/>
                  </a:lnTo>
                  <a:cubicBezTo>
                    <a:pt x="2200914" y="403098"/>
                    <a:pt x="2178813" y="425199"/>
                    <a:pt x="2151551" y="425199"/>
                  </a:cubicBezTo>
                  <a:lnTo>
                    <a:pt x="49363" y="425199"/>
                  </a:lnTo>
                  <a:cubicBezTo>
                    <a:pt x="22100" y="425199"/>
                    <a:pt x="0" y="403098"/>
                    <a:pt x="0" y="375836"/>
                  </a:cubicBezTo>
                  <a:lnTo>
                    <a:pt x="0" y="49363"/>
                  </a:lnTo>
                  <a:cubicBezTo>
                    <a:pt x="0" y="22100"/>
                    <a:pt x="22100" y="0"/>
                    <a:pt x="49363" y="0"/>
                  </a:cubicBezTo>
                  <a:close/>
                </a:path>
              </a:pathLst>
            </a:custGeom>
            <a:solidFill>
              <a:srgbClr val="B5EBE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200914" cy="472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23549" y="8186914"/>
            <a:ext cx="8939762" cy="1727089"/>
            <a:chOff x="0" y="0"/>
            <a:chExt cx="2200914" cy="42519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00914" cy="425199"/>
            </a:xfrm>
            <a:custGeom>
              <a:avLst/>
              <a:gdLst/>
              <a:ahLst/>
              <a:cxnLst/>
              <a:rect l="l" t="t" r="r" b="b"/>
              <a:pathLst>
                <a:path w="2200914" h="425199">
                  <a:moveTo>
                    <a:pt x="49363" y="0"/>
                  </a:moveTo>
                  <a:lnTo>
                    <a:pt x="2151551" y="0"/>
                  </a:lnTo>
                  <a:cubicBezTo>
                    <a:pt x="2178813" y="0"/>
                    <a:pt x="2200914" y="22100"/>
                    <a:pt x="2200914" y="49363"/>
                  </a:cubicBezTo>
                  <a:lnTo>
                    <a:pt x="2200914" y="375836"/>
                  </a:lnTo>
                  <a:cubicBezTo>
                    <a:pt x="2200914" y="403098"/>
                    <a:pt x="2178813" y="425199"/>
                    <a:pt x="2151551" y="425199"/>
                  </a:cubicBezTo>
                  <a:lnTo>
                    <a:pt x="49363" y="425199"/>
                  </a:lnTo>
                  <a:cubicBezTo>
                    <a:pt x="22100" y="425199"/>
                    <a:pt x="0" y="403098"/>
                    <a:pt x="0" y="375836"/>
                  </a:cubicBezTo>
                  <a:lnTo>
                    <a:pt x="0" y="49363"/>
                  </a:lnTo>
                  <a:cubicBezTo>
                    <a:pt x="0" y="22100"/>
                    <a:pt x="22100" y="0"/>
                    <a:pt x="49363" y="0"/>
                  </a:cubicBezTo>
                  <a:close/>
                </a:path>
              </a:pathLst>
            </a:custGeom>
            <a:solidFill>
              <a:srgbClr val="FFE8A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200914" cy="472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680550" y="6439890"/>
            <a:ext cx="5122200" cy="1133745"/>
            <a:chOff x="0" y="0"/>
            <a:chExt cx="2456499" cy="543720"/>
          </a:xfrm>
        </p:grpSpPr>
        <p:sp>
          <p:nvSpPr>
            <p:cNvPr id="23" name="Freeform 23"/>
            <p:cNvSpPr/>
            <p:nvPr/>
          </p:nvSpPr>
          <p:spPr>
            <a:xfrm>
              <a:off x="9050" y="0"/>
              <a:ext cx="2441420" cy="543720"/>
            </a:xfrm>
            <a:custGeom>
              <a:avLst/>
              <a:gdLst/>
              <a:ahLst/>
              <a:cxnLst/>
              <a:rect l="l" t="t" r="r" b="b"/>
              <a:pathLst>
                <a:path w="2441420" h="543720">
                  <a:moveTo>
                    <a:pt x="9087" y="0"/>
                  </a:moveTo>
                  <a:lnTo>
                    <a:pt x="2226112" y="0"/>
                  </a:lnTo>
                  <a:cubicBezTo>
                    <a:pt x="2237527" y="0"/>
                    <a:pt x="2248274" y="5384"/>
                    <a:pt x="2255108" y="14528"/>
                  </a:cubicBezTo>
                  <a:lnTo>
                    <a:pt x="2436591" y="257333"/>
                  </a:lnTo>
                  <a:cubicBezTo>
                    <a:pt x="2443030" y="265947"/>
                    <a:pt x="2443030" y="277773"/>
                    <a:pt x="2436591" y="286388"/>
                  </a:cubicBezTo>
                  <a:lnTo>
                    <a:pt x="2255108" y="529193"/>
                  </a:lnTo>
                  <a:cubicBezTo>
                    <a:pt x="2248274" y="538336"/>
                    <a:pt x="2237527" y="543720"/>
                    <a:pt x="2226112" y="543720"/>
                  </a:cubicBezTo>
                  <a:lnTo>
                    <a:pt x="9087" y="543720"/>
                  </a:lnTo>
                  <a:cubicBezTo>
                    <a:pt x="5648" y="543720"/>
                    <a:pt x="2503" y="541779"/>
                    <a:pt x="963" y="538704"/>
                  </a:cubicBezTo>
                  <a:cubicBezTo>
                    <a:pt x="-578" y="535629"/>
                    <a:pt x="-250" y="531948"/>
                    <a:pt x="1809" y="529193"/>
                  </a:cubicBezTo>
                  <a:lnTo>
                    <a:pt x="183291" y="286388"/>
                  </a:lnTo>
                  <a:cubicBezTo>
                    <a:pt x="189731" y="277773"/>
                    <a:pt x="189731" y="265947"/>
                    <a:pt x="183291" y="257333"/>
                  </a:cubicBezTo>
                  <a:lnTo>
                    <a:pt x="1809" y="14528"/>
                  </a:lnTo>
                  <a:cubicBezTo>
                    <a:pt x="-250" y="11773"/>
                    <a:pt x="-578" y="8092"/>
                    <a:pt x="963" y="5017"/>
                  </a:cubicBezTo>
                  <a:cubicBezTo>
                    <a:pt x="2503" y="1942"/>
                    <a:pt x="5648" y="0"/>
                    <a:pt x="9087" y="0"/>
                  </a:cubicBezTo>
                  <a:close/>
                </a:path>
              </a:pathLst>
            </a:custGeom>
            <a:solidFill>
              <a:srgbClr val="38AEB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77800" y="-38100"/>
              <a:ext cx="2202499" cy="58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430697" y="6607661"/>
            <a:ext cx="3731208" cy="738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002"/>
              </a:lnSpc>
              <a:spcBef>
                <a:spcPct val="0"/>
              </a:spcBef>
            </a:pPr>
            <a:r>
              <a:rPr lang="en-US" sz="4287" b="1" spc="1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88 MLN ZŁ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8729399" y="8479907"/>
            <a:ext cx="3321856" cy="1059788"/>
            <a:chOff x="0" y="0"/>
            <a:chExt cx="1704267" cy="543720"/>
          </a:xfrm>
        </p:grpSpPr>
        <p:sp>
          <p:nvSpPr>
            <p:cNvPr id="27" name="Freeform 27"/>
            <p:cNvSpPr/>
            <p:nvPr/>
          </p:nvSpPr>
          <p:spPr>
            <a:xfrm>
              <a:off x="13955" y="0"/>
              <a:ext cx="1681015" cy="543720"/>
            </a:xfrm>
            <a:custGeom>
              <a:avLst/>
              <a:gdLst/>
              <a:ahLst/>
              <a:cxnLst/>
              <a:rect l="l" t="t" r="r" b="b"/>
              <a:pathLst>
                <a:path w="1681015" h="543720">
                  <a:moveTo>
                    <a:pt x="14012" y="0"/>
                  </a:moveTo>
                  <a:lnTo>
                    <a:pt x="1459144" y="0"/>
                  </a:lnTo>
                  <a:cubicBezTo>
                    <a:pt x="1476746" y="0"/>
                    <a:pt x="1493317" y="8302"/>
                    <a:pt x="1503855" y="22401"/>
                  </a:cubicBezTo>
                  <a:lnTo>
                    <a:pt x="1673568" y="249459"/>
                  </a:lnTo>
                  <a:cubicBezTo>
                    <a:pt x="1683497" y="262743"/>
                    <a:pt x="1683497" y="280978"/>
                    <a:pt x="1673568" y="294261"/>
                  </a:cubicBezTo>
                  <a:lnTo>
                    <a:pt x="1503855" y="521319"/>
                  </a:lnTo>
                  <a:cubicBezTo>
                    <a:pt x="1493317" y="535418"/>
                    <a:pt x="1476746" y="543720"/>
                    <a:pt x="1459144" y="543720"/>
                  </a:cubicBezTo>
                  <a:lnTo>
                    <a:pt x="14012" y="543720"/>
                  </a:lnTo>
                  <a:cubicBezTo>
                    <a:pt x="8709" y="543720"/>
                    <a:pt x="3860" y="540726"/>
                    <a:pt x="1484" y="535985"/>
                  </a:cubicBezTo>
                  <a:cubicBezTo>
                    <a:pt x="-891" y="531243"/>
                    <a:pt x="-386" y="525567"/>
                    <a:pt x="2789" y="521319"/>
                  </a:cubicBezTo>
                  <a:lnTo>
                    <a:pt x="172501" y="294261"/>
                  </a:lnTo>
                  <a:cubicBezTo>
                    <a:pt x="182430" y="280978"/>
                    <a:pt x="182430" y="262743"/>
                    <a:pt x="172501" y="249459"/>
                  </a:cubicBezTo>
                  <a:lnTo>
                    <a:pt x="2789" y="22401"/>
                  </a:lnTo>
                  <a:cubicBezTo>
                    <a:pt x="-386" y="18153"/>
                    <a:pt x="-891" y="12477"/>
                    <a:pt x="1484" y="7736"/>
                  </a:cubicBezTo>
                  <a:cubicBezTo>
                    <a:pt x="3860" y="2994"/>
                    <a:pt x="8709" y="0"/>
                    <a:pt x="14012" y="0"/>
                  </a:cubicBezTo>
                  <a:close/>
                </a:path>
              </a:pathLst>
            </a:custGeom>
            <a:solidFill>
              <a:srgbClr val="DDA707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77800" y="-38100"/>
              <a:ext cx="1450267" cy="58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8680550" y="8572128"/>
            <a:ext cx="3538905" cy="828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871"/>
              </a:lnSpc>
              <a:spcBef>
                <a:spcPct val="0"/>
              </a:spcBef>
            </a:pPr>
            <a:r>
              <a:rPr lang="en-US" sz="4907" b="1" spc="206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50 848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67326" y="2624614"/>
            <a:ext cx="4673519" cy="57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00"/>
              </a:lnSpc>
              <a:spcBef>
                <a:spcPct val="0"/>
              </a:spcBef>
            </a:pPr>
            <a:r>
              <a:rPr lang="en-US" sz="3357" b="1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Realizowane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67326" y="4588706"/>
            <a:ext cx="4673519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Łączna wartość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8700" y="906575"/>
            <a:ext cx="9759701" cy="57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2"/>
              </a:lnSpc>
            </a:pPr>
            <a:r>
              <a:rPr lang="en-US" sz="4200" b="1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Regionalne Programy Zdrowotne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902086" y="1076325"/>
            <a:ext cx="7046045" cy="1146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074"/>
              </a:lnSpc>
            </a:pPr>
            <a:r>
              <a:rPr lang="en-US" sz="290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realizowane w ramach </a:t>
            </a:r>
          </a:p>
          <a:p>
            <a:pPr marL="0" lvl="0" indent="0" algn="r">
              <a:lnSpc>
                <a:spcPts val="3074"/>
              </a:lnSpc>
            </a:pPr>
            <a:r>
              <a:rPr lang="en-US" sz="290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Programu Fundusze Europejskie </a:t>
            </a:r>
          </a:p>
          <a:p>
            <a:pPr marL="0" lvl="0" indent="0" algn="r">
              <a:lnSpc>
                <a:spcPts val="3074"/>
              </a:lnSpc>
            </a:pPr>
            <a:r>
              <a:rPr lang="en-US" sz="290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dla Wielkopolski 2021-2027 (FEW)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67326" y="6561243"/>
            <a:ext cx="4673519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w tym wkład EFS+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14245" y="8726926"/>
            <a:ext cx="7261638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planowana liczba uczestników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2207240"/>
          </a:xfrm>
          <a:custGeom>
            <a:avLst/>
            <a:gdLst/>
            <a:ahLst/>
            <a:cxnLst/>
            <a:rect l="l" t="t" r="r" b="b"/>
            <a:pathLst>
              <a:path w="18288000" h="12207240">
                <a:moveTo>
                  <a:pt x="0" y="0"/>
                </a:moveTo>
                <a:lnTo>
                  <a:pt x="18288000" y="0"/>
                </a:lnTo>
                <a:lnTo>
                  <a:pt x="18288000" y="12207240"/>
                </a:lnTo>
                <a:lnTo>
                  <a:pt x="0" y="12207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762000" y="1799804"/>
            <a:ext cx="6231918" cy="7278152"/>
          </a:xfrm>
          <a:custGeom>
            <a:avLst/>
            <a:gdLst/>
            <a:ahLst/>
            <a:cxnLst/>
            <a:rect l="l" t="t" r="r" b="b"/>
            <a:pathLst>
              <a:path w="6550354" h="7650048">
                <a:moveTo>
                  <a:pt x="0" y="0"/>
                </a:moveTo>
                <a:lnTo>
                  <a:pt x="6550354" y="0"/>
                </a:lnTo>
                <a:lnTo>
                  <a:pt x="6550354" y="7650048"/>
                </a:lnTo>
                <a:lnTo>
                  <a:pt x="0" y="7650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12115800" y="1175601"/>
            <a:ext cx="266700" cy="266700"/>
            <a:chOff x="0" y="0"/>
            <a:chExt cx="113939" cy="1139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939" cy="113939"/>
            </a:xfrm>
            <a:custGeom>
              <a:avLst/>
              <a:gdLst/>
              <a:ahLst/>
              <a:cxnLst/>
              <a:rect l="l" t="t" r="r" b="b"/>
              <a:pathLst>
                <a:path w="113939" h="113939">
                  <a:moveTo>
                    <a:pt x="0" y="0"/>
                  </a:moveTo>
                  <a:lnTo>
                    <a:pt x="113939" y="0"/>
                  </a:lnTo>
                  <a:lnTo>
                    <a:pt x="113939" y="113939"/>
                  </a:lnTo>
                  <a:lnTo>
                    <a:pt x="0" y="113939"/>
                  </a:lnTo>
                  <a:close/>
                </a:path>
              </a:pathLst>
            </a:custGeom>
            <a:solidFill>
              <a:srgbClr val="46B2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13939" cy="142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427292" y="3048755"/>
            <a:ext cx="242596" cy="265945"/>
            <a:chOff x="0" y="0"/>
            <a:chExt cx="113939" cy="1139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3939" cy="113939"/>
            </a:xfrm>
            <a:custGeom>
              <a:avLst/>
              <a:gdLst/>
              <a:ahLst/>
              <a:cxnLst/>
              <a:rect l="l" t="t" r="r" b="b"/>
              <a:pathLst>
                <a:path w="113939" h="113939">
                  <a:moveTo>
                    <a:pt x="0" y="0"/>
                  </a:moveTo>
                  <a:lnTo>
                    <a:pt x="113939" y="0"/>
                  </a:lnTo>
                  <a:lnTo>
                    <a:pt x="113939" y="113939"/>
                  </a:lnTo>
                  <a:lnTo>
                    <a:pt x="0" y="113939"/>
                  </a:lnTo>
                  <a:close/>
                </a:path>
              </a:pathLst>
            </a:custGeom>
            <a:solidFill>
              <a:srgbClr val="AC83F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13939" cy="142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192000" y="3990793"/>
            <a:ext cx="266700" cy="266700"/>
            <a:chOff x="0" y="0"/>
            <a:chExt cx="113939" cy="1139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3939" cy="113939"/>
            </a:xfrm>
            <a:custGeom>
              <a:avLst/>
              <a:gdLst/>
              <a:ahLst/>
              <a:cxnLst/>
              <a:rect l="l" t="t" r="r" b="b"/>
              <a:pathLst>
                <a:path w="113939" h="113939">
                  <a:moveTo>
                    <a:pt x="0" y="0"/>
                  </a:moveTo>
                  <a:lnTo>
                    <a:pt x="113939" y="0"/>
                  </a:lnTo>
                  <a:lnTo>
                    <a:pt x="113939" y="113939"/>
                  </a:lnTo>
                  <a:lnTo>
                    <a:pt x="0" y="113939"/>
                  </a:lnTo>
                  <a:close/>
                </a:path>
              </a:pathLst>
            </a:custGeom>
            <a:solidFill>
              <a:srgbClr val="FFBEC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13939" cy="142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391400" y="6758518"/>
            <a:ext cx="266700" cy="266700"/>
            <a:chOff x="0" y="0"/>
            <a:chExt cx="113939" cy="11393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3939" cy="113939"/>
            </a:xfrm>
            <a:custGeom>
              <a:avLst/>
              <a:gdLst/>
              <a:ahLst/>
              <a:cxnLst/>
              <a:rect l="l" t="t" r="r" b="b"/>
              <a:pathLst>
                <a:path w="113939" h="113939">
                  <a:moveTo>
                    <a:pt x="0" y="0"/>
                  </a:moveTo>
                  <a:lnTo>
                    <a:pt x="113939" y="0"/>
                  </a:lnTo>
                  <a:lnTo>
                    <a:pt x="113939" y="113939"/>
                  </a:lnTo>
                  <a:lnTo>
                    <a:pt x="0" y="113939"/>
                  </a:lnTo>
                  <a:close/>
                </a:path>
              </a:pathLst>
            </a:custGeom>
            <a:solidFill>
              <a:srgbClr val="E4667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13939" cy="142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306300" y="6591300"/>
            <a:ext cx="266700" cy="266700"/>
            <a:chOff x="0" y="0"/>
            <a:chExt cx="113939" cy="11393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3939" cy="113939"/>
            </a:xfrm>
            <a:custGeom>
              <a:avLst/>
              <a:gdLst/>
              <a:ahLst/>
              <a:cxnLst/>
              <a:rect l="l" t="t" r="r" b="b"/>
              <a:pathLst>
                <a:path w="113939" h="113939">
                  <a:moveTo>
                    <a:pt x="0" y="0"/>
                  </a:moveTo>
                  <a:lnTo>
                    <a:pt x="113939" y="0"/>
                  </a:lnTo>
                  <a:lnTo>
                    <a:pt x="113939" y="113939"/>
                  </a:lnTo>
                  <a:lnTo>
                    <a:pt x="0" y="113939"/>
                  </a:lnTo>
                  <a:close/>
                </a:path>
              </a:pathLst>
            </a:custGeom>
            <a:solidFill>
              <a:srgbClr val="FFD17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13939" cy="142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-135491">
            <a:off x="5433348" y="5163343"/>
            <a:ext cx="1025604" cy="936255"/>
          </a:xfrm>
          <a:custGeom>
            <a:avLst/>
            <a:gdLst/>
            <a:ahLst/>
            <a:cxnLst/>
            <a:rect l="l" t="t" r="r" b="b"/>
            <a:pathLst>
              <a:path w="1078009" h="984095">
                <a:moveTo>
                  <a:pt x="0" y="0"/>
                </a:moveTo>
                <a:lnTo>
                  <a:pt x="1078008" y="0"/>
                </a:lnTo>
                <a:lnTo>
                  <a:pt x="1078008" y="984095"/>
                </a:lnTo>
                <a:lnTo>
                  <a:pt x="0" y="9840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Freeform 20"/>
          <p:cNvSpPr/>
          <p:nvPr/>
        </p:nvSpPr>
        <p:spPr>
          <a:xfrm rot="218555">
            <a:off x="1404075" y="5017679"/>
            <a:ext cx="870082" cy="1049978"/>
          </a:xfrm>
          <a:custGeom>
            <a:avLst/>
            <a:gdLst/>
            <a:ahLst/>
            <a:cxnLst/>
            <a:rect l="l" t="t" r="r" b="b"/>
            <a:pathLst>
              <a:path w="964460" h="1155672">
                <a:moveTo>
                  <a:pt x="0" y="0"/>
                </a:moveTo>
                <a:lnTo>
                  <a:pt x="964461" y="0"/>
                </a:lnTo>
                <a:lnTo>
                  <a:pt x="964461" y="1155672"/>
                </a:lnTo>
                <a:lnTo>
                  <a:pt x="0" y="11556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Freeform 21"/>
          <p:cNvSpPr/>
          <p:nvPr/>
        </p:nvSpPr>
        <p:spPr>
          <a:xfrm rot="132759">
            <a:off x="4184452" y="7999323"/>
            <a:ext cx="1899513" cy="660081"/>
          </a:xfrm>
          <a:custGeom>
            <a:avLst/>
            <a:gdLst/>
            <a:ahLst/>
            <a:cxnLst/>
            <a:rect l="l" t="t" r="r" b="b"/>
            <a:pathLst>
              <a:path w="1996575" h="693810">
                <a:moveTo>
                  <a:pt x="0" y="0"/>
                </a:moveTo>
                <a:lnTo>
                  <a:pt x="1996575" y="0"/>
                </a:lnTo>
                <a:lnTo>
                  <a:pt x="1996575" y="693809"/>
                </a:lnTo>
                <a:lnTo>
                  <a:pt x="0" y="69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 rot="21333073">
            <a:off x="3938739" y="3057324"/>
            <a:ext cx="1253315" cy="786455"/>
          </a:xfrm>
          <a:custGeom>
            <a:avLst/>
            <a:gdLst/>
            <a:ahLst/>
            <a:cxnLst/>
            <a:rect l="l" t="t" r="r" b="b"/>
            <a:pathLst>
              <a:path w="1317356" h="826641">
                <a:moveTo>
                  <a:pt x="0" y="0"/>
                </a:moveTo>
                <a:lnTo>
                  <a:pt x="1317357" y="0"/>
                </a:lnTo>
                <a:lnTo>
                  <a:pt x="1317357" y="826641"/>
                </a:lnTo>
                <a:lnTo>
                  <a:pt x="0" y="8266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3" name="TextBox 23"/>
          <p:cNvSpPr txBox="1"/>
          <p:nvPr/>
        </p:nvSpPr>
        <p:spPr>
          <a:xfrm>
            <a:off x="12801600" y="873974"/>
            <a:ext cx="4381500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 </a:t>
            </a:r>
            <a:r>
              <a:rPr lang="en-US" sz="18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rehabilitacyjny</a:t>
            </a:r>
            <a:r>
              <a:rPr lang="en-US" sz="18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dla</a:t>
            </a:r>
            <a:r>
              <a:rPr lang="en-US" sz="18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pacjentów</a:t>
            </a:r>
            <a:r>
              <a:rPr lang="en-US" sz="18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onkologicznych</a:t>
            </a:r>
            <a:r>
              <a:rPr lang="en-US" sz="18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w </a:t>
            </a:r>
            <a:r>
              <a:rPr lang="en-US" sz="18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wieku</a:t>
            </a:r>
            <a:r>
              <a:rPr lang="en-US" sz="18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18-64 </a:t>
            </a:r>
            <a:r>
              <a:rPr lang="en-US" sz="18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lata</a:t>
            </a:r>
            <a:r>
              <a:rPr lang="en-US" sz="18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z </a:t>
            </a:r>
            <a:r>
              <a:rPr lang="en-US" sz="18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terenu</a:t>
            </a:r>
            <a:r>
              <a:rPr lang="en-US" sz="18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województwa</a:t>
            </a:r>
            <a:r>
              <a:rPr lang="en-US" sz="18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wielkopolskiego</a:t>
            </a:r>
            <a:endParaRPr lang="en-US" sz="18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801600" y="1958360"/>
            <a:ext cx="5410200" cy="1393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wartość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ogółem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25,2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zł</a:t>
            </a: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tym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UE: 1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7,6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zł</a:t>
            </a: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40"/>
              </a:lnSpc>
            </a:pP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planowana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liczba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osób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objętych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wsparciem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2 500</a:t>
            </a:r>
          </a:p>
          <a:p>
            <a:pPr algn="l">
              <a:lnSpc>
                <a:spcPts val="2240"/>
              </a:lnSpc>
            </a:pP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Kontakt: 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12"/>
              </a:rPr>
              <a:t>https://rehabilitacja-open.pl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; </a:t>
            </a:r>
            <a:r>
              <a:rPr lang="de-DE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tel. 601 061 848</a:t>
            </a:r>
          </a:p>
          <a:p>
            <a:pPr algn="l">
              <a:lnSpc>
                <a:spcPts val="2240"/>
              </a:lnSpc>
            </a:pP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096250" y="2628900"/>
            <a:ext cx="4114800" cy="941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pl-PL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Wielkopolski program polityki zdrowotnej w zakresie rehabilitacji medycznej II</a:t>
            </a:r>
            <a:endParaRPr lang="en-US" sz="18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715221" y="3619500"/>
            <a:ext cx="4211358" cy="620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pl-PL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RPZ dotyczący profilaktyki raka jelita grubego</a:t>
            </a:r>
            <a:endParaRPr lang="en-US" sz="18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077200" y="6433290"/>
            <a:ext cx="4381500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pl-PL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RPZ w zakresie rehabilitacji dzieci z chorobami neurologicznymi</a:t>
            </a:r>
            <a:endParaRPr lang="en-US" sz="18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877800" y="6210300"/>
            <a:ext cx="4381500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pl-PL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RPZ w zakresie retinopatii cukrzycowej</a:t>
            </a:r>
            <a:endParaRPr lang="en-US" sz="18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28700" y="596100"/>
            <a:ext cx="9759701" cy="57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2"/>
              </a:lnSpc>
            </a:pPr>
            <a:r>
              <a:rPr lang="en-US" sz="4200" b="1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Regionalne Programy Zdrowotne </a:t>
            </a:r>
          </a:p>
        </p:txBody>
      </p:sp>
      <p:sp>
        <p:nvSpPr>
          <p:cNvPr id="34" name="Freeform 34"/>
          <p:cNvSpPr/>
          <p:nvPr/>
        </p:nvSpPr>
        <p:spPr>
          <a:xfrm rot="-264621">
            <a:off x="2553460" y="7320361"/>
            <a:ext cx="1165769" cy="1055551"/>
          </a:xfrm>
          <a:custGeom>
            <a:avLst/>
            <a:gdLst/>
            <a:ahLst/>
            <a:cxnLst/>
            <a:rect l="l" t="t" r="r" b="b"/>
            <a:pathLst>
              <a:path w="1225337" h="1109487">
                <a:moveTo>
                  <a:pt x="0" y="0"/>
                </a:moveTo>
                <a:lnTo>
                  <a:pt x="1225337" y="0"/>
                </a:lnTo>
                <a:lnTo>
                  <a:pt x="1225337" y="1109487"/>
                </a:lnTo>
                <a:lnTo>
                  <a:pt x="0" y="110948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2C04DF79-656B-AC0E-345D-8869F8D90158}"/>
              </a:ext>
            </a:extLst>
          </p:cNvPr>
          <p:cNvSpPr txBox="1"/>
          <p:nvPr/>
        </p:nvSpPr>
        <p:spPr>
          <a:xfrm>
            <a:off x="8058150" y="3691223"/>
            <a:ext cx="3946072" cy="16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wartość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ogółem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36,4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zł</a:t>
            </a: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tym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UE: 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25,5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zł</a:t>
            </a: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40"/>
              </a:lnSpc>
            </a:pP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planowana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liczba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osób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objętych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wsparciem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7 772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endParaRPr lang="pl-PL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40"/>
              </a:lnSpc>
            </a:pP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Kontakt: dostępny na prezentacji dot. rehabilitacji medycznej</a:t>
            </a: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1248086E-7053-6F32-7255-FDF8CC25B307}"/>
              </a:ext>
            </a:extLst>
          </p:cNvPr>
          <p:cNvSpPr txBox="1"/>
          <p:nvPr/>
        </p:nvSpPr>
        <p:spPr>
          <a:xfrm>
            <a:off x="12802961" y="4304912"/>
            <a:ext cx="5353050" cy="1393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wartość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ogółem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6,4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zł</a:t>
            </a: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tym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UE: 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4,5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zł</a:t>
            </a: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40"/>
              </a:lnSpc>
            </a:pP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planowana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liczba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osób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objętych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wsparciem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9 500</a:t>
            </a:r>
          </a:p>
          <a:p>
            <a:pPr algn="l">
              <a:lnSpc>
                <a:spcPts val="2240"/>
              </a:lnSpc>
            </a:pP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Kontakt: 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15"/>
              </a:rPr>
              <a:t>https://badaniaopen.pl/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de-DE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tel. 61 851 86 27 w. 4</a:t>
            </a:r>
          </a:p>
          <a:p>
            <a:pPr algn="l">
              <a:lnSpc>
                <a:spcPts val="2240"/>
              </a:lnSpc>
            </a:pP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37CA8DFB-B60A-D5BA-50A8-77ED32241FDA}"/>
              </a:ext>
            </a:extLst>
          </p:cNvPr>
          <p:cNvSpPr txBox="1"/>
          <p:nvPr/>
        </p:nvSpPr>
        <p:spPr>
          <a:xfrm>
            <a:off x="8096250" y="7259748"/>
            <a:ext cx="5353050" cy="2239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wartość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ogółem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51,5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zł</a:t>
            </a: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tym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UE: 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36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zł</a:t>
            </a: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40"/>
              </a:lnSpc>
            </a:pP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planowana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liczba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osób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objętych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endParaRPr lang="pl-PL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40"/>
              </a:lnSpc>
            </a:pP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wsparciem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1 076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endParaRPr lang="pl-PL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40"/>
              </a:lnSpc>
            </a:pP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Kontakt: </a:t>
            </a:r>
            <a:r>
              <a:rPr lang="de-DE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16"/>
              </a:rPr>
              <a:t>https://orsk.pl/zakres-swiadczen/projekt-wspolfinansowany-z-efs-plus-w-ramach-regionalnego-programu-operacyjnego-fundusze-europejskie-dla-wielkopolski-na-lata-2021-2027/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de-DE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tel. 61 831-01-78</a:t>
            </a: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5D712041-BD3C-FF42-051E-D7F22A16942D}"/>
              </a:ext>
            </a:extLst>
          </p:cNvPr>
          <p:cNvSpPr txBox="1"/>
          <p:nvPr/>
        </p:nvSpPr>
        <p:spPr>
          <a:xfrm>
            <a:off x="12877800" y="6802228"/>
            <a:ext cx="5353050" cy="16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wartość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ogółem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6,2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zł</a:t>
            </a: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tym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UE: 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4,3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zł</a:t>
            </a: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40"/>
              </a:lnSpc>
            </a:pP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planowana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liczba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osób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objętych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wsparciem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30 000</a:t>
            </a:r>
          </a:p>
          <a:p>
            <a:pPr algn="l">
              <a:lnSpc>
                <a:spcPts val="2240"/>
              </a:lnSpc>
            </a:pP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Kontakt: </a:t>
            </a:r>
            <a:r>
              <a:rPr lang="de-DE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17"/>
              </a:rPr>
              <a:t>https://retinopatiacukrzycowa.pl/retinopatia-cukrzycowa/</a:t>
            </a:r>
            <a:r>
              <a:rPr lang="pl-PL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de-DE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tel. 512 359 821</a:t>
            </a:r>
          </a:p>
          <a:p>
            <a:pPr algn="l">
              <a:lnSpc>
                <a:spcPts val="2240"/>
              </a:lnSpc>
            </a:pP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AED21B-FBBC-8027-B0F6-4E63C9DB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87" y="-6209"/>
            <a:ext cx="15646830" cy="71345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7A255C-E354-F769-AF1F-FF3DC8EAA8B3}"/>
              </a:ext>
            </a:extLst>
          </p:cNvPr>
          <p:cNvSpPr/>
          <p:nvPr/>
        </p:nvSpPr>
        <p:spPr>
          <a:xfrm>
            <a:off x="5239544" y="6155109"/>
            <a:ext cx="13048456" cy="2436230"/>
          </a:xfrm>
          <a:prstGeom prst="rect">
            <a:avLst/>
          </a:prstGeom>
          <a:solidFill>
            <a:srgbClr val="A5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L" sz="3600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BFEA64A-34CF-2CCD-6011-7504D0855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545" y="6155108"/>
            <a:ext cx="5374510" cy="973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F8B99E-B44E-D8BD-6F85-3CAD1DEAF5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52367" y="8671673"/>
            <a:ext cx="12183270" cy="124533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871672" y="2524046"/>
            <a:ext cx="14495048" cy="3297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i="1" dirty="0"/>
              <a:t>Materiał opracowany przez Departament Wdrażania Europejskiego Funduszu Społecznego m.in. </a:t>
            </a:r>
          </a:p>
          <a:p>
            <a:r>
              <a:rPr lang="pl-PL" sz="2800" i="1" dirty="0"/>
              <a:t>na podstawie dokumentacji konkursowej i programowej, stron internetowych projektów oraz danych z systemów informatycznych: CST2021 i LSI2021+</a:t>
            </a:r>
            <a:r>
              <a:rPr lang="pl-PL" sz="2800" dirty="0"/>
              <a:t> </a:t>
            </a:r>
            <a:r>
              <a:rPr lang="pl-PL" sz="2800" i="1" dirty="0"/>
              <a:t>wg stanu na dzień 31.12.2025 r. </a:t>
            </a:r>
          </a:p>
          <a:p>
            <a:r>
              <a:rPr lang="pl-PL" sz="2800" i="1" dirty="0"/>
              <a:t>z wykorzystaniem zasobów i możliwości aplikacji </a:t>
            </a:r>
            <a:r>
              <a:rPr lang="pl-PL" sz="2800" i="1" dirty="0" err="1"/>
              <a:t>Canva</a:t>
            </a:r>
            <a:r>
              <a:rPr lang="pl-PL" sz="2800" i="1" dirty="0"/>
              <a:t>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17154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613210"/>
            <a:ext cx="943242" cy="943242"/>
          </a:xfrm>
          <a:custGeom>
            <a:avLst/>
            <a:gdLst/>
            <a:ahLst/>
            <a:cxnLst/>
            <a:rect l="l" t="t" r="r" b="b"/>
            <a:pathLst>
              <a:path w="943242" h="943242">
                <a:moveTo>
                  <a:pt x="0" y="0"/>
                </a:moveTo>
                <a:lnTo>
                  <a:pt x="943242" y="0"/>
                </a:lnTo>
                <a:lnTo>
                  <a:pt x="943242" y="943242"/>
                </a:lnTo>
                <a:lnTo>
                  <a:pt x="0" y="943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2150612" y="613210"/>
            <a:ext cx="943242" cy="943242"/>
          </a:xfrm>
          <a:custGeom>
            <a:avLst/>
            <a:gdLst/>
            <a:ahLst/>
            <a:cxnLst/>
            <a:rect l="l" t="t" r="r" b="b"/>
            <a:pathLst>
              <a:path w="943242" h="943242">
                <a:moveTo>
                  <a:pt x="0" y="0"/>
                </a:moveTo>
                <a:lnTo>
                  <a:pt x="943241" y="0"/>
                </a:lnTo>
                <a:lnTo>
                  <a:pt x="943241" y="943242"/>
                </a:lnTo>
                <a:lnTo>
                  <a:pt x="0" y="943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3599650" y="621716"/>
            <a:ext cx="943242" cy="928507"/>
          </a:xfrm>
          <a:custGeom>
            <a:avLst/>
            <a:gdLst/>
            <a:ahLst/>
            <a:cxnLst/>
            <a:rect l="l" t="t" r="r" b="b"/>
            <a:pathLst>
              <a:path w="943242" h="928507">
                <a:moveTo>
                  <a:pt x="0" y="0"/>
                </a:moveTo>
                <a:lnTo>
                  <a:pt x="943242" y="0"/>
                </a:lnTo>
                <a:lnTo>
                  <a:pt x="943242" y="928506"/>
                </a:lnTo>
                <a:lnTo>
                  <a:pt x="0" y="9285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0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4969945" y="613210"/>
            <a:ext cx="943242" cy="943242"/>
          </a:xfrm>
          <a:custGeom>
            <a:avLst/>
            <a:gdLst/>
            <a:ahLst/>
            <a:cxnLst/>
            <a:rect l="l" t="t" r="r" b="b"/>
            <a:pathLst>
              <a:path w="943242" h="943242">
                <a:moveTo>
                  <a:pt x="0" y="0"/>
                </a:moveTo>
                <a:lnTo>
                  <a:pt x="943242" y="0"/>
                </a:lnTo>
                <a:lnTo>
                  <a:pt x="943242" y="943242"/>
                </a:lnTo>
                <a:lnTo>
                  <a:pt x="0" y="9432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 descr="Text, logo  Description automatically generated"/>
          <p:cNvSpPr/>
          <p:nvPr/>
        </p:nvSpPr>
        <p:spPr>
          <a:xfrm>
            <a:off x="13542274" y="945766"/>
            <a:ext cx="2885218" cy="943242"/>
          </a:xfrm>
          <a:custGeom>
            <a:avLst/>
            <a:gdLst/>
            <a:ahLst/>
            <a:cxnLst/>
            <a:rect l="l" t="t" r="r" b="b"/>
            <a:pathLst>
              <a:path w="2885218" h="943242">
                <a:moveTo>
                  <a:pt x="0" y="0"/>
                </a:moveTo>
                <a:lnTo>
                  <a:pt x="2885217" y="0"/>
                </a:lnTo>
                <a:lnTo>
                  <a:pt x="2885217" y="943242"/>
                </a:lnTo>
                <a:lnTo>
                  <a:pt x="0" y="9432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694306" y="1889008"/>
            <a:ext cx="928507" cy="943242"/>
          </a:xfrm>
          <a:custGeom>
            <a:avLst/>
            <a:gdLst/>
            <a:ahLst/>
            <a:cxnLst/>
            <a:rect l="l" t="t" r="r" b="b"/>
            <a:pathLst>
              <a:path w="928507" h="943242">
                <a:moveTo>
                  <a:pt x="0" y="0"/>
                </a:moveTo>
                <a:lnTo>
                  <a:pt x="928506" y="0"/>
                </a:lnTo>
                <a:lnTo>
                  <a:pt x="928506" y="943241"/>
                </a:lnTo>
                <a:lnTo>
                  <a:pt x="0" y="9432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20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2159108" y="1889008"/>
            <a:ext cx="928507" cy="943242"/>
          </a:xfrm>
          <a:custGeom>
            <a:avLst/>
            <a:gdLst/>
            <a:ahLst/>
            <a:cxnLst/>
            <a:rect l="l" t="t" r="r" b="b"/>
            <a:pathLst>
              <a:path w="928507" h="943242">
                <a:moveTo>
                  <a:pt x="0" y="0"/>
                </a:moveTo>
                <a:lnTo>
                  <a:pt x="928506" y="0"/>
                </a:lnTo>
                <a:lnTo>
                  <a:pt x="928506" y="943241"/>
                </a:lnTo>
                <a:lnTo>
                  <a:pt x="0" y="943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20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3608156" y="1897513"/>
            <a:ext cx="928507" cy="928507"/>
          </a:xfrm>
          <a:custGeom>
            <a:avLst/>
            <a:gdLst/>
            <a:ahLst/>
            <a:cxnLst/>
            <a:rect l="l" t="t" r="r" b="b"/>
            <a:pathLst>
              <a:path w="928507" h="928507">
                <a:moveTo>
                  <a:pt x="0" y="0"/>
                </a:moveTo>
                <a:lnTo>
                  <a:pt x="928506" y="0"/>
                </a:lnTo>
                <a:lnTo>
                  <a:pt x="928506" y="928507"/>
                </a:lnTo>
                <a:lnTo>
                  <a:pt x="0" y="9285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4978451" y="1889008"/>
            <a:ext cx="928507" cy="943242"/>
          </a:xfrm>
          <a:custGeom>
            <a:avLst/>
            <a:gdLst/>
            <a:ahLst/>
            <a:cxnLst/>
            <a:rect l="l" t="t" r="r" b="b"/>
            <a:pathLst>
              <a:path w="928507" h="943242">
                <a:moveTo>
                  <a:pt x="0" y="0"/>
                </a:moveTo>
                <a:lnTo>
                  <a:pt x="928506" y="0"/>
                </a:lnTo>
                <a:lnTo>
                  <a:pt x="928506" y="943241"/>
                </a:lnTo>
                <a:lnTo>
                  <a:pt x="0" y="943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20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3052362" y="8671674"/>
            <a:ext cx="12183266" cy="1245337"/>
          </a:xfrm>
          <a:custGeom>
            <a:avLst/>
            <a:gdLst/>
            <a:ahLst/>
            <a:cxnLst/>
            <a:rect l="l" t="t" r="r" b="b"/>
            <a:pathLst>
              <a:path w="12183266" h="1245337">
                <a:moveTo>
                  <a:pt x="0" y="0"/>
                </a:moveTo>
                <a:lnTo>
                  <a:pt x="12183266" y="0"/>
                </a:lnTo>
                <a:lnTo>
                  <a:pt x="12183266" y="1245337"/>
                </a:lnTo>
                <a:lnTo>
                  <a:pt x="0" y="124533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6341812" y="-2366310"/>
            <a:ext cx="15591120" cy="1559112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>
                <a:alphaModFix amt="28000"/>
              </a:blip>
              <a:stretch>
                <a:fillRect l="-4986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62641" y="3062468"/>
            <a:ext cx="16666235" cy="3981793"/>
            <a:chOff x="0" y="0"/>
            <a:chExt cx="22221647" cy="53090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221698" cy="5309108"/>
            </a:xfrm>
            <a:custGeom>
              <a:avLst/>
              <a:gdLst/>
              <a:ahLst/>
              <a:cxnLst/>
              <a:rect l="l" t="t" r="r" b="b"/>
              <a:pathLst>
                <a:path w="22221698" h="5309108">
                  <a:moveTo>
                    <a:pt x="165100" y="0"/>
                  </a:moveTo>
                  <a:lnTo>
                    <a:pt x="22056598" y="0"/>
                  </a:lnTo>
                  <a:cubicBezTo>
                    <a:pt x="22147780" y="0"/>
                    <a:pt x="22221698" y="73918"/>
                    <a:pt x="22221698" y="165100"/>
                  </a:cubicBezTo>
                  <a:lnTo>
                    <a:pt x="22221698" y="5144008"/>
                  </a:lnTo>
                  <a:cubicBezTo>
                    <a:pt x="22221698" y="5235190"/>
                    <a:pt x="22147780" y="5309108"/>
                    <a:pt x="22056598" y="5309108"/>
                  </a:cubicBezTo>
                  <a:lnTo>
                    <a:pt x="165100" y="5309108"/>
                  </a:lnTo>
                  <a:cubicBezTo>
                    <a:pt x="121313" y="5309108"/>
                    <a:pt x="79319" y="5291714"/>
                    <a:pt x="48357" y="5260751"/>
                  </a:cubicBezTo>
                  <a:cubicBezTo>
                    <a:pt x="17394" y="5229789"/>
                    <a:pt x="0" y="5187795"/>
                    <a:pt x="0" y="5144008"/>
                  </a:cubicBezTo>
                  <a:lnTo>
                    <a:pt x="0" y="165100"/>
                  </a:ln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solidFill>
              <a:srgbClr val="A5D3FF"/>
            </a:solidFill>
            <a:ln w="12700"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28531" y="4248150"/>
            <a:ext cx="15430929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1306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Regionalne Programy Zdrowotne </a:t>
            </a:r>
          </a:p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11306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 ramach Wielkopolskiego Regionalnego Programu Operacyjnego 2014-2020 (WRPO 2014+)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3549" y="2055825"/>
            <a:ext cx="8939762" cy="1727089"/>
            <a:chOff x="0" y="0"/>
            <a:chExt cx="2200914" cy="4251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0914" cy="425199"/>
            </a:xfrm>
            <a:custGeom>
              <a:avLst/>
              <a:gdLst/>
              <a:ahLst/>
              <a:cxnLst/>
              <a:rect l="l" t="t" r="r" b="b"/>
              <a:pathLst>
                <a:path w="2200914" h="425199">
                  <a:moveTo>
                    <a:pt x="49363" y="0"/>
                  </a:moveTo>
                  <a:lnTo>
                    <a:pt x="2151551" y="0"/>
                  </a:lnTo>
                  <a:cubicBezTo>
                    <a:pt x="2178813" y="0"/>
                    <a:pt x="2200914" y="22100"/>
                    <a:pt x="2200914" y="49363"/>
                  </a:cubicBezTo>
                  <a:lnTo>
                    <a:pt x="2200914" y="375836"/>
                  </a:lnTo>
                  <a:cubicBezTo>
                    <a:pt x="2200914" y="403098"/>
                    <a:pt x="2178813" y="425199"/>
                    <a:pt x="2151551" y="425199"/>
                  </a:cubicBezTo>
                  <a:lnTo>
                    <a:pt x="49363" y="425199"/>
                  </a:lnTo>
                  <a:cubicBezTo>
                    <a:pt x="22100" y="425199"/>
                    <a:pt x="0" y="403098"/>
                    <a:pt x="0" y="375836"/>
                  </a:cubicBezTo>
                  <a:lnTo>
                    <a:pt x="0" y="49363"/>
                  </a:lnTo>
                  <a:cubicBezTo>
                    <a:pt x="0" y="22100"/>
                    <a:pt x="22100" y="0"/>
                    <a:pt x="49363" y="0"/>
                  </a:cubicBezTo>
                  <a:close/>
                </a:path>
              </a:pathLst>
            </a:custGeom>
            <a:solidFill>
              <a:srgbClr val="EAE0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00914" cy="472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3549" y="4099521"/>
            <a:ext cx="8939762" cy="1727089"/>
            <a:chOff x="0" y="0"/>
            <a:chExt cx="2200914" cy="4251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00914" cy="425199"/>
            </a:xfrm>
            <a:custGeom>
              <a:avLst/>
              <a:gdLst/>
              <a:ahLst/>
              <a:cxnLst/>
              <a:rect l="l" t="t" r="r" b="b"/>
              <a:pathLst>
                <a:path w="2200914" h="425199">
                  <a:moveTo>
                    <a:pt x="49363" y="0"/>
                  </a:moveTo>
                  <a:lnTo>
                    <a:pt x="2151551" y="0"/>
                  </a:lnTo>
                  <a:cubicBezTo>
                    <a:pt x="2178813" y="0"/>
                    <a:pt x="2200914" y="22100"/>
                    <a:pt x="2200914" y="49363"/>
                  </a:cubicBezTo>
                  <a:lnTo>
                    <a:pt x="2200914" y="375836"/>
                  </a:lnTo>
                  <a:cubicBezTo>
                    <a:pt x="2200914" y="403098"/>
                    <a:pt x="2178813" y="425199"/>
                    <a:pt x="2151551" y="425199"/>
                  </a:cubicBezTo>
                  <a:lnTo>
                    <a:pt x="49363" y="425199"/>
                  </a:lnTo>
                  <a:cubicBezTo>
                    <a:pt x="22100" y="425199"/>
                    <a:pt x="0" y="403098"/>
                    <a:pt x="0" y="375836"/>
                  </a:cubicBezTo>
                  <a:lnTo>
                    <a:pt x="0" y="49363"/>
                  </a:lnTo>
                  <a:cubicBezTo>
                    <a:pt x="0" y="22100"/>
                    <a:pt x="22100" y="0"/>
                    <a:pt x="49363" y="0"/>
                  </a:cubicBezTo>
                  <a:close/>
                </a:path>
              </a:pathLst>
            </a:custGeom>
            <a:solidFill>
              <a:srgbClr val="FFBEC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200914" cy="472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680550" y="2352497"/>
            <a:ext cx="2474335" cy="1133745"/>
            <a:chOff x="0" y="0"/>
            <a:chExt cx="1186639" cy="543720"/>
          </a:xfrm>
        </p:grpSpPr>
        <p:sp>
          <p:nvSpPr>
            <p:cNvPr id="9" name="Freeform 9"/>
            <p:cNvSpPr/>
            <p:nvPr/>
          </p:nvSpPr>
          <p:spPr>
            <a:xfrm>
              <a:off x="18735" y="0"/>
              <a:ext cx="1155423" cy="543720"/>
            </a:xfrm>
            <a:custGeom>
              <a:avLst/>
              <a:gdLst/>
              <a:ahLst/>
              <a:cxnLst/>
              <a:rect l="l" t="t" r="r" b="b"/>
              <a:pathLst>
                <a:path w="1155423" h="543720">
                  <a:moveTo>
                    <a:pt x="18812" y="0"/>
                  </a:moveTo>
                  <a:lnTo>
                    <a:pt x="927157" y="0"/>
                  </a:lnTo>
                  <a:cubicBezTo>
                    <a:pt x="950788" y="0"/>
                    <a:pt x="973035" y="11146"/>
                    <a:pt x="987183" y="30074"/>
                  </a:cubicBezTo>
                  <a:lnTo>
                    <a:pt x="1145425" y="241786"/>
                  </a:lnTo>
                  <a:cubicBezTo>
                    <a:pt x="1158755" y="259620"/>
                    <a:pt x="1158755" y="284101"/>
                    <a:pt x="1145425" y="301934"/>
                  </a:cubicBezTo>
                  <a:lnTo>
                    <a:pt x="987183" y="513646"/>
                  </a:lnTo>
                  <a:cubicBezTo>
                    <a:pt x="973035" y="532574"/>
                    <a:pt x="950788" y="543720"/>
                    <a:pt x="927157" y="543720"/>
                  </a:cubicBezTo>
                  <a:lnTo>
                    <a:pt x="18812" y="543720"/>
                  </a:lnTo>
                  <a:cubicBezTo>
                    <a:pt x="11692" y="543720"/>
                    <a:pt x="5182" y="539701"/>
                    <a:pt x="1993" y="533335"/>
                  </a:cubicBezTo>
                  <a:cubicBezTo>
                    <a:pt x="-1197" y="526970"/>
                    <a:pt x="-519" y="519349"/>
                    <a:pt x="3744" y="513646"/>
                  </a:cubicBezTo>
                  <a:lnTo>
                    <a:pt x="161986" y="301934"/>
                  </a:lnTo>
                  <a:cubicBezTo>
                    <a:pt x="175316" y="284101"/>
                    <a:pt x="175316" y="259620"/>
                    <a:pt x="161986" y="241786"/>
                  </a:cubicBezTo>
                  <a:lnTo>
                    <a:pt x="3744" y="30074"/>
                  </a:lnTo>
                  <a:cubicBezTo>
                    <a:pt x="-519" y="24371"/>
                    <a:pt x="-1197" y="16751"/>
                    <a:pt x="1993" y="10385"/>
                  </a:cubicBezTo>
                  <a:cubicBezTo>
                    <a:pt x="5182" y="4020"/>
                    <a:pt x="11692" y="0"/>
                    <a:pt x="18812" y="0"/>
                  </a:cubicBezTo>
                  <a:close/>
                </a:path>
              </a:pathLst>
            </a:custGeom>
            <a:solidFill>
              <a:srgbClr val="9366E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77800" y="-38100"/>
              <a:ext cx="932639" cy="58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93854" y="4397630"/>
            <a:ext cx="5122200" cy="1059788"/>
            <a:chOff x="0" y="0"/>
            <a:chExt cx="2627927" cy="543720"/>
          </a:xfrm>
        </p:grpSpPr>
        <p:sp>
          <p:nvSpPr>
            <p:cNvPr id="12" name="Freeform 12"/>
            <p:cNvSpPr/>
            <p:nvPr/>
          </p:nvSpPr>
          <p:spPr>
            <a:xfrm>
              <a:off x="9050" y="0"/>
              <a:ext cx="2612848" cy="543720"/>
            </a:xfrm>
            <a:custGeom>
              <a:avLst/>
              <a:gdLst/>
              <a:ahLst/>
              <a:cxnLst/>
              <a:rect l="l" t="t" r="r" b="b"/>
              <a:pathLst>
                <a:path w="2612848" h="543720">
                  <a:moveTo>
                    <a:pt x="9087" y="0"/>
                  </a:moveTo>
                  <a:lnTo>
                    <a:pt x="2397540" y="0"/>
                  </a:lnTo>
                  <a:cubicBezTo>
                    <a:pt x="2408955" y="0"/>
                    <a:pt x="2419702" y="5384"/>
                    <a:pt x="2426536" y="14528"/>
                  </a:cubicBezTo>
                  <a:lnTo>
                    <a:pt x="2608019" y="257333"/>
                  </a:lnTo>
                  <a:cubicBezTo>
                    <a:pt x="2614458" y="265947"/>
                    <a:pt x="2614458" y="277773"/>
                    <a:pt x="2608019" y="286388"/>
                  </a:cubicBezTo>
                  <a:lnTo>
                    <a:pt x="2426536" y="529193"/>
                  </a:lnTo>
                  <a:cubicBezTo>
                    <a:pt x="2419702" y="538336"/>
                    <a:pt x="2408955" y="543720"/>
                    <a:pt x="2397540" y="543720"/>
                  </a:cubicBezTo>
                  <a:lnTo>
                    <a:pt x="9087" y="543720"/>
                  </a:lnTo>
                  <a:cubicBezTo>
                    <a:pt x="5648" y="543720"/>
                    <a:pt x="2503" y="541779"/>
                    <a:pt x="963" y="538704"/>
                  </a:cubicBezTo>
                  <a:cubicBezTo>
                    <a:pt x="-578" y="535629"/>
                    <a:pt x="-250" y="531948"/>
                    <a:pt x="1809" y="529193"/>
                  </a:cubicBezTo>
                  <a:lnTo>
                    <a:pt x="183291" y="286388"/>
                  </a:lnTo>
                  <a:cubicBezTo>
                    <a:pt x="189731" y="277773"/>
                    <a:pt x="189731" y="265947"/>
                    <a:pt x="183291" y="257333"/>
                  </a:cubicBezTo>
                  <a:lnTo>
                    <a:pt x="1809" y="14528"/>
                  </a:lnTo>
                  <a:cubicBezTo>
                    <a:pt x="-250" y="11773"/>
                    <a:pt x="-578" y="8092"/>
                    <a:pt x="963" y="5017"/>
                  </a:cubicBezTo>
                  <a:cubicBezTo>
                    <a:pt x="2503" y="1942"/>
                    <a:pt x="5648" y="0"/>
                    <a:pt x="9087" y="0"/>
                  </a:cubicBezTo>
                  <a:close/>
                </a:path>
              </a:pathLst>
            </a:custGeom>
            <a:solidFill>
              <a:srgbClr val="E4667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77800" y="-38100"/>
              <a:ext cx="2373927" cy="58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566593" y="2487096"/>
            <a:ext cx="724554" cy="778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422"/>
              </a:lnSpc>
            </a:pPr>
            <a:r>
              <a:rPr lang="en-US" sz="4587" b="1" spc="192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17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28964" y="4610651"/>
            <a:ext cx="3718872" cy="712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862"/>
              </a:lnSpc>
              <a:spcBef>
                <a:spcPct val="0"/>
              </a:spcBef>
            </a:pPr>
            <a:r>
              <a:rPr lang="en-US" sz="4187" b="1" spc="175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187 MLN ZŁ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23549" y="6143218"/>
            <a:ext cx="8939762" cy="1727089"/>
            <a:chOff x="0" y="0"/>
            <a:chExt cx="2200914" cy="42519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914" cy="425199"/>
            </a:xfrm>
            <a:custGeom>
              <a:avLst/>
              <a:gdLst/>
              <a:ahLst/>
              <a:cxnLst/>
              <a:rect l="l" t="t" r="r" b="b"/>
              <a:pathLst>
                <a:path w="2200914" h="425199">
                  <a:moveTo>
                    <a:pt x="49363" y="0"/>
                  </a:moveTo>
                  <a:lnTo>
                    <a:pt x="2151551" y="0"/>
                  </a:lnTo>
                  <a:cubicBezTo>
                    <a:pt x="2178813" y="0"/>
                    <a:pt x="2200914" y="22100"/>
                    <a:pt x="2200914" y="49363"/>
                  </a:cubicBezTo>
                  <a:lnTo>
                    <a:pt x="2200914" y="375836"/>
                  </a:lnTo>
                  <a:cubicBezTo>
                    <a:pt x="2200914" y="403098"/>
                    <a:pt x="2178813" y="425199"/>
                    <a:pt x="2151551" y="425199"/>
                  </a:cubicBezTo>
                  <a:lnTo>
                    <a:pt x="49363" y="425199"/>
                  </a:lnTo>
                  <a:cubicBezTo>
                    <a:pt x="22100" y="425199"/>
                    <a:pt x="0" y="403098"/>
                    <a:pt x="0" y="375836"/>
                  </a:cubicBezTo>
                  <a:lnTo>
                    <a:pt x="0" y="49363"/>
                  </a:lnTo>
                  <a:cubicBezTo>
                    <a:pt x="0" y="22100"/>
                    <a:pt x="22100" y="0"/>
                    <a:pt x="49363" y="0"/>
                  </a:cubicBezTo>
                  <a:close/>
                </a:path>
              </a:pathLst>
            </a:custGeom>
            <a:solidFill>
              <a:srgbClr val="B5EBE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200914" cy="472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23549" y="8186914"/>
            <a:ext cx="8939762" cy="1727089"/>
            <a:chOff x="0" y="0"/>
            <a:chExt cx="2200914" cy="42519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00914" cy="425199"/>
            </a:xfrm>
            <a:custGeom>
              <a:avLst/>
              <a:gdLst/>
              <a:ahLst/>
              <a:cxnLst/>
              <a:rect l="l" t="t" r="r" b="b"/>
              <a:pathLst>
                <a:path w="2200914" h="425199">
                  <a:moveTo>
                    <a:pt x="49363" y="0"/>
                  </a:moveTo>
                  <a:lnTo>
                    <a:pt x="2151551" y="0"/>
                  </a:lnTo>
                  <a:cubicBezTo>
                    <a:pt x="2178813" y="0"/>
                    <a:pt x="2200914" y="22100"/>
                    <a:pt x="2200914" y="49363"/>
                  </a:cubicBezTo>
                  <a:lnTo>
                    <a:pt x="2200914" y="375836"/>
                  </a:lnTo>
                  <a:cubicBezTo>
                    <a:pt x="2200914" y="403098"/>
                    <a:pt x="2178813" y="425199"/>
                    <a:pt x="2151551" y="425199"/>
                  </a:cubicBezTo>
                  <a:lnTo>
                    <a:pt x="49363" y="425199"/>
                  </a:lnTo>
                  <a:cubicBezTo>
                    <a:pt x="22100" y="425199"/>
                    <a:pt x="0" y="403098"/>
                    <a:pt x="0" y="375836"/>
                  </a:cubicBezTo>
                  <a:lnTo>
                    <a:pt x="0" y="49363"/>
                  </a:lnTo>
                  <a:cubicBezTo>
                    <a:pt x="0" y="22100"/>
                    <a:pt x="22100" y="0"/>
                    <a:pt x="49363" y="0"/>
                  </a:cubicBezTo>
                  <a:close/>
                </a:path>
              </a:pathLst>
            </a:custGeom>
            <a:solidFill>
              <a:srgbClr val="FFE8A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200914" cy="472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393854" y="6439890"/>
            <a:ext cx="5122200" cy="1133745"/>
            <a:chOff x="0" y="0"/>
            <a:chExt cx="2456499" cy="543720"/>
          </a:xfrm>
        </p:grpSpPr>
        <p:sp>
          <p:nvSpPr>
            <p:cNvPr id="23" name="Freeform 23"/>
            <p:cNvSpPr/>
            <p:nvPr/>
          </p:nvSpPr>
          <p:spPr>
            <a:xfrm>
              <a:off x="9050" y="0"/>
              <a:ext cx="2441420" cy="543720"/>
            </a:xfrm>
            <a:custGeom>
              <a:avLst/>
              <a:gdLst/>
              <a:ahLst/>
              <a:cxnLst/>
              <a:rect l="l" t="t" r="r" b="b"/>
              <a:pathLst>
                <a:path w="2441420" h="543720">
                  <a:moveTo>
                    <a:pt x="9087" y="0"/>
                  </a:moveTo>
                  <a:lnTo>
                    <a:pt x="2226112" y="0"/>
                  </a:lnTo>
                  <a:cubicBezTo>
                    <a:pt x="2237527" y="0"/>
                    <a:pt x="2248274" y="5384"/>
                    <a:pt x="2255108" y="14528"/>
                  </a:cubicBezTo>
                  <a:lnTo>
                    <a:pt x="2436591" y="257333"/>
                  </a:lnTo>
                  <a:cubicBezTo>
                    <a:pt x="2443030" y="265947"/>
                    <a:pt x="2443030" y="277773"/>
                    <a:pt x="2436591" y="286388"/>
                  </a:cubicBezTo>
                  <a:lnTo>
                    <a:pt x="2255108" y="529193"/>
                  </a:lnTo>
                  <a:cubicBezTo>
                    <a:pt x="2248274" y="538336"/>
                    <a:pt x="2237527" y="543720"/>
                    <a:pt x="2226112" y="543720"/>
                  </a:cubicBezTo>
                  <a:lnTo>
                    <a:pt x="9087" y="543720"/>
                  </a:lnTo>
                  <a:cubicBezTo>
                    <a:pt x="5648" y="543720"/>
                    <a:pt x="2503" y="541779"/>
                    <a:pt x="963" y="538704"/>
                  </a:cubicBezTo>
                  <a:cubicBezTo>
                    <a:pt x="-578" y="535629"/>
                    <a:pt x="-250" y="531948"/>
                    <a:pt x="1809" y="529193"/>
                  </a:cubicBezTo>
                  <a:lnTo>
                    <a:pt x="183291" y="286388"/>
                  </a:lnTo>
                  <a:cubicBezTo>
                    <a:pt x="189731" y="277773"/>
                    <a:pt x="189731" y="265947"/>
                    <a:pt x="183291" y="257333"/>
                  </a:cubicBezTo>
                  <a:lnTo>
                    <a:pt x="1809" y="14528"/>
                  </a:lnTo>
                  <a:cubicBezTo>
                    <a:pt x="-250" y="11773"/>
                    <a:pt x="-578" y="8092"/>
                    <a:pt x="963" y="5017"/>
                  </a:cubicBezTo>
                  <a:cubicBezTo>
                    <a:pt x="2503" y="1942"/>
                    <a:pt x="5648" y="0"/>
                    <a:pt x="9087" y="0"/>
                  </a:cubicBezTo>
                  <a:close/>
                </a:path>
              </a:pathLst>
            </a:custGeom>
            <a:solidFill>
              <a:srgbClr val="38AEB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77800" y="-38100"/>
              <a:ext cx="2202499" cy="58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144000" y="6607661"/>
            <a:ext cx="3731208" cy="738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002"/>
              </a:lnSpc>
              <a:spcBef>
                <a:spcPct val="0"/>
              </a:spcBef>
            </a:pPr>
            <a:r>
              <a:rPr lang="en-US" sz="4287" b="1" spc="1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159 MLN ZŁ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8074745" y="8460857"/>
            <a:ext cx="3321856" cy="1059788"/>
            <a:chOff x="0" y="0"/>
            <a:chExt cx="1704267" cy="543720"/>
          </a:xfrm>
        </p:grpSpPr>
        <p:sp>
          <p:nvSpPr>
            <p:cNvPr id="27" name="Freeform 27"/>
            <p:cNvSpPr/>
            <p:nvPr/>
          </p:nvSpPr>
          <p:spPr>
            <a:xfrm>
              <a:off x="13955" y="0"/>
              <a:ext cx="1681015" cy="543720"/>
            </a:xfrm>
            <a:custGeom>
              <a:avLst/>
              <a:gdLst/>
              <a:ahLst/>
              <a:cxnLst/>
              <a:rect l="l" t="t" r="r" b="b"/>
              <a:pathLst>
                <a:path w="1681015" h="543720">
                  <a:moveTo>
                    <a:pt x="14012" y="0"/>
                  </a:moveTo>
                  <a:lnTo>
                    <a:pt x="1459144" y="0"/>
                  </a:lnTo>
                  <a:cubicBezTo>
                    <a:pt x="1476746" y="0"/>
                    <a:pt x="1493317" y="8302"/>
                    <a:pt x="1503855" y="22401"/>
                  </a:cubicBezTo>
                  <a:lnTo>
                    <a:pt x="1673568" y="249459"/>
                  </a:lnTo>
                  <a:cubicBezTo>
                    <a:pt x="1683497" y="262743"/>
                    <a:pt x="1683497" y="280978"/>
                    <a:pt x="1673568" y="294261"/>
                  </a:cubicBezTo>
                  <a:lnTo>
                    <a:pt x="1503855" y="521319"/>
                  </a:lnTo>
                  <a:cubicBezTo>
                    <a:pt x="1493317" y="535418"/>
                    <a:pt x="1476746" y="543720"/>
                    <a:pt x="1459144" y="543720"/>
                  </a:cubicBezTo>
                  <a:lnTo>
                    <a:pt x="14012" y="543720"/>
                  </a:lnTo>
                  <a:cubicBezTo>
                    <a:pt x="8709" y="543720"/>
                    <a:pt x="3860" y="540726"/>
                    <a:pt x="1484" y="535985"/>
                  </a:cubicBezTo>
                  <a:cubicBezTo>
                    <a:pt x="-891" y="531243"/>
                    <a:pt x="-386" y="525567"/>
                    <a:pt x="2789" y="521319"/>
                  </a:cubicBezTo>
                  <a:lnTo>
                    <a:pt x="172501" y="294261"/>
                  </a:lnTo>
                  <a:cubicBezTo>
                    <a:pt x="182430" y="280978"/>
                    <a:pt x="182430" y="262743"/>
                    <a:pt x="172501" y="249459"/>
                  </a:cubicBezTo>
                  <a:lnTo>
                    <a:pt x="2789" y="22401"/>
                  </a:lnTo>
                  <a:cubicBezTo>
                    <a:pt x="-386" y="18153"/>
                    <a:pt x="-891" y="12477"/>
                    <a:pt x="1484" y="7736"/>
                  </a:cubicBezTo>
                  <a:cubicBezTo>
                    <a:pt x="3860" y="2994"/>
                    <a:pt x="8709" y="0"/>
                    <a:pt x="14012" y="0"/>
                  </a:cubicBezTo>
                  <a:close/>
                </a:path>
              </a:pathLst>
            </a:custGeom>
            <a:solidFill>
              <a:srgbClr val="DDA707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77800" y="-38100"/>
              <a:ext cx="1450267" cy="58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8025896" y="8553078"/>
            <a:ext cx="3538905" cy="828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871"/>
              </a:lnSpc>
              <a:spcBef>
                <a:spcPct val="0"/>
              </a:spcBef>
            </a:pPr>
            <a:r>
              <a:rPr lang="en-US" sz="4907" b="1" spc="206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172 6</a:t>
            </a:r>
            <a:r>
              <a:rPr lang="pl-PL" sz="4907" b="1" spc="206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24</a:t>
            </a:r>
            <a:endParaRPr lang="en-US" sz="4907" b="1" spc="206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11526245" y="2158744"/>
            <a:ext cx="6304555" cy="1314078"/>
            <a:chOff x="0" y="-47625"/>
            <a:chExt cx="6937756" cy="1752105"/>
          </a:xfrm>
        </p:grpSpPr>
        <p:sp>
          <p:nvSpPr>
            <p:cNvPr id="31" name="TextBox 31"/>
            <p:cNvSpPr txBox="1"/>
            <p:nvPr/>
          </p:nvSpPr>
          <p:spPr>
            <a:xfrm>
              <a:off x="0" y="1260328"/>
              <a:ext cx="6619624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960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6937756" cy="1752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25"/>
                </a:lnSpc>
              </a:pPr>
              <a:r>
                <a:rPr lang="en-US" sz="2518" b="1" dirty="0">
                  <a:solidFill>
                    <a:srgbClr val="1C1C1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16 </a:t>
              </a:r>
              <a:r>
                <a:rPr lang="pl-PL" sz="2518" b="1" dirty="0">
                  <a:solidFill>
                    <a:srgbClr val="1C1C1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Regionalnych Programów Zdrowotnych </a:t>
              </a:r>
              <a:r>
                <a:rPr lang="en-US" sz="2518" b="1" dirty="0" err="1">
                  <a:solidFill>
                    <a:srgbClr val="1C1C1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</a:t>
              </a:r>
              <a:r>
                <a:rPr lang="en-US" sz="2518" b="1" dirty="0">
                  <a:solidFill>
                    <a:srgbClr val="1C1C1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1 </a:t>
              </a:r>
              <a:r>
                <a:rPr lang="en-US" sz="2518" b="1" dirty="0" err="1">
                  <a:solidFill>
                    <a:srgbClr val="1C1C1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krajowy</a:t>
              </a:r>
              <a:r>
                <a:rPr lang="pl-PL" sz="2518" b="1" dirty="0">
                  <a:solidFill>
                    <a:srgbClr val="1C1C1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wdrażany na poziomie regionu</a:t>
              </a:r>
              <a:endParaRPr lang="en-US" sz="2518" b="1" dirty="0">
                <a:solidFill>
                  <a:srgbClr val="1C1C1A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1564801" y="8088148"/>
            <a:ext cx="6460623" cy="1757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5"/>
              </a:lnSpc>
            </a:pPr>
            <a:r>
              <a:rPr lang="en-US" sz="2518" b="1">
                <a:solidFill>
                  <a:srgbClr val="1C1C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Obok osób dotkniętych problemami zdrowotnymi, wsparcie otrzymały także osoby z ich otoczenia i  personel medyczny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67326" y="2624614"/>
            <a:ext cx="4673519" cy="57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00"/>
              </a:lnSpc>
              <a:spcBef>
                <a:spcPct val="0"/>
              </a:spcBef>
            </a:pPr>
            <a:r>
              <a:rPr lang="en-US" sz="3357" b="1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Zrealizowane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67326" y="4588706"/>
            <a:ext cx="4673519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Łączna wartość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28700" y="906575"/>
            <a:ext cx="9759701" cy="57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2"/>
              </a:lnSpc>
            </a:pPr>
            <a:r>
              <a:rPr lang="en-US" sz="4200" b="1" dirty="0" err="1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Programy</a:t>
            </a:r>
            <a:r>
              <a:rPr lang="en-US" sz="4200" b="1" dirty="0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4200" b="1" dirty="0" err="1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Zdrowotne</a:t>
            </a:r>
            <a:r>
              <a:rPr lang="en-US" sz="4200" b="1" dirty="0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764596" y="330071"/>
            <a:ext cx="9357059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074"/>
              </a:lnSpc>
            </a:pP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realizowane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ramach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Wielkopolskiego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Regionalnego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Programu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Operacyjnego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2014-2020 (WRPO 2014+)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67326" y="6561243"/>
            <a:ext cx="4673519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w tym wkład EFS+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667326" y="8686753"/>
            <a:ext cx="6072820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Osoby objęte wsparciem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rot="4038948">
            <a:off x="-1150819" y="2085272"/>
            <a:ext cx="7784173" cy="10784119"/>
          </a:xfrm>
          <a:custGeom>
            <a:avLst/>
            <a:gdLst/>
            <a:ahLst/>
            <a:cxnLst/>
            <a:rect l="l" t="t" r="r" b="b"/>
            <a:pathLst>
              <a:path w="7784173" h="10784119">
                <a:moveTo>
                  <a:pt x="0" y="0"/>
                </a:moveTo>
                <a:lnTo>
                  <a:pt x="7784174" y="0"/>
                </a:lnTo>
                <a:lnTo>
                  <a:pt x="7784174" y="10784119"/>
                </a:lnTo>
                <a:lnTo>
                  <a:pt x="0" y="10784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111" name="Obraz 110" descr="Obraz zawierający zrzut ekranu, Prostokąt, design&#10;&#10;Zawartość wygenerowana przez AI może być niepoprawna.">
            <a:extLst>
              <a:ext uri="{FF2B5EF4-FFF2-40B4-BE49-F238E27FC236}">
                <a16:creationId xmlns:a16="http://schemas.microsoft.com/office/drawing/2014/main" id="{5F1332E7-644C-40DF-8896-BB452023F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0079">
            <a:off x="4577123" y="6729357"/>
            <a:ext cx="1552381" cy="1809524"/>
          </a:xfrm>
          <a:prstGeom prst="rect">
            <a:avLst/>
          </a:prstGeom>
        </p:spPr>
      </p:pic>
      <p:pic>
        <p:nvPicPr>
          <p:cNvPr id="115" name="Obraz 114">
            <a:extLst>
              <a:ext uri="{FF2B5EF4-FFF2-40B4-BE49-F238E27FC236}">
                <a16:creationId xmlns:a16="http://schemas.microsoft.com/office/drawing/2014/main" id="{CD753B3B-8E2C-2E55-F4C3-89D6BF853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8318">
            <a:off x="5911992" y="5745715"/>
            <a:ext cx="1952381" cy="1942857"/>
          </a:xfrm>
          <a:prstGeom prst="rect">
            <a:avLst/>
          </a:prstGeom>
        </p:spPr>
      </p:pic>
      <p:pic>
        <p:nvPicPr>
          <p:cNvPr id="113" name="Obraz 112" descr="Obraz zawierający Grafika, design&#10;&#10;Zawartość wygenerowana przez AI może być niepoprawna.">
            <a:extLst>
              <a:ext uri="{FF2B5EF4-FFF2-40B4-BE49-F238E27FC236}">
                <a16:creationId xmlns:a16="http://schemas.microsoft.com/office/drawing/2014/main" id="{7ADB064A-06DE-D848-0F48-E0CF1E8D1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877">
            <a:off x="6208697" y="3807428"/>
            <a:ext cx="1552381" cy="1857143"/>
          </a:xfrm>
          <a:prstGeom prst="rect">
            <a:avLst/>
          </a:prstGeom>
        </p:spPr>
      </p:pic>
      <p:pic>
        <p:nvPicPr>
          <p:cNvPr id="109" name="Obraz 108" descr="Obraz zawierający design, kreatywność&#10;&#10;Zawartość wygenerowana przez AI może być niepoprawna.">
            <a:extLst>
              <a:ext uri="{FF2B5EF4-FFF2-40B4-BE49-F238E27FC236}">
                <a16:creationId xmlns:a16="http://schemas.microsoft.com/office/drawing/2014/main" id="{6DC81708-8401-2A35-014A-6D6E48D9A2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4578">
            <a:off x="5011328" y="2072963"/>
            <a:ext cx="1942857" cy="196190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6399671" y="8130257"/>
            <a:ext cx="11205739" cy="1894646"/>
            <a:chOff x="0" y="-28575"/>
            <a:chExt cx="3105617" cy="4183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5617" cy="389743"/>
            </a:xfrm>
            <a:custGeom>
              <a:avLst/>
              <a:gdLst/>
              <a:ahLst/>
              <a:cxnLst/>
              <a:rect l="l" t="t" r="r" b="b"/>
              <a:pathLst>
                <a:path w="3105617" h="389743">
                  <a:moveTo>
                    <a:pt x="33485" y="0"/>
                  </a:moveTo>
                  <a:lnTo>
                    <a:pt x="3072132" y="0"/>
                  </a:lnTo>
                  <a:cubicBezTo>
                    <a:pt x="3090625" y="0"/>
                    <a:pt x="3105617" y="14992"/>
                    <a:pt x="3105617" y="33485"/>
                  </a:cubicBezTo>
                  <a:lnTo>
                    <a:pt x="3105617" y="356259"/>
                  </a:lnTo>
                  <a:cubicBezTo>
                    <a:pt x="3105617" y="374752"/>
                    <a:pt x="3090625" y="389743"/>
                    <a:pt x="3072132" y="389743"/>
                  </a:cubicBezTo>
                  <a:lnTo>
                    <a:pt x="33485" y="389743"/>
                  </a:lnTo>
                  <a:cubicBezTo>
                    <a:pt x="14992" y="389743"/>
                    <a:pt x="0" y="374752"/>
                    <a:pt x="0" y="356259"/>
                  </a:cubicBezTo>
                  <a:lnTo>
                    <a:pt x="0" y="33485"/>
                  </a:lnTo>
                  <a:cubicBezTo>
                    <a:pt x="0" y="14992"/>
                    <a:pt x="14992" y="0"/>
                    <a:pt x="33485" y="0"/>
                  </a:cubicBezTo>
                  <a:close/>
                </a:path>
              </a:pathLst>
            </a:custGeom>
            <a:solidFill>
              <a:srgbClr val="B5EBEF">
                <a:alpha val="4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05617" cy="41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16942" y="6131454"/>
            <a:ext cx="8252694" cy="1894646"/>
            <a:chOff x="0" y="0"/>
            <a:chExt cx="2218168" cy="391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8168" cy="391700"/>
            </a:xfrm>
            <a:custGeom>
              <a:avLst/>
              <a:gdLst/>
              <a:ahLst/>
              <a:cxnLst/>
              <a:rect l="l" t="t" r="r" b="b"/>
              <a:pathLst>
                <a:path w="2218168" h="391700">
                  <a:moveTo>
                    <a:pt x="46881" y="0"/>
                  </a:moveTo>
                  <a:lnTo>
                    <a:pt x="2171287" y="0"/>
                  </a:lnTo>
                  <a:cubicBezTo>
                    <a:pt x="2183720" y="0"/>
                    <a:pt x="2195645" y="4939"/>
                    <a:pt x="2204437" y="13731"/>
                  </a:cubicBezTo>
                  <a:cubicBezTo>
                    <a:pt x="2213229" y="22523"/>
                    <a:pt x="2218168" y="34447"/>
                    <a:pt x="2218168" y="46881"/>
                  </a:cubicBezTo>
                  <a:lnTo>
                    <a:pt x="2218168" y="344819"/>
                  </a:lnTo>
                  <a:cubicBezTo>
                    <a:pt x="2218168" y="357252"/>
                    <a:pt x="2213229" y="369177"/>
                    <a:pt x="2204437" y="377969"/>
                  </a:cubicBezTo>
                  <a:cubicBezTo>
                    <a:pt x="2195645" y="386761"/>
                    <a:pt x="2183720" y="391700"/>
                    <a:pt x="2171287" y="391700"/>
                  </a:cubicBezTo>
                  <a:lnTo>
                    <a:pt x="46881" y="391700"/>
                  </a:lnTo>
                  <a:cubicBezTo>
                    <a:pt x="34447" y="391700"/>
                    <a:pt x="22523" y="386761"/>
                    <a:pt x="13731" y="377969"/>
                  </a:cubicBezTo>
                  <a:cubicBezTo>
                    <a:pt x="4939" y="369177"/>
                    <a:pt x="0" y="357252"/>
                    <a:pt x="0" y="344819"/>
                  </a:cubicBezTo>
                  <a:lnTo>
                    <a:pt x="0" y="46881"/>
                  </a:lnTo>
                  <a:cubicBezTo>
                    <a:pt x="0" y="34447"/>
                    <a:pt x="4939" y="22523"/>
                    <a:pt x="13731" y="13731"/>
                  </a:cubicBezTo>
                  <a:cubicBezTo>
                    <a:pt x="22523" y="4939"/>
                    <a:pt x="34447" y="0"/>
                    <a:pt x="46881" y="0"/>
                  </a:cubicBezTo>
                  <a:close/>
                </a:path>
              </a:pathLst>
            </a:custGeom>
            <a:solidFill>
              <a:srgbClr val="00FDA9">
                <a:alpha val="4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218168" cy="42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733800" y="4302768"/>
            <a:ext cx="2081450" cy="208145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0500" y="161925"/>
              <a:ext cx="431800" cy="460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755678" y="1982948"/>
            <a:ext cx="7441906" cy="1690688"/>
            <a:chOff x="0" y="0"/>
            <a:chExt cx="1960008" cy="44528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60008" cy="445284"/>
            </a:xfrm>
            <a:custGeom>
              <a:avLst/>
              <a:gdLst/>
              <a:ahLst/>
              <a:cxnLst/>
              <a:rect l="l" t="t" r="r" b="b"/>
              <a:pathLst>
                <a:path w="1960008" h="445284">
                  <a:moveTo>
                    <a:pt x="53056" y="0"/>
                  </a:moveTo>
                  <a:lnTo>
                    <a:pt x="1906952" y="0"/>
                  </a:lnTo>
                  <a:cubicBezTo>
                    <a:pt x="1936254" y="0"/>
                    <a:pt x="1960008" y="23754"/>
                    <a:pt x="1960008" y="53056"/>
                  </a:cubicBezTo>
                  <a:lnTo>
                    <a:pt x="1960008" y="392228"/>
                  </a:lnTo>
                  <a:cubicBezTo>
                    <a:pt x="1960008" y="406299"/>
                    <a:pt x="1954418" y="419794"/>
                    <a:pt x="1944469" y="429744"/>
                  </a:cubicBezTo>
                  <a:cubicBezTo>
                    <a:pt x="1934519" y="439694"/>
                    <a:pt x="1921024" y="445284"/>
                    <a:pt x="1906952" y="445284"/>
                  </a:cubicBezTo>
                  <a:lnTo>
                    <a:pt x="53056" y="445284"/>
                  </a:lnTo>
                  <a:cubicBezTo>
                    <a:pt x="38985" y="445284"/>
                    <a:pt x="25490" y="439694"/>
                    <a:pt x="15540" y="429744"/>
                  </a:cubicBezTo>
                  <a:cubicBezTo>
                    <a:pt x="5590" y="419794"/>
                    <a:pt x="0" y="406299"/>
                    <a:pt x="0" y="392228"/>
                  </a:cubicBezTo>
                  <a:lnTo>
                    <a:pt x="0" y="53056"/>
                  </a:lnTo>
                  <a:cubicBezTo>
                    <a:pt x="0" y="23754"/>
                    <a:pt x="23754" y="0"/>
                    <a:pt x="53056" y="0"/>
                  </a:cubicBezTo>
                  <a:close/>
                </a:path>
              </a:pathLst>
            </a:custGeom>
            <a:solidFill>
              <a:srgbClr val="65B1FF">
                <a:alpha val="4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1960008" cy="473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8745620" y="2223165"/>
            <a:ext cx="4602308" cy="1412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wielospecjalistycznej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terapii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osób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z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wrodzonymi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wadami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twarzy</a:t>
            </a:r>
            <a:r>
              <a:rPr lang="pl-PL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(+ wsparcie w zakresie przeciwdziałania COVID-19)</a:t>
            </a:r>
            <a:endParaRPr lang="en-US" sz="20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5846116" y="2513490"/>
            <a:ext cx="273279" cy="1202429"/>
          </a:xfrm>
          <a:custGeom>
            <a:avLst/>
            <a:gdLst/>
            <a:ahLst/>
            <a:cxnLst/>
            <a:rect l="l" t="t" r="r" b="b"/>
            <a:pathLst>
              <a:path w="273279" h="1202429">
                <a:moveTo>
                  <a:pt x="0" y="0"/>
                </a:moveTo>
                <a:lnTo>
                  <a:pt x="273280" y="0"/>
                </a:lnTo>
                <a:lnTo>
                  <a:pt x="273280" y="1202429"/>
                </a:lnTo>
                <a:lnTo>
                  <a:pt x="0" y="1202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1" name="Group 41"/>
          <p:cNvGrpSpPr/>
          <p:nvPr/>
        </p:nvGrpSpPr>
        <p:grpSpPr>
          <a:xfrm>
            <a:off x="8366338" y="4043593"/>
            <a:ext cx="8355342" cy="1690688"/>
            <a:chOff x="0" y="0"/>
            <a:chExt cx="1953672" cy="44528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953672" cy="445284"/>
            </a:xfrm>
            <a:custGeom>
              <a:avLst/>
              <a:gdLst/>
              <a:ahLst/>
              <a:cxnLst/>
              <a:rect l="l" t="t" r="r" b="b"/>
              <a:pathLst>
                <a:path w="1953672" h="445284">
                  <a:moveTo>
                    <a:pt x="53228" y="0"/>
                  </a:moveTo>
                  <a:lnTo>
                    <a:pt x="1900444" y="0"/>
                  </a:lnTo>
                  <a:cubicBezTo>
                    <a:pt x="1929841" y="0"/>
                    <a:pt x="1953672" y="23831"/>
                    <a:pt x="1953672" y="53228"/>
                  </a:cubicBezTo>
                  <a:lnTo>
                    <a:pt x="1953672" y="392056"/>
                  </a:lnTo>
                  <a:cubicBezTo>
                    <a:pt x="1953672" y="421453"/>
                    <a:pt x="1929841" y="445284"/>
                    <a:pt x="1900444" y="445284"/>
                  </a:cubicBezTo>
                  <a:lnTo>
                    <a:pt x="53228" y="445284"/>
                  </a:lnTo>
                  <a:cubicBezTo>
                    <a:pt x="23831" y="445284"/>
                    <a:pt x="0" y="421453"/>
                    <a:pt x="0" y="392056"/>
                  </a:cubicBezTo>
                  <a:lnTo>
                    <a:pt x="0" y="53228"/>
                  </a:lnTo>
                  <a:cubicBezTo>
                    <a:pt x="0" y="23831"/>
                    <a:pt x="23831" y="0"/>
                    <a:pt x="53228" y="0"/>
                  </a:cubicBezTo>
                  <a:close/>
                </a:path>
              </a:pathLst>
            </a:custGeom>
            <a:solidFill>
              <a:srgbClr val="00CCBC">
                <a:alpha val="4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28575"/>
              <a:ext cx="1953672" cy="473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8366338" y="4381422"/>
            <a:ext cx="5360872" cy="1412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Badania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przesiewowe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słuchu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u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młodzieży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klas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szóstych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szkoły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podstawowej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endParaRPr lang="pl-PL" sz="20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“Hej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słyszysz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???”</a:t>
            </a:r>
            <a:r>
              <a:rPr lang="pl-PL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(+ wsparcie w zakresie przeciwdziałania COVID-19)</a:t>
            </a:r>
            <a:endParaRPr lang="en-US" sz="20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6944359" y="4234649"/>
            <a:ext cx="518944" cy="824910"/>
          </a:xfrm>
          <a:custGeom>
            <a:avLst/>
            <a:gdLst/>
            <a:ahLst/>
            <a:cxnLst/>
            <a:rect l="l" t="t" r="r" b="b"/>
            <a:pathLst>
              <a:path w="518944" h="824910">
                <a:moveTo>
                  <a:pt x="0" y="0"/>
                </a:moveTo>
                <a:lnTo>
                  <a:pt x="518944" y="0"/>
                </a:lnTo>
                <a:lnTo>
                  <a:pt x="518944" y="824911"/>
                </a:lnTo>
                <a:lnTo>
                  <a:pt x="0" y="8249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5" name="TextBox 55"/>
          <p:cNvSpPr txBox="1"/>
          <p:nvPr/>
        </p:nvSpPr>
        <p:spPr>
          <a:xfrm>
            <a:off x="9014374" y="6548473"/>
            <a:ext cx="5198761" cy="1464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Wielkopolski Program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Profilaktyczny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endParaRPr lang="pl-PL" sz="21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r">
              <a:lnSpc>
                <a:spcPts val="2940"/>
              </a:lnSpc>
            </a:pP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zakresie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onkologii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dziecięcej</a:t>
            </a:r>
            <a:r>
              <a:rPr lang="pl-PL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r">
              <a:lnSpc>
                <a:spcPts val="2940"/>
              </a:lnSpc>
            </a:pPr>
            <a:r>
              <a:rPr lang="pl-PL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(+ wsparcie w zakresie przeciwdziałania COVID-19)</a:t>
            </a:r>
            <a:endParaRPr lang="en-US" sz="21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61" name="Freeform 61"/>
          <p:cNvSpPr/>
          <p:nvPr/>
        </p:nvSpPr>
        <p:spPr>
          <a:xfrm>
            <a:off x="6400800" y="6385869"/>
            <a:ext cx="837686" cy="677764"/>
          </a:xfrm>
          <a:custGeom>
            <a:avLst/>
            <a:gdLst/>
            <a:ahLst/>
            <a:cxnLst/>
            <a:rect l="l" t="t" r="r" b="b"/>
            <a:pathLst>
              <a:path w="837686" h="677764">
                <a:moveTo>
                  <a:pt x="0" y="0"/>
                </a:moveTo>
                <a:lnTo>
                  <a:pt x="837685" y="0"/>
                </a:lnTo>
                <a:lnTo>
                  <a:pt x="837685" y="677764"/>
                </a:lnTo>
                <a:lnTo>
                  <a:pt x="0" y="6777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8" name="Freeform 68"/>
          <p:cNvSpPr/>
          <p:nvPr/>
        </p:nvSpPr>
        <p:spPr>
          <a:xfrm>
            <a:off x="13563600" y="2169693"/>
            <a:ext cx="711286" cy="773648"/>
          </a:xfrm>
          <a:custGeom>
            <a:avLst/>
            <a:gdLst/>
            <a:ahLst/>
            <a:cxnLst/>
            <a:rect l="l" t="t" r="r" b="b"/>
            <a:pathLst>
              <a:path w="711286" h="773648">
                <a:moveTo>
                  <a:pt x="0" y="0"/>
                </a:moveTo>
                <a:lnTo>
                  <a:pt x="711286" y="0"/>
                </a:lnTo>
                <a:lnTo>
                  <a:pt x="711286" y="773648"/>
                </a:lnTo>
                <a:lnTo>
                  <a:pt x="0" y="773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9" name="Freeform 79"/>
          <p:cNvSpPr/>
          <p:nvPr/>
        </p:nvSpPr>
        <p:spPr>
          <a:xfrm>
            <a:off x="14676413" y="2088216"/>
            <a:ext cx="761098" cy="788674"/>
          </a:xfrm>
          <a:custGeom>
            <a:avLst/>
            <a:gdLst/>
            <a:ahLst/>
            <a:cxnLst/>
            <a:rect l="l" t="t" r="r" b="b"/>
            <a:pathLst>
              <a:path w="761098" h="788674">
                <a:moveTo>
                  <a:pt x="0" y="0"/>
                </a:moveTo>
                <a:lnTo>
                  <a:pt x="761098" y="0"/>
                </a:lnTo>
                <a:lnTo>
                  <a:pt x="761098" y="788674"/>
                </a:lnTo>
                <a:lnTo>
                  <a:pt x="0" y="78867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0" name="Freeform 80"/>
          <p:cNvSpPr/>
          <p:nvPr/>
        </p:nvSpPr>
        <p:spPr>
          <a:xfrm>
            <a:off x="15434108" y="4255177"/>
            <a:ext cx="761098" cy="788674"/>
          </a:xfrm>
          <a:custGeom>
            <a:avLst/>
            <a:gdLst/>
            <a:ahLst/>
            <a:cxnLst/>
            <a:rect l="l" t="t" r="r" b="b"/>
            <a:pathLst>
              <a:path w="761098" h="788674">
                <a:moveTo>
                  <a:pt x="0" y="0"/>
                </a:moveTo>
                <a:lnTo>
                  <a:pt x="761099" y="0"/>
                </a:lnTo>
                <a:lnTo>
                  <a:pt x="761099" y="788675"/>
                </a:lnTo>
                <a:lnTo>
                  <a:pt x="0" y="7886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1" name="Freeform 81"/>
          <p:cNvSpPr/>
          <p:nvPr/>
        </p:nvSpPr>
        <p:spPr>
          <a:xfrm>
            <a:off x="14097000" y="4328562"/>
            <a:ext cx="711286" cy="773648"/>
          </a:xfrm>
          <a:custGeom>
            <a:avLst/>
            <a:gdLst/>
            <a:ahLst/>
            <a:cxnLst/>
            <a:rect l="l" t="t" r="r" b="b"/>
            <a:pathLst>
              <a:path w="711286" h="773648">
                <a:moveTo>
                  <a:pt x="0" y="0"/>
                </a:moveTo>
                <a:lnTo>
                  <a:pt x="711287" y="0"/>
                </a:lnTo>
                <a:lnTo>
                  <a:pt x="711287" y="773649"/>
                </a:lnTo>
                <a:lnTo>
                  <a:pt x="0" y="7736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2" name="Freeform 82"/>
          <p:cNvSpPr/>
          <p:nvPr/>
        </p:nvSpPr>
        <p:spPr>
          <a:xfrm>
            <a:off x="15660324" y="6326434"/>
            <a:ext cx="761098" cy="788674"/>
          </a:xfrm>
          <a:custGeom>
            <a:avLst/>
            <a:gdLst/>
            <a:ahLst/>
            <a:cxnLst/>
            <a:rect l="l" t="t" r="r" b="b"/>
            <a:pathLst>
              <a:path w="761098" h="788674">
                <a:moveTo>
                  <a:pt x="0" y="0"/>
                </a:moveTo>
                <a:lnTo>
                  <a:pt x="761098" y="0"/>
                </a:lnTo>
                <a:lnTo>
                  <a:pt x="761098" y="788675"/>
                </a:lnTo>
                <a:lnTo>
                  <a:pt x="0" y="7886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3" name="Freeform 83"/>
          <p:cNvSpPr/>
          <p:nvPr/>
        </p:nvSpPr>
        <p:spPr>
          <a:xfrm>
            <a:off x="14401800" y="6512431"/>
            <a:ext cx="711286" cy="773648"/>
          </a:xfrm>
          <a:custGeom>
            <a:avLst/>
            <a:gdLst/>
            <a:ahLst/>
            <a:cxnLst/>
            <a:rect l="l" t="t" r="r" b="b"/>
            <a:pathLst>
              <a:path w="711286" h="773648">
                <a:moveTo>
                  <a:pt x="0" y="0"/>
                </a:moveTo>
                <a:lnTo>
                  <a:pt x="711287" y="0"/>
                </a:lnTo>
                <a:lnTo>
                  <a:pt x="711287" y="773648"/>
                </a:lnTo>
                <a:lnTo>
                  <a:pt x="0" y="773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4" name="Freeform 84"/>
          <p:cNvSpPr/>
          <p:nvPr/>
        </p:nvSpPr>
        <p:spPr>
          <a:xfrm>
            <a:off x="15973996" y="8396000"/>
            <a:ext cx="761098" cy="788674"/>
          </a:xfrm>
          <a:custGeom>
            <a:avLst/>
            <a:gdLst/>
            <a:ahLst/>
            <a:cxnLst/>
            <a:rect l="l" t="t" r="r" b="b"/>
            <a:pathLst>
              <a:path w="761098" h="788674">
                <a:moveTo>
                  <a:pt x="0" y="0"/>
                </a:moveTo>
                <a:lnTo>
                  <a:pt x="761099" y="0"/>
                </a:lnTo>
                <a:lnTo>
                  <a:pt x="761099" y="788675"/>
                </a:lnTo>
                <a:lnTo>
                  <a:pt x="0" y="7886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5" name="Freeform 85"/>
          <p:cNvSpPr/>
          <p:nvPr/>
        </p:nvSpPr>
        <p:spPr>
          <a:xfrm>
            <a:off x="14554200" y="8517903"/>
            <a:ext cx="711286" cy="773648"/>
          </a:xfrm>
          <a:custGeom>
            <a:avLst/>
            <a:gdLst/>
            <a:ahLst/>
            <a:cxnLst/>
            <a:rect l="l" t="t" r="r" b="b"/>
            <a:pathLst>
              <a:path w="711286" h="773648">
                <a:moveTo>
                  <a:pt x="0" y="0"/>
                </a:moveTo>
                <a:lnTo>
                  <a:pt x="711286" y="0"/>
                </a:lnTo>
                <a:lnTo>
                  <a:pt x="711286" y="773648"/>
                </a:lnTo>
                <a:lnTo>
                  <a:pt x="0" y="773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8" name="TextBox 88"/>
          <p:cNvSpPr txBox="1"/>
          <p:nvPr/>
        </p:nvSpPr>
        <p:spPr>
          <a:xfrm>
            <a:off x="6700027" y="8463349"/>
            <a:ext cx="7482662" cy="146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Upowszechnienie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technologicznie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wspomaganej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diagnostyki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funkcjonalnej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rehabilitacji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dzieci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młodych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dorosłych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z MPD w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województwie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wielkopolskim</a:t>
            </a:r>
            <a:r>
              <a:rPr lang="pl-PL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r">
              <a:lnSpc>
                <a:spcPts val="2940"/>
              </a:lnSpc>
            </a:pPr>
            <a:r>
              <a:rPr lang="pl-PL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(+ wsparcie w zakresie przeciwdziałania COVID-19)</a:t>
            </a:r>
            <a:endParaRPr lang="en-US" sz="21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14242467" y="2914766"/>
            <a:ext cx="1763966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13,6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endParaRPr lang="en-US" sz="1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(11,6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UE)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3698505" y="3084214"/>
            <a:ext cx="776518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794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4987686" y="5015277"/>
            <a:ext cx="1624042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21,4 mln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(18,2 mln UE)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4111569" y="5289256"/>
            <a:ext cx="95614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6 992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5455969" y="7132922"/>
            <a:ext cx="1307323" cy="69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8,2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endParaRPr lang="pl-PL" sz="1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(7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UE)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4478346" y="7394575"/>
            <a:ext cx="95614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2 218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5529294" y="9212331"/>
            <a:ext cx="1697066" cy="69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24,5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endParaRPr lang="pl-PL" sz="1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(20,9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UE)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4538283" y="9434982"/>
            <a:ext cx="95614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1 565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523530" y="243980"/>
            <a:ext cx="9759701" cy="57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2"/>
              </a:lnSpc>
            </a:pPr>
            <a:r>
              <a:rPr lang="en-US" sz="4200" b="1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Regionalne Programy Zdrowotne 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458417" y="926623"/>
            <a:ext cx="17154870" cy="765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</a:pPr>
            <a:r>
              <a:rPr lang="en-US" sz="290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realizowane w ramach Wielkopolskiego Regionalnego Programu Operacyjnego 2014-2020 (WRPO 2014+) - wartość ogółem (oraz wkładu UE) i liczba osób objętych wsparciem</a:t>
            </a:r>
          </a:p>
        </p:txBody>
      </p:sp>
      <p:pic>
        <p:nvPicPr>
          <p:cNvPr id="107" name="Obraz 106" descr="Obraz zawierający tekst, biały, symbol, wieszak&#10;&#10;Zawartość wygenerowana przez AI może być niepoprawna.">
            <a:extLst>
              <a:ext uri="{FF2B5EF4-FFF2-40B4-BE49-F238E27FC236}">
                <a16:creationId xmlns:a16="http://schemas.microsoft.com/office/drawing/2014/main" id="{D2120617-A3F2-310A-D83A-5EAF519873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45" y="7263996"/>
            <a:ext cx="868781" cy="9005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391651" y="8600389"/>
            <a:ext cx="11791638" cy="15883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7890152" y="7960560"/>
            <a:ext cx="8764209" cy="1799184"/>
            <a:chOff x="0" y="0"/>
            <a:chExt cx="2218168" cy="391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8168" cy="391700"/>
            </a:xfrm>
            <a:custGeom>
              <a:avLst/>
              <a:gdLst/>
              <a:ahLst/>
              <a:cxnLst/>
              <a:rect l="l" t="t" r="r" b="b"/>
              <a:pathLst>
                <a:path w="2218168" h="391700">
                  <a:moveTo>
                    <a:pt x="46881" y="0"/>
                  </a:moveTo>
                  <a:lnTo>
                    <a:pt x="2171287" y="0"/>
                  </a:lnTo>
                  <a:cubicBezTo>
                    <a:pt x="2183720" y="0"/>
                    <a:pt x="2195645" y="4939"/>
                    <a:pt x="2204437" y="13731"/>
                  </a:cubicBezTo>
                  <a:cubicBezTo>
                    <a:pt x="2213229" y="22523"/>
                    <a:pt x="2218168" y="34447"/>
                    <a:pt x="2218168" y="46881"/>
                  </a:cubicBezTo>
                  <a:lnTo>
                    <a:pt x="2218168" y="344819"/>
                  </a:lnTo>
                  <a:cubicBezTo>
                    <a:pt x="2218168" y="357252"/>
                    <a:pt x="2213229" y="369177"/>
                    <a:pt x="2204437" y="377969"/>
                  </a:cubicBezTo>
                  <a:cubicBezTo>
                    <a:pt x="2195645" y="386761"/>
                    <a:pt x="2183720" y="391700"/>
                    <a:pt x="2171287" y="391700"/>
                  </a:cubicBezTo>
                  <a:lnTo>
                    <a:pt x="46881" y="391700"/>
                  </a:lnTo>
                  <a:cubicBezTo>
                    <a:pt x="34447" y="391700"/>
                    <a:pt x="22523" y="386761"/>
                    <a:pt x="13731" y="377969"/>
                  </a:cubicBezTo>
                  <a:cubicBezTo>
                    <a:pt x="4939" y="369177"/>
                    <a:pt x="0" y="357252"/>
                    <a:pt x="0" y="344819"/>
                  </a:cubicBezTo>
                  <a:lnTo>
                    <a:pt x="0" y="46881"/>
                  </a:lnTo>
                  <a:cubicBezTo>
                    <a:pt x="0" y="34447"/>
                    <a:pt x="4939" y="22523"/>
                    <a:pt x="13731" y="13731"/>
                  </a:cubicBezTo>
                  <a:cubicBezTo>
                    <a:pt x="22523" y="4939"/>
                    <a:pt x="34447" y="0"/>
                    <a:pt x="46881" y="0"/>
                  </a:cubicBezTo>
                  <a:close/>
                </a:path>
              </a:pathLst>
            </a:custGeom>
            <a:solidFill>
              <a:srgbClr val="FFCB77">
                <a:alpha val="4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218168" cy="42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4038948">
            <a:off x="-1065303" y="2224392"/>
            <a:ext cx="7784173" cy="10784119"/>
          </a:xfrm>
          <a:custGeom>
            <a:avLst/>
            <a:gdLst/>
            <a:ahLst/>
            <a:cxnLst/>
            <a:rect l="l" t="t" r="r" b="b"/>
            <a:pathLst>
              <a:path w="7784173" h="10784119">
                <a:moveTo>
                  <a:pt x="0" y="0"/>
                </a:moveTo>
                <a:lnTo>
                  <a:pt x="7784174" y="0"/>
                </a:lnTo>
                <a:lnTo>
                  <a:pt x="7784174" y="10784119"/>
                </a:lnTo>
                <a:lnTo>
                  <a:pt x="0" y="10784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7" name="Group 17"/>
          <p:cNvGrpSpPr/>
          <p:nvPr/>
        </p:nvGrpSpPr>
        <p:grpSpPr>
          <a:xfrm>
            <a:off x="3864939" y="4449149"/>
            <a:ext cx="2081450" cy="208145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0500" y="161925"/>
              <a:ext cx="431800" cy="460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13086" y="2487442"/>
            <a:ext cx="7906580" cy="2108183"/>
            <a:chOff x="0" y="0"/>
            <a:chExt cx="1937004" cy="44528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37004" cy="445284"/>
            </a:xfrm>
            <a:custGeom>
              <a:avLst/>
              <a:gdLst/>
              <a:ahLst/>
              <a:cxnLst/>
              <a:rect l="l" t="t" r="r" b="b"/>
              <a:pathLst>
                <a:path w="1937004" h="445284">
                  <a:moveTo>
                    <a:pt x="53686" y="0"/>
                  </a:moveTo>
                  <a:lnTo>
                    <a:pt x="1883318" y="0"/>
                  </a:lnTo>
                  <a:cubicBezTo>
                    <a:pt x="1912968" y="0"/>
                    <a:pt x="1937004" y="24036"/>
                    <a:pt x="1937004" y="53686"/>
                  </a:cubicBezTo>
                  <a:lnTo>
                    <a:pt x="1937004" y="391598"/>
                  </a:lnTo>
                  <a:cubicBezTo>
                    <a:pt x="1937004" y="421248"/>
                    <a:pt x="1912968" y="445284"/>
                    <a:pt x="1883318" y="445284"/>
                  </a:cubicBezTo>
                  <a:lnTo>
                    <a:pt x="53686" y="445284"/>
                  </a:lnTo>
                  <a:cubicBezTo>
                    <a:pt x="24036" y="445284"/>
                    <a:pt x="0" y="421248"/>
                    <a:pt x="0" y="391598"/>
                  </a:cubicBezTo>
                  <a:lnTo>
                    <a:pt x="0" y="53686"/>
                  </a:lnTo>
                  <a:cubicBezTo>
                    <a:pt x="0" y="24036"/>
                    <a:pt x="24036" y="0"/>
                    <a:pt x="53686" y="0"/>
                  </a:cubicBezTo>
                  <a:close/>
                </a:path>
              </a:pathLst>
            </a:custGeom>
            <a:solidFill>
              <a:srgbClr val="FA4B73">
                <a:alpha val="4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937004" cy="473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4147714" y="2769652"/>
            <a:ext cx="711286" cy="773648"/>
          </a:xfrm>
          <a:custGeom>
            <a:avLst/>
            <a:gdLst/>
            <a:ahLst/>
            <a:cxnLst/>
            <a:rect l="l" t="t" r="r" b="b"/>
            <a:pathLst>
              <a:path w="711286" h="773648">
                <a:moveTo>
                  <a:pt x="0" y="0"/>
                </a:moveTo>
                <a:lnTo>
                  <a:pt x="711286" y="0"/>
                </a:lnTo>
                <a:lnTo>
                  <a:pt x="711286" y="773648"/>
                </a:lnTo>
                <a:lnTo>
                  <a:pt x="0" y="7736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6" name="TextBox 26"/>
          <p:cNvSpPr txBox="1"/>
          <p:nvPr/>
        </p:nvSpPr>
        <p:spPr>
          <a:xfrm>
            <a:off x="9753600" y="2776019"/>
            <a:ext cx="3964404" cy="1412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pl-PL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 rehabilitacyjny dla pacjentów onkologicznych w wieku 18-64 lata z terenu województwa wielkopolskiego</a:t>
            </a:r>
            <a:endParaRPr lang="en-US" sz="20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9790567" y="5397615"/>
            <a:ext cx="7822720" cy="1690688"/>
            <a:chOff x="0" y="0"/>
            <a:chExt cx="1953672" cy="44528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953672" cy="445284"/>
            </a:xfrm>
            <a:custGeom>
              <a:avLst/>
              <a:gdLst/>
              <a:ahLst/>
              <a:cxnLst/>
              <a:rect l="l" t="t" r="r" b="b"/>
              <a:pathLst>
                <a:path w="1953672" h="445284">
                  <a:moveTo>
                    <a:pt x="53228" y="0"/>
                  </a:moveTo>
                  <a:lnTo>
                    <a:pt x="1900444" y="0"/>
                  </a:lnTo>
                  <a:cubicBezTo>
                    <a:pt x="1929841" y="0"/>
                    <a:pt x="1953672" y="23831"/>
                    <a:pt x="1953672" y="53228"/>
                  </a:cubicBezTo>
                  <a:lnTo>
                    <a:pt x="1953672" y="392056"/>
                  </a:lnTo>
                  <a:cubicBezTo>
                    <a:pt x="1953672" y="421453"/>
                    <a:pt x="1929841" y="445284"/>
                    <a:pt x="1900444" y="445284"/>
                  </a:cubicBezTo>
                  <a:lnTo>
                    <a:pt x="53228" y="445284"/>
                  </a:lnTo>
                  <a:cubicBezTo>
                    <a:pt x="23831" y="445284"/>
                    <a:pt x="0" y="421453"/>
                    <a:pt x="0" y="392056"/>
                  </a:cubicBezTo>
                  <a:lnTo>
                    <a:pt x="0" y="53228"/>
                  </a:lnTo>
                  <a:cubicBezTo>
                    <a:pt x="0" y="23831"/>
                    <a:pt x="23831" y="0"/>
                    <a:pt x="53228" y="0"/>
                  </a:cubicBezTo>
                  <a:close/>
                </a:path>
              </a:pathLst>
            </a:custGeom>
            <a:solidFill>
              <a:srgbClr val="89C0FF">
                <a:alpha val="4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1953672" cy="473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9753600" y="5770090"/>
            <a:ext cx="4602308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pl-PL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Wielkopolski program polityki zdrowotnej w zakresie rehabilitacji medycznej </a:t>
            </a:r>
            <a:endParaRPr lang="en-US" sz="20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9169082" y="4974504"/>
            <a:ext cx="323850" cy="428625"/>
            <a:chOff x="0" y="0"/>
            <a:chExt cx="431800" cy="571500"/>
          </a:xfrm>
        </p:grpSpPr>
        <p:sp>
          <p:nvSpPr>
            <p:cNvPr id="53" name="Freeform 53"/>
            <p:cNvSpPr/>
            <p:nvPr/>
          </p:nvSpPr>
          <p:spPr>
            <a:xfrm>
              <a:off x="48084" y="50800"/>
              <a:ext cx="333024" cy="470146"/>
            </a:xfrm>
            <a:custGeom>
              <a:avLst/>
              <a:gdLst/>
              <a:ahLst/>
              <a:cxnLst/>
              <a:rect l="l" t="t" r="r" b="b"/>
              <a:pathLst>
                <a:path w="333024" h="470146">
                  <a:moveTo>
                    <a:pt x="29386" y="0"/>
                  </a:moveTo>
                  <a:cubicBezTo>
                    <a:pt x="185596" y="91440"/>
                    <a:pt x="199566" y="118110"/>
                    <a:pt x="219886" y="151130"/>
                  </a:cubicBezTo>
                  <a:cubicBezTo>
                    <a:pt x="245286" y="193040"/>
                    <a:pt x="271956" y="251460"/>
                    <a:pt x="291006" y="300990"/>
                  </a:cubicBezTo>
                  <a:cubicBezTo>
                    <a:pt x="308786" y="347980"/>
                    <a:pt x="332916" y="411480"/>
                    <a:pt x="332916" y="438150"/>
                  </a:cubicBezTo>
                  <a:cubicBezTo>
                    <a:pt x="332916" y="449580"/>
                    <a:pt x="331646" y="457200"/>
                    <a:pt x="326566" y="462280"/>
                  </a:cubicBezTo>
                  <a:cubicBezTo>
                    <a:pt x="322756" y="467360"/>
                    <a:pt x="311326" y="471170"/>
                    <a:pt x="304976" y="469900"/>
                  </a:cubicBezTo>
                  <a:cubicBezTo>
                    <a:pt x="297356" y="468630"/>
                    <a:pt x="288466" y="462280"/>
                    <a:pt x="285926" y="455930"/>
                  </a:cubicBezTo>
                  <a:cubicBezTo>
                    <a:pt x="282116" y="449580"/>
                    <a:pt x="282116" y="436880"/>
                    <a:pt x="285926" y="431800"/>
                  </a:cubicBezTo>
                  <a:cubicBezTo>
                    <a:pt x="291006" y="425450"/>
                    <a:pt x="307516" y="419100"/>
                    <a:pt x="315136" y="420370"/>
                  </a:cubicBezTo>
                  <a:cubicBezTo>
                    <a:pt x="321486" y="421640"/>
                    <a:pt x="331646" y="429260"/>
                    <a:pt x="332916" y="435610"/>
                  </a:cubicBezTo>
                  <a:cubicBezTo>
                    <a:pt x="334186" y="444500"/>
                    <a:pt x="324026" y="466090"/>
                    <a:pt x="315136" y="468630"/>
                  </a:cubicBezTo>
                  <a:cubicBezTo>
                    <a:pt x="307516" y="471170"/>
                    <a:pt x="296086" y="467360"/>
                    <a:pt x="287196" y="458470"/>
                  </a:cubicBezTo>
                  <a:cubicBezTo>
                    <a:pt x="264336" y="434340"/>
                    <a:pt x="252906" y="337820"/>
                    <a:pt x="231316" y="284480"/>
                  </a:cubicBezTo>
                  <a:cubicBezTo>
                    <a:pt x="212266" y="237490"/>
                    <a:pt x="189406" y="189230"/>
                    <a:pt x="166546" y="156210"/>
                  </a:cubicBezTo>
                  <a:cubicBezTo>
                    <a:pt x="147496" y="129540"/>
                    <a:pt x="132256" y="110490"/>
                    <a:pt x="108126" y="92710"/>
                  </a:cubicBezTo>
                  <a:cubicBezTo>
                    <a:pt x="80186" y="71120"/>
                    <a:pt x="16686" y="59690"/>
                    <a:pt x="3986" y="40640"/>
                  </a:cubicBezTo>
                  <a:cubicBezTo>
                    <a:pt x="-1094" y="31750"/>
                    <a:pt x="-1094" y="19050"/>
                    <a:pt x="2716" y="11430"/>
                  </a:cubicBezTo>
                  <a:cubicBezTo>
                    <a:pt x="7796" y="5080"/>
                    <a:pt x="29386" y="0"/>
                    <a:pt x="29386" y="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9248139" y="4949739"/>
            <a:ext cx="222885" cy="250508"/>
            <a:chOff x="0" y="0"/>
            <a:chExt cx="297180" cy="334010"/>
          </a:xfrm>
        </p:grpSpPr>
        <p:sp>
          <p:nvSpPr>
            <p:cNvPr id="55" name="Freeform 55"/>
            <p:cNvSpPr/>
            <p:nvPr/>
          </p:nvSpPr>
          <p:spPr>
            <a:xfrm>
              <a:off x="48585" y="50800"/>
              <a:ext cx="198196" cy="232318"/>
            </a:xfrm>
            <a:custGeom>
              <a:avLst/>
              <a:gdLst/>
              <a:ahLst/>
              <a:cxnLst/>
              <a:rect l="l" t="t" r="r" b="b"/>
              <a:pathLst>
                <a:path w="198196" h="232318">
                  <a:moveTo>
                    <a:pt x="32695" y="0"/>
                  </a:moveTo>
                  <a:cubicBezTo>
                    <a:pt x="102545" y="38100"/>
                    <a:pt x="138105" y="80010"/>
                    <a:pt x="158425" y="113030"/>
                  </a:cubicBezTo>
                  <a:cubicBezTo>
                    <a:pt x="177475" y="143510"/>
                    <a:pt x="201605" y="189230"/>
                    <a:pt x="197795" y="209550"/>
                  </a:cubicBezTo>
                  <a:cubicBezTo>
                    <a:pt x="196525" y="220980"/>
                    <a:pt x="185095" y="229870"/>
                    <a:pt x="177475" y="231140"/>
                  </a:cubicBezTo>
                  <a:cubicBezTo>
                    <a:pt x="168585" y="232410"/>
                    <a:pt x="153345" y="224790"/>
                    <a:pt x="149535" y="217170"/>
                  </a:cubicBezTo>
                  <a:cubicBezTo>
                    <a:pt x="145725" y="210820"/>
                    <a:pt x="146995" y="199390"/>
                    <a:pt x="150805" y="193040"/>
                  </a:cubicBezTo>
                  <a:cubicBezTo>
                    <a:pt x="154615" y="187960"/>
                    <a:pt x="164775" y="180340"/>
                    <a:pt x="171125" y="181610"/>
                  </a:cubicBezTo>
                  <a:cubicBezTo>
                    <a:pt x="180015" y="181610"/>
                    <a:pt x="196525" y="198120"/>
                    <a:pt x="197795" y="207010"/>
                  </a:cubicBezTo>
                  <a:cubicBezTo>
                    <a:pt x="199065" y="213360"/>
                    <a:pt x="192715" y="223520"/>
                    <a:pt x="187635" y="227330"/>
                  </a:cubicBezTo>
                  <a:cubicBezTo>
                    <a:pt x="181285" y="231140"/>
                    <a:pt x="171125" y="234950"/>
                    <a:pt x="163505" y="229870"/>
                  </a:cubicBezTo>
                  <a:cubicBezTo>
                    <a:pt x="144455" y="219710"/>
                    <a:pt x="125405" y="151130"/>
                    <a:pt x="98735" y="118110"/>
                  </a:cubicBezTo>
                  <a:cubicBezTo>
                    <a:pt x="72065" y="86360"/>
                    <a:pt x="12375" y="59690"/>
                    <a:pt x="2215" y="36830"/>
                  </a:cubicBezTo>
                  <a:cubicBezTo>
                    <a:pt x="-1595" y="26670"/>
                    <a:pt x="-325" y="15240"/>
                    <a:pt x="4755" y="8890"/>
                  </a:cubicBezTo>
                  <a:cubicBezTo>
                    <a:pt x="9835" y="2540"/>
                    <a:pt x="32695" y="0"/>
                    <a:pt x="32695" y="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8229600" y="8191500"/>
            <a:ext cx="4820109" cy="1092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pl-PL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Regionalny program zdrowotny w zakresie rehabilitacji neurologicznej dla osób po udarze mózgu</a:t>
            </a:r>
            <a:endParaRPr lang="en-US" sz="21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15446840" y="6256620"/>
            <a:ext cx="1791507" cy="69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pl-PL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35,2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endParaRPr lang="en-US" sz="1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</a:t>
            </a:r>
            <a:r>
              <a:rPr lang="pl-PL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29,9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UE)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4570724" y="6530599"/>
            <a:ext cx="95614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pl-PL" sz="1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11 805</a:t>
            </a:r>
            <a:endParaRPr lang="en-US" sz="19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14630400" y="9007103"/>
            <a:ext cx="1816617" cy="69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pl-PL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11,3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endParaRPr lang="pl-PL" sz="1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</a:t>
            </a:r>
            <a:r>
              <a:rPr lang="pl-PL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9,6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UE)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3495524" y="8975959"/>
            <a:ext cx="95614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pl-PL" sz="1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1 106</a:t>
            </a:r>
            <a:endParaRPr lang="en-US" sz="19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15038236" y="3586705"/>
            <a:ext cx="1841505" cy="71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04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 </a:t>
            </a:r>
            <a:r>
              <a:rPr lang="en-US" sz="2048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204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2868"/>
              </a:lnSpc>
            </a:pPr>
            <a:r>
              <a:rPr lang="en-US" sz="204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(11,</a:t>
            </a:r>
            <a:r>
              <a:rPr lang="pl-PL" sz="204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</a:t>
            </a:r>
            <a:r>
              <a:rPr lang="en-US" sz="204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48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sz="204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UE)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23530" y="243980"/>
            <a:ext cx="9759701" cy="57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2"/>
              </a:lnSpc>
            </a:pPr>
            <a:r>
              <a:rPr lang="en-US" sz="4200" b="1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Regionalne Programy Zdrowotne 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458417" y="926623"/>
            <a:ext cx="17154870" cy="765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</a:pPr>
            <a:r>
              <a:rPr lang="en-US" sz="290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realizowane w ramach Wielkopolskiego Regionalnego Programu Operacyjnego 2014-2020 (WRPO 2014+) - wartość ogółem (oraz wkładu UE) i liczba osób objętych wsparciem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4097000" y="3695700"/>
            <a:ext cx="858197" cy="357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6"/>
              </a:lnSpc>
            </a:pPr>
            <a:r>
              <a:rPr lang="pl-PL" sz="204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2 005</a:t>
            </a:r>
            <a:endParaRPr lang="en-US" sz="204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92" name="Freeform 92"/>
          <p:cNvSpPr/>
          <p:nvPr/>
        </p:nvSpPr>
        <p:spPr>
          <a:xfrm>
            <a:off x="15507191" y="2643994"/>
            <a:ext cx="761098" cy="788674"/>
          </a:xfrm>
          <a:custGeom>
            <a:avLst/>
            <a:gdLst/>
            <a:ahLst/>
            <a:cxnLst/>
            <a:rect l="l" t="t" r="r" b="b"/>
            <a:pathLst>
              <a:path w="761098" h="788674">
                <a:moveTo>
                  <a:pt x="0" y="0"/>
                </a:moveTo>
                <a:lnTo>
                  <a:pt x="761098" y="0"/>
                </a:lnTo>
                <a:lnTo>
                  <a:pt x="761098" y="788674"/>
                </a:lnTo>
                <a:lnTo>
                  <a:pt x="0" y="7886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4" name="Freeform 94"/>
          <p:cNvSpPr/>
          <p:nvPr/>
        </p:nvSpPr>
        <p:spPr>
          <a:xfrm>
            <a:off x="15893263" y="5496520"/>
            <a:ext cx="761098" cy="788674"/>
          </a:xfrm>
          <a:custGeom>
            <a:avLst/>
            <a:gdLst/>
            <a:ahLst/>
            <a:cxnLst/>
            <a:rect l="l" t="t" r="r" b="b"/>
            <a:pathLst>
              <a:path w="761098" h="788674">
                <a:moveTo>
                  <a:pt x="0" y="0"/>
                </a:moveTo>
                <a:lnTo>
                  <a:pt x="761099" y="0"/>
                </a:lnTo>
                <a:lnTo>
                  <a:pt x="761099" y="788675"/>
                </a:lnTo>
                <a:lnTo>
                  <a:pt x="0" y="7886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5" name="Freeform 95"/>
          <p:cNvSpPr/>
          <p:nvPr/>
        </p:nvSpPr>
        <p:spPr>
          <a:xfrm>
            <a:off x="14570477" y="5588395"/>
            <a:ext cx="711286" cy="773648"/>
          </a:xfrm>
          <a:custGeom>
            <a:avLst/>
            <a:gdLst/>
            <a:ahLst/>
            <a:cxnLst/>
            <a:rect l="l" t="t" r="r" b="b"/>
            <a:pathLst>
              <a:path w="711286" h="773648">
                <a:moveTo>
                  <a:pt x="0" y="0"/>
                </a:moveTo>
                <a:lnTo>
                  <a:pt x="711287" y="0"/>
                </a:lnTo>
                <a:lnTo>
                  <a:pt x="711287" y="773649"/>
                </a:lnTo>
                <a:lnTo>
                  <a:pt x="0" y="7736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6" name="Freeform 96"/>
          <p:cNvSpPr/>
          <p:nvPr/>
        </p:nvSpPr>
        <p:spPr>
          <a:xfrm>
            <a:off x="14997898" y="8169848"/>
            <a:ext cx="761098" cy="788674"/>
          </a:xfrm>
          <a:custGeom>
            <a:avLst/>
            <a:gdLst/>
            <a:ahLst/>
            <a:cxnLst/>
            <a:rect l="l" t="t" r="r" b="b"/>
            <a:pathLst>
              <a:path w="761098" h="788674">
                <a:moveTo>
                  <a:pt x="0" y="0"/>
                </a:moveTo>
                <a:lnTo>
                  <a:pt x="761098" y="0"/>
                </a:lnTo>
                <a:lnTo>
                  <a:pt x="761098" y="788675"/>
                </a:lnTo>
                <a:lnTo>
                  <a:pt x="0" y="7886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7" name="Freeform 97"/>
          <p:cNvSpPr/>
          <p:nvPr/>
        </p:nvSpPr>
        <p:spPr>
          <a:xfrm>
            <a:off x="13450236" y="8064312"/>
            <a:ext cx="711286" cy="773648"/>
          </a:xfrm>
          <a:custGeom>
            <a:avLst/>
            <a:gdLst/>
            <a:ahLst/>
            <a:cxnLst/>
            <a:rect l="l" t="t" r="r" b="b"/>
            <a:pathLst>
              <a:path w="711286" h="773648">
                <a:moveTo>
                  <a:pt x="0" y="0"/>
                </a:moveTo>
                <a:lnTo>
                  <a:pt x="711287" y="0"/>
                </a:lnTo>
                <a:lnTo>
                  <a:pt x="711287" y="773648"/>
                </a:lnTo>
                <a:lnTo>
                  <a:pt x="0" y="7736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103" name="Obraz 102">
            <a:extLst>
              <a:ext uri="{FF2B5EF4-FFF2-40B4-BE49-F238E27FC236}">
                <a16:creationId xmlns:a16="http://schemas.microsoft.com/office/drawing/2014/main" id="{6D7A7D96-26C6-0350-B361-47B12FA1B2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459">
            <a:off x="5333517" y="6594708"/>
            <a:ext cx="1942857" cy="1923810"/>
          </a:xfrm>
          <a:prstGeom prst="rect">
            <a:avLst/>
          </a:prstGeom>
        </p:spPr>
      </p:pic>
      <p:pic>
        <p:nvPicPr>
          <p:cNvPr id="105" name="Obraz 104" descr="Obraz zawierający serce, ilustracja, design&#10;&#10;Zawartość wygenerowana przez AI może być niepoprawna.">
            <a:extLst>
              <a:ext uri="{FF2B5EF4-FFF2-40B4-BE49-F238E27FC236}">
                <a16:creationId xmlns:a16="http://schemas.microsoft.com/office/drawing/2014/main" id="{7ACFF03C-A857-12D4-B0FA-A78D60E42F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1468">
            <a:off x="5759601" y="2711590"/>
            <a:ext cx="1657143" cy="1733333"/>
          </a:xfrm>
          <a:prstGeom prst="rect">
            <a:avLst/>
          </a:prstGeom>
        </p:spPr>
      </p:pic>
      <p:pic>
        <p:nvPicPr>
          <p:cNvPr id="107" name="Obraz 106" descr="Obraz zawierający kreatywność, astronomia&#10;&#10;Zawartość wygenerowana przez AI może być niepoprawna.">
            <a:extLst>
              <a:ext uri="{FF2B5EF4-FFF2-40B4-BE49-F238E27FC236}">
                <a16:creationId xmlns:a16="http://schemas.microsoft.com/office/drawing/2014/main" id="{ACD067E2-CE49-8B0B-193B-912C304023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9629">
            <a:off x="6418316" y="4519894"/>
            <a:ext cx="1952381" cy="1961905"/>
          </a:xfrm>
          <a:prstGeom prst="rect">
            <a:avLst/>
          </a:prstGeom>
        </p:spPr>
      </p:pic>
      <p:pic>
        <p:nvPicPr>
          <p:cNvPr id="111" name="Obraz 110" descr="Obraz zawierający tekst, biały, symbol, wieszak&#10;&#10;Zawartość wygenerowana przez AI może być niepoprawna.">
            <a:extLst>
              <a:ext uri="{FF2B5EF4-FFF2-40B4-BE49-F238E27FC236}">
                <a16:creationId xmlns:a16="http://schemas.microsoft.com/office/drawing/2014/main" id="{342A40B1-DDE3-0DB8-B8D3-99142FF3F3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63" y="3060963"/>
            <a:ext cx="829409" cy="859753"/>
          </a:xfrm>
          <a:prstGeom prst="rect">
            <a:avLst/>
          </a:prstGeom>
        </p:spPr>
      </p:pic>
      <p:pic>
        <p:nvPicPr>
          <p:cNvPr id="112" name="Obraz 111" descr="Obraz zawierający tekst, biały, symbol, wieszak&#10;&#10;Zawartość wygenerowana przez AI może być niepoprawna.">
            <a:extLst>
              <a:ext uri="{FF2B5EF4-FFF2-40B4-BE49-F238E27FC236}">
                <a16:creationId xmlns:a16="http://schemas.microsoft.com/office/drawing/2014/main" id="{9D336B43-8D64-399D-CABD-96EA64A9BE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59" y="5074958"/>
            <a:ext cx="829409" cy="859753"/>
          </a:xfrm>
          <a:prstGeom prst="rect">
            <a:avLst/>
          </a:prstGeom>
        </p:spPr>
      </p:pic>
      <p:pic>
        <p:nvPicPr>
          <p:cNvPr id="113" name="Obraz 112" descr="Obraz zawierający tekst, biały, symbol, wieszak&#10;&#10;Zawartość wygenerowana przez AI może być niepoprawna.">
            <a:extLst>
              <a:ext uri="{FF2B5EF4-FFF2-40B4-BE49-F238E27FC236}">
                <a16:creationId xmlns:a16="http://schemas.microsoft.com/office/drawing/2014/main" id="{56334B3E-A16D-BB7D-91E9-B549083350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25" y="6969554"/>
            <a:ext cx="829409" cy="8597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3E2D0-66EB-AE96-BAF5-EC058699D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>
            <a:extLst>
              <a:ext uri="{FF2B5EF4-FFF2-40B4-BE49-F238E27FC236}">
                <a16:creationId xmlns:a16="http://schemas.microsoft.com/office/drawing/2014/main" id="{A604C4DF-53C2-0BEC-8B83-A6C70EE4285B}"/>
              </a:ext>
            </a:extLst>
          </p:cNvPr>
          <p:cNvSpPr/>
          <p:nvPr/>
        </p:nvSpPr>
        <p:spPr>
          <a:xfrm rot="4038948">
            <a:off x="-1150819" y="2085272"/>
            <a:ext cx="7784173" cy="10784119"/>
          </a:xfrm>
          <a:custGeom>
            <a:avLst/>
            <a:gdLst/>
            <a:ahLst/>
            <a:cxnLst/>
            <a:rect l="l" t="t" r="r" b="b"/>
            <a:pathLst>
              <a:path w="7784173" h="10784119">
                <a:moveTo>
                  <a:pt x="0" y="0"/>
                </a:moveTo>
                <a:lnTo>
                  <a:pt x="7784174" y="0"/>
                </a:lnTo>
                <a:lnTo>
                  <a:pt x="7784174" y="10784119"/>
                </a:lnTo>
                <a:lnTo>
                  <a:pt x="0" y="10784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109" name="Obraz 108" descr="Obraz zawierający design, kreatywność&#10;&#10;Zawartość wygenerowana przez AI może być niepoprawna.">
            <a:extLst>
              <a:ext uri="{FF2B5EF4-FFF2-40B4-BE49-F238E27FC236}">
                <a16:creationId xmlns:a16="http://schemas.microsoft.com/office/drawing/2014/main" id="{09B0C665-0513-3D3D-4FFB-5285487CB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4578">
            <a:off x="4964082" y="1961490"/>
            <a:ext cx="1942857" cy="1961905"/>
          </a:xfrm>
          <a:prstGeom prst="rect">
            <a:avLst/>
          </a:prstGeom>
        </p:spPr>
      </p:pic>
      <p:pic>
        <p:nvPicPr>
          <p:cNvPr id="111" name="Obraz 110" descr="Obraz zawierający zrzut ekranu, Prostokąt, design&#10;&#10;Zawartość wygenerowana przez AI może być niepoprawna.">
            <a:extLst>
              <a:ext uri="{FF2B5EF4-FFF2-40B4-BE49-F238E27FC236}">
                <a16:creationId xmlns:a16="http://schemas.microsoft.com/office/drawing/2014/main" id="{DA5FA518-706E-E3C0-1D77-77DAE42A0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0079">
            <a:off x="4577123" y="6729357"/>
            <a:ext cx="1552381" cy="1809524"/>
          </a:xfrm>
          <a:prstGeom prst="rect">
            <a:avLst/>
          </a:prstGeom>
        </p:spPr>
      </p:pic>
      <p:pic>
        <p:nvPicPr>
          <p:cNvPr id="115" name="Obraz 114">
            <a:extLst>
              <a:ext uri="{FF2B5EF4-FFF2-40B4-BE49-F238E27FC236}">
                <a16:creationId xmlns:a16="http://schemas.microsoft.com/office/drawing/2014/main" id="{0FEEEFDB-E4F8-44A6-DF2E-BC04D1D75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8318">
            <a:off x="5911992" y="5745715"/>
            <a:ext cx="1952381" cy="1942857"/>
          </a:xfrm>
          <a:prstGeom prst="rect">
            <a:avLst/>
          </a:prstGeom>
        </p:spPr>
      </p:pic>
      <p:pic>
        <p:nvPicPr>
          <p:cNvPr id="113" name="Obraz 112" descr="Obraz zawierający Grafika, design&#10;&#10;Zawartość wygenerowana przez AI może być niepoprawna.">
            <a:extLst>
              <a:ext uri="{FF2B5EF4-FFF2-40B4-BE49-F238E27FC236}">
                <a16:creationId xmlns:a16="http://schemas.microsoft.com/office/drawing/2014/main" id="{100DC2EC-0A8A-7FE1-9B46-75A0F7DC73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877">
            <a:off x="6187172" y="3786814"/>
            <a:ext cx="1552381" cy="1857143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5E4D32ED-D1DB-BA56-FBDF-A659D513903F}"/>
              </a:ext>
            </a:extLst>
          </p:cNvPr>
          <p:cNvGrpSpPr/>
          <p:nvPr/>
        </p:nvGrpSpPr>
        <p:grpSpPr>
          <a:xfrm>
            <a:off x="8402608" y="8130257"/>
            <a:ext cx="8136001" cy="1894646"/>
            <a:chOff x="0" y="-28575"/>
            <a:chExt cx="3105617" cy="41831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9D5616E-3770-11BC-244A-20AB71125ADB}"/>
                </a:ext>
              </a:extLst>
            </p:cNvPr>
            <p:cNvSpPr/>
            <p:nvPr/>
          </p:nvSpPr>
          <p:spPr>
            <a:xfrm>
              <a:off x="0" y="0"/>
              <a:ext cx="3105617" cy="389743"/>
            </a:xfrm>
            <a:custGeom>
              <a:avLst/>
              <a:gdLst/>
              <a:ahLst/>
              <a:cxnLst/>
              <a:rect l="l" t="t" r="r" b="b"/>
              <a:pathLst>
                <a:path w="3105617" h="389743">
                  <a:moveTo>
                    <a:pt x="33485" y="0"/>
                  </a:moveTo>
                  <a:lnTo>
                    <a:pt x="3072132" y="0"/>
                  </a:lnTo>
                  <a:cubicBezTo>
                    <a:pt x="3090625" y="0"/>
                    <a:pt x="3105617" y="14992"/>
                    <a:pt x="3105617" y="33485"/>
                  </a:cubicBezTo>
                  <a:lnTo>
                    <a:pt x="3105617" y="356259"/>
                  </a:lnTo>
                  <a:cubicBezTo>
                    <a:pt x="3105617" y="374752"/>
                    <a:pt x="3090625" y="389743"/>
                    <a:pt x="3072132" y="389743"/>
                  </a:cubicBezTo>
                  <a:lnTo>
                    <a:pt x="33485" y="389743"/>
                  </a:lnTo>
                  <a:cubicBezTo>
                    <a:pt x="14992" y="389743"/>
                    <a:pt x="0" y="374752"/>
                    <a:pt x="0" y="356259"/>
                  </a:cubicBezTo>
                  <a:lnTo>
                    <a:pt x="0" y="33485"/>
                  </a:lnTo>
                  <a:cubicBezTo>
                    <a:pt x="0" y="14992"/>
                    <a:pt x="14992" y="0"/>
                    <a:pt x="33485" y="0"/>
                  </a:cubicBezTo>
                  <a:close/>
                </a:path>
              </a:pathLst>
            </a:custGeom>
            <a:solidFill>
              <a:srgbClr val="B5EBEF">
                <a:alpha val="4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95E50D2-88CB-8CCD-293D-89CFA7DBD7A5}"/>
                </a:ext>
              </a:extLst>
            </p:cNvPr>
            <p:cNvSpPr txBox="1"/>
            <p:nvPr/>
          </p:nvSpPr>
          <p:spPr>
            <a:xfrm>
              <a:off x="0" y="-28575"/>
              <a:ext cx="3105617" cy="41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8EAD668-B657-78E9-60D4-04F493487AF5}"/>
              </a:ext>
            </a:extLst>
          </p:cNvPr>
          <p:cNvGrpSpPr/>
          <p:nvPr/>
        </p:nvGrpSpPr>
        <p:grpSpPr>
          <a:xfrm>
            <a:off x="9014374" y="6131454"/>
            <a:ext cx="7955262" cy="1894646"/>
            <a:chOff x="0" y="0"/>
            <a:chExt cx="2218168" cy="3917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55E921D-E190-F791-76AE-37869DCBDE90}"/>
                </a:ext>
              </a:extLst>
            </p:cNvPr>
            <p:cNvSpPr/>
            <p:nvPr/>
          </p:nvSpPr>
          <p:spPr>
            <a:xfrm>
              <a:off x="0" y="0"/>
              <a:ext cx="2218168" cy="391700"/>
            </a:xfrm>
            <a:custGeom>
              <a:avLst/>
              <a:gdLst/>
              <a:ahLst/>
              <a:cxnLst/>
              <a:rect l="l" t="t" r="r" b="b"/>
              <a:pathLst>
                <a:path w="2218168" h="391700">
                  <a:moveTo>
                    <a:pt x="46881" y="0"/>
                  </a:moveTo>
                  <a:lnTo>
                    <a:pt x="2171287" y="0"/>
                  </a:lnTo>
                  <a:cubicBezTo>
                    <a:pt x="2183720" y="0"/>
                    <a:pt x="2195645" y="4939"/>
                    <a:pt x="2204437" y="13731"/>
                  </a:cubicBezTo>
                  <a:cubicBezTo>
                    <a:pt x="2213229" y="22523"/>
                    <a:pt x="2218168" y="34447"/>
                    <a:pt x="2218168" y="46881"/>
                  </a:cubicBezTo>
                  <a:lnTo>
                    <a:pt x="2218168" y="344819"/>
                  </a:lnTo>
                  <a:cubicBezTo>
                    <a:pt x="2218168" y="357252"/>
                    <a:pt x="2213229" y="369177"/>
                    <a:pt x="2204437" y="377969"/>
                  </a:cubicBezTo>
                  <a:cubicBezTo>
                    <a:pt x="2195645" y="386761"/>
                    <a:pt x="2183720" y="391700"/>
                    <a:pt x="2171287" y="391700"/>
                  </a:cubicBezTo>
                  <a:lnTo>
                    <a:pt x="46881" y="391700"/>
                  </a:lnTo>
                  <a:cubicBezTo>
                    <a:pt x="34447" y="391700"/>
                    <a:pt x="22523" y="386761"/>
                    <a:pt x="13731" y="377969"/>
                  </a:cubicBezTo>
                  <a:cubicBezTo>
                    <a:pt x="4939" y="369177"/>
                    <a:pt x="0" y="357252"/>
                    <a:pt x="0" y="344819"/>
                  </a:cubicBezTo>
                  <a:lnTo>
                    <a:pt x="0" y="46881"/>
                  </a:lnTo>
                  <a:cubicBezTo>
                    <a:pt x="0" y="34447"/>
                    <a:pt x="4939" y="22523"/>
                    <a:pt x="13731" y="13731"/>
                  </a:cubicBezTo>
                  <a:cubicBezTo>
                    <a:pt x="22523" y="4939"/>
                    <a:pt x="34447" y="0"/>
                    <a:pt x="46881" y="0"/>
                  </a:cubicBezTo>
                  <a:close/>
                </a:path>
              </a:pathLst>
            </a:custGeom>
            <a:solidFill>
              <a:srgbClr val="00FDA9">
                <a:alpha val="4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A2A1042-C08B-BD7D-6A91-81E4D6F58C5C}"/>
                </a:ext>
              </a:extLst>
            </p:cNvPr>
            <p:cNvSpPr txBox="1"/>
            <p:nvPr/>
          </p:nvSpPr>
          <p:spPr>
            <a:xfrm>
              <a:off x="0" y="-28575"/>
              <a:ext cx="2218168" cy="42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1DDF486B-9CB8-09C6-1134-C2B82A974C9F}"/>
              </a:ext>
            </a:extLst>
          </p:cNvPr>
          <p:cNvGrpSpPr/>
          <p:nvPr/>
        </p:nvGrpSpPr>
        <p:grpSpPr>
          <a:xfrm>
            <a:off x="3733800" y="4302768"/>
            <a:ext cx="2081450" cy="2081450"/>
            <a:chOff x="0" y="0"/>
            <a:chExt cx="812800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4A905DC-A705-235B-CABF-3E0B24B70FD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6407171E-1274-7700-D10D-F1AC5332BE4A}"/>
                </a:ext>
              </a:extLst>
            </p:cNvPr>
            <p:cNvSpPr txBox="1"/>
            <p:nvPr/>
          </p:nvSpPr>
          <p:spPr>
            <a:xfrm>
              <a:off x="190500" y="161925"/>
              <a:ext cx="431800" cy="460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6BE04D40-0AA9-841E-F376-435FBC2E62BE}"/>
              </a:ext>
            </a:extLst>
          </p:cNvPr>
          <p:cNvGrpSpPr/>
          <p:nvPr/>
        </p:nvGrpSpPr>
        <p:grpSpPr>
          <a:xfrm>
            <a:off x="8755678" y="1982948"/>
            <a:ext cx="7441906" cy="1690688"/>
            <a:chOff x="0" y="0"/>
            <a:chExt cx="1960008" cy="445284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DCE8857-876F-070B-3B27-2F64FCE59710}"/>
                </a:ext>
              </a:extLst>
            </p:cNvPr>
            <p:cNvSpPr/>
            <p:nvPr/>
          </p:nvSpPr>
          <p:spPr>
            <a:xfrm>
              <a:off x="0" y="0"/>
              <a:ext cx="1960008" cy="445284"/>
            </a:xfrm>
            <a:custGeom>
              <a:avLst/>
              <a:gdLst/>
              <a:ahLst/>
              <a:cxnLst/>
              <a:rect l="l" t="t" r="r" b="b"/>
              <a:pathLst>
                <a:path w="1960008" h="445284">
                  <a:moveTo>
                    <a:pt x="53056" y="0"/>
                  </a:moveTo>
                  <a:lnTo>
                    <a:pt x="1906952" y="0"/>
                  </a:lnTo>
                  <a:cubicBezTo>
                    <a:pt x="1936254" y="0"/>
                    <a:pt x="1960008" y="23754"/>
                    <a:pt x="1960008" y="53056"/>
                  </a:cubicBezTo>
                  <a:lnTo>
                    <a:pt x="1960008" y="392228"/>
                  </a:lnTo>
                  <a:cubicBezTo>
                    <a:pt x="1960008" y="406299"/>
                    <a:pt x="1954418" y="419794"/>
                    <a:pt x="1944469" y="429744"/>
                  </a:cubicBezTo>
                  <a:cubicBezTo>
                    <a:pt x="1934519" y="439694"/>
                    <a:pt x="1921024" y="445284"/>
                    <a:pt x="1906952" y="445284"/>
                  </a:cubicBezTo>
                  <a:lnTo>
                    <a:pt x="53056" y="445284"/>
                  </a:lnTo>
                  <a:cubicBezTo>
                    <a:pt x="38985" y="445284"/>
                    <a:pt x="25490" y="439694"/>
                    <a:pt x="15540" y="429744"/>
                  </a:cubicBezTo>
                  <a:cubicBezTo>
                    <a:pt x="5590" y="419794"/>
                    <a:pt x="0" y="406299"/>
                    <a:pt x="0" y="392228"/>
                  </a:cubicBezTo>
                  <a:lnTo>
                    <a:pt x="0" y="53056"/>
                  </a:lnTo>
                  <a:cubicBezTo>
                    <a:pt x="0" y="23754"/>
                    <a:pt x="23754" y="0"/>
                    <a:pt x="53056" y="0"/>
                  </a:cubicBezTo>
                  <a:close/>
                </a:path>
              </a:pathLst>
            </a:custGeom>
            <a:solidFill>
              <a:srgbClr val="65B1FF">
                <a:alpha val="4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B225B2C7-22B2-E3B7-356F-AF35FE2E3D40}"/>
                </a:ext>
              </a:extLst>
            </p:cNvPr>
            <p:cNvSpPr txBox="1"/>
            <p:nvPr/>
          </p:nvSpPr>
          <p:spPr>
            <a:xfrm>
              <a:off x="0" y="-28575"/>
              <a:ext cx="1960008" cy="473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80DA6045-41A7-77F6-EDC5-04435CF642B5}"/>
              </a:ext>
            </a:extLst>
          </p:cNvPr>
          <p:cNvGrpSpPr/>
          <p:nvPr/>
        </p:nvGrpSpPr>
        <p:grpSpPr>
          <a:xfrm>
            <a:off x="9303830" y="4043593"/>
            <a:ext cx="7417849" cy="1690688"/>
            <a:chOff x="0" y="0"/>
            <a:chExt cx="1953672" cy="445284"/>
          </a:xfrm>
        </p:grpSpPr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406447CD-6C99-A38D-BA79-38A40052EDD8}"/>
                </a:ext>
              </a:extLst>
            </p:cNvPr>
            <p:cNvSpPr/>
            <p:nvPr/>
          </p:nvSpPr>
          <p:spPr>
            <a:xfrm>
              <a:off x="0" y="0"/>
              <a:ext cx="1953672" cy="445284"/>
            </a:xfrm>
            <a:custGeom>
              <a:avLst/>
              <a:gdLst/>
              <a:ahLst/>
              <a:cxnLst/>
              <a:rect l="l" t="t" r="r" b="b"/>
              <a:pathLst>
                <a:path w="1953672" h="445284">
                  <a:moveTo>
                    <a:pt x="53228" y="0"/>
                  </a:moveTo>
                  <a:lnTo>
                    <a:pt x="1900444" y="0"/>
                  </a:lnTo>
                  <a:cubicBezTo>
                    <a:pt x="1929841" y="0"/>
                    <a:pt x="1953672" y="23831"/>
                    <a:pt x="1953672" y="53228"/>
                  </a:cubicBezTo>
                  <a:lnTo>
                    <a:pt x="1953672" y="392056"/>
                  </a:lnTo>
                  <a:cubicBezTo>
                    <a:pt x="1953672" y="421453"/>
                    <a:pt x="1929841" y="445284"/>
                    <a:pt x="1900444" y="445284"/>
                  </a:cubicBezTo>
                  <a:lnTo>
                    <a:pt x="53228" y="445284"/>
                  </a:lnTo>
                  <a:cubicBezTo>
                    <a:pt x="23831" y="445284"/>
                    <a:pt x="0" y="421453"/>
                    <a:pt x="0" y="392056"/>
                  </a:cubicBezTo>
                  <a:lnTo>
                    <a:pt x="0" y="53228"/>
                  </a:lnTo>
                  <a:cubicBezTo>
                    <a:pt x="0" y="23831"/>
                    <a:pt x="23831" y="0"/>
                    <a:pt x="53228" y="0"/>
                  </a:cubicBezTo>
                  <a:close/>
                </a:path>
              </a:pathLst>
            </a:custGeom>
            <a:solidFill>
              <a:srgbClr val="00CCBC">
                <a:alpha val="4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49F256FA-B30A-466C-117B-DF23914590A6}"/>
                </a:ext>
              </a:extLst>
            </p:cNvPr>
            <p:cNvSpPr txBox="1"/>
            <p:nvPr/>
          </p:nvSpPr>
          <p:spPr>
            <a:xfrm>
              <a:off x="0" y="-28575"/>
              <a:ext cx="1953672" cy="473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68" name="Freeform 68">
            <a:extLst>
              <a:ext uri="{FF2B5EF4-FFF2-40B4-BE49-F238E27FC236}">
                <a16:creationId xmlns:a16="http://schemas.microsoft.com/office/drawing/2014/main" id="{0B019544-143E-5F1B-E5B0-06718F945C3A}"/>
              </a:ext>
            </a:extLst>
          </p:cNvPr>
          <p:cNvSpPr/>
          <p:nvPr/>
        </p:nvSpPr>
        <p:spPr>
          <a:xfrm>
            <a:off x="13780982" y="2169693"/>
            <a:ext cx="711286" cy="773648"/>
          </a:xfrm>
          <a:custGeom>
            <a:avLst/>
            <a:gdLst/>
            <a:ahLst/>
            <a:cxnLst/>
            <a:rect l="l" t="t" r="r" b="b"/>
            <a:pathLst>
              <a:path w="711286" h="773648">
                <a:moveTo>
                  <a:pt x="0" y="0"/>
                </a:moveTo>
                <a:lnTo>
                  <a:pt x="711286" y="0"/>
                </a:lnTo>
                <a:lnTo>
                  <a:pt x="711286" y="773648"/>
                </a:lnTo>
                <a:lnTo>
                  <a:pt x="0" y="773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9" name="Freeform 79">
            <a:extLst>
              <a:ext uri="{FF2B5EF4-FFF2-40B4-BE49-F238E27FC236}">
                <a16:creationId xmlns:a16="http://schemas.microsoft.com/office/drawing/2014/main" id="{036BC513-AF1C-5482-43F1-35FD14DE0AC0}"/>
              </a:ext>
            </a:extLst>
          </p:cNvPr>
          <p:cNvSpPr/>
          <p:nvPr/>
        </p:nvSpPr>
        <p:spPr>
          <a:xfrm>
            <a:off x="15012302" y="2088216"/>
            <a:ext cx="761098" cy="788674"/>
          </a:xfrm>
          <a:custGeom>
            <a:avLst/>
            <a:gdLst/>
            <a:ahLst/>
            <a:cxnLst/>
            <a:rect l="l" t="t" r="r" b="b"/>
            <a:pathLst>
              <a:path w="761098" h="788674">
                <a:moveTo>
                  <a:pt x="0" y="0"/>
                </a:moveTo>
                <a:lnTo>
                  <a:pt x="761098" y="0"/>
                </a:lnTo>
                <a:lnTo>
                  <a:pt x="761098" y="788674"/>
                </a:lnTo>
                <a:lnTo>
                  <a:pt x="0" y="7886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0" name="Freeform 80">
            <a:extLst>
              <a:ext uri="{FF2B5EF4-FFF2-40B4-BE49-F238E27FC236}">
                <a16:creationId xmlns:a16="http://schemas.microsoft.com/office/drawing/2014/main" id="{5BEDE26D-3C8C-BB9A-9700-AF6C0D38A95F}"/>
              </a:ext>
            </a:extLst>
          </p:cNvPr>
          <p:cNvSpPr/>
          <p:nvPr/>
        </p:nvSpPr>
        <p:spPr>
          <a:xfrm>
            <a:off x="15434108" y="4255177"/>
            <a:ext cx="761098" cy="788674"/>
          </a:xfrm>
          <a:custGeom>
            <a:avLst/>
            <a:gdLst/>
            <a:ahLst/>
            <a:cxnLst/>
            <a:rect l="l" t="t" r="r" b="b"/>
            <a:pathLst>
              <a:path w="761098" h="788674">
                <a:moveTo>
                  <a:pt x="0" y="0"/>
                </a:moveTo>
                <a:lnTo>
                  <a:pt x="761099" y="0"/>
                </a:lnTo>
                <a:lnTo>
                  <a:pt x="761099" y="788675"/>
                </a:lnTo>
                <a:lnTo>
                  <a:pt x="0" y="7886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1" name="Freeform 81">
            <a:extLst>
              <a:ext uri="{FF2B5EF4-FFF2-40B4-BE49-F238E27FC236}">
                <a16:creationId xmlns:a16="http://schemas.microsoft.com/office/drawing/2014/main" id="{42438F1A-727A-B757-4B1D-BDCD827B74EC}"/>
              </a:ext>
            </a:extLst>
          </p:cNvPr>
          <p:cNvSpPr/>
          <p:nvPr/>
        </p:nvSpPr>
        <p:spPr>
          <a:xfrm>
            <a:off x="14097000" y="4328562"/>
            <a:ext cx="711286" cy="773648"/>
          </a:xfrm>
          <a:custGeom>
            <a:avLst/>
            <a:gdLst/>
            <a:ahLst/>
            <a:cxnLst/>
            <a:rect l="l" t="t" r="r" b="b"/>
            <a:pathLst>
              <a:path w="711286" h="773648">
                <a:moveTo>
                  <a:pt x="0" y="0"/>
                </a:moveTo>
                <a:lnTo>
                  <a:pt x="711287" y="0"/>
                </a:lnTo>
                <a:lnTo>
                  <a:pt x="711287" y="773649"/>
                </a:lnTo>
                <a:lnTo>
                  <a:pt x="0" y="773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2" name="Freeform 82">
            <a:extLst>
              <a:ext uri="{FF2B5EF4-FFF2-40B4-BE49-F238E27FC236}">
                <a16:creationId xmlns:a16="http://schemas.microsoft.com/office/drawing/2014/main" id="{D4617D26-C38E-4A98-4A8C-04555EF313D9}"/>
              </a:ext>
            </a:extLst>
          </p:cNvPr>
          <p:cNvSpPr/>
          <p:nvPr/>
        </p:nvSpPr>
        <p:spPr>
          <a:xfrm>
            <a:off x="15660324" y="6326434"/>
            <a:ext cx="761098" cy="788674"/>
          </a:xfrm>
          <a:custGeom>
            <a:avLst/>
            <a:gdLst/>
            <a:ahLst/>
            <a:cxnLst/>
            <a:rect l="l" t="t" r="r" b="b"/>
            <a:pathLst>
              <a:path w="761098" h="788674">
                <a:moveTo>
                  <a:pt x="0" y="0"/>
                </a:moveTo>
                <a:lnTo>
                  <a:pt x="761098" y="0"/>
                </a:lnTo>
                <a:lnTo>
                  <a:pt x="761098" y="788675"/>
                </a:lnTo>
                <a:lnTo>
                  <a:pt x="0" y="7886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3" name="Freeform 83">
            <a:extLst>
              <a:ext uri="{FF2B5EF4-FFF2-40B4-BE49-F238E27FC236}">
                <a16:creationId xmlns:a16="http://schemas.microsoft.com/office/drawing/2014/main" id="{8829F8D2-1B5D-E1B9-DE2E-04B4466A2430}"/>
              </a:ext>
            </a:extLst>
          </p:cNvPr>
          <p:cNvSpPr/>
          <p:nvPr/>
        </p:nvSpPr>
        <p:spPr>
          <a:xfrm>
            <a:off x="14401800" y="6512431"/>
            <a:ext cx="711286" cy="773648"/>
          </a:xfrm>
          <a:custGeom>
            <a:avLst/>
            <a:gdLst/>
            <a:ahLst/>
            <a:cxnLst/>
            <a:rect l="l" t="t" r="r" b="b"/>
            <a:pathLst>
              <a:path w="711286" h="773648">
                <a:moveTo>
                  <a:pt x="0" y="0"/>
                </a:moveTo>
                <a:lnTo>
                  <a:pt x="711287" y="0"/>
                </a:lnTo>
                <a:lnTo>
                  <a:pt x="711287" y="773648"/>
                </a:lnTo>
                <a:lnTo>
                  <a:pt x="0" y="773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4" name="Freeform 84">
            <a:extLst>
              <a:ext uri="{FF2B5EF4-FFF2-40B4-BE49-F238E27FC236}">
                <a16:creationId xmlns:a16="http://schemas.microsoft.com/office/drawing/2014/main" id="{9F0FAD12-B0FA-412C-1FED-206491CB0254}"/>
              </a:ext>
            </a:extLst>
          </p:cNvPr>
          <p:cNvSpPr/>
          <p:nvPr/>
        </p:nvSpPr>
        <p:spPr>
          <a:xfrm>
            <a:off x="14907196" y="8396000"/>
            <a:ext cx="761098" cy="788674"/>
          </a:xfrm>
          <a:custGeom>
            <a:avLst/>
            <a:gdLst/>
            <a:ahLst/>
            <a:cxnLst/>
            <a:rect l="l" t="t" r="r" b="b"/>
            <a:pathLst>
              <a:path w="761098" h="788674">
                <a:moveTo>
                  <a:pt x="0" y="0"/>
                </a:moveTo>
                <a:lnTo>
                  <a:pt x="761099" y="0"/>
                </a:lnTo>
                <a:lnTo>
                  <a:pt x="761099" y="788675"/>
                </a:lnTo>
                <a:lnTo>
                  <a:pt x="0" y="7886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5" name="Freeform 85">
            <a:extLst>
              <a:ext uri="{FF2B5EF4-FFF2-40B4-BE49-F238E27FC236}">
                <a16:creationId xmlns:a16="http://schemas.microsoft.com/office/drawing/2014/main" id="{E4DD9DE8-44F3-F7D0-C6CC-EFA65FCBA689}"/>
              </a:ext>
            </a:extLst>
          </p:cNvPr>
          <p:cNvSpPr/>
          <p:nvPr/>
        </p:nvSpPr>
        <p:spPr>
          <a:xfrm>
            <a:off x="13487400" y="8517903"/>
            <a:ext cx="711286" cy="773648"/>
          </a:xfrm>
          <a:custGeom>
            <a:avLst/>
            <a:gdLst/>
            <a:ahLst/>
            <a:cxnLst/>
            <a:rect l="l" t="t" r="r" b="b"/>
            <a:pathLst>
              <a:path w="711286" h="773648">
                <a:moveTo>
                  <a:pt x="0" y="0"/>
                </a:moveTo>
                <a:lnTo>
                  <a:pt x="711286" y="0"/>
                </a:lnTo>
                <a:lnTo>
                  <a:pt x="711286" y="773648"/>
                </a:lnTo>
                <a:lnTo>
                  <a:pt x="0" y="773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8" name="TextBox 98">
            <a:extLst>
              <a:ext uri="{FF2B5EF4-FFF2-40B4-BE49-F238E27FC236}">
                <a16:creationId xmlns:a16="http://schemas.microsoft.com/office/drawing/2014/main" id="{6B5D7040-C72E-D98B-C31A-D3E0EB94C310}"/>
              </a:ext>
            </a:extLst>
          </p:cNvPr>
          <p:cNvSpPr txBox="1"/>
          <p:nvPr/>
        </p:nvSpPr>
        <p:spPr>
          <a:xfrm>
            <a:off x="523530" y="243980"/>
            <a:ext cx="9759701" cy="57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2"/>
              </a:lnSpc>
            </a:pPr>
            <a:r>
              <a:rPr lang="en-US" sz="4200" b="1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Regionalne Programy Zdrowotne </a:t>
            </a:r>
          </a:p>
        </p:txBody>
      </p:sp>
      <p:sp>
        <p:nvSpPr>
          <p:cNvPr id="99" name="TextBox 99">
            <a:extLst>
              <a:ext uri="{FF2B5EF4-FFF2-40B4-BE49-F238E27FC236}">
                <a16:creationId xmlns:a16="http://schemas.microsoft.com/office/drawing/2014/main" id="{74D0475D-F9B3-8D74-6F5D-CBD18A920030}"/>
              </a:ext>
            </a:extLst>
          </p:cNvPr>
          <p:cNvSpPr txBox="1"/>
          <p:nvPr/>
        </p:nvSpPr>
        <p:spPr>
          <a:xfrm>
            <a:off x="458417" y="926623"/>
            <a:ext cx="17154870" cy="765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</a:pPr>
            <a:r>
              <a:rPr lang="en-US" sz="290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realizowane w ramach Wielkopolskiego Regionalnego Programu Operacyjnego 2014-2020 (WRPO 2014+) - wartość ogółem (oraz wkładu UE) i liczba osób objętych wsparciem</a:t>
            </a:r>
          </a:p>
        </p:txBody>
      </p:sp>
      <p:sp>
        <p:nvSpPr>
          <p:cNvPr id="8" name="Freeform 86">
            <a:extLst>
              <a:ext uri="{FF2B5EF4-FFF2-40B4-BE49-F238E27FC236}">
                <a16:creationId xmlns:a16="http://schemas.microsoft.com/office/drawing/2014/main" id="{16EBCCCA-196A-BE5B-5B77-0AC8B7F3940B}"/>
              </a:ext>
            </a:extLst>
          </p:cNvPr>
          <p:cNvSpPr/>
          <p:nvPr/>
        </p:nvSpPr>
        <p:spPr>
          <a:xfrm>
            <a:off x="6400800" y="6271648"/>
            <a:ext cx="919351" cy="776852"/>
          </a:xfrm>
          <a:custGeom>
            <a:avLst/>
            <a:gdLst/>
            <a:ahLst/>
            <a:cxnLst/>
            <a:rect l="l" t="t" r="r" b="b"/>
            <a:pathLst>
              <a:path w="919351" h="776852">
                <a:moveTo>
                  <a:pt x="0" y="0"/>
                </a:moveTo>
                <a:lnTo>
                  <a:pt x="919351" y="0"/>
                </a:lnTo>
                <a:lnTo>
                  <a:pt x="919351" y="776852"/>
                </a:lnTo>
                <a:lnTo>
                  <a:pt x="0" y="7768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25">
            <a:extLst>
              <a:ext uri="{FF2B5EF4-FFF2-40B4-BE49-F238E27FC236}">
                <a16:creationId xmlns:a16="http://schemas.microsoft.com/office/drawing/2014/main" id="{A131E6CB-4D28-8421-FDEC-48BF6B343BAE}"/>
              </a:ext>
            </a:extLst>
          </p:cNvPr>
          <p:cNvSpPr/>
          <p:nvPr/>
        </p:nvSpPr>
        <p:spPr>
          <a:xfrm>
            <a:off x="6630939" y="4152900"/>
            <a:ext cx="760461" cy="919148"/>
          </a:xfrm>
          <a:custGeom>
            <a:avLst/>
            <a:gdLst/>
            <a:ahLst/>
            <a:cxnLst/>
            <a:rect l="l" t="t" r="r" b="b"/>
            <a:pathLst>
              <a:path w="760461" h="919148">
                <a:moveTo>
                  <a:pt x="0" y="0"/>
                </a:moveTo>
                <a:lnTo>
                  <a:pt x="760460" y="0"/>
                </a:lnTo>
                <a:lnTo>
                  <a:pt x="760460" y="919149"/>
                </a:lnTo>
                <a:lnTo>
                  <a:pt x="0" y="9191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86">
            <a:extLst>
              <a:ext uri="{FF2B5EF4-FFF2-40B4-BE49-F238E27FC236}">
                <a16:creationId xmlns:a16="http://schemas.microsoft.com/office/drawing/2014/main" id="{504CA114-3728-2B36-D040-C73C4DACFEF8}"/>
              </a:ext>
            </a:extLst>
          </p:cNvPr>
          <p:cNvSpPr/>
          <p:nvPr/>
        </p:nvSpPr>
        <p:spPr>
          <a:xfrm>
            <a:off x="5481449" y="2705100"/>
            <a:ext cx="919351" cy="776852"/>
          </a:xfrm>
          <a:custGeom>
            <a:avLst/>
            <a:gdLst/>
            <a:ahLst/>
            <a:cxnLst/>
            <a:rect l="l" t="t" r="r" b="b"/>
            <a:pathLst>
              <a:path w="919351" h="776852">
                <a:moveTo>
                  <a:pt x="0" y="0"/>
                </a:moveTo>
                <a:lnTo>
                  <a:pt x="919351" y="0"/>
                </a:lnTo>
                <a:lnTo>
                  <a:pt x="919351" y="776852"/>
                </a:lnTo>
                <a:lnTo>
                  <a:pt x="0" y="7768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89">
            <a:extLst>
              <a:ext uri="{FF2B5EF4-FFF2-40B4-BE49-F238E27FC236}">
                <a16:creationId xmlns:a16="http://schemas.microsoft.com/office/drawing/2014/main" id="{5D17EB25-4155-DC66-1CAE-10572A899796}"/>
              </a:ext>
            </a:extLst>
          </p:cNvPr>
          <p:cNvSpPr/>
          <p:nvPr/>
        </p:nvSpPr>
        <p:spPr>
          <a:xfrm>
            <a:off x="4917973" y="7227758"/>
            <a:ext cx="904103" cy="951053"/>
          </a:xfrm>
          <a:custGeom>
            <a:avLst/>
            <a:gdLst/>
            <a:ahLst/>
            <a:cxnLst/>
            <a:rect l="l" t="t" r="r" b="b"/>
            <a:pathLst>
              <a:path w="1232826" h="1163339">
                <a:moveTo>
                  <a:pt x="0" y="0"/>
                </a:moveTo>
                <a:lnTo>
                  <a:pt x="1232826" y="0"/>
                </a:lnTo>
                <a:lnTo>
                  <a:pt x="1232826" y="1163339"/>
                </a:lnTo>
                <a:lnTo>
                  <a:pt x="0" y="116333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4" name="TextBox 71">
            <a:extLst>
              <a:ext uri="{FF2B5EF4-FFF2-40B4-BE49-F238E27FC236}">
                <a16:creationId xmlns:a16="http://schemas.microsoft.com/office/drawing/2014/main" id="{8F836AE7-3F75-E04E-5FE8-7B688A9CF9A2}"/>
              </a:ext>
            </a:extLst>
          </p:cNvPr>
          <p:cNvSpPr txBox="1"/>
          <p:nvPr/>
        </p:nvSpPr>
        <p:spPr>
          <a:xfrm>
            <a:off x="8727969" y="2102861"/>
            <a:ext cx="4606058" cy="1092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Zdrowa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Aorta </a:t>
            </a:r>
          </a:p>
          <a:p>
            <a:pPr algn="r">
              <a:lnSpc>
                <a:spcPts val="2940"/>
              </a:lnSpc>
            </a:pP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badania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przesiewowe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w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obszarze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tętniaka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aorty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brzusznej</a:t>
            </a:r>
            <a:r>
              <a:rPr lang="en-US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)</a:t>
            </a:r>
          </a:p>
        </p:txBody>
      </p:sp>
      <p:sp>
        <p:nvSpPr>
          <p:cNvPr id="25" name="TextBox 101">
            <a:extLst>
              <a:ext uri="{FF2B5EF4-FFF2-40B4-BE49-F238E27FC236}">
                <a16:creationId xmlns:a16="http://schemas.microsoft.com/office/drawing/2014/main" id="{0C67F994-E9A1-278A-12D8-B8E31F99E875}"/>
              </a:ext>
            </a:extLst>
          </p:cNvPr>
          <p:cNvSpPr txBox="1"/>
          <p:nvPr/>
        </p:nvSpPr>
        <p:spPr>
          <a:xfrm>
            <a:off x="14520463" y="2854083"/>
            <a:ext cx="1841505" cy="70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4,2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2868"/>
              </a:lnSpc>
            </a:pP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(3,5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UE)</a:t>
            </a:r>
          </a:p>
        </p:txBody>
      </p:sp>
      <p:sp>
        <p:nvSpPr>
          <p:cNvPr id="26" name="TextBox 102">
            <a:extLst>
              <a:ext uri="{FF2B5EF4-FFF2-40B4-BE49-F238E27FC236}">
                <a16:creationId xmlns:a16="http://schemas.microsoft.com/office/drawing/2014/main" id="{BE380464-FD71-8697-757F-55D41C9C8392}"/>
              </a:ext>
            </a:extLst>
          </p:cNvPr>
          <p:cNvSpPr txBox="1"/>
          <p:nvPr/>
        </p:nvSpPr>
        <p:spPr>
          <a:xfrm>
            <a:off x="13716000" y="3173877"/>
            <a:ext cx="858197" cy="357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6"/>
              </a:lnSpc>
            </a:pPr>
            <a:r>
              <a:rPr lang="en-US" sz="204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18 312</a:t>
            </a:r>
          </a:p>
        </p:txBody>
      </p:sp>
      <p:sp>
        <p:nvSpPr>
          <p:cNvPr id="30" name="TextBox 26">
            <a:extLst>
              <a:ext uri="{FF2B5EF4-FFF2-40B4-BE49-F238E27FC236}">
                <a16:creationId xmlns:a16="http://schemas.microsoft.com/office/drawing/2014/main" id="{391DE77C-E296-D767-0937-83253A3B2D16}"/>
              </a:ext>
            </a:extLst>
          </p:cNvPr>
          <p:cNvSpPr txBox="1"/>
          <p:nvPr/>
        </p:nvSpPr>
        <p:spPr>
          <a:xfrm>
            <a:off x="9469409" y="4344463"/>
            <a:ext cx="4465218" cy="1054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profilaktyki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raka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piersi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oraz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Program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profilaktyki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raka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szyjki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macicy</a:t>
            </a:r>
            <a:endParaRPr lang="en-US" sz="20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5" name="TextBox 79">
            <a:extLst>
              <a:ext uri="{FF2B5EF4-FFF2-40B4-BE49-F238E27FC236}">
                <a16:creationId xmlns:a16="http://schemas.microsoft.com/office/drawing/2014/main" id="{4E7998CB-88CB-5E4A-D1E4-A91CF665FD50}"/>
              </a:ext>
            </a:extLst>
          </p:cNvPr>
          <p:cNvSpPr txBox="1"/>
          <p:nvPr/>
        </p:nvSpPr>
        <p:spPr>
          <a:xfrm>
            <a:off x="14974064" y="4988893"/>
            <a:ext cx="1841505" cy="70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13,5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2868"/>
              </a:lnSpc>
            </a:pP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(11,5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UE)</a:t>
            </a:r>
          </a:p>
        </p:txBody>
      </p:sp>
      <p:sp>
        <p:nvSpPr>
          <p:cNvPr id="36" name="TextBox 82">
            <a:extLst>
              <a:ext uri="{FF2B5EF4-FFF2-40B4-BE49-F238E27FC236}">
                <a16:creationId xmlns:a16="http://schemas.microsoft.com/office/drawing/2014/main" id="{211029C0-808C-B4B0-7432-B003D5CF2CC0}"/>
              </a:ext>
            </a:extLst>
          </p:cNvPr>
          <p:cNvSpPr txBox="1"/>
          <p:nvPr/>
        </p:nvSpPr>
        <p:spPr>
          <a:xfrm>
            <a:off x="14115867" y="5253777"/>
            <a:ext cx="858197" cy="357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6"/>
              </a:lnSpc>
            </a:pPr>
            <a:r>
              <a:rPr lang="en-US" sz="204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47 297</a:t>
            </a:r>
          </a:p>
        </p:txBody>
      </p:sp>
      <p:sp>
        <p:nvSpPr>
          <p:cNvPr id="37" name="TextBox 91">
            <a:extLst>
              <a:ext uri="{FF2B5EF4-FFF2-40B4-BE49-F238E27FC236}">
                <a16:creationId xmlns:a16="http://schemas.microsoft.com/office/drawing/2014/main" id="{D49B7069-E40D-89B6-C784-A81AF72213EE}"/>
              </a:ext>
            </a:extLst>
          </p:cNvPr>
          <p:cNvSpPr txBox="1"/>
          <p:nvPr/>
        </p:nvSpPr>
        <p:spPr>
          <a:xfrm>
            <a:off x="15257265" y="7112440"/>
            <a:ext cx="1624042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pl-PL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7,3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endParaRPr lang="en-US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799"/>
              </a:lnSpc>
            </a:pP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</a:t>
            </a:r>
            <a:r>
              <a:rPr lang="pl-PL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,2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UE)</a:t>
            </a:r>
          </a:p>
        </p:txBody>
      </p:sp>
      <p:sp>
        <p:nvSpPr>
          <p:cNvPr id="38" name="TextBox 92">
            <a:extLst>
              <a:ext uri="{FF2B5EF4-FFF2-40B4-BE49-F238E27FC236}">
                <a16:creationId xmlns:a16="http://schemas.microsoft.com/office/drawing/2014/main" id="{F4795C3E-A8CF-7FB2-1039-DFE56ED808BD}"/>
              </a:ext>
            </a:extLst>
          </p:cNvPr>
          <p:cNvSpPr txBox="1"/>
          <p:nvPr/>
        </p:nvSpPr>
        <p:spPr>
          <a:xfrm>
            <a:off x="14523085" y="7342940"/>
            <a:ext cx="95614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</a:t>
            </a:r>
            <a:r>
              <a:rPr lang="pl-PL" sz="1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00</a:t>
            </a:r>
            <a:endParaRPr lang="en-US" sz="19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9" name="TextBox 26">
            <a:extLst>
              <a:ext uri="{FF2B5EF4-FFF2-40B4-BE49-F238E27FC236}">
                <a16:creationId xmlns:a16="http://schemas.microsoft.com/office/drawing/2014/main" id="{64F3554D-9DA9-4743-920E-9D8EE0E06BB1}"/>
              </a:ext>
            </a:extLst>
          </p:cNvPr>
          <p:cNvSpPr txBox="1"/>
          <p:nvPr/>
        </p:nvSpPr>
        <p:spPr>
          <a:xfrm>
            <a:off x="9828228" y="6561735"/>
            <a:ext cx="4329709" cy="1412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pl-PL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 prewencji niewydolności serca u pacjentów onkologicznych (+ wsparcie w zakresie przeciwdziałania COVID-19)</a:t>
            </a:r>
            <a:endParaRPr lang="en-US" sz="20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5" name="TextBox 55">
            <a:extLst>
              <a:ext uri="{FF2B5EF4-FFF2-40B4-BE49-F238E27FC236}">
                <a16:creationId xmlns:a16="http://schemas.microsoft.com/office/drawing/2014/main" id="{CC4D4289-750A-BAC7-232F-EC2F1BF85D63}"/>
              </a:ext>
            </a:extLst>
          </p:cNvPr>
          <p:cNvSpPr txBox="1"/>
          <p:nvPr/>
        </p:nvSpPr>
        <p:spPr>
          <a:xfrm>
            <a:off x="8077200" y="8496362"/>
            <a:ext cx="4933302" cy="1092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pl-PL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 profilaktyki retinopatii cukrzycowej w województwie wielkopolskim</a:t>
            </a:r>
            <a:endParaRPr lang="en-US" sz="21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6" name="TextBox 93">
            <a:extLst>
              <a:ext uri="{FF2B5EF4-FFF2-40B4-BE49-F238E27FC236}">
                <a16:creationId xmlns:a16="http://schemas.microsoft.com/office/drawing/2014/main" id="{98C63875-FD3D-669F-87BE-764D14351094}"/>
              </a:ext>
            </a:extLst>
          </p:cNvPr>
          <p:cNvSpPr txBox="1"/>
          <p:nvPr/>
        </p:nvSpPr>
        <p:spPr>
          <a:xfrm>
            <a:off x="14452941" y="9205838"/>
            <a:ext cx="1833905" cy="69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pl-PL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3,9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endParaRPr lang="pl-PL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799"/>
              </a:lnSpc>
            </a:pP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</a:t>
            </a:r>
            <a:r>
              <a:rPr lang="pl-PL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3,3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UE)</a:t>
            </a:r>
          </a:p>
        </p:txBody>
      </p:sp>
      <p:sp>
        <p:nvSpPr>
          <p:cNvPr id="47" name="TextBox 94">
            <a:extLst>
              <a:ext uri="{FF2B5EF4-FFF2-40B4-BE49-F238E27FC236}">
                <a16:creationId xmlns:a16="http://schemas.microsoft.com/office/drawing/2014/main" id="{F834FDC3-DD33-EE84-15FB-97F87AEB76F4}"/>
              </a:ext>
            </a:extLst>
          </p:cNvPr>
          <p:cNvSpPr txBox="1"/>
          <p:nvPr/>
        </p:nvSpPr>
        <p:spPr>
          <a:xfrm>
            <a:off x="13472238" y="9392468"/>
            <a:ext cx="95614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pl-PL" sz="1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13 313</a:t>
            </a:r>
            <a:endParaRPr lang="en-US" sz="19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17347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788C3-EE8A-F75B-D621-66FD6D326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D8B9B31-0E03-2EE0-73A7-07CA801BB76F}"/>
              </a:ext>
            </a:extLst>
          </p:cNvPr>
          <p:cNvGrpSpPr/>
          <p:nvPr/>
        </p:nvGrpSpPr>
        <p:grpSpPr>
          <a:xfrm>
            <a:off x="5924794" y="8648700"/>
            <a:ext cx="11220206" cy="1541333"/>
            <a:chOff x="0" y="0"/>
            <a:chExt cx="3105617" cy="3897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FF6B30C-EEAA-0838-1217-726313341D9E}"/>
                </a:ext>
              </a:extLst>
            </p:cNvPr>
            <p:cNvSpPr/>
            <p:nvPr/>
          </p:nvSpPr>
          <p:spPr>
            <a:xfrm>
              <a:off x="0" y="0"/>
              <a:ext cx="3105617" cy="389743"/>
            </a:xfrm>
            <a:custGeom>
              <a:avLst/>
              <a:gdLst/>
              <a:ahLst/>
              <a:cxnLst/>
              <a:rect l="l" t="t" r="r" b="b"/>
              <a:pathLst>
                <a:path w="3105617" h="389743">
                  <a:moveTo>
                    <a:pt x="33485" y="0"/>
                  </a:moveTo>
                  <a:lnTo>
                    <a:pt x="3072132" y="0"/>
                  </a:lnTo>
                  <a:cubicBezTo>
                    <a:pt x="3090625" y="0"/>
                    <a:pt x="3105617" y="14992"/>
                    <a:pt x="3105617" y="33485"/>
                  </a:cubicBezTo>
                  <a:lnTo>
                    <a:pt x="3105617" y="356259"/>
                  </a:lnTo>
                  <a:cubicBezTo>
                    <a:pt x="3105617" y="374752"/>
                    <a:pt x="3090625" y="389743"/>
                    <a:pt x="3072132" y="389743"/>
                  </a:cubicBezTo>
                  <a:lnTo>
                    <a:pt x="33485" y="389743"/>
                  </a:lnTo>
                  <a:cubicBezTo>
                    <a:pt x="14992" y="389743"/>
                    <a:pt x="0" y="374752"/>
                    <a:pt x="0" y="356259"/>
                  </a:cubicBezTo>
                  <a:lnTo>
                    <a:pt x="0" y="33485"/>
                  </a:lnTo>
                  <a:cubicBezTo>
                    <a:pt x="0" y="14992"/>
                    <a:pt x="14992" y="0"/>
                    <a:pt x="33485" y="0"/>
                  </a:cubicBezTo>
                  <a:close/>
                </a:path>
              </a:pathLst>
            </a:custGeom>
            <a:solidFill>
              <a:srgbClr val="FFBEC4">
                <a:alpha val="4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5EFA6FE-B1AF-F390-7B34-9E702CB442B1}"/>
                </a:ext>
              </a:extLst>
            </p:cNvPr>
            <p:cNvSpPr txBox="1"/>
            <p:nvPr/>
          </p:nvSpPr>
          <p:spPr>
            <a:xfrm>
              <a:off x="0" y="-28575"/>
              <a:ext cx="3105617" cy="41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B4AD68C-2523-3C42-8E02-7DD6AA867D0D}"/>
              </a:ext>
            </a:extLst>
          </p:cNvPr>
          <p:cNvGrpSpPr/>
          <p:nvPr/>
        </p:nvGrpSpPr>
        <p:grpSpPr>
          <a:xfrm>
            <a:off x="9220200" y="7111908"/>
            <a:ext cx="8422106" cy="1419814"/>
            <a:chOff x="0" y="0"/>
            <a:chExt cx="2218168" cy="3917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CFA9809-4D47-6101-C192-0B268514E292}"/>
                </a:ext>
              </a:extLst>
            </p:cNvPr>
            <p:cNvSpPr/>
            <p:nvPr/>
          </p:nvSpPr>
          <p:spPr>
            <a:xfrm>
              <a:off x="0" y="0"/>
              <a:ext cx="2218168" cy="391700"/>
            </a:xfrm>
            <a:custGeom>
              <a:avLst/>
              <a:gdLst/>
              <a:ahLst/>
              <a:cxnLst/>
              <a:rect l="l" t="t" r="r" b="b"/>
              <a:pathLst>
                <a:path w="2218168" h="391700">
                  <a:moveTo>
                    <a:pt x="46881" y="0"/>
                  </a:moveTo>
                  <a:lnTo>
                    <a:pt x="2171287" y="0"/>
                  </a:lnTo>
                  <a:cubicBezTo>
                    <a:pt x="2183720" y="0"/>
                    <a:pt x="2195645" y="4939"/>
                    <a:pt x="2204437" y="13731"/>
                  </a:cubicBezTo>
                  <a:cubicBezTo>
                    <a:pt x="2213229" y="22523"/>
                    <a:pt x="2218168" y="34447"/>
                    <a:pt x="2218168" y="46881"/>
                  </a:cubicBezTo>
                  <a:lnTo>
                    <a:pt x="2218168" y="344819"/>
                  </a:lnTo>
                  <a:cubicBezTo>
                    <a:pt x="2218168" y="357252"/>
                    <a:pt x="2213229" y="369177"/>
                    <a:pt x="2204437" y="377969"/>
                  </a:cubicBezTo>
                  <a:cubicBezTo>
                    <a:pt x="2195645" y="386761"/>
                    <a:pt x="2183720" y="391700"/>
                    <a:pt x="2171287" y="391700"/>
                  </a:cubicBezTo>
                  <a:lnTo>
                    <a:pt x="46881" y="391700"/>
                  </a:lnTo>
                  <a:cubicBezTo>
                    <a:pt x="34447" y="391700"/>
                    <a:pt x="22523" y="386761"/>
                    <a:pt x="13731" y="377969"/>
                  </a:cubicBezTo>
                  <a:cubicBezTo>
                    <a:pt x="4939" y="369177"/>
                    <a:pt x="0" y="357252"/>
                    <a:pt x="0" y="344819"/>
                  </a:cubicBezTo>
                  <a:lnTo>
                    <a:pt x="0" y="46881"/>
                  </a:lnTo>
                  <a:cubicBezTo>
                    <a:pt x="0" y="34447"/>
                    <a:pt x="4939" y="22523"/>
                    <a:pt x="13731" y="13731"/>
                  </a:cubicBezTo>
                  <a:cubicBezTo>
                    <a:pt x="22523" y="4939"/>
                    <a:pt x="34447" y="0"/>
                    <a:pt x="46881" y="0"/>
                  </a:cubicBezTo>
                  <a:close/>
                </a:path>
              </a:pathLst>
            </a:custGeom>
            <a:solidFill>
              <a:srgbClr val="FFCB77">
                <a:alpha val="4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FF7438B-AE9C-D847-9289-3D0DEACC47A0}"/>
                </a:ext>
              </a:extLst>
            </p:cNvPr>
            <p:cNvSpPr txBox="1"/>
            <p:nvPr/>
          </p:nvSpPr>
          <p:spPr>
            <a:xfrm>
              <a:off x="0" y="-28575"/>
              <a:ext cx="2218168" cy="42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DDB4C2E6-8D46-C13B-C67B-C46841C6676A}"/>
              </a:ext>
            </a:extLst>
          </p:cNvPr>
          <p:cNvSpPr/>
          <p:nvPr/>
        </p:nvSpPr>
        <p:spPr>
          <a:xfrm rot="4038948">
            <a:off x="-1232054" y="2300302"/>
            <a:ext cx="7784173" cy="10784119"/>
          </a:xfrm>
          <a:custGeom>
            <a:avLst/>
            <a:gdLst/>
            <a:ahLst/>
            <a:cxnLst/>
            <a:rect l="l" t="t" r="r" b="b"/>
            <a:pathLst>
              <a:path w="7784173" h="10784119">
                <a:moveTo>
                  <a:pt x="0" y="0"/>
                </a:moveTo>
                <a:lnTo>
                  <a:pt x="7784174" y="0"/>
                </a:lnTo>
                <a:lnTo>
                  <a:pt x="7784174" y="10784119"/>
                </a:lnTo>
                <a:lnTo>
                  <a:pt x="0" y="10784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89B45E8A-7749-8863-3181-6B45E605CF5F}"/>
              </a:ext>
            </a:extLst>
          </p:cNvPr>
          <p:cNvGrpSpPr/>
          <p:nvPr/>
        </p:nvGrpSpPr>
        <p:grpSpPr>
          <a:xfrm>
            <a:off x="3682983" y="4634779"/>
            <a:ext cx="2081450" cy="2081450"/>
            <a:chOff x="0" y="0"/>
            <a:chExt cx="812800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E6EA562-607A-6C25-03F3-9D00B7E887E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CADBE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187E81A6-15F6-75FD-9E58-FDA92B44FD3A}"/>
                </a:ext>
              </a:extLst>
            </p:cNvPr>
            <p:cNvSpPr txBox="1"/>
            <p:nvPr/>
          </p:nvSpPr>
          <p:spPr>
            <a:xfrm>
              <a:off x="190500" y="161925"/>
              <a:ext cx="431800" cy="460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4F199236-84E3-B645-1284-556D5CC78834}"/>
              </a:ext>
            </a:extLst>
          </p:cNvPr>
          <p:cNvGrpSpPr/>
          <p:nvPr/>
        </p:nvGrpSpPr>
        <p:grpSpPr>
          <a:xfrm>
            <a:off x="8877086" y="1333500"/>
            <a:ext cx="7502054" cy="2186613"/>
            <a:chOff x="0" y="-28575"/>
            <a:chExt cx="1965759" cy="575898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543E25-70AF-9F03-9B83-57E76BB31293}"/>
                </a:ext>
              </a:extLst>
            </p:cNvPr>
            <p:cNvSpPr/>
            <p:nvPr/>
          </p:nvSpPr>
          <p:spPr>
            <a:xfrm>
              <a:off x="28755" y="102039"/>
              <a:ext cx="1937004" cy="445284"/>
            </a:xfrm>
            <a:custGeom>
              <a:avLst/>
              <a:gdLst/>
              <a:ahLst/>
              <a:cxnLst/>
              <a:rect l="l" t="t" r="r" b="b"/>
              <a:pathLst>
                <a:path w="1937004" h="445284">
                  <a:moveTo>
                    <a:pt x="53686" y="0"/>
                  </a:moveTo>
                  <a:lnTo>
                    <a:pt x="1883318" y="0"/>
                  </a:lnTo>
                  <a:cubicBezTo>
                    <a:pt x="1912968" y="0"/>
                    <a:pt x="1937004" y="24036"/>
                    <a:pt x="1937004" y="53686"/>
                  </a:cubicBezTo>
                  <a:lnTo>
                    <a:pt x="1937004" y="391598"/>
                  </a:lnTo>
                  <a:cubicBezTo>
                    <a:pt x="1937004" y="421248"/>
                    <a:pt x="1912968" y="445284"/>
                    <a:pt x="1883318" y="445284"/>
                  </a:cubicBezTo>
                  <a:lnTo>
                    <a:pt x="53686" y="445284"/>
                  </a:lnTo>
                  <a:cubicBezTo>
                    <a:pt x="24036" y="445284"/>
                    <a:pt x="0" y="421248"/>
                    <a:pt x="0" y="391598"/>
                  </a:cubicBezTo>
                  <a:lnTo>
                    <a:pt x="0" y="53686"/>
                  </a:lnTo>
                  <a:cubicBezTo>
                    <a:pt x="0" y="24036"/>
                    <a:pt x="24036" y="0"/>
                    <a:pt x="53686" y="0"/>
                  </a:cubicBezTo>
                  <a:close/>
                </a:path>
              </a:pathLst>
            </a:custGeom>
            <a:solidFill>
              <a:srgbClr val="FA4B73">
                <a:alpha val="4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28C5CD83-6269-FEA9-C03C-833CADD38A17}"/>
                </a:ext>
              </a:extLst>
            </p:cNvPr>
            <p:cNvSpPr txBox="1"/>
            <p:nvPr/>
          </p:nvSpPr>
          <p:spPr>
            <a:xfrm>
              <a:off x="0" y="-28575"/>
              <a:ext cx="1937004" cy="473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3" name="Freeform 23">
            <a:extLst>
              <a:ext uri="{FF2B5EF4-FFF2-40B4-BE49-F238E27FC236}">
                <a16:creationId xmlns:a16="http://schemas.microsoft.com/office/drawing/2014/main" id="{88DD6B4B-353F-CB34-908A-7F79B3BEBDB4}"/>
              </a:ext>
            </a:extLst>
          </p:cNvPr>
          <p:cNvSpPr/>
          <p:nvPr/>
        </p:nvSpPr>
        <p:spPr>
          <a:xfrm rot="5400000">
            <a:off x="3474885" y="4156182"/>
            <a:ext cx="6060413" cy="2954451"/>
          </a:xfrm>
          <a:custGeom>
            <a:avLst/>
            <a:gdLst/>
            <a:ahLst/>
            <a:cxnLst/>
            <a:rect l="l" t="t" r="r" b="b"/>
            <a:pathLst>
              <a:path w="6060413" h="2954451">
                <a:moveTo>
                  <a:pt x="0" y="0"/>
                </a:moveTo>
                <a:lnTo>
                  <a:pt x="6060414" y="0"/>
                </a:lnTo>
                <a:lnTo>
                  <a:pt x="6060414" y="2954452"/>
                </a:lnTo>
                <a:lnTo>
                  <a:pt x="0" y="29544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2876DC50-B245-4534-3EBE-F92FE2E37FF9}"/>
              </a:ext>
            </a:extLst>
          </p:cNvPr>
          <p:cNvSpPr/>
          <p:nvPr/>
        </p:nvSpPr>
        <p:spPr>
          <a:xfrm>
            <a:off x="13690514" y="2007652"/>
            <a:ext cx="711286" cy="773648"/>
          </a:xfrm>
          <a:custGeom>
            <a:avLst/>
            <a:gdLst/>
            <a:ahLst/>
            <a:cxnLst/>
            <a:rect l="l" t="t" r="r" b="b"/>
            <a:pathLst>
              <a:path w="711286" h="773648">
                <a:moveTo>
                  <a:pt x="0" y="0"/>
                </a:moveTo>
                <a:lnTo>
                  <a:pt x="711286" y="0"/>
                </a:lnTo>
                <a:lnTo>
                  <a:pt x="711286" y="773648"/>
                </a:lnTo>
                <a:lnTo>
                  <a:pt x="0" y="7736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9AC323F9-67E2-3910-7CDA-D688A4C3F029}"/>
              </a:ext>
            </a:extLst>
          </p:cNvPr>
          <p:cNvSpPr txBox="1"/>
          <p:nvPr/>
        </p:nvSpPr>
        <p:spPr>
          <a:xfrm>
            <a:off x="9205145" y="2117153"/>
            <a:ext cx="4263080" cy="1054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pl-PL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Odważ się na zdrowie – program metaboliczny dla mieszkańców Wielkopolski</a:t>
            </a:r>
            <a:endParaRPr lang="en-US" sz="20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07FC12F1-4CED-E1E0-CD05-193B012236A1}"/>
              </a:ext>
            </a:extLst>
          </p:cNvPr>
          <p:cNvGrpSpPr/>
          <p:nvPr/>
        </p:nvGrpSpPr>
        <p:grpSpPr>
          <a:xfrm>
            <a:off x="9677615" y="3596920"/>
            <a:ext cx="7848385" cy="1677442"/>
            <a:chOff x="0" y="0"/>
            <a:chExt cx="1960008" cy="445284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9660ECF-18B6-EDCB-F3AC-FBB27542589A}"/>
                </a:ext>
              </a:extLst>
            </p:cNvPr>
            <p:cNvSpPr/>
            <p:nvPr/>
          </p:nvSpPr>
          <p:spPr>
            <a:xfrm>
              <a:off x="0" y="0"/>
              <a:ext cx="1960008" cy="445284"/>
            </a:xfrm>
            <a:custGeom>
              <a:avLst/>
              <a:gdLst/>
              <a:ahLst/>
              <a:cxnLst/>
              <a:rect l="l" t="t" r="r" b="b"/>
              <a:pathLst>
                <a:path w="1960008" h="445284">
                  <a:moveTo>
                    <a:pt x="53056" y="0"/>
                  </a:moveTo>
                  <a:lnTo>
                    <a:pt x="1906952" y="0"/>
                  </a:lnTo>
                  <a:cubicBezTo>
                    <a:pt x="1936254" y="0"/>
                    <a:pt x="1960008" y="23754"/>
                    <a:pt x="1960008" y="53056"/>
                  </a:cubicBezTo>
                  <a:lnTo>
                    <a:pt x="1960008" y="392228"/>
                  </a:lnTo>
                  <a:cubicBezTo>
                    <a:pt x="1960008" y="406299"/>
                    <a:pt x="1954418" y="419794"/>
                    <a:pt x="1944469" y="429744"/>
                  </a:cubicBezTo>
                  <a:cubicBezTo>
                    <a:pt x="1934519" y="439694"/>
                    <a:pt x="1921024" y="445284"/>
                    <a:pt x="1906952" y="445284"/>
                  </a:cubicBezTo>
                  <a:lnTo>
                    <a:pt x="53056" y="445284"/>
                  </a:lnTo>
                  <a:cubicBezTo>
                    <a:pt x="38985" y="445284"/>
                    <a:pt x="25490" y="439694"/>
                    <a:pt x="15540" y="429744"/>
                  </a:cubicBezTo>
                  <a:cubicBezTo>
                    <a:pt x="5590" y="419794"/>
                    <a:pt x="0" y="406299"/>
                    <a:pt x="0" y="392228"/>
                  </a:cubicBezTo>
                  <a:lnTo>
                    <a:pt x="0" y="53056"/>
                  </a:lnTo>
                  <a:cubicBezTo>
                    <a:pt x="0" y="23754"/>
                    <a:pt x="23754" y="0"/>
                    <a:pt x="53056" y="0"/>
                  </a:cubicBezTo>
                  <a:close/>
                </a:path>
              </a:pathLst>
            </a:custGeom>
            <a:solidFill>
              <a:srgbClr val="00CACC">
                <a:alpha val="4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A68E26FB-CE78-5A16-3C96-B8C6CAB9523E}"/>
                </a:ext>
              </a:extLst>
            </p:cNvPr>
            <p:cNvSpPr txBox="1"/>
            <p:nvPr/>
          </p:nvSpPr>
          <p:spPr>
            <a:xfrm>
              <a:off x="0" y="-28575"/>
              <a:ext cx="1960008" cy="473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5" name="TextBox 35">
            <a:extLst>
              <a:ext uri="{FF2B5EF4-FFF2-40B4-BE49-F238E27FC236}">
                <a16:creationId xmlns:a16="http://schemas.microsoft.com/office/drawing/2014/main" id="{DFA916F9-141A-F6D7-1C88-512649B4DAA2}"/>
              </a:ext>
            </a:extLst>
          </p:cNvPr>
          <p:cNvSpPr txBox="1"/>
          <p:nvPr/>
        </p:nvSpPr>
        <p:spPr>
          <a:xfrm>
            <a:off x="5634468" y="8935546"/>
            <a:ext cx="8165724" cy="1053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pl-PL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 Profilaktyki i Wczesnego Wykrywania Nowotworów Złośliwych Dolnego Odcinka Przewodu Pokarmowego w Województwie Wielkopolskim w latach 2014-2020</a:t>
            </a:r>
            <a:endParaRPr lang="en-US" sz="20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42" name="Group 42">
            <a:extLst>
              <a:ext uri="{FF2B5EF4-FFF2-40B4-BE49-F238E27FC236}">
                <a16:creationId xmlns:a16="http://schemas.microsoft.com/office/drawing/2014/main" id="{5507AFAA-0739-3184-20CC-E8054CFCBF46}"/>
              </a:ext>
            </a:extLst>
          </p:cNvPr>
          <p:cNvGrpSpPr/>
          <p:nvPr/>
        </p:nvGrpSpPr>
        <p:grpSpPr>
          <a:xfrm>
            <a:off x="8523338" y="5334553"/>
            <a:ext cx="9700355" cy="1718111"/>
            <a:chOff x="-41170" y="-28575"/>
            <a:chExt cx="2108366" cy="473859"/>
          </a:xfrm>
        </p:grpSpPr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25088B3D-E1B7-4912-6B0B-E9A1E3A11555}"/>
                </a:ext>
              </a:extLst>
            </p:cNvPr>
            <p:cNvSpPr/>
            <p:nvPr/>
          </p:nvSpPr>
          <p:spPr>
            <a:xfrm>
              <a:off x="-41170" y="0"/>
              <a:ext cx="2108366" cy="445284"/>
            </a:xfrm>
            <a:custGeom>
              <a:avLst/>
              <a:gdLst/>
              <a:ahLst/>
              <a:cxnLst/>
              <a:rect l="l" t="t" r="r" b="b"/>
              <a:pathLst>
                <a:path w="1953672" h="445284">
                  <a:moveTo>
                    <a:pt x="53228" y="0"/>
                  </a:moveTo>
                  <a:lnTo>
                    <a:pt x="1900444" y="0"/>
                  </a:lnTo>
                  <a:cubicBezTo>
                    <a:pt x="1929841" y="0"/>
                    <a:pt x="1953672" y="23831"/>
                    <a:pt x="1953672" y="53228"/>
                  </a:cubicBezTo>
                  <a:lnTo>
                    <a:pt x="1953672" y="392056"/>
                  </a:lnTo>
                  <a:cubicBezTo>
                    <a:pt x="1953672" y="421453"/>
                    <a:pt x="1929841" y="445284"/>
                    <a:pt x="1900444" y="445284"/>
                  </a:cubicBezTo>
                  <a:lnTo>
                    <a:pt x="53228" y="445284"/>
                  </a:lnTo>
                  <a:cubicBezTo>
                    <a:pt x="23831" y="445284"/>
                    <a:pt x="0" y="421453"/>
                    <a:pt x="0" y="392056"/>
                  </a:cubicBezTo>
                  <a:lnTo>
                    <a:pt x="0" y="53228"/>
                  </a:lnTo>
                  <a:cubicBezTo>
                    <a:pt x="0" y="23831"/>
                    <a:pt x="23831" y="0"/>
                    <a:pt x="53228" y="0"/>
                  </a:cubicBezTo>
                  <a:close/>
                </a:path>
              </a:pathLst>
            </a:custGeom>
            <a:solidFill>
              <a:srgbClr val="89C0FF">
                <a:alpha val="44706"/>
              </a:srgbClr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591157D6-F661-970C-9113-69E2F08DB67C}"/>
                </a:ext>
              </a:extLst>
            </p:cNvPr>
            <p:cNvSpPr txBox="1"/>
            <p:nvPr/>
          </p:nvSpPr>
          <p:spPr>
            <a:xfrm>
              <a:off x="0" y="-28575"/>
              <a:ext cx="1953672" cy="473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5" name="TextBox 45">
            <a:extLst>
              <a:ext uri="{FF2B5EF4-FFF2-40B4-BE49-F238E27FC236}">
                <a16:creationId xmlns:a16="http://schemas.microsoft.com/office/drawing/2014/main" id="{F5337E8F-39DE-6FCA-DF62-7A3135F6B1F5}"/>
              </a:ext>
            </a:extLst>
          </p:cNvPr>
          <p:cNvSpPr txBox="1"/>
          <p:nvPr/>
        </p:nvSpPr>
        <p:spPr>
          <a:xfrm>
            <a:off x="9847950" y="3710845"/>
            <a:ext cx="4884158" cy="1412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pl-PL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 edukacji zdrowotnej i szczepień ochronnych przeciw grypie w populacji Miejskiego Obszaru Funkcjonalnego Poznania.</a:t>
            </a:r>
            <a:endParaRPr lang="en-US" sz="20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52" name="Group 52">
            <a:extLst>
              <a:ext uri="{FF2B5EF4-FFF2-40B4-BE49-F238E27FC236}">
                <a16:creationId xmlns:a16="http://schemas.microsoft.com/office/drawing/2014/main" id="{7F59F0CB-053B-AF9A-97F8-583B4EE08193}"/>
              </a:ext>
            </a:extLst>
          </p:cNvPr>
          <p:cNvGrpSpPr/>
          <p:nvPr/>
        </p:nvGrpSpPr>
        <p:grpSpPr>
          <a:xfrm>
            <a:off x="9169082" y="4974504"/>
            <a:ext cx="323850" cy="428625"/>
            <a:chOff x="0" y="0"/>
            <a:chExt cx="431800" cy="571500"/>
          </a:xfrm>
        </p:grpSpPr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2DEF9422-F2E2-0D62-2804-200CE1B76347}"/>
                </a:ext>
              </a:extLst>
            </p:cNvPr>
            <p:cNvSpPr/>
            <p:nvPr/>
          </p:nvSpPr>
          <p:spPr>
            <a:xfrm>
              <a:off x="48084" y="50800"/>
              <a:ext cx="333024" cy="470146"/>
            </a:xfrm>
            <a:custGeom>
              <a:avLst/>
              <a:gdLst/>
              <a:ahLst/>
              <a:cxnLst/>
              <a:rect l="l" t="t" r="r" b="b"/>
              <a:pathLst>
                <a:path w="333024" h="470146">
                  <a:moveTo>
                    <a:pt x="29386" y="0"/>
                  </a:moveTo>
                  <a:cubicBezTo>
                    <a:pt x="185596" y="91440"/>
                    <a:pt x="199566" y="118110"/>
                    <a:pt x="219886" y="151130"/>
                  </a:cubicBezTo>
                  <a:cubicBezTo>
                    <a:pt x="245286" y="193040"/>
                    <a:pt x="271956" y="251460"/>
                    <a:pt x="291006" y="300990"/>
                  </a:cubicBezTo>
                  <a:cubicBezTo>
                    <a:pt x="308786" y="347980"/>
                    <a:pt x="332916" y="411480"/>
                    <a:pt x="332916" y="438150"/>
                  </a:cubicBezTo>
                  <a:cubicBezTo>
                    <a:pt x="332916" y="449580"/>
                    <a:pt x="331646" y="457200"/>
                    <a:pt x="326566" y="462280"/>
                  </a:cubicBezTo>
                  <a:cubicBezTo>
                    <a:pt x="322756" y="467360"/>
                    <a:pt x="311326" y="471170"/>
                    <a:pt x="304976" y="469900"/>
                  </a:cubicBezTo>
                  <a:cubicBezTo>
                    <a:pt x="297356" y="468630"/>
                    <a:pt x="288466" y="462280"/>
                    <a:pt x="285926" y="455930"/>
                  </a:cubicBezTo>
                  <a:cubicBezTo>
                    <a:pt x="282116" y="449580"/>
                    <a:pt x="282116" y="436880"/>
                    <a:pt x="285926" y="431800"/>
                  </a:cubicBezTo>
                  <a:cubicBezTo>
                    <a:pt x="291006" y="425450"/>
                    <a:pt x="307516" y="419100"/>
                    <a:pt x="315136" y="420370"/>
                  </a:cubicBezTo>
                  <a:cubicBezTo>
                    <a:pt x="321486" y="421640"/>
                    <a:pt x="331646" y="429260"/>
                    <a:pt x="332916" y="435610"/>
                  </a:cubicBezTo>
                  <a:cubicBezTo>
                    <a:pt x="334186" y="444500"/>
                    <a:pt x="324026" y="466090"/>
                    <a:pt x="315136" y="468630"/>
                  </a:cubicBezTo>
                  <a:cubicBezTo>
                    <a:pt x="307516" y="471170"/>
                    <a:pt x="296086" y="467360"/>
                    <a:pt x="287196" y="458470"/>
                  </a:cubicBezTo>
                  <a:cubicBezTo>
                    <a:pt x="264336" y="434340"/>
                    <a:pt x="252906" y="337820"/>
                    <a:pt x="231316" y="284480"/>
                  </a:cubicBezTo>
                  <a:cubicBezTo>
                    <a:pt x="212266" y="237490"/>
                    <a:pt x="189406" y="189230"/>
                    <a:pt x="166546" y="156210"/>
                  </a:cubicBezTo>
                  <a:cubicBezTo>
                    <a:pt x="147496" y="129540"/>
                    <a:pt x="132256" y="110490"/>
                    <a:pt x="108126" y="92710"/>
                  </a:cubicBezTo>
                  <a:cubicBezTo>
                    <a:pt x="80186" y="71120"/>
                    <a:pt x="16686" y="59690"/>
                    <a:pt x="3986" y="40640"/>
                  </a:cubicBezTo>
                  <a:cubicBezTo>
                    <a:pt x="-1094" y="31750"/>
                    <a:pt x="-1094" y="19050"/>
                    <a:pt x="2716" y="11430"/>
                  </a:cubicBezTo>
                  <a:cubicBezTo>
                    <a:pt x="7796" y="5080"/>
                    <a:pt x="29386" y="0"/>
                    <a:pt x="29386" y="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4" name="Group 54">
            <a:extLst>
              <a:ext uri="{FF2B5EF4-FFF2-40B4-BE49-F238E27FC236}">
                <a16:creationId xmlns:a16="http://schemas.microsoft.com/office/drawing/2014/main" id="{FC80D016-319F-7DC1-24A7-B56BFD0EF263}"/>
              </a:ext>
            </a:extLst>
          </p:cNvPr>
          <p:cNvGrpSpPr/>
          <p:nvPr/>
        </p:nvGrpSpPr>
        <p:grpSpPr>
          <a:xfrm>
            <a:off x="9248139" y="4949739"/>
            <a:ext cx="222885" cy="250508"/>
            <a:chOff x="0" y="0"/>
            <a:chExt cx="297180" cy="33401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4D93D6E1-46B6-301E-9097-0E2D09516922}"/>
                </a:ext>
              </a:extLst>
            </p:cNvPr>
            <p:cNvSpPr/>
            <p:nvPr/>
          </p:nvSpPr>
          <p:spPr>
            <a:xfrm>
              <a:off x="48585" y="50800"/>
              <a:ext cx="198196" cy="232318"/>
            </a:xfrm>
            <a:custGeom>
              <a:avLst/>
              <a:gdLst/>
              <a:ahLst/>
              <a:cxnLst/>
              <a:rect l="l" t="t" r="r" b="b"/>
              <a:pathLst>
                <a:path w="198196" h="232318">
                  <a:moveTo>
                    <a:pt x="32695" y="0"/>
                  </a:moveTo>
                  <a:cubicBezTo>
                    <a:pt x="102545" y="38100"/>
                    <a:pt x="138105" y="80010"/>
                    <a:pt x="158425" y="113030"/>
                  </a:cubicBezTo>
                  <a:cubicBezTo>
                    <a:pt x="177475" y="143510"/>
                    <a:pt x="201605" y="189230"/>
                    <a:pt x="197795" y="209550"/>
                  </a:cubicBezTo>
                  <a:cubicBezTo>
                    <a:pt x="196525" y="220980"/>
                    <a:pt x="185095" y="229870"/>
                    <a:pt x="177475" y="231140"/>
                  </a:cubicBezTo>
                  <a:cubicBezTo>
                    <a:pt x="168585" y="232410"/>
                    <a:pt x="153345" y="224790"/>
                    <a:pt x="149535" y="217170"/>
                  </a:cubicBezTo>
                  <a:cubicBezTo>
                    <a:pt x="145725" y="210820"/>
                    <a:pt x="146995" y="199390"/>
                    <a:pt x="150805" y="193040"/>
                  </a:cubicBezTo>
                  <a:cubicBezTo>
                    <a:pt x="154615" y="187960"/>
                    <a:pt x="164775" y="180340"/>
                    <a:pt x="171125" y="181610"/>
                  </a:cubicBezTo>
                  <a:cubicBezTo>
                    <a:pt x="180015" y="181610"/>
                    <a:pt x="196525" y="198120"/>
                    <a:pt x="197795" y="207010"/>
                  </a:cubicBezTo>
                  <a:cubicBezTo>
                    <a:pt x="199065" y="213360"/>
                    <a:pt x="192715" y="223520"/>
                    <a:pt x="187635" y="227330"/>
                  </a:cubicBezTo>
                  <a:cubicBezTo>
                    <a:pt x="181285" y="231140"/>
                    <a:pt x="171125" y="234950"/>
                    <a:pt x="163505" y="229870"/>
                  </a:cubicBezTo>
                  <a:cubicBezTo>
                    <a:pt x="144455" y="219710"/>
                    <a:pt x="125405" y="151130"/>
                    <a:pt x="98735" y="118110"/>
                  </a:cubicBezTo>
                  <a:cubicBezTo>
                    <a:pt x="72065" y="86360"/>
                    <a:pt x="12375" y="59690"/>
                    <a:pt x="2215" y="36830"/>
                  </a:cubicBezTo>
                  <a:cubicBezTo>
                    <a:pt x="-1595" y="26670"/>
                    <a:pt x="-325" y="15240"/>
                    <a:pt x="4755" y="8890"/>
                  </a:cubicBezTo>
                  <a:cubicBezTo>
                    <a:pt x="9835" y="2540"/>
                    <a:pt x="32695" y="0"/>
                    <a:pt x="32695" y="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D1A67AA2-142B-EB80-B7E0-1ADF38509180}"/>
              </a:ext>
            </a:extLst>
          </p:cNvPr>
          <p:cNvSpPr txBox="1"/>
          <p:nvPr/>
        </p:nvSpPr>
        <p:spPr>
          <a:xfrm>
            <a:off x="9298055" y="7200900"/>
            <a:ext cx="4820109" cy="1092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pl-PL" sz="2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 profilaktyki nowotworów skóry w Aglomeracji Kalisko-Ostrowskiej</a:t>
            </a:r>
            <a:endParaRPr lang="en-US" sz="21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0" name="Freeform 70">
            <a:extLst>
              <a:ext uri="{FF2B5EF4-FFF2-40B4-BE49-F238E27FC236}">
                <a16:creationId xmlns:a16="http://schemas.microsoft.com/office/drawing/2014/main" id="{66ABEDB5-4915-C3E5-454D-D0810EFC9A63}"/>
              </a:ext>
            </a:extLst>
          </p:cNvPr>
          <p:cNvSpPr/>
          <p:nvPr/>
        </p:nvSpPr>
        <p:spPr>
          <a:xfrm>
            <a:off x="14943350" y="3720258"/>
            <a:ext cx="711286" cy="773648"/>
          </a:xfrm>
          <a:custGeom>
            <a:avLst/>
            <a:gdLst/>
            <a:ahLst/>
            <a:cxnLst/>
            <a:rect l="l" t="t" r="r" b="b"/>
            <a:pathLst>
              <a:path w="711286" h="773648">
                <a:moveTo>
                  <a:pt x="0" y="0"/>
                </a:moveTo>
                <a:lnTo>
                  <a:pt x="711286" y="0"/>
                </a:lnTo>
                <a:lnTo>
                  <a:pt x="711286" y="773648"/>
                </a:lnTo>
                <a:lnTo>
                  <a:pt x="0" y="7736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57874C18-55E2-AEA5-5B13-D7538224C44B}"/>
              </a:ext>
            </a:extLst>
          </p:cNvPr>
          <p:cNvSpPr txBox="1"/>
          <p:nvPr/>
        </p:nvSpPr>
        <p:spPr>
          <a:xfrm>
            <a:off x="15568007" y="4465331"/>
            <a:ext cx="1763966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</a:t>
            </a:r>
            <a:r>
              <a:rPr lang="pl-PL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</a:t>
            </a:r>
            <a:r>
              <a:rPr lang="pl-PL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endParaRPr lang="en-US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799"/>
              </a:lnSpc>
            </a:pP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(1</a:t>
            </a:r>
            <a:r>
              <a:rPr lang="pl-PL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2,2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UE)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CE9E1752-D5CE-A232-8540-CFA0F2367693}"/>
              </a:ext>
            </a:extLst>
          </p:cNvPr>
          <p:cNvSpPr txBox="1"/>
          <p:nvPr/>
        </p:nvSpPr>
        <p:spPr>
          <a:xfrm>
            <a:off x="14897100" y="4634779"/>
            <a:ext cx="776518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pl-PL" sz="1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4 455</a:t>
            </a:r>
            <a:endParaRPr lang="en-US" sz="19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3" name="TextBox 73">
            <a:extLst>
              <a:ext uri="{FF2B5EF4-FFF2-40B4-BE49-F238E27FC236}">
                <a16:creationId xmlns:a16="http://schemas.microsoft.com/office/drawing/2014/main" id="{55BE9197-A603-DAD3-276F-F603AB65B028}"/>
              </a:ext>
            </a:extLst>
          </p:cNvPr>
          <p:cNvSpPr txBox="1"/>
          <p:nvPr/>
        </p:nvSpPr>
        <p:spPr>
          <a:xfrm>
            <a:off x="16550984" y="6242747"/>
            <a:ext cx="1624042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pl-PL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1,8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endParaRPr lang="en-US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799"/>
              </a:lnSpc>
            </a:pP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</a:t>
            </a:r>
            <a:r>
              <a:rPr lang="pl-PL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1,5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UE)</a:t>
            </a:r>
          </a:p>
        </p:txBody>
      </p:sp>
      <p:sp>
        <p:nvSpPr>
          <p:cNvPr id="74" name="TextBox 74">
            <a:extLst>
              <a:ext uri="{FF2B5EF4-FFF2-40B4-BE49-F238E27FC236}">
                <a16:creationId xmlns:a16="http://schemas.microsoft.com/office/drawing/2014/main" id="{5D3F72E7-CEC6-5BA6-C0B6-AAD8E12E8B6C}"/>
              </a:ext>
            </a:extLst>
          </p:cNvPr>
          <p:cNvSpPr txBox="1"/>
          <p:nvPr/>
        </p:nvSpPr>
        <p:spPr>
          <a:xfrm>
            <a:off x="15705066" y="6601566"/>
            <a:ext cx="95614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pl-PL" sz="1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5 353</a:t>
            </a:r>
            <a:endParaRPr lang="en-US" sz="19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5" name="TextBox 75">
            <a:extLst>
              <a:ext uri="{FF2B5EF4-FFF2-40B4-BE49-F238E27FC236}">
                <a16:creationId xmlns:a16="http://schemas.microsoft.com/office/drawing/2014/main" id="{1D58391F-8E2B-F86F-CDC3-B896E96AB0CC}"/>
              </a:ext>
            </a:extLst>
          </p:cNvPr>
          <p:cNvSpPr txBox="1"/>
          <p:nvPr/>
        </p:nvSpPr>
        <p:spPr>
          <a:xfrm>
            <a:off x="15292114" y="8017201"/>
            <a:ext cx="2297887" cy="328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pl-PL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1,3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lang="pl-PL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1,1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UE)</a:t>
            </a:r>
          </a:p>
        </p:txBody>
      </p:sp>
      <p:sp>
        <p:nvSpPr>
          <p:cNvPr id="76" name="TextBox 76">
            <a:extLst>
              <a:ext uri="{FF2B5EF4-FFF2-40B4-BE49-F238E27FC236}">
                <a16:creationId xmlns:a16="http://schemas.microsoft.com/office/drawing/2014/main" id="{9A4A3099-37E3-D4A6-0177-BD9D269AD720}"/>
              </a:ext>
            </a:extLst>
          </p:cNvPr>
          <p:cNvSpPr txBox="1"/>
          <p:nvPr/>
        </p:nvSpPr>
        <p:spPr>
          <a:xfrm>
            <a:off x="14436251" y="8127306"/>
            <a:ext cx="95614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pl-PL" sz="1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4 596</a:t>
            </a:r>
            <a:endParaRPr lang="en-US" sz="19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7" name="TextBox 77">
            <a:extLst>
              <a:ext uri="{FF2B5EF4-FFF2-40B4-BE49-F238E27FC236}">
                <a16:creationId xmlns:a16="http://schemas.microsoft.com/office/drawing/2014/main" id="{3AE8202C-C15C-A906-7849-27559FE5B54B}"/>
              </a:ext>
            </a:extLst>
          </p:cNvPr>
          <p:cNvSpPr txBox="1"/>
          <p:nvPr/>
        </p:nvSpPr>
        <p:spPr>
          <a:xfrm>
            <a:off x="15232619" y="9448788"/>
            <a:ext cx="1577792" cy="694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pl-PL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5,3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endParaRPr lang="pl-PL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799"/>
              </a:lnSpc>
            </a:pP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</a:t>
            </a:r>
            <a:r>
              <a:rPr lang="pl-PL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4,5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UE)</a:t>
            </a:r>
          </a:p>
        </p:txBody>
      </p:sp>
      <p:sp>
        <p:nvSpPr>
          <p:cNvPr id="78" name="TextBox 78">
            <a:extLst>
              <a:ext uri="{FF2B5EF4-FFF2-40B4-BE49-F238E27FC236}">
                <a16:creationId xmlns:a16="http://schemas.microsoft.com/office/drawing/2014/main" id="{8C42DDD8-B5E4-00CB-7152-0FFD0F27A406}"/>
              </a:ext>
            </a:extLst>
          </p:cNvPr>
          <p:cNvSpPr txBox="1"/>
          <p:nvPr/>
        </p:nvSpPr>
        <p:spPr>
          <a:xfrm>
            <a:off x="14078194" y="9634643"/>
            <a:ext cx="95614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pl-PL" sz="1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18 693</a:t>
            </a:r>
            <a:endParaRPr lang="en-US" sz="19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9" name="TextBox 79">
            <a:extLst>
              <a:ext uri="{FF2B5EF4-FFF2-40B4-BE49-F238E27FC236}">
                <a16:creationId xmlns:a16="http://schemas.microsoft.com/office/drawing/2014/main" id="{2AC2CBC1-1E22-177C-482F-90FE75BA3BDD}"/>
              </a:ext>
            </a:extLst>
          </p:cNvPr>
          <p:cNvSpPr txBox="1"/>
          <p:nvPr/>
        </p:nvSpPr>
        <p:spPr>
          <a:xfrm>
            <a:off x="14517132" y="2748505"/>
            <a:ext cx="1841505" cy="71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pl-PL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8,2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2868"/>
              </a:lnSpc>
            </a:pP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</a:t>
            </a:r>
            <a:r>
              <a:rPr lang="pl-PL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mln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UE)</a:t>
            </a:r>
          </a:p>
        </p:txBody>
      </p:sp>
      <p:sp>
        <p:nvSpPr>
          <p:cNvPr id="80" name="TextBox 80">
            <a:extLst>
              <a:ext uri="{FF2B5EF4-FFF2-40B4-BE49-F238E27FC236}">
                <a16:creationId xmlns:a16="http://schemas.microsoft.com/office/drawing/2014/main" id="{5CF0C1AB-B92E-22DE-3B4C-63E5A02D73AD}"/>
              </a:ext>
            </a:extLst>
          </p:cNvPr>
          <p:cNvSpPr txBox="1"/>
          <p:nvPr/>
        </p:nvSpPr>
        <p:spPr>
          <a:xfrm>
            <a:off x="523530" y="243980"/>
            <a:ext cx="9759701" cy="57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2"/>
              </a:lnSpc>
            </a:pPr>
            <a:r>
              <a:rPr lang="en-US" sz="4200" b="1">
                <a:solidFill>
                  <a:srgbClr val="1C1C1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Regionalne Programy Zdrowotne </a:t>
            </a:r>
          </a:p>
        </p:txBody>
      </p:sp>
      <p:sp>
        <p:nvSpPr>
          <p:cNvPr id="81" name="TextBox 81">
            <a:extLst>
              <a:ext uri="{FF2B5EF4-FFF2-40B4-BE49-F238E27FC236}">
                <a16:creationId xmlns:a16="http://schemas.microsoft.com/office/drawing/2014/main" id="{D8324F1E-329E-7D93-31B8-9A5015AD469F}"/>
              </a:ext>
            </a:extLst>
          </p:cNvPr>
          <p:cNvSpPr txBox="1"/>
          <p:nvPr/>
        </p:nvSpPr>
        <p:spPr>
          <a:xfrm>
            <a:off x="458417" y="926623"/>
            <a:ext cx="17154870" cy="765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</a:pP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realizowane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ramach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Wielkopolskiego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Regionalnego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Programu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Operacyjnego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2014-2020 (WRPO 2014+) -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wartość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ogółem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(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oraz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wkładu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UE)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liczba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osób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objętych</a:t>
            </a:r>
            <a:r>
              <a:rPr lang="en-US" sz="29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9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wsparciem</a:t>
            </a:r>
            <a:endParaRPr lang="en-US" sz="2900" dirty="0">
              <a:solidFill>
                <a:srgbClr val="1C1C1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2" name="TextBox 82">
            <a:extLst>
              <a:ext uri="{FF2B5EF4-FFF2-40B4-BE49-F238E27FC236}">
                <a16:creationId xmlns:a16="http://schemas.microsoft.com/office/drawing/2014/main" id="{455693CF-399F-EFC6-7C93-CFF528EB1AA3}"/>
              </a:ext>
            </a:extLst>
          </p:cNvPr>
          <p:cNvSpPr txBox="1"/>
          <p:nvPr/>
        </p:nvSpPr>
        <p:spPr>
          <a:xfrm>
            <a:off x="13658935" y="2942438"/>
            <a:ext cx="858197" cy="357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6"/>
              </a:lnSpc>
            </a:pPr>
            <a:r>
              <a:rPr lang="pl-PL" sz="204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33 520</a:t>
            </a:r>
            <a:endParaRPr lang="en-US" sz="204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92" name="Freeform 92">
            <a:extLst>
              <a:ext uri="{FF2B5EF4-FFF2-40B4-BE49-F238E27FC236}">
                <a16:creationId xmlns:a16="http://schemas.microsoft.com/office/drawing/2014/main" id="{6C64AF1F-F25F-B2AA-FDAE-DCEE9B86A20E}"/>
              </a:ext>
            </a:extLst>
          </p:cNvPr>
          <p:cNvSpPr/>
          <p:nvPr/>
        </p:nvSpPr>
        <p:spPr>
          <a:xfrm>
            <a:off x="14986087" y="1985128"/>
            <a:ext cx="761098" cy="788674"/>
          </a:xfrm>
          <a:custGeom>
            <a:avLst/>
            <a:gdLst/>
            <a:ahLst/>
            <a:cxnLst/>
            <a:rect l="l" t="t" r="r" b="b"/>
            <a:pathLst>
              <a:path w="761098" h="788674">
                <a:moveTo>
                  <a:pt x="0" y="0"/>
                </a:moveTo>
                <a:lnTo>
                  <a:pt x="761098" y="0"/>
                </a:lnTo>
                <a:lnTo>
                  <a:pt x="761098" y="788674"/>
                </a:lnTo>
                <a:lnTo>
                  <a:pt x="0" y="7886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3" name="Freeform 93">
            <a:extLst>
              <a:ext uri="{FF2B5EF4-FFF2-40B4-BE49-F238E27FC236}">
                <a16:creationId xmlns:a16="http://schemas.microsoft.com/office/drawing/2014/main" id="{7F0B0508-59DC-9E1F-ED74-BBB47EE1D8F7}"/>
              </a:ext>
            </a:extLst>
          </p:cNvPr>
          <p:cNvSpPr/>
          <p:nvPr/>
        </p:nvSpPr>
        <p:spPr>
          <a:xfrm>
            <a:off x="16001953" y="3638781"/>
            <a:ext cx="761098" cy="788674"/>
          </a:xfrm>
          <a:custGeom>
            <a:avLst/>
            <a:gdLst/>
            <a:ahLst/>
            <a:cxnLst/>
            <a:rect l="l" t="t" r="r" b="b"/>
            <a:pathLst>
              <a:path w="761098" h="788674">
                <a:moveTo>
                  <a:pt x="0" y="0"/>
                </a:moveTo>
                <a:lnTo>
                  <a:pt x="761098" y="0"/>
                </a:lnTo>
                <a:lnTo>
                  <a:pt x="761098" y="788674"/>
                </a:lnTo>
                <a:lnTo>
                  <a:pt x="0" y="7886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4" name="Freeform 94">
            <a:extLst>
              <a:ext uri="{FF2B5EF4-FFF2-40B4-BE49-F238E27FC236}">
                <a16:creationId xmlns:a16="http://schemas.microsoft.com/office/drawing/2014/main" id="{E96D8943-5747-B95A-BC24-A7C9BB158CB4}"/>
              </a:ext>
            </a:extLst>
          </p:cNvPr>
          <p:cNvSpPr/>
          <p:nvPr/>
        </p:nvSpPr>
        <p:spPr>
          <a:xfrm>
            <a:off x="16996465" y="5523565"/>
            <a:ext cx="761098" cy="788674"/>
          </a:xfrm>
          <a:custGeom>
            <a:avLst/>
            <a:gdLst/>
            <a:ahLst/>
            <a:cxnLst/>
            <a:rect l="l" t="t" r="r" b="b"/>
            <a:pathLst>
              <a:path w="761098" h="788674">
                <a:moveTo>
                  <a:pt x="0" y="0"/>
                </a:moveTo>
                <a:lnTo>
                  <a:pt x="761099" y="0"/>
                </a:lnTo>
                <a:lnTo>
                  <a:pt x="761099" y="788675"/>
                </a:lnTo>
                <a:lnTo>
                  <a:pt x="0" y="7886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5" name="Freeform 95">
            <a:extLst>
              <a:ext uri="{FF2B5EF4-FFF2-40B4-BE49-F238E27FC236}">
                <a16:creationId xmlns:a16="http://schemas.microsoft.com/office/drawing/2014/main" id="{CA6EDEE1-33B6-6ADF-F8F9-91E41A1BECD2}"/>
              </a:ext>
            </a:extLst>
          </p:cNvPr>
          <p:cNvSpPr/>
          <p:nvPr/>
        </p:nvSpPr>
        <p:spPr>
          <a:xfrm>
            <a:off x="15673618" y="5595815"/>
            <a:ext cx="711286" cy="773648"/>
          </a:xfrm>
          <a:custGeom>
            <a:avLst/>
            <a:gdLst/>
            <a:ahLst/>
            <a:cxnLst/>
            <a:rect l="l" t="t" r="r" b="b"/>
            <a:pathLst>
              <a:path w="711286" h="773648">
                <a:moveTo>
                  <a:pt x="0" y="0"/>
                </a:moveTo>
                <a:lnTo>
                  <a:pt x="711287" y="0"/>
                </a:lnTo>
                <a:lnTo>
                  <a:pt x="711287" y="773649"/>
                </a:lnTo>
                <a:lnTo>
                  <a:pt x="0" y="773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96" name="Freeform 96">
            <a:extLst>
              <a:ext uri="{FF2B5EF4-FFF2-40B4-BE49-F238E27FC236}">
                <a16:creationId xmlns:a16="http://schemas.microsoft.com/office/drawing/2014/main" id="{FC36FA06-6B11-664C-B555-C3AB148E4527}"/>
              </a:ext>
            </a:extLst>
          </p:cNvPr>
          <p:cNvSpPr/>
          <p:nvPr/>
        </p:nvSpPr>
        <p:spPr>
          <a:xfrm>
            <a:off x="15882467" y="7208933"/>
            <a:ext cx="761098" cy="788674"/>
          </a:xfrm>
          <a:custGeom>
            <a:avLst/>
            <a:gdLst/>
            <a:ahLst/>
            <a:cxnLst/>
            <a:rect l="l" t="t" r="r" b="b"/>
            <a:pathLst>
              <a:path w="761098" h="788674">
                <a:moveTo>
                  <a:pt x="0" y="0"/>
                </a:moveTo>
                <a:lnTo>
                  <a:pt x="761098" y="0"/>
                </a:lnTo>
                <a:lnTo>
                  <a:pt x="761098" y="788675"/>
                </a:lnTo>
                <a:lnTo>
                  <a:pt x="0" y="7886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7" name="Freeform 97">
            <a:extLst>
              <a:ext uri="{FF2B5EF4-FFF2-40B4-BE49-F238E27FC236}">
                <a16:creationId xmlns:a16="http://schemas.microsoft.com/office/drawing/2014/main" id="{C29A6378-39FB-2DFB-32FF-DAA857A578DE}"/>
              </a:ext>
            </a:extLst>
          </p:cNvPr>
          <p:cNvSpPr/>
          <p:nvPr/>
        </p:nvSpPr>
        <p:spPr>
          <a:xfrm>
            <a:off x="14401800" y="7263625"/>
            <a:ext cx="711286" cy="773648"/>
          </a:xfrm>
          <a:custGeom>
            <a:avLst/>
            <a:gdLst/>
            <a:ahLst/>
            <a:cxnLst/>
            <a:rect l="l" t="t" r="r" b="b"/>
            <a:pathLst>
              <a:path w="711286" h="773648">
                <a:moveTo>
                  <a:pt x="0" y="0"/>
                </a:moveTo>
                <a:lnTo>
                  <a:pt x="711287" y="0"/>
                </a:lnTo>
                <a:lnTo>
                  <a:pt x="711287" y="773648"/>
                </a:lnTo>
                <a:lnTo>
                  <a:pt x="0" y="7736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8" name="Freeform 98">
            <a:extLst>
              <a:ext uri="{FF2B5EF4-FFF2-40B4-BE49-F238E27FC236}">
                <a16:creationId xmlns:a16="http://schemas.microsoft.com/office/drawing/2014/main" id="{4ADEDE78-5DE6-9591-836A-90F8413964F7}"/>
              </a:ext>
            </a:extLst>
          </p:cNvPr>
          <p:cNvSpPr/>
          <p:nvPr/>
        </p:nvSpPr>
        <p:spPr>
          <a:xfrm>
            <a:off x="15589285" y="8700829"/>
            <a:ext cx="761098" cy="788674"/>
          </a:xfrm>
          <a:custGeom>
            <a:avLst/>
            <a:gdLst/>
            <a:ahLst/>
            <a:cxnLst/>
            <a:rect l="l" t="t" r="r" b="b"/>
            <a:pathLst>
              <a:path w="761098" h="788674">
                <a:moveTo>
                  <a:pt x="0" y="0"/>
                </a:moveTo>
                <a:lnTo>
                  <a:pt x="761099" y="0"/>
                </a:lnTo>
                <a:lnTo>
                  <a:pt x="761099" y="788675"/>
                </a:lnTo>
                <a:lnTo>
                  <a:pt x="0" y="7886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9" name="Freeform 99">
            <a:extLst>
              <a:ext uri="{FF2B5EF4-FFF2-40B4-BE49-F238E27FC236}">
                <a16:creationId xmlns:a16="http://schemas.microsoft.com/office/drawing/2014/main" id="{A18C050D-641D-FB3E-7568-C580C9B732B6}"/>
              </a:ext>
            </a:extLst>
          </p:cNvPr>
          <p:cNvSpPr/>
          <p:nvPr/>
        </p:nvSpPr>
        <p:spPr>
          <a:xfrm>
            <a:off x="14169546" y="8750988"/>
            <a:ext cx="711286" cy="773648"/>
          </a:xfrm>
          <a:custGeom>
            <a:avLst/>
            <a:gdLst/>
            <a:ahLst/>
            <a:cxnLst/>
            <a:rect l="l" t="t" r="r" b="b"/>
            <a:pathLst>
              <a:path w="711286" h="773648">
                <a:moveTo>
                  <a:pt x="0" y="0"/>
                </a:moveTo>
                <a:lnTo>
                  <a:pt x="711286" y="0"/>
                </a:lnTo>
                <a:lnTo>
                  <a:pt x="711286" y="773648"/>
                </a:lnTo>
                <a:lnTo>
                  <a:pt x="0" y="7736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6" name="TextBox 56">
            <a:extLst>
              <a:ext uri="{FF2B5EF4-FFF2-40B4-BE49-F238E27FC236}">
                <a16:creationId xmlns:a16="http://schemas.microsoft.com/office/drawing/2014/main" id="{15832D54-D975-E337-CEBE-FC118B9F9625}"/>
              </a:ext>
            </a:extLst>
          </p:cNvPr>
          <p:cNvSpPr txBox="1"/>
          <p:nvPr/>
        </p:nvSpPr>
        <p:spPr>
          <a:xfrm>
            <a:off x="8465581" y="5425405"/>
            <a:ext cx="7123703" cy="1464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pl-PL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 edukacji zdrowotnej, wykrywania zakażeń HBV i HCV oraz szczepień przeciwko WZW typu B na terenie Aglomeracji Kalisko-Ostrowskiej (+ wsparcie w zakresie przeciwdziałania COVID-19)</a:t>
            </a:r>
            <a:endParaRPr lang="en-US" sz="20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10" name="Freeform 96">
            <a:extLst>
              <a:ext uri="{FF2B5EF4-FFF2-40B4-BE49-F238E27FC236}">
                <a16:creationId xmlns:a16="http://schemas.microsoft.com/office/drawing/2014/main" id="{B1936A68-F61F-37FB-FEFC-7048350F7C58}"/>
              </a:ext>
            </a:extLst>
          </p:cNvPr>
          <p:cNvSpPr/>
          <p:nvPr/>
        </p:nvSpPr>
        <p:spPr>
          <a:xfrm>
            <a:off x="6425400" y="6431080"/>
            <a:ext cx="966000" cy="976991"/>
          </a:xfrm>
          <a:custGeom>
            <a:avLst/>
            <a:gdLst/>
            <a:ahLst/>
            <a:cxnLst/>
            <a:rect l="l" t="t" r="r" b="b"/>
            <a:pathLst>
              <a:path w="966000" h="976991">
                <a:moveTo>
                  <a:pt x="0" y="0"/>
                </a:moveTo>
                <a:lnTo>
                  <a:pt x="966000" y="0"/>
                </a:lnTo>
                <a:lnTo>
                  <a:pt x="966000" y="976991"/>
                </a:lnTo>
                <a:lnTo>
                  <a:pt x="0" y="9769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2" name="Freeform 100">
            <a:extLst>
              <a:ext uri="{FF2B5EF4-FFF2-40B4-BE49-F238E27FC236}">
                <a16:creationId xmlns:a16="http://schemas.microsoft.com/office/drawing/2014/main" id="{A042CC74-A2BA-BEE1-1DFC-870E859B19A0}"/>
              </a:ext>
            </a:extLst>
          </p:cNvPr>
          <p:cNvSpPr/>
          <p:nvPr/>
        </p:nvSpPr>
        <p:spPr>
          <a:xfrm>
            <a:off x="4177599" y="2045064"/>
            <a:ext cx="799829" cy="713847"/>
          </a:xfrm>
          <a:custGeom>
            <a:avLst/>
            <a:gdLst/>
            <a:ahLst/>
            <a:cxnLst/>
            <a:rect l="l" t="t" r="r" b="b"/>
            <a:pathLst>
              <a:path w="799829" h="713847">
                <a:moveTo>
                  <a:pt x="0" y="0"/>
                </a:moveTo>
                <a:lnTo>
                  <a:pt x="799829" y="0"/>
                </a:lnTo>
                <a:lnTo>
                  <a:pt x="799829" y="713848"/>
                </a:lnTo>
                <a:lnTo>
                  <a:pt x="0" y="7138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3" name="Freeform 101">
            <a:extLst>
              <a:ext uri="{FF2B5EF4-FFF2-40B4-BE49-F238E27FC236}">
                <a16:creationId xmlns:a16="http://schemas.microsoft.com/office/drawing/2014/main" id="{BAAB26D8-8B13-1DCC-94B7-641BC85E7E42}"/>
              </a:ext>
            </a:extLst>
          </p:cNvPr>
          <p:cNvSpPr/>
          <p:nvPr/>
        </p:nvSpPr>
        <p:spPr>
          <a:xfrm>
            <a:off x="5105400" y="7329481"/>
            <a:ext cx="930009" cy="938219"/>
          </a:xfrm>
          <a:custGeom>
            <a:avLst/>
            <a:gdLst/>
            <a:ahLst/>
            <a:cxnLst/>
            <a:rect l="l" t="t" r="r" b="b"/>
            <a:pathLst>
              <a:path w="930009" h="938219">
                <a:moveTo>
                  <a:pt x="0" y="0"/>
                </a:moveTo>
                <a:lnTo>
                  <a:pt x="930010" y="0"/>
                </a:lnTo>
                <a:lnTo>
                  <a:pt x="930010" y="938219"/>
                </a:lnTo>
                <a:lnTo>
                  <a:pt x="0" y="9382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4" name="Freeform 98">
            <a:extLst>
              <a:ext uri="{FF2B5EF4-FFF2-40B4-BE49-F238E27FC236}">
                <a16:creationId xmlns:a16="http://schemas.microsoft.com/office/drawing/2014/main" id="{F267B3BA-DDDA-E52B-0CD3-0F0970C0CAB3}"/>
              </a:ext>
            </a:extLst>
          </p:cNvPr>
          <p:cNvSpPr/>
          <p:nvPr/>
        </p:nvSpPr>
        <p:spPr>
          <a:xfrm>
            <a:off x="6456464" y="3840280"/>
            <a:ext cx="782536" cy="769820"/>
          </a:xfrm>
          <a:custGeom>
            <a:avLst/>
            <a:gdLst/>
            <a:ahLst/>
            <a:cxnLst/>
            <a:rect l="l" t="t" r="r" b="b"/>
            <a:pathLst>
              <a:path w="782536" h="769820">
                <a:moveTo>
                  <a:pt x="0" y="0"/>
                </a:moveTo>
                <a:lnTo>
                  <a:pt x="782536" y="0"/>
                </a:lnTo>
                <a:lnTo>
                  <a:pt x="782536" y="769820"/>
                </a:lnTo>
                <a:lnTo>
                  <a:pt x="0" y="7698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5" name="Freeform 100">
            <a:extLst>
              <a:ext uri="{FF2B5EF4-FFF2-40B4-BE49-F238E27FC236}">
                <a16:creationId xmlns:a16="http://schemas.microsoft.com/office/drawing/2014/main" id="{3B345606-C25B-07E5-E6DC-E2DC0449B1B0}"/>
              </a:ext>
            </a:extLst>
          </p:cNvPr>
          <p:cNvSpPr/>
          <p:nvPr/>
        </p:nvSpPr>
        <p:spPr>
          <a:xfrm>
            <a:off x="6896371" y="5267853"/>
            <a:ext cx="799829" cy="713847"/>
          </a:xfrm>
          <a:custGeom>
            <a:avLst/>
            <a:gdLst/>
            <a:ahLst/>
            <a:cxnLst/>
            <a:rect l="l" t="t" r="r" b="b"/>
            <a:pathLst>
              <a:path w="799829" h="713847">
                <a:moveTo>
                  <a:pt x="0" y="0"/>
                </a:moveTo>
                <a:lnTo>
                  <a:pt x="799829" y="0"/>
                </a:lnTo>
                <a:lnTo>
                  <a:pt x="799829" y="713848"/>
                </a:lnTo>
                <a:lnTo>
                  <a:pt x="0" y="7138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35">
            <a:extLst>
              <a:ext uri="{FF2B5EF4-FFF2-40B4-BE49-F238E27FC236}">
                <a16:creationId xmlns:a16="http://schemas.microsoft.com/office/drawing/2014/main" id="{C3763CF2-E962-8FA0-7D7B-4F027898CD3B}"/>
              </a:ext>
            </a:extLst>
          </p:cNvPr>
          <p:cNvSpPr/>
          <p:nvPr/>
        </p:nvSpPr>
        <p:spPr>
          <a:xfrm rot="21022212">
            <a:off x="5188071" y="3070600"/>
            <a:ext cx="949902" cy="653786"/>
          </a:xfrm>
          <a:custGeom>
            <a:avLst/>
            <a:gdLst/>
            <a:ahLst/>
            <a:cxnLst/>
            <a:rect l="l" t="t" r="r" b="b"/>
            <a:pathLst>
              <a:path w="1317356" h="826641">
                <a:moveTo>
                  <a:pt x="0" y="0"/>
                </a:moveTo>
                <a:lnTo>
                  <a:pt x="1317357" y="0"/>
                </a:lnTo>
                <a:lnTo>
                  <a:pt x="1317357" y="826642"/>
                </a:lnTo>
                <a:lnTo>
                  <a:pt x="0" y="82664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10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98911" y="2944901"/>
            <a:ext cx="2543046" cy="4397198"/>
          </a:xfrm>
          <a:custGeom>
            <a:avLst/>
            <a:gdLst/>
            <a:ahLst/>
            <a:cxnLst/>
            <a:rect l="l" t="t" r="r" b="b"/>
            <a:pathLst>
              <a:path w="2543046" h="4397198">
                <a:moveTo>
                  <a:pt x="0" y="0"/>
                </a:moveTo>
                <a:lnTo>
                  <a:pt x="2543047" y="0"/>
                </a:lnTo>
                <a:lnTo>
                  <a:pt x="2543047" y="4397198"/>
                </a:lnTo>
                <a:lnTo>
                  <a:pt x="0" y="4397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flipH="1">
            <a:off x="8482348" y="2944901"/>
            <a:ext cx="2543046" cy="4397198"/>
          </a:xfrm>
          <a:custGeom>
            <a:avLst/>
            <a:gdLst/>
            <a:ahLst/>
            <a:cxnLst/>
            <a:rect l="l" t="t" r="r" b="b"/>
            <a:pathLst>
              <a:path w="2543046" h="4397198">
                <a:moveTo>
                  <a:pt x="2543046" y="0"/>
                </a:moveTo>
                <a:lnTo>
                  <a:pt x="0" y="0"/>
                </a:lnTo>
                <a:lnTo>
                  <a:pt x="0" y="4397198"/>
                </a:lnTo>
                <a:lnTo>
                  <a:pt x="2543046" y="4397198"/>
                </a:lnTo>
                <a:lnTo>
                  <a:pt x="254304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AutoShape 4"/>
          <p:cNvSpPr/>
          <p:nvPr/>
        </p:nvSpPr>
        <p:spPr>
          <a:xfrm flipV="1">
            <a:off x="3985088" y="2367473"/>
            <a:ext cx="0" cy="971793"/>
          </a:xfrm>
          <a:prstGeom prst="line">
            <a:avLst/>
          </a:prstGeom>
          <a:ln w="47625" cap="flat">
            <a:solidFill>
              <a:srgbClr val="98D2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5" name="AutoShape 5"/>
          <p:cNvSpPr/>
          <p:nvPr/>
        </p:nvSpPr>
        <p:spPr>
          <a:xfrm flipV="1">
            <a:off x="12745786" y="1176856"/>
            <a:ext cx="0" cy="1067607"/>
          </a:xfrm>
          <a:prstGeom prst="line">
            <a:avLst/>
          </a:prstGeom>
          <a:ln w="47625" cap="flat">
            <a:solidFill>
              <a:srgbClr val="8D7E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6" name="AutoShape 6"/>
          <p:cNvSpPr/>
          <p:nvPr/>
        </p:nvSpPr>
        <p:spPr>
          <a:xfrm flipV="1">
            <a:off x="12745786" y="3012771"/>
            <a:ext cx="0" cy="1067607"/>
          </a:xfrm>
          <a:prstGeom prst="line">
            <a:avLst/>
          </a:prstGeom>
          <a:ln w="47625" cap="flat">
            <a:solidFill>
              <a:srgbClr val="00A3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7" name="AutoShape 7"/>
          <p:cNvSpPr/>
          <p:nvPr/>
        </p:nvSpPr>
        <p:spPr>
          <a:xfrm flipV="1">
            <a:off x="3985088" y="4038622"/>
            <a:ext cx="0" cy="971793"/>
          </a:xfrm>
          <a:prstGeom prst="line">
            <a:avLst/>
          </a:prstGeom>
          <a:ln w="47625" cap="flat">
            <a:solidFill>
              <a:srgbClr val="00D2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8" name="AutoShape 8"/>
          <p:cNvSpPr/>
          <p:nvPr/>
        </p:nvSpPr>
        <p:spPr>
          <a:xfrm flipV="1">
            <a:off x="3962902" y="5685081"/>
            <a:ext cx="0" cy="971793"/>
          </a:xfrm>
          <a:prstGeom prst="line">
            <a:avLst/>
          </a:prstGeom>
          <a:ln w="47625" cap="flat">
            <a:solidFill>
              <a:srgbClr val="00CAC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9" name="AutoShape 9"/>
          <p:cNvSpPr/>
          <p:nvPr/>
        </p:nvSpPr>
        <p:spPr>
          <a:xfrm flipV="1">
            <a:off x="12745786" y="4848686"/>
            <a:ext cx="0" cy="1067607"/>
          </a:xfrm>
          <a:prstGeom prst="line">
            <a:avLst/>
          </a:prstGeom>
          <a:ln w="47625" cap="flat">
            <a:solidFill>
              <a:srgbClr val="00BB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0" name="TextBox 10"/>
          <p:cNvSpPr txBox="1"/>
          <p:nvPr/>
        </p:nvSpPr>
        <p:spPr>
          <a:xfrm>
            <a:off x="12967664" y="1203980"/>
            <a:ext cx="259984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42"/>
              </a:lnSpc>
            </a:pPr>
            <a:r>
              <a:rPr lang="en-US" sz="1535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Warunki w placówce świadczenia</a:t>
            </a:r>
          </a:p>
        </p:txBody>
      </p:sp>
      <p:sp>
        <p:nvSpPr>
          <p:cNvPr id="11" name="AutoShape 11"/>
          <p:cNvSpPr/>
          <p:nvPr/>
        </p:nvSpPr>
        <p:spPr>
          <a:xfrm flipV="1">
            <a:off x="12810782" y="6354778"/>
            <a:ext cx="0" cy="1067607"/>
          </a:xfrm>
          <a:prstGeom prst="line">
            <a:avLst/>
          </a:prstGeom>
          <a:ln w="47625" cap="flat">
            <a:solidFill>
              <a:srgbClr val="00A3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2" name="AutoShape 12"/>
          <p:cNvSpPr/>
          <p:nvPr/>
        </p:nvSpPr>
        <p:spPr>
          <a:xfrm flipV="1">
            <a:off x="12810782" y="8135309"/>
            <a:ext cx="0" cy="1067607"/>
          </a:xfrm>
          <a:prstGeom prst="line">
            <a:avLst/>
          </a:prstGeom>
          <a:ln w="47625" cap="flat">
            <a:solidFill>
              <a:srgbClr val="00BB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3" name="AutoShape 13"/>
          <p:cNvSpPr/>
          <p:nvPr/>
        </p:nvSpPr>
        <p:spPr>
          <a:xfrm flipV="1">
            <a:off x="4002246" y="7351624"/>
            <a:ext cx="0" cy="971793"/>
          </a:xfrm>
          <a:prstGeom prst="line">
            <a:avLst/>
          </a:prstGeom>
          <a:ln w="47625" cap="flat">
            <a:solidFill>
              <a:srgbClr val="00CAC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1497816" y="189045"/>
            <a:ext cx="14428854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 dirty="0" err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Ocena</a:t>
            </a:r>
            <a:r>
              <a:rPr lang="en-US" sz="3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</a:t>
            </a:r>
            <a:r>
              <a:rPr lang="en-US" sz="3599" b="1" dirty="0" err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jakości</a:t>
            </a:r>
            <a:r>
              <a:rPr lang="en-US" sz="3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</a:t>
            </a:r>
            <a:r>
              <a:rPr lang="en-US" sz="3599" b="1" dirty="0" err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udzielonych</a:t>
            </a:r>
            <a:r>
              <a:rPr lang="en-US" sz="3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</a:t>
            </a:r>
            <a:r>
              <a:rPr lang="en-US" sz="3599" b="1" dirty="0" err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świadczeń</a:t>
            </a:r>
            <a:r>
              <a:rPr lang="en-US" sz="3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</a:t>
            </a:r>
            <a:r>
              <a:rPr lang="en-US" sz="3599" b="1" dirty="0" err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zdrowotnych</a:t>
            </a:r>
            <a:r>
              <a:rPr lang="en-US" sz="3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.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endParaRPr lang="en-US" sz="3599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15" name="Freeform 15"/>
          <p:cNvSpPr/>
          <p:nvPr/>
        </p:nvSpPr>
        <p:spPr>
          <a:xfrm flipH="1">
            <a:off x="15178473" y="90191"/>
            <a:ext cx="2694910" cy="1587812"/>
          </a:xfrm>
          <a:custGeom>
            <a:avLst/>
            <a:gdLst/>
            <a:ahLst/>
            <a:cxnLst/>
            <a:rect l="l" t="t" r="r" b="b"/>
            <a:pathLst>
              <a:path w="2694910" h="1587812">
                <a:moveTo>
                  <a:pt x="2694909" y="0"/>
                </a:moveTo>
                <a:lnTo>
                  <a:pt x="0" y="0"/>
                </a:lnTo>
                <a:lnTo>
                  <a:pt x="0" y="1587812"/>
                </a:lnTo>
                <a:lnTo>
                  <a:pt x="2694909" y="1587812"/>
                </a:lnTo>
                <a:lnTo>
                  <a:pt x="269490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11858038" y="6610114"/>
            <a:ext cx="664314" cy="631727"/>
          </a:xfrm>
          <a:custGeom>
            <a:avLst/>
            <a:gdLst/>
            <a:ahLst/>
            <a:cxnLst/>
            <a:rect l="l" t="t" r="r" b="b"/>
            <a:pathLst>
              <a:path w="664314" h="631727">
                <a:moveTo>
                  <a:pt x="0" y="0"/>
                </a:moveTo>
                <a:lnTo>
                  <a:pt x="664314" y="0"/>
                </a:lnTo>
                <a:lnTo>
                  <a:pt x="664314" y="631726"/>
                </a:lnTo>
                <a:lnTo>
                  <a:pt x="0" y="6317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7"/>
          <p:cNvSpPr/>
          <p:nvPr/>
        </p:nvSpPr>
        <p:spPr>
          <a:xfrm>
            <a:off x="4097824" y="5791482"/>
            <a:ext cx="652421" cy="781769"/>
          </a:xfrm>
          <a:custGeom>
            <a:avLst/>
            <a:gdLst/>
            <a:ahLst/>
            <a:cxnLst/>
            <a:rect l="l" t="t" r="r" b="b"/>
            <a:pathLst>
              <a:path w="652421" h="781769">
                <a:moveTo>
                  <a:pt x="0" y="0"/>
                </a:moveTo>
                <a:lnTo>
                  <a:pt x="652421" y="0"/>
                </a:lnTo>
                <a:lnTo>
                  <a:pt x="652421" y="781769"/>
                </a:lnTo>
                <a:lnTo>
                  <a:pt x="0" y="7817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Freeform 18"/>
          <p:cNvSpPr/>
          <p:nvPr/>
        </p:nvSpPr>
        <p:spPr>
          <a:xfrm>
            <a:off x="11953677" y="5104785"/>
            <a:ext cx="617380" cy="617380"/>
          </a:xfrm>
          <a:custGeom>
            <a:avLst/>
            <a:gdLst/>
            <a:ahLst/>
            <a:cxnLst/>
            <a:rect l="l" t="t" r="r" b="b"/>
            <a:pathLst>
              <a:path w="617380" h="617380">
                <a:moveTo>
                  <a:pt x="0" y="0"/>
                </a:moveTo>
                <a:lnTo>
                  <a:pt x="617380" y="0"/>
                </a:lnTo>
                <a:lnTo>
                  <a:pt x="617380" y="617381"/>
                </a:lnTo>
                <a:lnTo>
                  <a:pt x="0" y="6173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/>
          <p:cNvSpPr/>
          <p:nvPr/>
        </p:nvSpPr>
        <p:spPr>
          <a:xfrm>
            <a:off x="11788023" y="1403947"/>
            <a:ext cx="783035" cy="709002"/>
          </a:xfrm>
          <a:custGeom>
            <a:avLst/>
            <a:gdLst/>
            <a:ahLst/>
            <a:cxnLst/>
            <a:rect l="l" t="t" r="r" b="b"/>
            <a:pathLst>
              <a:path w="783035" h="709002">
                <a:moveTo>
                  <a:pt x="0" y="0"/>
                </a:moveTo>
                <a:lnTo>
                  <a:pt x="783034" y="0"/>
                </a:lnTo>
                <a:lnTo>
                  <a:pt x="783034" y="709003"/>
                </a:lnTo>
                <a:lnTo>
                  <a:pt x="0" y="7090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Freeform 20"/>
          <p:cNvSpPr/>
          <p:nvPr/>
        </p:nvSpPr>
        <p:spPr>
          <a:xfrm>
            <a:off x="11953677" y="8323418"/>
            <a:ext cx="708151" cy="704289"/>
          </a:xfrm>
          <a:custGeom>
            <a:avLst/>
            <a:gdLst/>
            <a:ahLst/>
            <a:cxnLst/>
            <a:rect l="l" t="t" r="r" b="b"/>
            <a:pathLst>
              <a:path w="708151" h="704289">
                <a:moveTo>
                  <a:pt x="0" y="0"/>
                </a:moveTo>
                <a:lnTo>
                  <a:pt x="708151" y="0"/>
                </a:lnTo>
                <a:lnTo>
                  <a:pt x="708151" y="704288"/>
                </a:lnTo>
                <a:lnTo>
                  <a:pt x="0" y="7042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Freeform 21"/>
          <p:cNvSpPr/>
          <p:nvPr/>
        </p:nvSpPr>
        <p:spPr>
          <a:xfrm>
            <a:off x="4097824" y="2487928"/>
            <a:ext cx="783112" cy="780265"/>
          </a:xfrm>
          <a:custGeom>
            <a:avLst/>
            <a:gdLst/>
            <a:ahLst/>
            <a:cxnLst/>
            <a:rect l="l" t="t" r="r" b="b"/>
            <a:pathLst>
              <a:path w="783112" h="780265">
                <a:moveTo>
                  <a:pt x="0" y="0"/>
                </a:moveTo>
                <a:lnTo>
                  <a:pt x="783112" y="0"/>
                </a:lnTo>
                <a:lnTo>
                  <a:pt x="783112" y="780265"/>
                </a:lnTo>
                <a:lnTo>
                  <a:pt x="0" y="78026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11844544" y="3086121"/>
            <a:ext cx="803790" cy="803790"/>
          </a:xfrm>
          <a:custGeom>
            <a:avLst/>
            <a:gdLst/>
            <a:ahLst/>
            <a:cxnLst/>
            <a:rect l="l" t="t" r="r" b="b"/>
            <a:pathLst>
              <a:path w="803790" h="803790">
                <a:moveTo>
                  <a:pt x="0" y="0"/>
                </a:moveTo>
                <a:lnTo>
                  <a:pt x="803790" y="0"/>
                </a:lnTo>
                <a:lnTo>
                  <a:pt x="803790" y="803791"/>
                </a:lnTo>
                <a:lnTo>
                  <a:pt x="0" y="80379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3" name="TextBox 23"/>
          <p:cNvSpPr txBox="1"/>
          <p:nvPr/>
        </p:nvSpPr>
        <p:spPr>
          <a:xfrm>
            <a:off x="405789" y="8967986"/>
            <a:ext cx="11252811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26"/>
              </a:lnSpc>
            </a:pP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Źródło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Raport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końcowy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z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badania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: „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Wpływ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wsparcia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EFS w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ramach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WRPO 2014+ </a:t>
            </a:r>
            <a:endParaRPr lang="pl-PL" sz="2000" dirty="0">
              <a:solidFill>
                <a:srgbClr val="1C1C1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>
              <a:lnSpc>
                <a:spcPts val="2226"/>
              </a:lnSpc>
            </a:pP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jakość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dostępność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świadczeń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zdrowotnych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terenie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województwa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wielkopolskiego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.”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Badanie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ilościowe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wśród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uczestników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RPZ, n= 4151</a:t>
            </a:r>
            <a:r>
              <a:rPr lang="pl-PL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s. 89</a:t>
            </a:r>
          </a:p>
          <a:p>
            <a:pPr marL="0" lvl="0" indent="0" algn="l">
              <a:lnSpc>
                <a:spcPts val="2226"/>
              </a:lnSpc>
            </a:pPr>
            <a:r>
              <a:rPr lang="pl-PL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Badanie wykonane przez EVALU Sp. z o.o. na zlecenie Województwa Wielkopolskiego</a:t>
            </a:r>
            <a:endParaRPr lang="en-US" sz="2000" dirty="0">
              <a:solidFill>
                <a:srgbClr val="1C1C1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4104732" y="4193535"/>
            <a:ext cx="645513" cy="609130"/>
          </a:xfrm>
          <a:custGeom>
            <a:avLst/>
            <a:gdLst/>
            <a:ahLst/>
            <a:cxnLst/>
            <a:rect l="l" t="t" r="r" b="b"/>
            <a:pathLst>
              <a:path w="645513" h="609130">
                <a:moveTo>
                  <a:pt x="0" y="0"/>
                </a:moveTo>
                <a:lnTo>
                  <a:pt x="645513" y="0"/>
                </a:lnTo>
                <a:lnTo>
                  <a:pt x="645513" y="609130"/>
                </a:lnTo>
                <a:lnTo>
                  <a:pt x="0" y="60913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5" name="Freeform 25"/>
          <p:cNvSpPr/>
          <p:nvPr/>
        </p:nvSpPr>
        <p:spPr>
          <a:xfrm>
            <a:off x="4132076" y="7563851"/>
            <a:ext cx="590825" cy="623711"/>
          </a:xfrm>
          <a:custGeom>
            <a:avLst/>
            <a:gdLst/>
            <a:ahLst/>
            <a:cxnLst/>
            <a:rect l="l" t="t" r="r" b="b"/>
            <a:pathLst>
              <a:path w="590825" h="623711">
                <a:moveTo>
                  <a:pt x="0" y="0"/>
                </a:moveTo>
                <a:lnTo>
                  <a:pt x="590825" y="0"/>
                </a:lnTo>
                <a:lnTo>
                  <a:pt x="590825" y="623711"/>
                </a:lnTo>
                <a:lnTo>
                  <a:pt x="0" y="62371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6" name="Freeform 26"/>
          <p:cNvSpPr/>
          <p:nvPr/>
        </p:nvSpPr>
        <p:spPr>
          <a:xfrm rot="-5400000" flipH="1">
            <a:off x="178110" y="9334500"/>
            <a:ext cx="791741" cy="791741"/>
          </a:xfrm>
          <a:custGeom>
            <a:avLst/>
            <a:gdLst/>
            <a:ahLst/>
            <a:cxnLst/>
            <a:rect l="l" t="t" r="r" b="b"/>
            <a:pathLst>
              <a:path w="791741" h="791741">
                <a:moveTo>
                  <a:pt x="791742" y="0"/>
                </a:moveTo>
                <a:lnTo>
                  <a:pt x="0" y="0"/>
                </a:lnTo>
                <a:lnTo>
                  <a:pt x="0" y="791741"/>
                </a:lnTo>
                <a:lnTo>
                  <a:pt x="791742" y="791741"/>
                </a:lnTo>
                <a:lnTo>
                  <a:pt x="791742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27" name="TextBox 27"/>
          <p:cNvSpPr txBox="1"/>
          <p:nvPr/>
        </p:nvSpPr>
        <p:spPr>
          <a:xfrm>
            <a:off x="1397651" y="2830435"/>
            <a:ext cx="2444375" cy="463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39"/>
              </a:lnSpc>
              <a:spcBef>
                <a:spcPct val="0"/>
              </a:spcBef>
            </a:pPr>
            <a:r>
              <a:rPr lang="en-US" sz="274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4,8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52306" y="2367473"/>
            <a:ext cx="2611449" cy="427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77"/>
              </a:lnSpc>
            </a:pPr>
            <a:r>
              <a:rPr lang="en-US" sz="1397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Uprzejmość i zaangażowanie personelu medycznego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97236" y="4038622"/>
            <a:ext cx="2366518" cy="427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77"/>
              </a:lnSpc>
            </a:pPr>
            <a:r>
              <a:rPr lang="en-US" sz="1397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Poczucie bezpieczeństwa podczas świadczenia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967664" y="3012771"/>
            <a:ext cx="259984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42"/>
              </a:lnSpc>
            </a:pPr>
            <a:r>
              <a:rPr lang="en-US" sz="1535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Jasność wyjaśnień przebiegu świadczenia zdrowotnego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52306" y="5722166"/>
            <a:ext cx="2735054" cy="427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77"/>
              </a:lnSpc>
            </a:pPr>
            <a:r>
              <a:rPr lang="en-US" sz="1397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Profesjonalizm i komeptencje medyczne personelu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967664" y="4896672"/>
            <a:ext cx="259984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42"/>
              </a:lnSpc>
            </a:pPr>
            <a:r>
              <a:rPr lang="en-US" sz="1535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Czas trwania świadczenia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032660" y="6383353"/>
            <a:ext cx="259984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42"/>
              </a:lnSpc>
            </a:pPr>
            <a:r>
              <a:rPr lang="en-US" sz="1535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Możliwość zadania pytań i uzyskania odpowiedzi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032660" y="8108185"/>
            <a:ext cx="259984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42"/>
              </a:lnSpc>
            </a:pPr>
            <a:r>
              <a:rPr lang="en-US" sz="1535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Przekazanie informacji o efektach lub dalszych krokach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58723" y="7351624"/>
            <a:ext cx="2444375" cy="427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77"/>
              </a:lnSpc>
            </a:pPr>
            <a:r>
              <a:rPr lang="en-US" sz="1397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Ogólna satysfakcja z udzielonego świadczenia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07048" y="993394"/>
            <a:ext cx="7913589" cy="31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44"/>
              </a:lnSpc>
            </a:pPr>
            <a:r>
              <a:rPr lang="en-US" sz="240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(w skali od 1 do 5, gdzie 5 oznacza bardzo wysoką)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542102" y="441944"/>
            <a:ext cx="2331280" cy="601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2"/>
              </a:lnSpc>
              <a:spcBef>
                <a:spcPct val="0"/>
              </a:spcBef>
            </a:pPr>
            <a:r>
              <a:rPr lang="en-US" sz="2200" u="none" strike="noStrike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Odpowiedzi </a:t>
            </a:r>
          </a:p>
          <a:p>
            <a:pPr marL="0" lvl="0" indent="0" algn="l">
              <a:lnSpc>
                <a:spcPts val="2332"/>
              </a:lnSpc>
              <a:spcBef>
                <a:spcPct val="0"/>
              </a:spcBef>
            </a:pPr>
            <a:r>
              <a:rPr lang="en-US" sz="2200" u="none" strike="noStrike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respondentów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97651" y="4461671"/>
            <a:ext cx="2444375" cy="463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39"/>
              </a:lnSpc>
              <a:spcBef>
                <a:spcPct val="0"/>
              </a:spcBef>
            </a:pPr>
            <a:r>
              <a:rPr lang="en-US" sz="274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4,8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97236" y="6268707"/>
            <a:ext cx="2444375" cy="463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39"/>
              </a:lnSpc>
              <a:spcBef>
                <a:spcPct val="0"/>
              </a:spcBef>
            </a:pPr>
            <a:r>
              <a:rPr lang="en-US" sz="274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4,8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58723" y="7792590"/>
            <a:ext cx="2444375" cy="463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39"/>
              </a:lnSpc>
              <a:spcBef>
                <a:spcPct val="0"/>
              </a:spcBef>
            </a:pPr>
            <a:r>
              <a:rPr lang="en-US" sz="274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4,7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900989" y="1710823"/>
            <a:ext cx="563337" cy="463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39"/>
              </a:lnSpc>
              <a:spcBef>
                <a:spcPct val="0"/>
              </a:spcBef>
            </a:pPr>
            <a:r>
              <a:rPr lang="en-US" sz="274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4,7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920039" y="3729788"/>
            <a:ext cx="563337" cy="463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39"/>
              </a:lnSpc>
              <a:spcBef>
                <a:spcPct val="0"/>
              </a:spcBef>
            </a:pPr>
            <a:r>
              <a:rPr lang="en-US" sz="274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4,6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967664" y="5282124"/>
            <a:ext cx="563337" cy="463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39"/>
              </a:lnSpc>
              <a:spcBef>
                <a:spcPct val="0"/>
              </a:spcBef>
            </a:pPr>
            <a:r>
              <a:rPr lang="en-US" sz="274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4,6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967664" y="6878352"/>
            <a:ext cx="563337" cy="463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39"/>
              </a:lnSpc>
              <a:spcBef>
                <a:spcPct val="0"/>
              </a:spcBef>
            </a:pPr>
            <a:r>
              <a:rPr lang="en-US" sz="274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4,6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032660" y="8857307"/>
            <a:ext cx="563337" cy="463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39"/>
              </a:lnSpc>
              <a:spcBef>
                <a:spcPct val="0"/>
              </a:spcBef>
            </a:pPr>
            <a:r>
              <a:rPr lang="en-US" sz="274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4,5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48140" y="7871389"/>
            <a:ext cx="1044306" cy="1295263"/>
          </a:xfrm>
          <a:custGeom>
            <a:avLst/>
            <a:gdLst/>
            <a:ahLst/>
            <a:cxnLst/>
            <a:rect l="l" t="t" r="r" b="b"/>
            <a:pathLst>
              <a:path w="1044306" h="1295263">
                <a:moveTo>
                  <a:pt x="0" y="0"/>
                </a:moveTo>
                <a:lnTo>
                  <a:pt x="1044307" y="0"/>
                </a:lnTo>
                <a:lnTo>
                  <a:pt x="1044307" y="1295263"/>
                </a:lnTo>
                <a:lnTo>
                  <a:pt x="0" y="1295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-5400000" flipH="1">
            <a:off x="178110" y="9334500"/>
            <a:ext cx="791741" cy="791741"/>
          </a:xfrm>
          <a:custGeom>
            <a:avLst/>
            <a:gdLst/>
            <a:ahLst/>
            <a:cxnLst/>
            <a:rect l="l" t="t" r="r" b="b"/>
            <a:pathLst>
              <a:path w="791741" h="791741">
                <a:moveTo>
                  <a:pt x="791742" y="0"/>
                </a:moveTo>
                <a:lnTo>
                  <a:pt x="0" y="0"/>
                </a:lnTo>
                <a:lnTo>
                  <a:pt x="0" y="791741"/>
                </a:lnTo>
                <a:lnTo>
                  <a:pt x="791742" y="791741"/>
                </a:lnTo>
                <a:lnTo>
                  <a:pt x="7917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1575500" y="1906422"/>
            <a:ext cx="4268363" cy="6997317"/>
          </a:xfrm>
          <a:custGeom>
            <a:avLst/>
            <a:gdLst/>
            <a:ahLst/>
            <a:cxnLst/>
            <a:rect l="l" t="t" r="r" b="b"/>
            <a:pathLst>
              <a:path w="4268363" h="6997317">
                <a:moveTo>
                  <a:pt x="0" y="0"/>
                </a:moveTo>
                <a:lnTo>
                  <a:pt x="4268363" y="0"/>
                </a:lnTo>
                <a:lnTo>
                  <a:pt x="4268363" y="6997316"/>
                </a:lnTo>
                <a:lnTo>
                  <a:pt x="0" y="69973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880964" y="282458"/>
            <a:ext cx="14428854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Czy zabrakło jakichś potrzebnych działań (świadczeń zdrowotnych, badań, konsultacji, działań podnoszących wiedzę)?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endParaRPr lang="en-US" sz="3599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6" name="Freeform 6"/>
          <p:cNvSpPr/>
          <p:nvPr/>
        </p:nvSpPr>
        <p:spPr>
          <a:xfrm rot="-10800000" flipH="1" flipV="1">
            <a:off x="8222948" y="2822087"/>
            <a:ext cx="3938207" cy="400022"/>
          </a:xfrm>
          <a:custGeom>
            <a:avLst/>
            <a:gdLst/>
            <a:ahLst/>
            <a:cxnLst/>
            <a:rect l="l" t="t" r="r" b="b"/>
            <a:pathLst>
              <a:path w="3938207" h="400022">
                <a:moveTo>
                  <a:pt x="3938207" y="400022"/>
                </a:moveTo>
                <a:lnTo>
                  <a:pt x="0" y="400022"/>
                </a:lnTo>
                <a:lnTo>
                  <a:pt x="0" y="0"/>
                </a:lnTo>
                <a:lnTo>
                  <a:pt x="3938207" y="0"/>
                </a:lnTo>
                <a:lnTo>
                  <a:pt x="3938207" y="400022"/>
                </a:lnTo>
                <a:close/>
              </a:path>
            </a:pathLst>
          </a:custGeom>
          <a:blipFill>
            <a:blip r:embed="rId8">
              <a:alphaModFix amt="29000"/>
            </a:blip>
            <a:stretch>
              <a:fillRect t="-6384" b="-6384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>
            <a:off x="7631577" y="7999038"/>
            <a:ext cx="3684950" cy="796794"/>
            <a:chOff x="0" y="0"/>
            <a:chExt cx="1403533" cy="3034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03533" cy="303485"/>
            </a:xfrm>
            <a:custGeom>
              <a:avLst/>
              <a:gdLst/>
              <a:ahLst/>
              <a:cxnLst/>
              <a:rect l="l" t="t" r="r" b="b"/>
              <a:pathLst>
                <a:path w="1403533" h="303485">
                  <a:moveTo>
                    <a:pt x="50194" y="0"/>
                  </a:moveTo>
                  <a:lnTo>
                    <a:pt x="1353338" y="0"/>
                  </a:lnTo>
                  <a:cubicBezTo>
                    <a:pt x="1366651" y="0"/>
                    <a:pt x="1379418" y="5288"/>
                    <a:pt x="1388831" y="14702"/>
                  </a:cubicBezTo>
                  <a:cubicBezTo>
                    <a:pt x="1398244" y="24115"/>
                    <a:pt x="1403533" y="36882"/>
                    <a:pt x="1403533" y="50194"/>
                  </a:cubicBezTo>
                  <a:lnTo>
                    <a:pt x="1403533" y="253291"/>
                  </a:lnTo>
                  <a:cubicBezTo>
                    <a:pt x="1403533" y="281012"/>
                    <a:pt x="1381060" y="303485"/>
                    <a:pt x="1353338" y="303485"/>
                  </a:cubicBezTo>
                  <a:lnTo>
                    <a:pt x="50194" y="303485"/>
                  </a:lnTo>
                  <a:cubicBezTo>
                    <a:pt x="22473" y="303485"/>
                    <a:pt x="0" y="281012"/>
                    <a:pt x="0" y="253291"/>
                  </a:cubicBezTo>
                  <a:lnTo>
                    <a:pt x="0" y="50194"/>
                  </a:lnTo>
                  <a:cubicBezTo>
                    <a:pt x="0" y="22473"/>
                    <a:pt x="22473" y="0"/>
                    <a:pt x="501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403533" cy="341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934200" y="7909449"/>
            <a:ext cx="869015" cy="900473"/>
            <a:chOff x="0" y="0"/>
            <a:chExt cx="1311175" cy="13586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11175" cy="1358640"/>
            </a:xfrm>
            <a:custGeom>
              <a:avLst/>
              <a:gdLst/>
              <a:ahLst/>
              <a:cxnLst/>
              <a:rect l="l" t="t" r="r" b="b"/>
              <a:pathLst>
                <a:path w="1311175" h="1358640">
                  <a:moveTo>
                    <a:pt x="655588" y="0"/>
                  </a:moveTo>
                  <a:cubicBezTo>
                    <a:pt x="293517" y="0"/>
                    <a:pt x="0" y="304142"/>
                    <a:pt x="0" y="679320"/>
                  </a:cubicBezTo>
                  <a:cubicBezTo>
                    <a:pt x="0" y="1054498"/>
                    <a:pt x="293517" y="1358640"/>
                    <a:pt x="655588" y="1358640"/>
                  </a:cubicBezTo>
                  <a:cubicBezTo>
                    <a:pt x="1017659" y="1358640"/>
                    <a:pt x="1311175" y="1054498"/>
                    <a:pt x="1311175" y="679320"/>
                  </a:cubicBezTo>
                  <a:cubicBezTo>
                    <a:pt x="1311175" y="304142"/>
                    <a:pt x="1017659" y="0"/>
                    <a:pt x="655588" y="0"/>
                  </a:cubicBezTo>
                  <a:close/>
                </a:path>
              </a:pathLst>
            </a:custGeom>
            <a:solidFill>
              <a:srgbClr val="7778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2923" y="89272"/>
              <a:ext cx="1065330" cy="1141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2,9%</a:t>
              </a:r>
            </a:p>
          </p:txBody>
        </p:sp>
      </p:grpSp>
      <p:sp>
        <p:nvSpPr>
          <p:cNvPr id="13" name="Freeform 13"/>
          <p:cNvSpPr/>
          <p:nvPr/>
        </p:nvSpPr>
        <p:spPr>
          <a:xfrm rot="-10800000" flipH="1" flipV="1">
            <a:off x="8222948" y="4542112"/>
            <a:ext cx="3938207" cy="400022"/>
          </a:xfrm>
          <a:custGeom>
            <a:avLst/>
            <a:gdLst/>
            <a:ahLst/>
            <a:cxnLst/>
            <a:rect l="l" t="t" r="r" b="b"/>
            <a:pathLst>
              <a:path w="3938207" h="400022">
                <a:moveTo>
                  <a:pt x="3938207" y="400022"/>
                </a:moveTo>
                <a:lnTo>
                  <a:pt x="0" y="400022"/>
                </a:lnTo>
                <a:lnTo>
                  <a:pt x="0" y="0"/>
                </a:lnTo>
                <a:lnTo>
                  <a:pt x="3938207" y="0"/>
                </a:lnTo>
                <a:lnTo>
                  <a:pt x="3938207" y="400022"/>
                </a:lnTo>
                <a:close/>
              </a:path>
            </a:pathLst>
          </a:custGeom>
          <a:blipFill>
            <a:blip r:embed="rId8">
              <a:alphaModFix amt="29000"/>
            </a:blip>
            <a:stretch>
              <a:fillRect t="-6384" b="-6384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4" name="Group 14"/>
          <p:cNvGrpSpPr/>
          <p:nvPr/>
        </p:nvGrpSpPr>
        <p:grpSpPr>
          <a:xfrm>
            <a:off x="7631578" y="6591301"/>
            <a:ext cx="3717836" cy="796794"/>
            <a:chOff x="0" y="0"/>
            <a:chExt cx="1416058" cy="30348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16058" cy="303485"/>
            </a:xfrm>
            <a:custGeom>
              <a:avLst/>
              <a:gdLst/>
              <a:ahLst/>
              <a:cxnLst/>
              <a:rect l="l" t="t" r="r" b="b"/>
              <a:pathLst>
                <a:path w="1416058" h="303485">
                  <a:moveTo>
                    <a:pt x="49750" y="0"/>
                  </a:moveTo>
                  <a:lnTo>
                    <a:pt x="1366308" y="0"/>
                  </a:lnTo>
                  <a:cubicBezTo>
                    <a:pt x="1379503" y="0"/>
                    <a:pt x="1392157" y="5242"/>
                    <a:pt x="1401487" y="14572"/>
                  </a:cubicBezTo>
                  <a:cubicBezTo>
                    <a:pt x="1410817" y="23902"/>
                    <a:pt x="1416058" y="36556"/>
                    <a:pt x="1416058" y="49750"/>
                  </a:cubicBezTo>
                  <a:lnTo>
                    <a:pt x="1416058" y="253735"/>
                  </a:lnTo>
                  <a:cubicBezTo>
                    <a:pt x="1416058" y="266929"/>
                    <a:pt x="1410817" y="279583"/>
                    <a:pt x="1401487" y="288913"/>
                  </a:cubicBezTo>
                  <a:cubicBezTo>
                    <a:pt x="1392157" y="298243"/>
                    <a:pt x="1379503" y="303485"/>
                    <a:pt x="1366308" y="303485"/>
                  </a:cubicBezTo>
                  <a:lnTo>
                    <a:pt x="49750" y="303485"/>
                  </a:lnTo>
                  <a:cubicBezTo>
                    <a:pt x="36556" y="303485"/>
                    <a:pt x="23902" y="298243"/>
                    <a:pt x="14572" y="288913"/>
                  </a:cubicBezTo>
                  <a:cubicBezTo>
                    <a:pt x="5242" y="279583"/>
                    <a:pt x="0" y="266929"/>
                    <a:pt x="0" y="253735"/>
                  </a:cubicBezTo>
                  <a:lnTo>
                    <a:pt x="0" y="49750"/>
                  </a:lnTo>
                  <a:cubicBezTo>
                    <a:pt x="0" y="36556"/>
                    <a:pt x="5242" y="23902"/>
                    <a:pt x="14572" y="14572"/>
                  </a:cubicBezTo>
                  <a:cubicBezTo>
                    <a:pt x="23902" y="5242"/>
                    <a:pt x="36556" y="0"/>
                    <a:pt x="497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416058" cy="341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934200" y="6591300"/>
            <a:ext cx="869016" cy="86901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B1E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7,6%</a:t>
              </a:r>
            </a:p>
          </p:txBody>
        </p:sp>
      </p:grpSp>
      <p:sp>
        <p:nvSpPr>
          <p:cNvPr id="20" name="Freeform 20"/>
          <p:cNvSpPr/>
          <p:nvPr/>
        </p:nvSpPr>
        <p:spPr>
          <a:xfrm rot="-10800000" flipH="1" flipV="1">
            <a:off x="8222948" y="6262138"/>
            <a:ext cx="3938207" cy="400022"/>
          </a:xfrm>
          <a:custGeom>
            <a:avLst/>
            <a:gdLst/>
            <a:ahLst/>
            <a:cxnLst/>
            <a:rect l="l" t="t" r="r" b="b"/>
            <a:pathLst>
              <a:path w="3938207" h="400022">
                <a:moveTo>
                  <a:pt x="3938207" y="400021"/>
                </a:moveTo>
                <a:lnTo>
                  <a:pt x="0" y="400021"/>
                </a:lnTo>
                <a:lnTo>
                  <a:pt x="0" y="0"/>
                </a:lnTo>
                <a:lnTo>
                  <a:pt x="3938207" y="0"/>
                </a:lnTo>
                <a:lnTo>
                  <a:pt x="3938207" y="400021"/>
                </a:lnTo>
                <a:close/>
              </a:path>
            </a:pathLst>
          </a:custGeom>
          <a:blipFill>
            <a:blip r:embed="rId8">
              <a:alphaModFix amt="29000"/>
            </a:blip>
            <a:stretch>
              <a:fillRect t="-6384" b="-6384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1" name="Group 21"/>
          <p:cNvGrpSpPr/>
          <p:nvPr/>
        </p:nvGrpSpPr>
        <p:grpSpPr>
          <a:xfrm>
            <a:off x="7631055" y="5022385"/>
            <a:ext cx="3684950" cy="796794"/>
            <a:chOff x="0" y="0"/>
            <a:chExt cx="1403533" cy="30348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03533" cy="303485"/>
            </a:xfrm>
            <a:custGeom>
              <a:avLst/>
              <a:gdLst/>
              <a:ahLst/>
              <a:cxnLst/>
              <a:rect l="l" t="t" r="r" b="b"/>
              <a:pathLst>
                <a:path w="1403533" h="303485">
                  <a:moveTo>
                    <a:pt x="50194" y="0"/>
                  </a:moveTo>
                  <a:lnTo>
                    <a:pt x="1353338" y="0"/>
                  </a:lnTo>
                  <a:cubicBezTo>
                    <a:pt x="1366651" y="0"/>
                    <a:pt x="1379418" y="5288"/>
                    <a:pt x="1388831" y="14702"/>
                  </a:cubicBezTo>
                  <a:cubicBezTo>
                    <a:pt x="1398244" y="24115"/>
                    <a:pt x="1403533" y="36882"/>
                    <a:pt x="1403533" y="50194"/>
                  </a:cubicBezTo>
                  <a:lnTo>
                    <a:pt x="1403533" y="253291"/>
                  </a:lnTo>
                  <a:cubicBezTo>
                    <a:pt x="1403533" y="281012"/>
                    <a:pt x="1381060" y="303485"/>
                    <a:pt x="1353338" y="303485"/>
                  </a:cubicBezTo>
                  <a:lnTo>
                    <a:pt x="50194" y="303485"/>
                  </a:lnTo>
                  <a:cubicBezTo>
                    <a:pt x="22473" y="303485"/>
                    <a:pt x="0" y="281012"/>
                    <a:pt x="0" y="253291"/>
                  </a:cubicBezTo>
                  <a:lnTo>
                    <a:pt x="0" y="50194"/>
                  </a:lnTo>
                  <a:cubicBezTo>
                    <a:pt x="0" y="22473"/>
                    <a:pt x="22473" y="0"/>
                    <a:pt x="501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03533" cy="341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933678" y="4991100"/>
            <a:ext cx="869016" cy="869016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CCB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 dirty="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13,6%</a:t>
              </a:r>
            </a:p>
          </p:txBody>
        </p:sp>
      </p:grpSp>
      <p:sp>
        <p:nvSpPr>
          <p:cNvPr id="27" name="Freeform 27"/>
          <p:cNvSpPr/>
          <p:nvPr/>
        </p:nvSpPr>
        <p:spPr>
          <a:xfrm rot="-10800000" flipH="1" flipV="1">
            <a:off x="8946531" y="9900393"/>
            <a:ext cx="5039532" cy="511888"/>
          </a:xfrm>
          <a:custGeom>
            <a:avLst/>
            <a:gdLst/>
            <a:ahLst/>
            <a:cxnLst/>
            <a:rect l="l" t="t" r="r" b="b"/>
            <a:pathLst>
              <a:path w="5039532" h="511888">
                <a:moveTo>
                  <a:pt x="5039533" y="511888"/>
                </a:moveTo>
                <a:lnTo>
                  <a:pt x="0" y="511888"/>
                </a:lnTo>
                <a:lnTo>
                  <a:pt x="0" y="0"/>
                </a:lnTo>
                <a:lnTo>
                  <a:pt x="5039533" y="0"/>
                </a:lnTo>
                <a:lnTo>
                  <a:pt x="5039533" y="511888"/>
                </a:lnTo>
                <a:close/>
              </a:path>
            </a:pathLst>
          </a:custGeom>
          <a:blipFill>
            <a:blip r:embed="rId8">
              <a:alphaModFix amt="29000"/>
            </a:blip>
            <a:stretch>
              <a:fillRect t="-6384" b="-6384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8" name="Group 28"/>
          <p:cNvGrpSpPr/>
          <p:nvPr/>
        </p:nvGrpSpPr>
        <p:grpSpPr>
          <a:xfrm>
            <a:off x="7631056" y="3381888"/>
            <a:ext cx="3717836" cy="796794"/>
            <a:chOff x="0" y="0"/>
            <a:chExt cx="1416058" cy="30348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16058" cy="303485"/>
            </a:xfrm>
            <a:custGeom>
              <a:avLst/>
              <a:gdLst/>
              <a:ahLst/>
              <a:cxnLst/>
              <a:rect l="l" t="t" r="r" b="b"/>
              <a:pathLst>
                <a:path w="1416058" h="303485">
                  <a:moveTo>
                    <a:pt x="49750" y="0"/>
                  </a:moveTo>
                  <a:lnTo>
                    <a:pt x="1366308" y="0"/>
                  </a:lnTo>
                  <a:cubicBezTo>
                    <a:pt x="1379503" y="0"/>
                    <a:pt x="1392157" y="5242"/>
                    <a:pt x="1401487" y="14572"/>
                  </a:cubicBezTo>
                  <a:cubicBezTo>
                    <a:pt x="1410817" y="23902"/>
                    <a:pt x="1416058" y="36556"/>
                    <a:pt x="1416058" y="49750"/>
                  </a:cubicBezTo>
                  <a:lnTo>
                    <a:pt x="1416058" y="253735"/>
                  </a:lnTo>
                  <a:cubicBezTo>
                    <a:pt x="1416058" y="266929"/>
                    <a:pt x="1410817" y="279583"/>
                    <a:pt x="1401487" y="288913"/>
                  </a:cubicBezTo>
                  <a:cubicBezTo>
                    <a:pt x="1392157" y="298243"/>
                    <a:pt x="1379503" y="303485"/>
                    <a:pt x="1366308" y="303485"/>
                  </a:cubicBezTo>
                  <a:lnTo>
                    <a:pt x="49750" y="303485"/>
                  </a:lnTo>
                  <a:cubicBezTo>
                    <a:pt x="36556" y="303485"/>
                    <a:pt x="23902" y="298243"/>
                    <a:pt x="14572" y="288913"/>
                  </a:cubicBezTo>
                  <a:cubicBezTo>
                    <a:pt x="5242" y="279583"/>
                    <a:pt x="0" y="266929"/>
                    <a:pt x="0" y="253735"/>
                  </a:cubicBezTo>
                  <a:lnTo>
                    <a:pt x="0" y="49750"/>
                  </a:lnTo>
                  <a:cubicBezTo>
                    <a:pt x="0" y="36556"/>
                    <a:pt x="5242" y="23902"/>
                    <a:pt x="14572" y="14572"/>
                  </a:cubicBezTo>
                  <a:cubicBezTo>
                    <a:pt x="23902" y="5242"/>
                    <a:pt x="36556" y="0"/>
                    <a:pt x="497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416058" cy="341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908961" y="3314700"/>
            <a:ext cx="906181" cy="928168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DB7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700" b="1" dirty="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50,2%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552150" y="9195098"/>
            <a:ext cx="17440297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4"/>
              </a:lnSpc>
            </a:pP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Źródło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Raport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końcowy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z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badania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: „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Wpływ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wsparcia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EFS w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ramach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WRPO 2014+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jakość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dostępność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świadczeń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zdrowotnych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lang="pl-PL" sz="2000" dirty="0">
              <a:solidFill>
                <a:srgbClr val="1C1C1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>
              <a:lnSpc>
                <a:spcPts val="2544"/>
              </a:lnSpc>
            </a:pP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terenie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województwa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wielkopolskiego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.”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Badanie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ilościowe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wśród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uczestników</a:t>
            </a:r>
            <a:r>
              <a:rPr lang="en-US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RPZ, n= 4541</a:t>
            </a:r>
            <a:r>
              <a:rPr lang="pl-PL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s. 92 </a:t>
            </a:r>
          </a:p>
          <a:p>
            <a:pPr>
              <a:lnSpc>
                <a:spcPts val="2544"/>
              </a:lnSpc>
            </a:pPr>
            <a:r>
              <a:rPr lang="pl-PL" sz="2000" dirty="0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Badanie wykonane przez EVALU Sp. z o.o. na zlecenie Województwa Wielkopolskiego</a:t>
            </a:r>
            <a:endParaRPr lang="en-US" sz="2000" dirty="0">
              <a:solidFill>
                <a:srgbClr val="1C1C1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>
              <a:lnSpc>
                <a:spcPts val="2544"/>
              </a:lnSpc>
            </a:pPr>
            <a:endParaRPr lang="en-US" sz="2400" dirty="0">
              <a:solidFill>
                <a:srgbClr val="1C1C1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36" name="Group 36"/>
          <p:cNvGrpSpPr/>
          <p:nvPr/>
        </p:nvGrpSpPr>
        <p:grpSpPr>
          <a:xfrm>
            <a:off x="7631056" y="1908306"/>
            <a:ext cx="3717836" cy="796794"/>
            <a:chOff x="0" y="0"/>
            <a:chExt cx="1416058" cy="30348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416058" cy="303485"/>
            </a:xfrm>
            <a:custGeom>
              <a:avLst/>
              <a:gdLst/>
              <a:ahLst/>
              <a:cxnLst/>
              <a:rect l="l" t="t" r="r" b="b"/>
              <a:pathLst>
                <a:path w="1416058" h="303485">
                  <a:moveTo>
                    <a:pt x="49750" y="0"/>
                  </a:moveTo>
                  <a:lnTo>
                    <a:pt x="1366308" y="0"/>
                  </a:lnTo>
                  <a:cubicBezTo>
                    <a:pt x="1379503" y="0"/>
                    <a:pt x="1392157" y="5242"/>
                    <a:pt x="1401487" y="14572"/>
                  </a:cubicBezTo>
                  <a:cubicBezTo>
                    <a:pt x="1410817" y="23902"/>
                    <a:pt x="1416058" y="36556"/>
                    <a:pt x="1416058" y="49750"/>
                  </a:cubicBezTo>
                  <a:lnTo>
                    <a:pt x="1416058" y="253735"/>
                  </a:lnTo>
                  <a:cubicBezTo>
                    <a:pt x="1416058" y="266929"/>
                    <a:pt x="1410817" y="279583"/>
                    <a:pt x="1401487" y="288913"/>
                  </a:cubicBezTo>
                  <a:cubicBezTo>
                    <a:pt x="1392157" y="298243"/>
                    <a:pt x="1379503" y="303485"/>
                    <a:pt x="1366308" y="303485"/>
                  </a:cubicBezTo>
                  <a:lnTo>
                    <a:pt x="49750" y="303485"/>
                  </a:lnTo>
                  <a:cubicBezTo>
                    <a:pt x="36556" y="303485"/>
                    <a:pt x="23902" y="298243"/>
                    <a:pt x="14572" y="288913"/>
                  </a:cubicBezTo>
                  <a:cubicBezTo>
                    <a:pt x="5242" y="279583"/>
                    <a:pt x="0" y="266929"/>
                    <a:pt x="0" y="253735"/>
                  </a:cubicBezTo>
                  <a:lnTo>
                    <a:pt x="0" y="49750"/>
                  </a:lnTo>
                  <a:cubicBezTo>
                    <a:pt x="0" y="36556"/>
                    <a:pt x="5242" y="23902"/>
                    <a:pt x="14572" y="14572"/>
                  </a:cubicBezTo>
                  <a:cubicBezTo>
                    <a:pt x="23902" y="5242"/>
                    <a:pt x="36556" y="0"/>
                    <a:pt x="497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1416058" cy="341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933678" y="1866900"/>
            <a:ext cx="869016" cy="8690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778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700" dirty="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25,8%</a:t>
              </a:r>
            </a:p>
          </p:txBody>
        </p:sp>
      </p:grpSp>
      <p:sp>
        <p:nvSpPr>
          <p:cNvPr id="42" name="Freeform 42"/>
          <p:cNvSpPr/>
          <p:nvPr/>
        </p:nvSpPr>
        <p:spPr>
          <a:xfrm rot="-10800000">
            <a:off x="12694799" y="1906421"/>
            <a:ext cx="227473" cy="2274725"/>
          </a:xfrm>
          <a:custGeom>
            <a:avLst/>
            <a:gdLst/>
            <a:ahLst/>
            <a:cxnLst/>
            <a:rect l="l" t="t" r="r" b="b"/>
            <a:pathLst>
              <a:path w="257072" h="2570717">
                <a:moveTo>
                  <a:pt x="0" y="0"/>
                </a:moveTo>
                <a:lnTo>
                  <a:pt x="257072" y="0"/>
                </a:lnTo>
                <a:lnTo>
                  <a:pt x="257072" y="2570717"/>
                </a:lnTo>
                <a:lnTo>
                  <a:pt x="0" y="25707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3" name="Freeform 43"/>
          <p:cNvSpPr/>
          <p:nvPr/>
        </p:nvSpPr>
        <p:spPr>
          <a:xfrm rot="-10800000">
            <a:off x="12694799" y="6591300"/>
            <a:ext cx="227473" cy="2274725"/>
          </a:xfrm>
          <a:custGeom>
            <a:avLst/>
            <a:gdLst/>
            <a:ahLst/>
            <a:cxnLst/>
            <a:rect l="l" t="t" r="r" b="b"/>
            <a:pathLst>
              <a:path w="257072" h="2570717">
                <a:moveTo>
                  <a:pt x="0" y="0"/>
                </a:moveTo>
                <a:lnTo>
                  <a:pt x="257072" y="0"/>
                </a:lnTo>
                <a:lnTo>
                  <a:pt x="257072" y="2570717"/>
                </a:lnTo>
                <a:lnTo>
                  <a:pt x="0" y="25707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4" name="Group 44"/>
          <p:cNvGrpSpPr/>
          <p:nvPr/>
        </p:nvGrpSpPr>
        <p:grpSpPr>
          <a:xfrm>
            <a:off x="13880190" y="2283995"/>
            <a:ext cx="1876227" cy="1876227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DB7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 b="1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76%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4230041" y="6583073"/>
            <a:ext cx="1876227" cy="1944146"/>
            <a:chOff x="0" y="0"/>
            <a:chExt cx="1311175" cy="135864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311175" cy="1358640"/>
            </a:xfrm>
            <a:custGeom>
              <a:avLst/>
              <a:gdLst/>
              <a:ahLst/>
              <a:cxnLst/>
              <a:rect l="l" t="t" r="r" b="b"/>
              <a:pathLst>
                <a:path w="1311175" h="1358640">
                  <a:moveTo>
                    <a:pt x="655588" y="0"/>
                  </a:moveTo>
                  <a:cubicBezTo>
                    <a:pt x="293517" y="0"/>
                    <a:pt x="0" y="304142"/>
                    <a:pt x="0" y="679320"/>
                  </a:cubicBezTo>
                  <a:cubicBezTo>
                    <a:pt x="0" y="1054498"/>
                    <a:pt x="293517" y="1358640"/>
                    <a:pt x="655588" y="1358640"/>
                  </a:cubicBezTo>
                  <a:cubicBezTo>
                    <a:pt x="1017659" y="1358640"/>
                    <a:pt x="1311175" y="1054498"/>
                    <a:pt x="1311175" y="679320"/>
                  </a:cubicBezTo>
                  <a:cubicBezTo>
                    <a:pt x="1311175" y="304142"/>
                    <a:pt x="1017659" y="0"/>
                    <a:pt x="655588" y="0"/>
                  </a:cubicBezTo>
                  <a:close/>
                </a:path>
              </a:pathLst>
            </a:custGeom>
            <a:solidFill>
              <a:srgbClr val="7778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22923" y="79747"/>
              <a:ext cx="1065330" cy="1151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10,5%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897131" y="7496657"/>
            <a:ext cx="1087354" cy="1087354"/>
          </a:xfrm>
          <a:custGeom>
            <a:avLst/>
            <a:gdLst/>
            <a:ahLst/>
            <a:cxnLst/>
            <a:rect l="l" t="t" r="r" b="b"/>
            <a:pathLst>
              <a:path w="1087354" h="1087354">
                <a:moveTo>
                  <a:pt x="0" y="0"/>
                </a:moveTo>
                <a:lnTo>
                  <a:pt x="1087353" y="0"/>
                </a:lnTo>
                <a:lnTo>
                  <a:pt x="1087353" y="1087354"/>
                </a:lnTo>
                <a:lnTo>
                  <a:pt x="0" y="10873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1" name="Freeform 51"/>
          <p:cNvSpPr/>
          <p:nvPr/>
        </p:nvSpPr>
        <p:spPr>
          <a:xfrm>
            <a:off x="1875822" y="2269313"/>
            <a:ext cx="1129971" cy="922467"/>
          </a:xfrm>
          <a:custGeom>
            <a:avLst/>
            <a:gdLst/>
            <a:ahLst/>
            <a:cxnLst/>
            <a:rect l="l" t="t" r="r" b="b"/>
            <a:pathLst>
              <a:path w="1129971" h="922467">
                <a:moveTo>
                  <a:pt x="0" y="0"/>
                </a:moveTo>
                <a:lnTo>
                  <a:pt x="1129971" y="0"/>
                </a:lnTo>
                <a:lnTo>
                  <a:pt x="1129971" y="922467"/>
                </a:lnTo>
                <a:lnTo>
                  <a:pt x="0" y="9224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2" name="Freeform 52"/>
          <p:cNvSpPr/>
          <p:nvPr/>
        </p:nvSpPr>
        <p:spPr>
          <a:xfrm>
            <a:off x="1958577" y="3921870"/>
            <a:ext cx="964460" cy="1155672"/>
          </a:xfrm>
          <a:custGeom>
            <a:avLst/>
            <a:gdLst/>
            <a:ahLst/>
            <a:cxnLst/>
            <a:rect l="l" t="t" r="r" b="b"/>
            <a:pathLst>
              <a:path w="964460" h="1155672">
                <a:moveTo>
                  <a:pt x="0" y="0"/>
                </a:moveTo>
                <a:lnTo>
                  <a:pt x="964461" y="0"/>
                </a:lnTo>
                <a:lnTo>
                  <a:pt x="964461" y="1155672"/>
                </a:lnTo>
                <a:lnTo>
                  <a:pt x="0" y="115567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3" name="Freeform 53"/>
          <p:cNvSpPr/>
          <p:nvPr/>
        </p:nvSpPr>
        <p:spPr>
          <a:xfrm>
            <a:off x="1875822" y="5744797"/>
            <a:ext cx="1129971" cy="1074542"/>
          </a:xfrm>
          <a:custGeom>
            <a:avLst/>
            <a:gdLst/>
            <a:ahLst/>
            <a:cxnLst/>
            <a:rect l="l" t="t" r="r" b="b"/>
            <a:pathLst>
              <a:path w="1129971" h="1074542">
                <a:moveTo>
                  <a:pt x="0" y="0"/>
                </a:moveTo>
                <a:lnTo>
                  <a:pt x="1129971" y="0"/>
                </a:lnTo>
                <a:lnTo>
                  <a:pt x="1129971" y="1074542"/>
                </a:lnTo>
                <a:lnTo>
                  <a:pt x="0" y="107454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4" name="Freeform 54"/>
          <p:cNvSpPr/>
          <p:nvPr/>
        </p:nvSpPr>
        <p:spPr>
          <a:xfrm flipH="1">
            <a:off x="15392787" y="385532"/>
            <a:ext cx="2694910" cy="1587812"/>
          </a:xfrm>
          <a:custGeom>
            <a:avLst/>
            <a:gdLst/>
            <a:ahLst/>
            <a:cxnLst/>
            <a:rect l="l" t="t" r="r" b="b"/>
            <a:pathLst>
              <a:path w="2694910" h="1587812">
                <a:moveTo>
                  <a:pt x="2694910" y="0"/>
                </a:moveTo>
                <a:lnTo>
                  <a:pt x="0" y="0"/>
                </a:lnTo>
                <a:lnTo>
                  <a:pt x="0" y="1587811"/>
                </a:lnTo>
                <a:lnTo>
                  <a:pt x="2694910" y="1587811"/>
                </a:lnTo>
                <a:lnTo>
                  <a:pt x="269491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5" name="TextBox 55"/>
          <p:cNvSpPr txBox="1"/>
          <p:nvPr/>
        </p:nvSpPr>
        <p:spPr>
          <a:xfrm>
            <a:off x="8095913" y="8200534"/>
            <a:ext cx="3163416" cy="311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3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Tak, </a:t>
            </a:r>
            <a:r>
              <a:rPr lang="en-US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zdecydowanie</a:t>
            </a:r>
            <a:r>
              <a:rPr lang="en-US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zabrakło</a:t>
            </a:r>
            <a:endParaRPr lang="en-US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8327070" y="6803212"/>
            <a:ext cx="2815218" cy="315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3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Tak, </a:t>
            </a:r>
            <a:r>
              <a:rPr lang="en-US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raczej</a:t>
            </a:r>
            <a:r>
              <a:rPr lang="en-US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zabrakło</a:t>
            </a:r>
            <a:endParaRPr lang="en-US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8050541" y="5167875"/>
            <a:ext cx="3157986" cy="311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3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Nie </a:t>
            </a:r>
            <a:r>
              <a:rPr lang="en-US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wiem</a:t>
            </a:r>
            <a:r>
              <a:rPr lang="en-US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trudno</a:t>
            </a:r>
            <a:r>
              <a:rPr lang="en-US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powiedzieć</a:t>
            </a:r>
            <a:endParaRPr lang="en-US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8254868" y="3455705"/>
            <a:ext cx="3199225" cy="657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3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Nie, </a:t>
            </a:r>
            <a:r>
              <a:rPr lang="en-US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raczej</a:t>
            </a:r>
            <a:r>
              <a:rPr lang="en-US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niczego</a:t>
            </a:r>
            <a:r>
              <a:rPr lang="en-US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nie</a:t>
            </a:r>
            <a:r>
              <a:rPr lang="en-US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brakowało</a:t>
            </a:r>
            <a:endParaRPr lang="en-US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8190906" y="1967180"/>
            <a:ext cx="2815214" cy="661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3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Nie, </a:t>
            </a:r>
            <a:r>
              <a:rPr lang="en-US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zdecydowanie</a:t>
            </a:r>
            <a:r>
              <a:rPr lang="en-US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niczego</a:t>
            </a:r>
            <a:r>
              <a:rPr lang="en-US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nie</a:t>
            </a:r>
            <a:r>
              <a:rPr lang="en-US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brakowało</a:t>
            </a:r>
            <a:endParaRPr lang="en-US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5756417" y="742441"/>
            <a:ext cx="2331280" cy="601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2"/>
              </a:lnSpc>
              <a:spcBef>
                <a:spcPct val="0"/>
              </a:spcBef>
            </a:pPr>
            <a:r>
              <a:rPr lang="en-US" sz="2200" u="none" strike="noStrike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Odpowiedzi </a:t>
            </a:r>
          </a:p>
          <a:p>
            <a:pPr marL="0" lvl="0" indent="0" algn="l">
              <a:lnSpc>
                <a:spcPts val="2332"/>
              </a:lnSpc>
              <a:spcBef>
                <a:spcPct val="0"/>
              </a:spcBef>
            </a:pPr>
            <a:r>
              <a:rPr lang="en-US" sz="2200" u="none" strike="noStrike">
                <a:solidFill>
                  <a:srgbClr val="1C1C1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respondentów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1382</Words>
  <Application>Microsoft Office PowerPoint</Application>
  <PresentationFormat>Niestandardowy</PresentationFormat>
  <Paragraphs>224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31" baseType="lpstr">
      <vt:lpstr>Canva Sans Bold</vt:lpstr>
      <vt:lpstr>DM Sans Bold</vt:lpstr>
      <vt:lpstr>Canva Sans</vt:lpstr>
      <vt:lpstr>Calibri</vt:lpstr>
      <vt:lpstr>Arial</vt:lpstr>
      <vt:lpstr>Open Sans 1</vt:lpstr>
      <vt:lpstr>Open Sans 1 Bold</vt:lpstr>
      <vt:lpstr>Proxima Nova Bold</vt:lpstr>
      <vt:lpstr>Proxima Nova</vt:lpstr>
      <vt:lpstr>Gotham</vt:lpstr>
      <vt:lpstr>Aptos</vt:lpstr>
      <vt:lpstr>Montserrat Bold</vt:lpstr>
      <vt:lpstr>Montserrat Ultra-Bold</vt:lpstr>
      <vt:lpstr>Montserrat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RPZ</dc:title>
  <cp:lastModifiedBy>Skorupska Monika</cp:lastModifiedBy>
  <cp:revision>39</cp:revision>
  <dcterms:created xsi:type="dcterms:W3CDTF">2006-08-16T00:00:00Z</dcterms:created>
  <dcterms:modified xsi:type="dcterms:W3CDTF">2026-01-27T09:05:52Z</dcterms:modified>
  <dc:identifier>DAG-MSagQWU</dc:identifier>
</cp:coreProperties>
</file>