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9" r:id="rId2"/>
    <p:sldId id="257" r:id="rId3"/>
    <p:sldId id="266" r:id="rId4"/>
    <p:sldId id="260" r:id="rId5"/>
    <p:sldId id="262" r:id="rId6"/>
    <p:sldId id="261" r:id="rId7"/>
    <p:sldId id="263" r:id="rId8"/>
    <p:sldId id="264" r:id="rId9"/>
    <p:sldId id="265" r:id="rId10"/>
    <p:sldId id="25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3FF"/>
    <a:srgbClr val="113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/>
    <p:restoredTop sz="94695"/>
  </p:normalViewPr>
  <p:slideViewPr>
    <p:cSldViewPr snapToGrid="0">
      <p:cViewPr varScale="1">
        <p:scale>
          <a:sx n="119" d="100"/>
          <a:sy n="119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5195A-2CD9-174D-AEAD-381FEE756290}" type="datetimeFigureOut">
              <a:rPr lang="en-PL" smtClean="0"/>
              <a:t>04/18/2025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2D5A1-7A08-4F43-A24E-AFD3B6116D9D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07351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2D5A1-7A08-4F43-A24E-AFD3B6116D9D}" type="slidenum">
              <a:rPr lang="en-PL" smtClean="0"/>
              <a:t>10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1203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DA27-E5F4-BE42-A2EA-4A668A0EC3BE}" type="datetime1">
              <a:rPr lang="pl-PL" smtClean="0"/>
              <a:t>18.04.2025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00177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B7BA-A300-E34D-BE72-94BC2E910D39}" type="datetime1">
              <a:rPr lang="pl-PL" smtClean="0"/>
              <a:t>18.04.2025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5693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99C1-965E-9B4E-9164-45E0BC012EA6}" type="datetime1">
              <a:rPr lang="pl-PL" smtClean="0"/>
              <a:t>18.04.2025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1210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A5C0-AB71-8D47-9B34-24E8C0F4E915}" type="datetime1">
              <a:rPr lang="pl-PL" smtClean="0"/>
              <a:t>18.04.2025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9764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8232-4B3D-9440-9BFB-94401B49BDE4}" type="datetime1">
              <a:rPr lang="pl-PL" smtClean="0"/>
              <a:t>18.04.2025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01500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526C-F776-6C40-8FD1-D2A992B95E09}" type="datetime1">
              <a:rPr lang="pl-PL" smtClean="0"/>
              <a:t>18.04.2025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73746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97F7-7959-AB43-A50F-5738D1E4E6BC}" type="datetime1">
              <a:rPr lang="pl-PL" smtClean="0"/>
              <a:t>18.04.2025</a:t>
            </a:fld>
            <a:endParaRPr lang="en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80647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7464-96DC-D14D-A8DE-56875D5AD01E}" type="datetime1">
              <a:rPr lang="pl-PL" smtClean="0"/>
              <a:t>18.04.2025</a:t>
            </a:fld>
            <a:endParaRPr lang="en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4341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B123-50AF-DD44-ACCE-9E68533090CA}" type="datetime1">
              <a:rPr lang="pl-PL" smtClean="0"/>
              <a:t>18.04.2025</a:t>
            </a:fld>
            <a:endParaRPr lang="en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7582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7240-ECA5-6444-A292-9BE533F3602B}" type="datetime1">
              <a:rPr lang="pl-PL" smtClean="0"/>
              <a:t>18.04.2025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43800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AE09-9C3D-4E43-BEA5-DC47EAA8FBE3}" type="datetime1">
              <a:rPr lang="pl-PL" smtClean="0"/>
              <a:t>18.04.2025</a:t>
            </a:fld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561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DA80-E7CC-5748-AB41-95F230173DB9}" type="datetime1">
              <a:rPr lang="pl-PL" smtClean="0"/>
              <a:t>18.04.2025</a:t>
            </a:fld>
            <a:endParaRPr lang="en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792E-792F-C546-A20E-33988F1803FB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7541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7545F-C082-5122-2C26-8210D0ED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44070" y="321911"/>
            <a:ext cx="708551" cy="7085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F29D56-559F-994C-4E89-131D5E35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71217" cy="20991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977B00C-3006-5E4E-C7D1-7E205B800E06}"/>
              </a:ext>
            </a:extLst>
          </p:cNvPr>
          <p:cNvSpPr/>
          <p:nvPr/>
        </p:nvSpPr>
        <p:spPr>
          <a:xfrm>
            <a:off x="683962" y="1612510"/>
            <a:ext cx="7114942" cy="2568551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L" dirty="0"/>
          </a:p>
        </p:txBody>
      </p:sp>
      <p:sp>
        <p:nvSpPr>
          <p:cNvPr id="21" name="Title 9">
            <a:extLst>
              <a:ext uri="{FF2B5EF4-FFF2-40B4-BE49-F238E27FC236}">
                <a16:creationId xmlns:a16="http://schemas.microsoft.com/office/drawing/2014/main" id="{66D3A058-7400-9DC6-08EA-57CABF2EA958}"/>
              </a:ext>
            </a:extLst>
          </p:cNvPr>
          <p:cNvSpPr txBox="1">
            <a:spLocks/>
          </p:cNvSpPr>
          <p:nvPr/>
        </p:nvSpPr>
        <p:spPr>
          <a:xfrm>
            <a:off x="885693" y="3525548"/>
            <a:ext cx="4532483" cy="434661"/>
          </a:xfrm>
          <a:prstGeom prst="rect">
            <a:avLst/>
          </a:prstGeom>
        </p:spPr>
        <p:txBody>
          <a:bodyPr vert="horz" lIns="62215" tIns="31107" rIns="62215" bIns="31107" rtlCol="0" anchor="t">
            <a:normAutofit fontScale="85000" lnSpcReduction="1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l-PL" sz="1905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Rozwiązania na rzecz redukcji bezdomności </a:t>
            </a:r>
            <a:endParaRPr lang="en-PL" sz="1905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itle 9">
            <a:extLst>
              <a:ext uri="{FF2B5EF4-FFF2-40B4-BE49-F238E27FC236}">
                <a16:creationId xmlns:a16="http://schemas.microsoft.com/office/drawing/2014/main" id="{8C207631-2B17-9AB6-E6E3-75BB162B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93" y="2352134"/>
            <a:ext cx="7068242" cy="811114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pl-PL" sz="2191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Zadomowieni w Lesznie i Kaliszu</a:t>
            </a:r>
            <a:endParaRPr lang="en-PL" sz="219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77577FC-147C-7F43-F23B-0C27900D79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2902" y="306605"/>
            <a:ext cx="471621" cy="4716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3B7E2A-FD82-388A-DC0A-5F0E1DBD2C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75304" y="306605"/>
            <a:ext cx="471621" cy="4716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82EE6F-92F3-AEC0-FBF3-141B88EB1D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799827" y="310858"/>
            <a:ext cx="471621" cy="4642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4CAA2-783E-3E00-C456-0A8C9E591D4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484974" y="306605"/>
            <a:ext cx="471621" cy="4716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DE8332-2A3B-FFCE-FF0B-794F794761D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47154" y="944502"/>
            <a:ext cx="464252" cy="4716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6E6FEDB-8FFE-AF56-6349-921756A44E2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79556" y="944502"/>
            <a:ext cx="464252" cy="4716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9B4716-1865-BD9C-C0FA-6DCF1FEBC3D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804079" y="948755"/>
            <a:ext cx="464252" cy="4642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E5A924-EA8B-D3C9-B33D-7574C355383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489227" y="944502"/>
            <a:ext cx="464252" cy="4716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7571939-0FC0-66AC-9EC4-A4D8F8D6F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195615" y="4288016"/>
            <a:ext cx="6091635" cy="622669"/>
          </a:xfrm>
          <a:prstGeom prst="rect">
            <a:avLst/>
          </a:prstGeom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7BB3A1AC-5832-C586-358D-A30EC8F538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962" y="1612510"/>
            <a:ext cx="2687255" cy="4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1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6AED21B-FBBC-8027-B0F6-4E63C9DB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93" y="-3105"/>
            <a:ext cx="7823415" cy="35672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7A255C-E354-F769-AF1F-FF3DC8EAA8B3}"/>
              </a:ext>
            </a:extLst>
          </p:cNvPr>
          <p:cNvSpPr/>
          <p:nvPr/>
        </p:nvSpPr>
        <p:spPr>
          <a:xfrm>
            <a:off x="2619772" y="3077554"/>
            <a:ext cx="6524228" cy="1218115"/>
          </a:xfrm>
          <a:prstGeom prst="rect">
            <a:avLst/>
          </a:prstGeom>
          <a:solidFill>
            <a:srgbClr val="A5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PL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BFEA64A-34CF-2CCD-6011-7504D0855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772" y="3077554"/>
            <a:ext cx="2687255" cy="486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F8B99E-B44E-D8BD-6F85-3CAD1DEAF5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26183" y="4335836"/>
            <a:ext cx="6091635" cy="62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4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9C8723E1-FCC0-24B3-A618-4CA3FFD69DA4}"/>
              </a:ext>
            </a:extLst>
          </p:cNvPr>
          <p:cNvSpPr txBox="1">
            <a:spLocks/>
          </p:cNvSpPr>
          <p:nvPr/>
        </p:nvSpPr>
        <p:spPr>
          <a:xfrm>
            <a:off x="660292" y="640192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Partnerstwo</a:t>
            </a:r>
            <a:endParaRPr lang="en-PL" sz="172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550FB395-C9E1-F322-0DD9-C765C78A8763}"/>
              </a:ext>
            </a:extLst>
          </p:cNvPr>
          <p:cNvSpPr txBox="1">
            <a:spLocks/>
          </p:cNvSpPr>
          <p:nvPr/>
        </p:nvSpPr>
        <p:spPr>
          <a:xfrm>
            <a:off x="4655505" y="1364716"/>
            <a:ext cx="3828202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GB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2F9CF-4D0C-0731-18A4-235C1EEF6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F75C9F-78E1-0594-E50C-3BEA6BA3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0EFC0F-C0C9-D247-482C-71B706A2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2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22F14CA6-56FB-85E6-F563-EE8E344EF2CC}"/>
              </a:ext>
            </a:extLst>
          </p:cNvPr>
          <p:cNvSpPr txBox="1">
            <a:spLocks/>
          </p:cNvSpPr>
          <p:nvPr/>
        </p:nvSpPr>
        <p:spPr>
          <a:xfrm>
            <a:off x="660292" y="1364716"/>
            <a:ext cx="3739540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GB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Obraz 2" descr="Obraz zawierający symbol, tarcza, godło, herb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A62BE4E8-3634-52A1-308E-95F37BA21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121" y="2673505"/>
            <a:ext cx="937549" cy="1101076"/>
          </a:xfrm>
          <a:prstGeom prst="rect">
            <a:avLst/>
          </a:prstGeom>
        </p:spPr>
      </p:pic>
      <p:pic>
        <p:nvPicPr>
          <p:cNvPr id="6" name="Obraz 5" descr="Obraz zawierający tekst, Czcionka, projekt graficzny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05FF907-0739-0FAA-A904-B9EFACAE1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7919" y="1091946"/>
            <a:ext cx="5112017" cy="1163574"/>
          </a:xfrm>
          <a:prstGeom prst="rect">
            <a:avLst/>
          </a:prstGeom>
        </p:spPr>
      </p:pic>
      <p:pic>
        <p:nvPicPr>
          <p:cNvPr id="13" name="Obraz 12" descr="Obraz zawierający tekst, Czcionka, projekt graficzny, log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AEDEEA3-3272-1F52-3B2F-5188DC88E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520" y="2707274"/>
            <a:ext cx="3683552" cy="94658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F34A6AB-3B57-D8B3-51BC-E566E2D78DD8}"/>
              </a:ext>
            </a:extLst>
          </p:cNvPr>
          <p:cNvSpPr txBox="1"/>
          <p:nvPr/>
        </p:nvSpPr>
        <p:spPr>
          <a:xfrm>
            <a:off x="5792480" y="3295038"/>
            <a:ext cx="1615440" cy="35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Koło kaliskie</a:t>
            </a:r>
            <a:endParaRPr lang="pl-PL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39BBE5B-BDB0-8EF5-92C3-50F9754225A8}"/>
              </a:ext>
            </a:extLst>
          </p:cNvPr>
          <p:cNvSpPr txBox="1"/>
          <p:nvPr/>
        </p:nvSpPr>
        <p:spPr>
          <a:xfrm>
            <a:off x="1565128" y="3800390"/>
            <a:ext cx="1637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Miasto Leszno</a:t>
            </a:r>
          </a:p>
        </p:txBody>
      </p:sp>
    </p:spTree>
    <p:extLst>
      <p:ext uri="{BB962C8B-B14F-4D97-AF65-F5344CB8AC3E}">
        <p14:creationId xmlns:p14="http://schemas.microsoft.com/office/powerpoint/2010/main" val="2233346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67CFF-B3E8-C481-26E4-94CB56923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B7C34BEF-9718-C5EA-BA54-EA4460ECA5EC}"/>
              </a:ext>
            </a:extLst>
          </p:cNvPr>
          <p:cNvSpPr txBox="1">
            <a:spLocks/>
          </p:cNvSpPr>
          <p:nvPr/>
        </p:nvSpPr>
        <p:spPr>
          <a:xfrm>
            <a:off x="660292" y="640192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</a:t>
            </a:r>
            <a:endParaRPr lang="en-PL" sz="172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C94D3E-FE8D-05E5-9FE1-5294F49FB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93D6A7-5BEF-C315-6562-2A05E90B6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D5B767C-B95E-5389-4F49-6B862EE1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3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994F5398-2223-D70B-0A5B-DF41869F3774}"/>
              </a:ext>
            </a:extLst>
          </p:cNvPr>
          <p:cNvSpPr txBox="1">
            <a:spLocks/>
          </p:cNvSpPr>
          <p:nvPr/>
        </p:nvSpPr>
        <p:spPr>
          <a:xfrm>
            <a:off x="660292" y="1364716"/>
            <a:ext cx="7823414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Okres realizacji: 01.07.2025 r. – 31.12.2028 r.</a:t>
            </a:r>
          </a:p>
          <a:p>
            <a:pPr algn="just">
              <a:lnSpc>
                <a:spcPct val="100000"/>
              </a:lnSpc>
            </a:pPr>
            <a:endParaRPr lang="pl-PL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Całkowita wartość projektu: 4 997 957,50 zł</a:t>
            </a:r>
          </a:p>
          <a:p>
            <a:pPr algn="just">
              <a:lnSpc>
                <a:spcPct val="100000"/>
              </a:lnSpc>
            </a:pPr>
            <a:endParaRPr lang="pl-PL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Wysokość dofinansowania: 4 748 059,62 zł, w tym UE: 3 498 570,25 zł</a:t>
            </a:r>
          </a:p>
          <a:p>
            <a:pPr algn="just">
              <a:lnSpc>
                <a:spcPct val="100000"/>
              </a:lnSpc>
            </a:pPr>
            <a:endParaRPr lang="pl-PL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0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Obszar realizacji: Leszno i Kalisz</a:t>
            </a:r>
            <a:endParaRPr lang="en-GB" sz="20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29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E8468-6599-36B8-1E0E-5477D76C5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1E7D6319-2604-282F-7489-089FD1C513F6}"/>
              </a:ext>
            </a:extLst>
          </p:cNvPr>
          <p:cNvSpPr txBox="1">
            <a:spLocks/>
          </p:cNvSpPr>
          <p:nvPr/>
        </p:nvSpPr>
        <p:spPr>
          <a:xfrm>
            <a:off x="660292" y="640192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Cele projektu</a:t>
            </a:r>
            <a:endParaRPr lang="en-PL" sz="172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052F8-3FE8-DE71-5077-F4FCA9A0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B019A4-578F-3ED4-7831-CF78B97EA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109CC2-D714-FF33-6E4D-C93EE026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4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8CC5048E-9BD9-B5FC-A960-288D02415328}"/>
              </a:ext>
            </a:extLst>
          </p:cNvPr>
          <p:cNvSpPr txBox="1">
            <a:spLocks/>
          </p:cNvSpPr>
          <p:nvPr/>
        </p:nvSpPr>
        <p:spPr>
          <a:xfrm>
            <a:off x="660292" y="1364716"/>
            <a:ext cx="3739540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en-GB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D1DEC89-CCFD-3C87-4852-279BB4D24989}"/>
              </a:ext>
            </a:extLst>
          </p:cNvPr>
          <p:cNvSpPr txBox="1"/>
          <p:nvPr/>
        </p:nvSpPr>
        <p:spPr>
          <a:xfrm>
            <a:off x="660292" y="1116366"/>
            <a:ext cx="782341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/>
              <a:t>1. Objęcie wsparciem 80 osób doświadczających bezdomności i 	zagrożonych bezdomnością.</a:t>
            </a:r>
          </a:p>
          <a:p>
            <a:r>
              <a:rPr lang="pl-PL" sz="2000" dirty="0"/>
              <a:t>2. Utworzenie i prowadzenie 3 punktów poradnictwa specjalistycznego 	dla osób zagrożonych bezdomnością.</a:t>
            </a:r>
          </a:p>
          <a:p>
            <a:r>
              <a:rPr lang="pl-PL" sz="2000" dirty="0"/>
              <a:t>3. Utworzenie i prowadzenie 2 punktów socjalnych dla osób 	doświadczających bezdomności.</a:t>
            </a:r>
          </a:p>
          <a:p>
            <a:r>
              <a:rPr lang="pl-PL" sz="2000" dirty="0"/>
              <a:t>4. Utworzenie i prowadzenie 5 mieszkań treningowych w Lesznie i Kaliszu 	dla 17 osób (11K, 6M).</a:t>
            </a:r>
          </a:p>
          <a:p>
            <a:r>
              <a:rPr lang="pl-PL" sz="2000" dirty="0"/>
              <a:t>5. Utworzenie i prowadzenie 3 mieszkań w Modelu Najpierw Mieszkanie 	w Lesznie i Kaliszu dla 3 osób</a:t>
            </a:r>
          </a:p>
        </p:txBody>
      </p:sp>
    </p:spTree>
    <p:extLst>
      <p:ext uri="{BB962C8B-B14F-4D97-AF65-F5344CB8AC3E}">
        <p14:creationId xmlns:p14="http://schemas.microsoft.com/office/powerpoint/2010/main" val="407531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5C667-18DA-85CD-9949-07A089480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F4FB0C1E-DC67-DCFD-F23C-4E05F9E3A233}"/>
              </a:ext>
            </a:extLst>
          </p:cNvPr>
          <p:cNvSpPr txBox="1">
            <a:spLocks/>
          </p:cNvSpPr>
          <p:nvPr/>
        </p:nvSpPr>
        <p:spPr>
          <a:xfrm>
            <a:off x="660292" y="640192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Grupa docelowa</a:t>
            </a:r>
            <a:endParaRPr lang="en-PL" sz="172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1CE4730D-C9F5-6DA1-140E-A5EBF9BDF21E}"/>
              </a:ext>
            </a:extLst>
          </p:cNvPr>
          <p:cNvSpPr txBox="1">
            <a:spLocks/>
          </p:cNvSpPr>
          <p:nvPr/>
        </p:nvSpPr>
        <p:spPr>
          <a:xfrm>
            <a:off x="4655505" y="1030224"/>
            <a:ext cx="3828202" cy="3473084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Wsparcia mieszkaniowego: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Mieszkań treningowych: osoby doświadczające bezdomności przebywające w schroniskach dla bezdomnych w Kaliszu i Lesznie oraz w mieszkaniach interwencyjnych w Lesznie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Program Najpierw Mieszkanie: osoby doświadczające bezdomności (pow. 3 lat) z zaburzeniami psychicznymi i/lub uzależnieniami żyjące w przestrzeni publicznej.</a:t>
            </a: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A02AE-A2C4-D3D9-1D98-7F3D243A5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FC70E7-87C3-E93C-C21F-3CEF4C1A8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650BB92-CAAB-D447-CC1B-6F46E847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5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B8F76FD8-45FF-43FA-3627-328FBE76FDC9}"/>
              </a:ext>
            </a:extLst>
          </p:cNvPr>
          <p:cNvSpPr txBox="1">
            <a:spLocks/>
          </p:cNvSpPr>
          <p:nvPr/>
        </p:nvSpPr>
        <p:spPr>
          <a:xfrm>
            <a:off x="660292" y="1085088"/>
            <a:ext cx="3739540" cy="3418220"/>
          </a:xfrm>
          <a:prstGeom prst="rect">
            <a:avLst/>
          </a:prstGeom>
        </p:spPr>
        <p:txBody>
          <a:bodyPr vert="horz" lIns="62215" tIns="31107" rIns="62215" bIns="31107" rtlCol="0" anchor="t">
            <a:normAutofit lnSpcReduction="1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Profilaktyka bezdomności: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Osoby zagrożone bezdomnością, przede wszystkim posiadające zaległości w opłatach czynszowych. </a:t>
            </a: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Punkty socjalne:</a:t>
            </a:r>
          </a:p>
          <a:p>
            <a:pPr marL="171450" indent="-1714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osoby przebywające w przestrzeni publicznej i miejscach niemieszkalnych</a:t>
            </a:r>
          </a:p>
          <a:p>
            <a:pPr marL="171450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Wsparcie kadry: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najbliższe otoczenie osób doświadczających bezdomności</a:t>
            </a:r>
          </a:p>
          <a:p>
            <a:pPr marL="171450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GB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7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ADDDA-DE1F-7B80-8535-B18320702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59590D3D-4B1B-27B7-EAC0-AD65CEF4C4B7}"/>
              </a:ext>
            </a:extLst>
          </p:cNvPr>
          <p:cNvSpPr txBox="1">
            <a:spLocks/>
          </p:cNvSpPr>
          <p:nvPr/>
        </p:nvSpPr>
        <p:spPr>
          <a:xfrm>
            <a:off x="660292" y="640192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Profilaktyka bezdomności</a:t>
            </a:r>
            <a:endParaRPr lang="en-PL" sz="172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FFA4D79F-1DDF-68AA-5DCD-B331A023FF1F}"/>
              </a:ext>
            </a:extLst>
          </p:cNvPr>
          <p:cNvSpPr txBox="1">
            <a:spLocks/>
          </p:cNvSpPr>
          <p:nvPr/>
        </p:nvSpPr>
        <p:spPr>
          <a:xfrm>
            <a:off x="5321807" y="1364716"/>
            <a:ext cx="3161899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Grupa docelowa: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Osoby zagrożone bezdomnością, przede wszystkim posiadające zaległości w opłatach czynszowych. </a:t>
            </a:r>
          </a:p>
          <a:p>
            <a:pPr algn="l">
              <a:lnSpc>
                <a:spcPct val="100000"/>
              </a:lnSpc>
            </a:pPr>
            <a:endParaRPr lang="en-GB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6BE30C-AE88-4335-DA7B-9849FD43E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3A9FFA-8289-D825-B695-23C4DEB01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B4614D-4C8D-F7F0-6CF2-AFDFB659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6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EDA41E2B-A8F4-1BC9-6D5E-4511A9E82A0C}"/>
              </a:ext>
            </a:extLst>
          </p:cNvPr>
          <p:cNvSpPr txBox="1">
            <a:spLocks/>
          </p:cNvSpPr>
          <p:nvPr/>
        </p:nvSpPr>
        <p:spPr>
          <a:xfrm>
            <a:off x="660292" y="1364716"/>
            <a:ext cx="4192124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Wsparcie w formie poradnictwa w obszarze bezpieczeństwa ekonomicznego, podejmowania działań mających na celu redukcję zadłużeń uczestników projektu i innego wsparcia specjalistycznego zmierzającego do ograniczenia zagrożenia bezdomnością.</a:t>
            </a:r>
          </a:p>
          <a:p>
            <a:pPr algn="l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ramach zadania powstaną 3 punkty poradnictwa) 2 w Lesznie, 1 w Kaliszu.</a:t>
            </a: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9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4E13B-5028-7C50-BBDE-9191B2F1D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8C6ED31A-F47E-80CD-B9D6-9DEBAE95669F}"/>
              </a:ext>
            </a:extLst>
          </p:cNvPr>
          <p:cNvSpPr txBox="1">
            <a:spLocks/>
          </p:cNvSpPr>
          <p:nvPr/>
        </p:nvSpPr>
        <p:spPr>
          <a:xfrm>
            <a:off x="660292" y="640192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Usługi mieszkaniowe</a:t>
            </a:r>
            <a:endParaRPr lang="en-PL" sz="172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452445F4-541A-37CF-453E-21C13AC1D529}"/>
              </a:ext>
            </a:extLst>
          </p:cNvPr>
          <p:cNvSpPr txBox="1">
            <a:spLocks/>
          </p:cNvSpPr>
          <p:nvPr/>
        </p:nvSpPr>
        <p:spPr>
          <a:xfrm>
            <a:off x="4655505" y="1364716"/>
            <a:ext cx="3828202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rmAutofit fontScale="92500" lnSpcReduction="1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Grupa docelowa: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Mieszkania treningowe: osoby doświadczające bezdomności przebywające w schroniskach dla bezdomnych w Kaliszu i Lesznie oraz w mieszkaniach interwencyjnych w Lesznie</a:t>
            </a: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Program Najpierw Mieszkanie: osoby doświadczające bezdomności (pow. 3 lat) z zaburzeniami psychicznymi i/lub uzależnieniami żyjące w przestrzeni publicznej.</a:t>
            </a: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endParaRPr lang="pl-PL" sz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FFD23-FFC1-BB7C-359B-CAA88F123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807C3-338A-0E37-5147-68F78038D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99BE260-C5C8-A01A-91A1-64B8FDF1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7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8D66A886-C1C7-2265-F402-1CDBEAB79E27}"/>
              </a:ext>
            </a:extLst>
          </p:cNvPr>
          <p:cNvSpPr txBox="1">
            <a:spLocks/>
          </p:cNvSpPr>
          <p:nvPr/>
        </p:nvSpPr>
        <p:spPr>
          <a:xfrm>
            <a:off x="660292" y="1364716"/>
            <a:ext cx="3783692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Utworzenie i prowadzenie wsparcia w: 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5 mieszkaniach treningowych w Lesznie (4) i Kaliszu (1) dla 17 osób (11K, 6M) 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3 mieszkaniach w Modelu Najpierw Mieszkanie w Lesznie (2) i w Kaliszu (1) dla 3 osób.</a:t>
            </a:r>
          </a:p>
        </p:txBody>
      </p:sp>
    </p:spTree>
    <p:extLst>
      <p:ext uri="{BB962C8B-B14F-4D97-AF65-F5344CB8AC3E}">
        <p14:creationId xmlns:p14="http://schemas.microsoft.com/office/powerpoint/2010/main" val="522704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67698-160C-0AE7-4699-0A3F7404E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2D3E1CA6-E425-996E-80C2-FB77BFA463D6}"/>
              </a:ext>
            </a:extLst>
          </p:cNvPr>
          <p:cNvSpPr txBox="1">
            <a:spLocks/>
          </p:cNvSpPr>
          <p:nvPr/>
        </p:nvSpPr>
        <p:spPr>
          <a:xfrm>
            <a:off x="660292" y="640192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Usługi środowiskowe</a:t>
            </a:r>
            <a:endParaRPr lang="en-PL" sz="172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079F1822-7A58-067A-F885-37ECE9849E8C}"/>
              </a:ext>
            </a:extLst>
          </p:cNvPr>
          <p:cNvSpPr txBox="1">
            <a:spLocks/>
          </p:cNvSpPr>
          <p:nvPr/>
        </p:nvSpPr>
        <p:spPr>
          <a:xfrm>
            <a:off x="4655505" y="1364716"/>
            <a:ext cx="3828202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pl-PL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Grupa docelowa: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Osoby doświadczające bezdomności, które z różnych powodów nie korzystają z placówek dla osób bezdomnych.</a:t>
            </a: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25C928-0BF4-F8D8-1795-1CAA67032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1D70E8-6541-7FDE-18E1-E4EC7B06B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98BE38-C875-E152-C1ED-38341F2C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8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ED9AD3A5-4525-74EE-F9A1-E204468ECAB3}"/>
              </a:ext>
            </a:extLst>
          </p:cNvPr>
          <p:cNvSpPr txBox="1">
            <a:spLocks/>
          </p:cNvSpPr>
          <p:nvPr/>
        </p:nvSpPr>
        <p:spPr>
          <a:xfrm>
            <a:off x="660292" y="1364716"/>
            <a:ext cx="3739540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Wsparcie w formie umożliwienia korzystania z pomocy ambulatoryjnej (w Lesznie i Kaliszu) oraz łaźni i pralni (w Kaliszu). </a:t>
            </a:r>
          </a:p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ramach zadania powstaną 2 punkty socjalne: 1 w Lesznie, 1 w Kaliszu</a:t>
            </a: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1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CB930-A55B-0356-AF2F-41860622A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1CE588BF-D147-7355-D70D-A5062B1DD579}"/>
              </a:ext>
            </a:extLst>
          </p:cNvPr>
          <p:cNvSpPr txBox="1">
            <a:spLocks/>
          </p:cNvSpPr>
          <p:nvPr/>
        </p:nvSpPr>
        <p:spPr>
          <a:xfrm>
            <a:off x="660292" y="640192"/>
            <a:ext cx="7823415" cy="667101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721" b="1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kadry</a:t>
            </a:r>
            <a:endParaRPr lang="en-PL" sz="1721" b="1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BD14EBDE-5505-9851-6821-BBC5D98798CF}"/>
              </a:ext>
            </a:extLst>
          </p:cNvPr>
          <p:cNvSpPr txBox="1">
            <a:spLocks/>
          </p:cNvSpPr>
          <p:nvPr/>
        </p:nvSpPr>
        <p:spPr>
          <a:xfrm>
            <a:off x="4655505" y="1364716"/>
            <a:ext cx="3828202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endParaRPr lang="pl-PL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Grupa docelowa: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Najbliższe otoczenie osób w sytuacji bezdomności – osoby świadczące wsparcie</a:t>
            </a: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endParaRPr lang="en-GB" sz="115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D53791-316B-642D-6E2E-51386449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92" y="1"/>
            <a:ext cx="7823415" cy="138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398954-136C-6B4D-7274-6EB142FFB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967" y="5037814"/>
            <a:ext cx="734477" cy="1123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AB589F-34A1-9635-EDC2-D1489A11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4565" y="4696385"/>
            <a:ext cx="1636777" cy="273844"/>
          </a:xfrm>
        </p:spPr>
        <p:txBody>
          <a:bodyPr/>
          <a:lstStyle/>
          <a:p>
            <a:fld id="{471E792E-792F-C546-A20E-33988F1803FB}" type="slidenum">
              <a:rPr lang="en-PL" smtClean="0">
                <a:solidFill>
                  <a:srgbClr val="11306E"/>
                </a:solidFill>
              </a:rPr>
              <a:t>9</a:t>
            </a:fld>
            <a:endParaRPr lang="en-PL" dirty="0">
              <a:solidFill>
                <a:srgbClr val="11306E"/>
              </a:solidFill>
            </a:endParaRP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41D5EAF3-589B-56A6-892F-A04337E5008B}"/>
              </a:ext>
            </a:extLst>
          </p:cNvPr>
          <p:cNvSpPr txBox="1">
            <a:spLocks/>
          </p:cNvSpPr>
          <p:nvPr/>
        </p:nvSpPr>
        <p:spPr>
          <a:xfrm>
            <a:off x="660292" y="1364716"/>
            <a:ext cx="3911708" cy="3138592"/>
          </a:xfrm>
          <a:prstGeom prst="rect">
            <a:avLst/>
          </a:prstGeom>
        </p:spPr>
        <p:txBody>
          <a:bodyPr vert="horz" lIns="62215" tIns="31107" rIns="62215" bIns="31107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Szkolenia i konsultacje dla Partnerów z zakresu: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nowych rozwiązań w obszarze profilaktyki bezdomności.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 Modelu Najpierw Mieszkanie, streetworkingu, redukcji szkód, dialogu motywującego, itp..</a:t>
            </a:r>
            <a:endParaRPr lang="en-GB" sz="18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17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498</Words>
  <Application>Microsoft Office PowerPoint</Application>
  <PresentationFormat>Pokaz na ekranie (16:9)</PresentationFormat>
  <Paragraphs>70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Open Sans</vt:lpstr>
      <vt:lpstr>Wingdings</vt:lpstr>
      <vt:lpstr>Office Theme</vt:lpstr>
      <vt:lpstr>Zadomowieni w Lesznie i Kaliszu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Łyszczak</dc:creator>
  <cp:lastModifiedBy>Anna Gazda</cp:lastModifiedBy>
  <cp:revision>27</cp:revision>
  <dcterms:created xsi:type="dcterms:W3CDTF">2022-12-01T11:50:55Z</dcterms:created>
  <dcterms:modified xsi:type="dcterms:W3CDTF">2025-04-18T15:48:30Z</dcterms:modified>
</cp:coreProperties>
</file>