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72" r:id="rId1"/>
  </p:sldMasterIdLst>
  <p:notesMasterIdLst>
    <p:notesMasterId r:id="rId12"/>
  </p:notesMasterIdLst>
  <p:sldIdLst>
    <p:sldId id="256" r:id="rId2"/>
    <p:sldId id="339" r:id="rId3"/>
    <p:sldId id="297" r:id="rId4"/>
    <p:sldId id="296" r:id="rId5"/>
    <p:sldId id="318" r:id="rId6"/>
    <p:sldId id="328" r:id="rId7"/>
    <p:sldId id="334" r:id="rId8"/>
    <p:sldId id="335" r:id="rId9"/>
    <p:sldId id="337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znalska-Kaseja Maria" initials="NM" lastIdx="5" clrIdx="0">
    <p:extLst>
      <p:ext uri="{19B8F6BF-5375-455C-9EA6-DF929625EA0E}">
        <p15:presenceInfo xmlns:p15="http://schemas.microsoft.com/office/powerpoint/2012/main" userId="S-1-5-21-3705041511-794260200-3662937969-12821" providerId="AD"/>
      </p:ext>
    </p:extLst>
  </p:cmAuthor>
  <p:cmAuthor id="2" name="Wojcik Sylwia" initials="WS" lastIdx="14" clrIdx="1">
    <p:extLst>
      <p:ext uri="{19B8F6BF-5375-455C-9EA6-DF929625EA0E}">
        <p15:presenceInfo xmlns:p15="http://schemas.microsoft.com/office/powerpoint/2012/main" userId="S-1-5-21-3705041511-794260200-3662937969-12825" providerId="AD"/>
      </p:ext>
    </p:extLst>
  </p:cmAuthor>
  <p:cmAuthor id="3" name="Skorupska Monika" initials="SM" lastIdx="1" clrIdx="2">
    <p:extLst>
      <p:ext uri="{19B8F6BF-5375-455C-9EA6-DF929625EA0E}">
        <p15:presenceInfo xmlns:p15="http://schemas.microsoft.com/office/powerpoint/2012/main" userId="S-1-5-21-3705041511-794260200-3662937969-13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06E"/>
    <a:srgbClr val="A5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4695"/>
  </p:normalViewPr>
  <p:slideViewPr>
    <p:cSldViewPr snapToGrid="0">
      <p:cViewPr varScale="1">
        <p:scale>
          <a:sx n="144" d="100"/>
          <a:sy n="14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w.pl\defs_few\8_Oddzia&#322;%20Analiz\Prezentacje_webinary\konferencja_bezdomnosc\wrpo_72%20(Automatycznie%20zapisany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w.pl\defs_few\8_Oddzia&#322;%20Analiz\Prezentacje_webinary\konferencja_bezdomnosc\wrpo_72%20(Automatycznie%20zapisany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w.pl\defs_few\8_Oddzia&#322;%20Analiz\Prezentacje_webinary\konferencja_bezdomnosc\wrpo_72%20(Automatycznie%20zapisany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7833275214199E-2"/>
          <c:y val="7.0493442999668074E-2"/>
          <c:w val="0.90775974072439514"/>
          <c:h val="0.78168651169543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wykresy!$P$26</c:f>
              <c:strCache>
                <c:ptCount val="1"/>
                <c:pt idx="0">
                  <c:v>7.2.1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724944029027259E-2"/>
                  <c:y val="0.22018967057313579"/>
                </c:manualLayout>
              </c:layout>
              <c:tx>
                <c:rich>
                  <a:bodyPr/>
                  <a:lstStyle/>
                  <a:p>
                    <a:fld id="{F00D4FAD-D327-4794-BC2F-5F38A08D3BC5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FE4-49A5-A9C3-80285817B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wykresy!$R$26</c:f>
              <c:numCache>
                <c:formatCode>_(* #,##0.00_);_(* \(#,##0.00\);_(* "-"??_);_(@_)</c:formatCode>
                <c:ptCount val="1"/>
                <c:pt idx="0">
                  <c:v>66221564.00999999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wykresy!$S$26</c15:f>
                <c15:dlblRangeCache>
                  <c:ptCount val="1"/>
                  <c:pt idx="0">
                    <c:v>66,2 mln zł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FE4-49A5-A9C3-80285817BC47}"/>
            </c:ext>
          </c:extLst>
        </c:ser>
        <c:ser>
          <c:idx val="1"/>
          <c:order val="1"/>
          <c:tx>
            <c:strRef>
              <c:f>wykresy!$P$27</c:f>
              <c:strCache>
                <c:ptCount val="1"/>
                <c:pt idx="0">
                  <c:v>7.2.2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B754B2D-EB68-4379-A273-50FBB7451452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FE4-49A5-A9C3-80285817BC47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wykresy!$R$27</c:f>
              <c:numCache>
                <c:formatCode>_(* #,##0.00_);_(* \(#,##0.00\);_(* "-"??_);_(@_)</c:formatCode>
                <c:ptCount val="1"/>
                <c:pt idx="0">
                  <c:v>476843242.21000004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wykresy!$S$27</c15:f>
                <c15:dlblRangeCache>
                  <c:ptCount val="1"/>
                  <c:pt idx="0">
                    <c:v>476,8 mln zł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FE4-49A5-A9C3-80285817BC47}"/>
            </c:ext>
          </c:extLst>
        </c:ser>
        <c:ser>
          <c:idx val="2"/>
          <c:order val="2"/>
          <c:tx>
            <c:strRef>
              <c:f>wykresy!$P$28</c:f>
              <c:strCache>
                <c:ptCount val="1"/>
                <c:pt idx="0">
                  <c:v>7.2.3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75113319271187E-2"/>
                  <c:y val="0.22018967057313579"/>
                </c:manualLayout>
              </c:layout>
              <c:tx>
                <c:rich>
                  <a:bodyPr/>
                  <a:lstStyle/>
                  <a:p>
                    <a:fld id="{FF9E0782-F9C3-442D-91AE-3EBC30F2AE34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FE4-49A5-A9C3-80285817B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wykresy!$R$28</c:f>
              <c:numCache>
                <c:formatCode>_(* #,##0.00_);_(* \(#,##0.00\);_(* "-"??_);_(@_)</c:formatCode>
                <c:ptCount val="1"/>
                <c:pt idx="0">
                  <c:v>21926204.460000001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wykresy!$S$28</c15:f>
                <c15:dlblRangeCache>
                  <c:ptCount val="1"/>
                  <c:pt idx="0">
                    <c:v>21,9 mln zł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FE4-49A5-A9C3-80285817B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1207743"/>
        <c:axId val="1331206495"/>
      </c:barChart>
      <c:catAx>
        <c:axId val="13312077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206495"/>
        <c:crosses val="autoZero"/>
        <c:auto val="1"/>
        <c:lblAlgn val="ctr"/>
        <c:lblOffset val="100"/>
        <c:tickLblSkip val="1"/>
        <c:noMultiLvlLbl val="0"/>
      </c:catAx>
      <c:valAx>
        <c:axId val="1331206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3120774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2480435569425E-2"/>
                  <c:y val="1.07654220686116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41-4372-913F-4AD489F2E084}"/>
                </c:ext>
              </c:extLst>
            </c:dLbl>
            <c:dLbl>
              <c:idx val="1"/>
              <c:layout>
                <c:manualLayout>
                  <c:x val="1.1111111111111112E-2"/>
                  <c:y val="-9.2592592592592587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41-4372-913F-4AD489F2E0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Arkusz2!$A$20:$A$21</c:f>
              <c:strCache>
                <c:ptCount val="2"/>
                <c:pt idx="0">
                  <c:v>Liczba osób zagrożonych ubóstwem lub wykluczeniem społecznym objętych usługami społecznymi świadczonymi w interesie ogólnym w programie</c:v>
                </c:pt>
                <c:pt idx="1">
                  <c:v>Liczba osób zagrożonych ubóstwem lub wykluczeniem społecznym objętych usługami zdrowotnymi w programie</c:v>
                </c:pt>
              </c:strCache>
            </c:strRef>
          </c:cat>
          <c:val>
            <c:numRef>
              <c:f>Arkusz2!$B$20:$B$21</c:f>
              <c:numCache>
                <c:formatCode>General</c:formatCode>
                <c:ptCount val="2"/>
                <c:pt idx="0">
                  <c:v>45711</c:v>
                </c:pt>
                <c:pt idx="1">
                  <c:v>23969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1-4372-913F-4AD489F2E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7648032"/>
        <c:axId val="397650112"/>
      </c:barChart>
      <c:catAx>
        <c:axId val="39764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7650112"/>
        <c:crossesAt val="0"/>
        <c:auto val="1"/>
        <c:lblAlgn val="ctr"/>
        <c:lblOffset val="100"/>
        <c:noMultiLvlLbl val="0"/>
      </c:catAx>
      <c:valAx>
        <c:axId val="39765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7648032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wykresy!$S$1:$S$6</c:f>
              <c:strCache>
                <c:ptCount val="6"/>
                <c:pt idx="0">
                  <c:v>inne</c:v>
                </c:pt>
                <c:pt idx="1">
                  <c:v>usługa asystencka</c:v>
                </c:pt>
                <c:pt idx="2">
                  <c:v>usługa opiekuńcza lub specjalistyczna opiekuńcza</c:v>
                </c:pt>
                <c:pt idx="3">
                  <c:v>usługa w mieszkaniu chronionym lub innej formie mieszkania wspieranego</c:v>
                </c:pt>
                <c:pt idx="4">
                  <c:v>usługa systemu pieczy zastępczej</c:v>
                </c:pt>
                <c:pt idx="5">
                  <c:v>usługa wsparcia rodziny</c:v>
                </c:pt>
              </c:strCache>
            </c:strRef>
          </c:cat>
          <c:val>
            <c:numRef>
              <c:f>wykresy!$T$1:$T$6</c:f>
              <c:numCache>
                <c:formatCode>General</c:formatCode>
                <c:ptCount val="6"/>
                <c:pt idx="0">
                  <c:v>9621</c:v>
                </c:pt>
                <c:pt idx="1">
                  <c:v>2420</c:v>
                </c:pt>
                <c:pt idx="2">
                  <c:v>15049</c:v>
                </c:pt>
                <c:pt idx="3">
                  <c:v>2181</c:v>
                </c:pt>
                <c:pt idx="4">
                  <c:v>3704</c:v>
                </c:pt>
                <c:pt idx="5">
                  <c:v>21380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6-4E92-9F63-3101EDC69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1057552"/>
        <c:axId val="781060048"/>
      </c:barChart>
      <c:catAx>
        <c:axId val="78105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1060048"/>
        <c:crosses val="autoZero"/>
        <c:auto val="1"/>
        <c:lblAlgn val="ctr"/>
        <c:lblOffset val="100"/>
        <c:noMultiLvlLbl val="0"/>
      </c:catAx>
      <c:valAx>
        <c:axId val="78106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105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15T13:47:05.115" idx="4">
    <p:pos x="10" y="10"/>
    <p:text>dodać slajd - ile wsumie umów w tym obszarze, o jakiej wartości i wskaźniki wartości docelowe, jeśli juz dużo osiągnęliśmy to też wartosci osiągnięte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195A-2CD9-174D-AEAD-381FEE756290}" type="datetimeFigureOut">
              <a:rPr lang="en-PL" smtClean="0"/>
              <a:t>04/16/2025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D5A1-7A08-4F43-A24E-AFD3B6116D9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735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7030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1A74E-4831-0577-B86D-9EDC363D8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1B8E6BB-3D88-F3F8-B28C-BE543BC94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A7437A0-9C2A-0240-6F20-B9A46ED86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A18019-1FA2-DBE2-A03A-86B433879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2900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1524-96C5-3623-4251-D666AC7A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A9C57BE-B8F8-0AE1-FE1B-CDA46309D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2414A99-702C-868D-0E2D-99092E33C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B89309-3290-3150-99FC-A0A231F1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0802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A844-1CB5-5DE9-F0DE-23CA8C66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F686BD-1C85-0AAE-E9ED-A5690DD7D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F5135A-A43A-D73F-3D86-E73DA5032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FA03F3-3579-C733-6F8E-A93A1D0CC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969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1524-96C5-3623-4251-D666AC7A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A9C57BE-B8F8-0AE1-FE1B-CDA46309D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2414A99-702C-868D-0E2D-99092E33C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B89309-3290-3150-99FC-A0A231F1D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8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6439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A844-1CB5-5DE9-F0DE-23CA8C66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F686BD-1C85-0AAE-E9ED-A5690DD7D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F5135A-A43A-D73F-3D86-E73DA5032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FA03F3-3579-C733-6F8E-A93A1D0CC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9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3468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10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A27-E5F4-BE42-A2EA-4A668A0EC3BE}" type="datetime1">
              <a:rPr lang="pl-PL" smtClean="0"/>
              <a:t>16.04.2025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017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B7BA-A300-E34D-BE72-94BC2E910D39}" type="datetime1">
              <a:rPr lang="pl-PL" smtClean="0"/>
              <a:t>16.04.2025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5693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99C1-965E-9B4E-9164-45E0BC012EA6}" type="datetime1">
              <a:rPr lang="pl-PL" smtClean="0"/>
              <a:t>16.04.2025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121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A5C0-AB71-8D47-9B34-24E8C0F4E915}" type="datetime1">
              <a:rPr lang="pl-PL" smtClean="0"/>
              <a:t>16.04.2025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976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232-4B3D-9440-9BFB-94401B49BDE4}" type="datetime1">
              <a:rPr lang="pl-PL" smtClean="0"/>
              <a:t>16.04.2025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500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26C-F776-6C40-8FD1-D2A992B95E09}" type="datetime1">
              <a:rPr lang="pl-PL" smtClean="0"/>
              <a:t>16.04.2025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374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97F7-7959-AB43-A50F-5738D1E4E6BC}" type="datetime1">
              <a:rPr lang="pl-PL" smtClean="0"/>
              <a:t>16.04.2025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0647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7464-96DC-D14D-A8DE-56875D5AD01E}" type="datetime1">
              <a:rPr lang="pl-PL" smtClean="0"/>
              <a:t>16.04.2025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434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B123-50AF-DD44-ACCE-9E68533090CA}" type="datetime1">
              <a:rPr lang="pl-PL" smtClean="0"/>
              <a:t>16.04.2025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7582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40-ECA5-6444-A292-9BE533F3602B}" type="datetime1">
              <a:rPr lang="pl-PL" smtClean="0"/>
              <a:t>16.04.2025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380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AE09-9C3D-4E43-BEA5-DC47EAA8FBE3}" type="datetime1">
              <a:rPr lang="pl-PL" smtClean="0"/>
              <a:t>16.04.2025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6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DA80-E7CC-5748-AB41-95F230173DB9}" type="datetime1">
              <a:rPr lang="pl-PL" smtClean="0"/>
              <a:t>16.04.2025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541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38" Type="http://schemas.openxmlformats.org/officeDocument/2006/relationships/comments" Target="../comments/comment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36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19CCE0-61A6-5455-0E1B-52A85E35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AB0380-E57F-4499-0822-F61D09ED62CC}"/>
              </a:ext>
            </a:extLst>
          </p:cNvPr>
          <p:cNvSpPr/>
          <p:nvPr/>
        </p:nvSpPr>
        <p:spPr>
          <a:xfrm>
            <a:off x="683962" y="1612510"/>
            <a:ext cx="7525320" cy="2709840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5787F931-C792-51DB-DA32-341E534E5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93" y="2352134"/>
            <a:ext cx="7068242" cy="81111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l-PL" sz="2800" b="1" dirty="0" smtClean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Usługi społeczne</a:t>
            </a:r>
            <a:r>
              <a:rPr lang="en-US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w </a:t>
            </a:r>
            <a:r>
              <a:rPr lang="pl-PL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Wielkopolski</a:t>
            </a:r>
            <a:r>
              <a:rPr lang="en-US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pl-PL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800" b="1" dirty="0" err="1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</a:t>
            </a:r>
            <a:r>
              <a:rPr lang="en-US" sz="2800" b="1" dirty="0" err="1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</a:t>
            </a:r>
            <a:r>
              <a:rPr lang="pl-PL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</a:t>
            </a:r>
            <a:r>
              <a:rPr lang="en-US" sz="2800" b="1" dirty="0" err="1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  <a:r>
              <a:rPr lang="pl-PL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	</a:t>
            </a:r>
            <a:r>
              <a:rPr lang="pl-PL" sz="2800" b="1" dirty="0" err="1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Operacyjn</a:t>
            </a:r>
            <a:r>
              <a:rPr lang="en-US" sz="2800" b="1" dirty="0" err="1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</a:t>
            </a:r>
            <a:r>
              <a:rPr lang="en-US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8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lata 2014-2020 </a:t>
            </a:r>
            <a:endParaRPr lang="en-PL" sz="2800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7E6F4-42E1-6B5A-D54C-9B26830AA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A3040-D052-70DD-C270-318EF639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0E3EB-6610-FDF4-C379-60CDF16EC7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918E8E-90B1-633E-C65B-C4887E18B4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135" y="472881"/>
            <a:ext cx="1442608" cy="471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CA2052-1FD3-E6ED-8A5E-3E445D7890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A6505A-937D-2A65-F3FF-BFB339AC1E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93E03-2F57-F3D2-8A41-AA22B05F3B6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27E93-0790-3029-22A2-CDA1DD70D0E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4552A91-7627-A836-0131-37720D526B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EDE5D4-A201-CCC4-91D4-E4BB5AD9AC6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-3105"/>
            <a:ext cx="7823415" cy="3567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2619772" y="3077554"/>
            <a:ext cx="6524228" cy="1218115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72" y="3077554"/>
            <a:ext cx="2687255" cy="4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179983" y="715617"/>
            <a:ext cx="58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394793" y="3207757"/>
            <a:ext cx="3419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100" dirty="0">
                <a:solidFill>
                  <a:prstClr val="black"/>
                </a:solidFill>
              </a:rPr>
              <a:t>Instytucja Zarządzająca FEW</a:t>
            </a:r>
          </a:p>
          <a:p>
            <a:pPr lvl="0" algn="ctr"/>
            <a:endParaRPr lang="pl-PL" sz="1100" dirty="0">
              <a:solidFill>
                <a:prstClr val="black"/>
              </a:solidFill>
            </a:endParaRPr>
          </a:p>
          <a:p>
            <a:pPr lvl="0" algn="ctr"/>
            <a:r>
              <a:rPr lang="pl-PL" sz="1100" dirty="0">
                <a:solidFill>
                  <a:prstClr val="black"/>
                </a:solidFill>
              </a:rPr>
              <a:t>Urząd Marszałkowski Województwa Wielkopolskiego</a:t>
            </a:r>
          </a:p>
          <a:p>
            <a:pPr lvl="0" algn="ctr"/>
            <a:r>
              <a:rPr lang="pl-PL" sz="1100" dirty="0">
                <a:solidFill>
                  <a:prstClr val="black"/>
                </a:solidFill>
              </a:rPr>
              <a:t>al. Niepodległości 18, 61-713 Poznań, </a:t>
            </a:r>
          </a:p>
          <a:p>
            <a:pPr lvl="0" algn="ctr"/>
            <a:r>
              <a:rPr lang="pl-PL" sz="1100" dirty="0">
                <a:solidFill>
                  <a:prstClr val="black"/>
                </a:solidFill>
              </a:rPr>
              <a:t>tel. 61 626 73 00</a:t>
            </a:r>
          </a:p>
          <a:p>
            <a:pPr lvl="0" algn="ctr"/>
            <a:r>
              <a:rPr lang="pl-PL" sz="1100" dirty="0">
                <a:solidFill>
                  <a:prstClr val="black"/>
                </a:solidFill>
              </a:rPr>
              <a:t>e-mail</a:t>
            </a:r>
            <a:r>
              <a:rPr lang="pl-PL" sz="1100">
                <a:solidFill>
                  <a:prstClr val="black"/>
                </a:solidFill>
              </a:rPr>
              <a:t>: defs.sekretariat@umww.pl</a:t>
            </a:r>
            <a:endParaRPr lang="pl-PL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411046"/>
              </p:ext>
            </p:extLst>
          </p:nvPr>
        </p:nvGraphicFramePr>
        <p:xfrm>
          <a:off x="878391" y="1114798"/>
          <a:ext cx="6036174" cy="392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92" y="0"/>
            <a:ext cx="7853112" cy="677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2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5489809-43D4-0476-EF69-C88F9001C23D}"/>
              </a:ext>
            </a:extLst>
          </p:cNvPr>
          <p:cNvSpPr txBox="1"/>
          <p:nvPr/>
        </p:nvSpPr>
        <p:spPr>
          <a:xfrm>
            <a:off x="1657605" y="-25632"/>
            <a:ext cx="5893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92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Wartoś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ć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(ogółem) zrealizowanych umów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>o dofinansowanie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rtl="0">
              <a:defRPr sz="192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w obszarze usług społecznych i zdrowotnych w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ramach </a:t>
            </a:r>
          </a:p>
          <a:p>
            <a:pPr algn="ctr" rtl="0">
              <a:defRPr sz="192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WRPO 2014+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współfinansowanych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ze środków 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EFS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wój pionowy 2"/>
          <p:cNvSpPr/>
          <p:nvPr/>
        </p:nvSpPr>
        <p:spPr>
          <a:xfrm>
            <a:off x="7458396" y="981227"/>
            <a:ext cx="1319617" cy="1222928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Zrealizowano </a:t>
            </a:r>
            <a:r>
              <a:rPr lang="pl-PL" dirty="0" smtClean="0"/>
              <a:t>178 umów</a:t>
            </a:r>
            <a:endParaRPr lang="pl-PL" dirty="0"/>
          </a:p>
        </p:txBody>
      </p:sp>
      <p:pic>
        <p:nvPicPr>
          <p:cNvPr id="13" name="Grafika 8" descr="Na zdrowie z wypełnieniem pełnym">
            <a:extLst>
              <a:ext uri="{FF2B5EF4-FFF2-40B4-BE49-F238E27FC236}">
                <a16:creationId xmlns:a16="http://schemas.microsoft.com/office/drawing/2014/main" id="{1FD29650-AD71-3604-92AE-5E0A8ABF7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2629" y="24749"/>
            <a:ext cx="631151" cy="631151"/>
          </a:xfrm>
          <a:prstGeom prst="rect">
            <a:avLst/>
          </a:prstGeom>
        </p:spPr>
      </p:pic>
      <p:sp>
        <p:nvSpPr>
          <p:cNvPr id="6" name="Objaśnienie liniowe 1 5"/>
          <p:cNvSpPr/>
          <p:nvPr/>
        </p:nvSpPr>
        <p:spPr>
          <a:xfrm>
            <a:off x="4466491" y="951992"/>
            <a:ext cx="2259624" cy="1058539"/>
          </a:xfrm>
          <a:prstGeom prst="borderCallout1">
            <a:avLst>
              <a:gd name="adj1" fmla="val 63979"/>
              <a:gd name="adj2" fmla="val -5071"/>
              <a:gd name="adj3" fmla="val 125423"/>
              <a:gd name="adj4" fmla="val -239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-usługi społeczne </a:t>
            </a:r>
          </a:p>
          <a:p>
            <a:pPr algn="ctr"/>
            <a:r>
              <a:rPr lang="pl-PL" sz="1100" dirty="0" smtClean="0"/>
              <a:t>-usługi zdrowotne</a:t>
            </a:r>
          </a:p>
          <a:p>
            <a:pPr algn="ctr"/>
            <a:r>
              <a:rPr lang="pl-PL" sz="1100" dirty="0" smtClean="0"/>
              <a:t>-Dzienne Domy Opieki Medycznej </a:t>
            </a:r>
          </a:p>
          <a:p>
            <a:pPr algn="ctr"/>
            <a:r>
              <a:rPr lang="pl-PL" sz="1100" dirty="0"/>
              <a:t>-</a:t>
            </a:r>
            <a:r>
              <a:rPr lang="pl-PL" sz="1100" dirty="0" smtClean="0"/>
              <a:t>Środowiskowe Centra Zdrowia Psychicznego</a:t>
            </a:r>
          </a:p>
          <a:p>
            <a:pPr algn="ctr"/>
            <a:r>
              <a:rPr lang="pl-PL" sz="1100" dirty="0"/>
              <a:t>-</a:t>
            </a:r>
            <a:r>
              <a:rPr lang="pl-PL" sz="1100" dirty="0" smtClean="0"/>
              <a:t>Regionalne Programy Zdrowotne</a:t>
            </a:r>
            <a:endParaRPr lang="pl-PL" sz="1100" dirty="0"/>
          </a:p>
        </p:txBody>
      </p:sp>
      <p:sp>
        <p:nvSpPr>
          <p:cNvPr id="7" name="Objaśnienie liniowe 1 6"/>
          <p:cNvSpPr/>
          <p:nvPr/>
        </p:nvSpPr>
        <p:spPr>
          <a:xfrm>
            <a:off x="6970223" y="3174991"/>
            <a:ext cx="1397634" cy="901046"/>
          </a:xfrm>
          <a:prstGeom prst="borderCallout1">
            <a:avLst>
              <a:gd name="adj1" fmla="val 18750"/>
              <a:gd name="adj2" fmla="val -2608"/>
              <a:gd name="adj3" fmla="val 931"/>
              <a:gd name="adj4" fmla="val -275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dirty="0"/>
              <a:t>u</a:t>
            </a:r>
            <a:r>
              <a:rPr lang="pl-PL" sz="1100" dirty="0" smtClean="0"/>
              <a:t>sługi społeczne w ramach ZIT dla MOF Poznań</a:t>
            </a:r>
            <a:endParaRPr lang="pl-PL" sz="1100" dirty="0"/>
          </a:p>
        </p:txBody>
      </p:sp>
      <p:sp>
        <p:nvSpPr>
          <p:cNvPr id="14" name="Objaśnienie liniowe 1 13"/>
          <p:cNvSpPr/>
          <p:nvPr/>
        </p:nvSpPr>
        <p:spPr>
          <a:xfrm>
            <a:off x="374616" y="905222"/>
            <a:ext cx="1494353" cy="1105310"/>
          </a:xfrm>
          <a:prstGeom prst="borderCallout1">
            <a:avLst>
              <a:gd name="adj1" fmla="val 104846"/>
              <a:gd name="adj2" fmla="val 8787"/>
              <a:gd name="adj3" fmla="val 155656"/>
              <a:gd name="adj4" fmla="val 37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dirty="0"/>
              <a:t>p</a:t>
            </a:r>
            <a:r>
              <a:rPr lang="pl-PL" sz="1100" dirty="0" smtClean="0"/>
              <a:t>rojekty pozakonkursowe JST w obszarze usług wsparcia rodziny i pieczy zastępczej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0923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F75D-B1E3-5A0F-CE79-57E324CE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AC32849-07DF-12DD-59AF-E5E91FB65E60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BE285-2DE8-5D53-322C-159ADC8BA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" y="-1"/>
            <a:ext cx="7823415" cy="674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A85E6-D6C6-6700-96EC-A25CA254C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12BDA6-701E-3F4C-227A-DB217D3A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3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F5FDB6-AF26-9988-9161-883322C638A5}"/>
              </a:ext>
            </a:extLst>
          </p:cNvPr>
          <p:cNvSpPr txBox="1"/>
          <p:nvPr/>
        </p:nvSpPr>
        <p:spPr>
          <a:xfrm>
            <a:off x="1731226" y="70323"/>
            <a:ext cx="589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</a:rPr>
              <a:t>Najważniejsze wskaźniki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</a:rPr>
              <a:t>w ramach </a:t>
            </a:r>
            <a:r>
              <a:rPr lang="pl-PL" sz="1200" b="1" dirty="0" smtClean="0">
                <a:solidFill>
                  <a:schemeClr val="accent1">
                    <a:lumMod val="50000"/>
                  </a:schemeClr>
                </a:solidFill>
              </a:rPr>
              <a:t>usług społecznych i zdrowotnych (WRPO </a:t>
            </a:r>
            <a:r>
              <a:rPr lang="pl-PL" sz="1200" b="1" dirty="0">
                <a:solidFill>
                  <a:schemeClr val="accent1">
                    <a:lumMod val="50000"/>
                  </a:schemeClr>
                </a:solidFill>
              </a:rPr>
              <a:t>2014+, EFS</a:t>
            </a:r>
            <a:r>
              <a:rPr lang="pl-PL" sz="1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870743"/>
              </p:ext>
            </p:extLst>
          </p:nvPr>
        </p:nvGraphicFramePr>
        <p:xfrm>
          <a:off x="467028" y="1001553"/>
          <a:ext cx="8084314" cy="357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Zwój pionowy 12"/>
          <p:cNvSpPr/>
          <p:nvPr/>
        </p:nvSpPr>
        <p:spPr>
          <a:xfrm>
            <a:off x="7197907" y="1085820"/>
            <a:ext cx="1319617" cy="1222928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Wsparto ogółem*</a:t>
            </a:r>
          </a:p>
          <a:p>
            <a:pPr algn="ctr"/>
            <a:r>
              <a:rPr lang="pl-PL" sz="1100" dirty="0" smtClean="0"/>
              <a:t> </a:t>
            </a:r>
            <a:r>
              <a:rPr lang="pl-PL" dirty="0" smtClean="0"/>
              <a:t>76 445 </a:t>
            </a:r>
          </a:p>
          <a:p>
            <a:pPr algn="ctr"/>
            <a:r>
              <a:rPr lang="pl-PL" dirty="0" smtClean="0"/>
              <a:t>osób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6635" y="4806516"/>
            <a:ext cx="5828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* Grupa docelowa to osoby zagrożone ubóstwem </a:t>
            </a:r>
            <a:r>
              <a:rPr lang="pl-PL" sz="1100" dirty="0"/>
              <a:t>lub wykluczeniem </a:t>
            </a:r>
            <a:r>
              <a:rPr lang="pl-PL" sz="1100" dirty="0" smtClean="0"/>
              <a:t>społecznym oraz ich otoczenie</a:t>
            </a:r>
            <a:endParaRPr lang="pl-PL" sz="1100" dirty="0"/>
          </a:p>
        </p:txBody>
      </p:sp>
      <p:pic>
        <p:nvPicPr>
          <p:cNvPr id="14" name="Grafika 8" descr="Na zdrowie z wypełnieniem pełnym">
            <a:extLst>
              <a:ext uri="{FF2B5EF4-FFF2-40B4-BE49-F238E27FC236}">
                <a16:creationId xmlns:a16="http://schemas.microsoft.com/office/drawing/2014/main" id="{1FD29650-AD71-3604-92AE-5E0A8ABF7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2629" y="24749"/>
            <a:ext cx="631151" cy="6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F5378-81FA-71B9-5946-284CD1FD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D4D7DA03-2AD9-AED6-E1A0-63758A98D210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8E414-0638-FD98-1986-60C65C82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0"/>
            <a:ext cx="7823414" cy="682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69E11-12DE-7BC5-CD3B-8CB77EF3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B8CB23-295D-0F37-310A-4ABBB33C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4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15A497C-04C6-18A8-A06B-21D8A097B5FB}"/>
              </a:ext>
            </a:extLst>
          </p:cNvPr>
          <p:cNvSpPr txBox="1"/>
          <p:nvPr/>
        </p:nvSpPr>
        <p:spPr>
          <a:xfrm>
            <a:off x="1657605" y="47938"/>
            <a:ext cx="5893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92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</a:rPr>
              <a:t>Liczba uczestników,</a:t>
            </a:r>
            <a:r>
              <a:rPr lang="pl-PL" sz="1600" b="1" i="0" u="none" strike="noStrike" kern="1200" spc="0" dirty="0" smtClean="0">
                <a:solidFill>
                  <a:schemeClr val="accent1">
                    <a:lumMod val="50000"/>
                  </a:schemeClr>
                </a:solidFill>
              </a:rPr>
              <a:t> którzy skorzystali z poszczególnych rodzajów usług społecznych </a:t>
            </a:r>
            <a:r>
              <a:rPr lang="pl-PL" sz="12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1200" b="1" i="0" u="none" strike="noStrike" kern="1200" spc="0" baseline="0" dirty="0">
                <a:solidFill>
                  <a:schemeClr val="accent1">
                    <a:lumMod val="50000"/>
                  </a:schemeClr>
                </a:solidFill>
              </a:rPr>
              <a:t>ramach WRPO 2014+ (EFS</a:t>
            </a:r>
            <a:r>
              <a:rPr lang="pl-PL" sz="12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1200" b="1" i="0" u="none" strike="noStrike" kern="1200" spc="0" baseline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624711"/>
              </p:ext>
            </p:extLst>
          </p:nvPr>
        </p:nvGraphicFramePr>
        <p:xfrm>
          <a:off x="1275944" y="839443"/>
          <a:ext cx="6656441" cy="399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Grafika 8" descr="Na zdrowie z wypełnieniem pełnym">
            <a:extLst>
              <a:ext uri="{FF2B5EF4-FFF2-40B4-BE49-F238E27FC236}">
                <a16:creationId xmlns:a16="http://schemas.microsoft.com/office/drawing/2014/main" id="{1FD29650-AD71-3604-92AE-5E0A8ABF7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2629" y="24749"/>
            <a:ext cx="631151" cy="6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19CCE0-61A6-5455-0E1B-52A85E35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AB0380-E57F-4499-0822-F61D09ED62CC}"/>
              </a:ext>
            </a:extLst>
          </p:cNvPr>
          <p:cNvSpPr/>
          <p:nvPr/>
        </p:nvSpPr>
        <p:spPr>
          <a:xfrm>
            <a:off x="683962" y="1612510"/>
            <a:ext cx="7525320" cy="2709840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5787F931-C792-51DB-DA32-341E534E5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93" y="2352134"/>
            <a:ext cx="7068242" cy="811114"/>
          </a:xfrm>
        </p:spPr>
        <p:txBody>
          <a:bodyPr anchor="t">
            <a:normAutofit fontScale="90000"/>
          </a:bodyPr>
          <a:lstStyle/>
          <a:p>
            <a:pPr defTabSz="457200"/>
            <a:r>
              <a:rPr lang="pl-PL" sz="25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Fundusze Europejskie </a:t>
            </a:r>
            <a:r>
              <a:rPr lang="pl-PL" sz="2500" b="1" dirty="0" smtClean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2500" b="1" dirty="0" smtClean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500" b="1" dirty="0" smtClean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</a:t>
            </a:r>
            <a:r>
              <a:rPr lang="pl-PL" sz="25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Wielkopolski </a:t>
            </a:r>
            <a:br>
              <a:rPr lang="pl-PL" sz="25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5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7E6F4-42E1-6B5A-D54C-9B26830AA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A3040-D052-70DD-C270-318EF639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0E3EB-6610-FDF4-C379-60CDF16EC7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918E8E-90B1-633E-C65B-C4887E18B4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135" y="472881"/>
            <a:ext cx="1442608" cy="4716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CA2052-1FD3-E6ED-8A5E-3E445D7890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A6505A-937D-2A65-F3FF-BFB339AC1E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93E03-2F57-F3D2-8A41-AA22B05F3B6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27E93-0790-3029-22A2-CDA1DD70D0E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4552A91-7627-A836-0131-37720D526B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EDE5D4-A201-CCC4-91D4-E4BB5AD9AC6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BFFB-332C-4495-EAD9-8EF85DA5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CCBA1-AB5C-511B-8BCC-0A8F10E1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" y="-4948"/>
            <a:ext cx="7891050" cy="747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E56CD-1230-3C8A-B380-932F43D3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D44BDB-002D-90B6-0B82-B048D826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6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CA75BA-424F-BB3E-6BC5-DB361102B8FE}"/>
              </a:ext>
            </a:extLst>
          </p:cNvPr>
          <p:cNvSpPr txBox="1"/>
          <p:nvPr/>
        </p:nvSpPr>
        <p:spPr>
          <a:xfrm>
            <a:off x="1625439" y="-6927"/>
            <a:ext cx="5893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Perspektywa finansowa 2021-2027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30C8395-0B15-2BA8-24CC-E57998931740}"/>
              </a:ext>
            </a:extLst>
          </p:cNvPr>
          <p:cNvGrpSpPr/>
          <p:nvPr/>
        </p:nvGrpSpPr>
        <p:grpSpPr>
          <a:xfrm>
            <a:off x="883139" y="1329124"/>
            <a:ext cx="6772138" cy="2780697"/>
            <a:chOff x="660289" y="1120268"/>
            <a:chExt cx="7823416" cy="3025714"/>
          </a:xfrm>
        </p:grpSpPr>
        <p:sp>
          <p:nvSpPr>
            <p:cNvPr id="13" name="Prostokąt 12"/>
            <p:cNvSpPr/>
            <p:nvPr/>
          </p:nvSpPr>
          <p:spPr>
            <a:xfrm>
              <a:off x="2038671" y="2236111"/>
              <a:ext cx="4143053" cy="4631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0"/>
              <a:r>
                <a:rPr lang="pl-PL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1 231 999 208 EUR</a:t>
              </a:r>
              <a:endParaRPr lang="pl-P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Schemat blokowy: łącznik międzystronicowy 13"/>
            <p:cNvSpPr/>
            <p:nvPr/>
          </p:nvSpPr>
          <p:spPr>
            <a:xfrm rot="16200000">
              <a:off x="1295005" y="1601396"/>
              <a:ext cx="463118" cy="1732547"/>
            </a:xfrm>
            <a:prstGeom prst="flowChartOffpageConnector">
              <a:avLst/>
            </a:prstGeom>
            <a:solidFill>
              <a:srgbClr val="A5D3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pl-PL" dirty="0">
                  <a:solidFill>
                    <a:srgbClr val="113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EFRR</a:t>
              </a: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F519C5A9-A567-71DE-F0AF-284C1B632CCA}"/>
                </a:ext>
              </a:extLst>
            </p:cNvPr>
            <p:cNvSpPr/>
            <p:nvPr/>
          </p:nvSpPr>
          <p:spPr>
            <a:xfrm>
              <a:off x="2038671" y="2718363"/>
              <a:ext cx="4143053" cy="4631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8800"/>
              <a:r>
                <a:rPr lang="pl-PL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457 598 161 EUR</a:t>
              </a:r>
              <a:endParaRPr lang="pl-P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Schemat blokowy: łącznik międzystronicowy 15">
              <a:extLst>
                <a:ext uri="{FF2B5EF4-FFF2-40B4-BE49-F238E27FC236}">
                  <a16:creationId xmlns:a16="http://schemas.microsoft.com/office/drawing/2014/main" id="{5A457121-1CAE-1A77-6A67-EFE04BB37A39}"/>
                </a:ext>
              </a:extLst>
            </p:cNvPr>
            <p:cNvSpPr/>
            <p:nvPr/>
          </p:nvSpPr>
          <p:spPr>
            <a:xfrm rot="16200000">
              <a:off x="1295005" y="2083648"/>
              <a:ext cx="463118" cy="1732547"/>
            </a:xfrm>
            <a:prstGeom prst="flowChartOffpageConnector">
              <a:avLst/>
            </a:prstGeom>
            <a:solidFill>
              <a:srgbClr val="A5D3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pl-PL" dirty="0">
                  <a:solidFill>
                    <a:srgbClr val="113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EFS+</a:t>
              </a: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24F65A05-77EA-137D-DE64-5877BC5CB2D0}"/>
                </a:ext>
              </a:extLst>
            </p:cNvPr>
            <p:cNvSpPr/>
            <p:nvPr/>
          </p:nvSpPr>
          <p:spPr>
            <a:xfrm>
              <a:off x="2038670" y="3200614"/>
              <a:ext cx="4143053" cy="4631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21600"/>
              <a:r>
                <a:rPr lang="pl-PL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414 808 447 EUR</a:t>
              </a:r>
              <a:endParaRPr lang="pl-P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Schemat blokowy: łącznik międzystronicowy 17">
              <a:extLst>
                <a:ext uri="{FF2B5EF4-FFF2-40B4-BE49-F238E27FC236}">
                  <a16:creationId xmlns:a16="http://schemas.microsoft.com/office/drawing/2014/main" id="{3213D759-B6F2-E6D9-9719-D4C6452D1768}"/>
                </a:ext>
              </a:extLst>
            </p:cNvPr>
            <p:cNvSpPr/>
            <p:nvPr/>
          </p:nvSpPr>
          <p:spPr>
            <a:xfrm rot="16200000">
              <a:off x="1295004" y="2565899"/>
              <a:ext cx="463118" cy="1732547"/>
            </a:xfrm>
            <a:prstGeom prst="flowChartOffpageConnector">
              <a:avLst/>
            </a:prstGeom>
            <a:solidFill>
              <a:srgbClr val="A5D3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pl-PL" dirty="0">
                  <a:solidFill>
                    <a:srgbClr val="A9070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FST</a:t>
              </a: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23B3CBF8-463A-E2FF-6184-377E2C6EC738}"/>
                </a:ext>
              </a:extLst>
            </p:cNvPr>
            <p:cNvSpPr/>
            <p:nvPr/>
          </p:nvSpPr>
          <p:spPr>
            <a:xfrm>
              <a:off x="2038670" y="3682864"/>
              <a:ext cx="4143053" cy="4631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72800"/>
              <a:r>
                <a:rPr lang="pl-PL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50 000 000 EUR</a:t>
              </a:r>
              <a:endParaRPr lang="pl-PL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Schemat blokowy: łącznik międzystronicowy 19">
              <a:extLst>
                <a:ext uri="{FF2B5EF4-FFF2-40B4-BE49-F238E27FC236}">
                  <a16:creationId xmlns:a16="http://schemas.microsoft.com/office/drawing/2014/main" id="{E7A0BC03-BFE2-40B5-A99F-47956D40E3E6}"/>
                </a:ext>
              </a:extLst>
            </p:cNvPr>
            <p:cNvSpPr/>
            <p:nvPr/>
          </p:nvSpPr>
          <p:spPr>
            <a:xfrm rot="16200000">
              <a:off x="1295004" y="3048149"/>
              <a:ext cx="463118" cy="1732547"/>
            </a:xfrm>
            <a:prstGeom prst="flowChartOffpageConnector">
              <a:avLst/>
            </a:prstGeom>
            <a:solidFill>
              <a:srgbClr val="A5D3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pl-PL" dirty="0">
                  <a:solidFill>
                    <a:srgbClr val="A9070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RLKS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4131B8E9-7E04-8AF2-2B48-C832B3CB0A2B}"/>
                </a:ext>
              </a:extLst>
            </p:cNvPr>
            <p:cNvSpPr/>
            <p:nvPr/>
          </p:nvSpPr>
          <p:spPr>
            <a:xfrm>
              <a:off x="6210299" y="2233070"/>
              <a:ext cx="2273406" cy="191291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803" y="2888020"/>
              <a:ext cx="1806497" cy="586921"/>
            </a:xfrm>
            <a:prstGeom prst="rect">
              <a:avLst/>
            </a:prstGeom>
          </p:spPr>
        </p:pic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FB0A2793-7E81-8380-F0AA-12092BBFAC5E}"/>
                </a:ext>
              </a:extLst>
            </p:cNvPr>
            <p:cNvSpPr/>
            <p:nvPr/>
          </p:nvSpPr>
          <p:spPr>
            <a:xfrm>
              <a:off x="660289" y="1600905"/>
              <a:ext cx="7823415" cy="606143"/>
            </a:xfrm>
            <a:prstGeom prst="rect">
              <a:avLst/>
            </a:prstGeom>
            <a:solidFill>
              <a:srgbClr val="A5D3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rgbClr val="1130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2 154 405 816 EUR</a:t>
              </a:r>
              <a:endParaRPr lang="pl-PL" b="1" dirty="0">
                <a:solidFill>
                  <a:srgbClr val="11306E"/>
                </a:solidFill>
              </a:endParaRPr>
            </a:p>
          </p:txBody>
        </p:sp>
        <p:pic>
          <p:nvPicPr>
            <p:cNvPr id="24" name="Picture 21" descr="Text&#10;&#10;Description automatically generated">
              <a:extLst>
                <a:ext uri="{FF2B5EF4-FFF2-40B4-BE49-F238E27FC236}">
                  <a16:creationId xmlns:a16="http://schemas.microsoft.com/office/drawing/2014/main" id="{088FE2CC-2A7A-EE75-16BA-9861B8057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290" y="1120268"/>
              <a:ext cx="2687255" cy="486634"/>
            </a:xfrm>
            <a:prstGeom prst="rect">
              <a:avLst/>
            </a:prstGeom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D55F47F1-2446-FA43-CCBE-3398F43F4182}"/>
                </a:ext>
              </a:extLst>
            </p:cNvPr>
            <p:cNvSpPr/>
            <p:nvPr/>
          </p:nvSpPr>
          <p:spPr>
            <a:xfrm>
              <a:off x="1413968" y="1120268"/>
              <a:ext cx="7069737" cy="486634"/>
            </a:xfrm>
            <a:prstGeom prst="rect">
              <a:avLst/>
            </a:prstGeom>
            <a:solidFill>
              <a:srgbClr val="0052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Fundusze Europejskie dla Wielkopolski 2021-2027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91935" y="636590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550FB395-C9E1-F322-0DD9-C765C78A8763}"/>
              </a:ext>
            </a:extLst>
          </p:cNvPr>
          <p:cNvSpPr txBox="1">
            <a:spLocks/>
          </p:cNvSpPr>
          <p:nvPr/>
        </p:nvSpPr>
        <p:spPr>
          <a:xfrm>
            <a:off x="4655505" y="1364716"/>
            <a:ext cx="3828202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527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7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3739540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5964324" y="907021"/>
            <a:ext cx="2438729" cy="287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2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96900" dist="381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</a:pPr>
            <a:endParaRPr lang="pl-PL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pl-PL" sz="1400" b="1" dirty="0" smtClean="0">
                <a:solidFill>
                  <a:schemeClr val="bg2">
                    <a:lumMod val="25000"/>
                  </a:schemeClr>
                </a:solidFill>
              </a:rPr>
              <a:t>Wsparcie </a:t>
            </a:r>
            <a:r>
              <a:rPr lang="pl-PL" sz="1400" b="1" dirty="0">
                <a:solidFill>
                  <a:schemeClr val="bg2">
                    <a:lumMod val="25000"/>
                  </a:schemeClr>
                </a:solidFill>
              </a:rPr>
              <a:t>rodziny i systemu pieczy </a:t>
            </a:r>
            <a:r>
              <a:rPr lang="pl-PL" sz="1400" b="1" dirty="0" smtClean="0">
                <a:solidFill>
                  <a:schemeClr val="bg2">
                    <a:lumMod val="25000"/>
                  </a:schemeClr>
                </a:solidFill>
              </a:rPr>
              <a:t>zastępczej</a:t>
            </a:r>
            <a:endParaRPr lang="pl-PL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Poprawa </a:t>
            </a: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dostępu, jakości i </a:t>
            </a:r>
            <a:r>
              <a:rPr lang="pl-PL" sz="1200" dirty="0" err="1">
                <a:solidFill>
                  <a:schemeClr val="bg2">
                    <a:lumMod val="25000"/>
                  </a:schemeClr>
                </a:solidFill>
              </a:rPr>
              <a:t>deinstytucjonalizacja</a:t>
            </a: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 usług w obszarze wsparcia rodziny i systemu pieczy zastępczej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Poprawa dostępu, jakości i koordynacji usług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adopcji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98824" y="907022"/>
            <a:ext cx="2451322" cy="35962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2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96900" dist="381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l-PL" sz="1400" b="1" dirty="0">
                <a:solidFill>
                  <a:schemeClr val="bg2">
                    <a:lumMod val="25000"/>
                  </a:schemeClr>
                </a:solidFill>
              </a:rPr>
              <a:t>Usługi społeczne i zdrowotne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Poprawa dostępu do lepszej jakości usług zdrowotnych lub społecznych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Tworzenie lub rozwój CUS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Mieszkania wspomagane i treningowe oraz dostosowanie mieszkań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Regionalne </a:t>
            </a: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Programy Zdrowotne (RPZ) </a:t>
            </a:r>
            <a:endParaRPr lang="pl-PL" sz="1200" dirty="0">
              <a:solidFill>
                <a:schemeClr val="bg2">
                  <a:lumMod val="25000"/>
                </a:schemeClr>
              </a:solidFill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038943" y="907020"/>
            <a:ext cx="2721778" cy="3596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2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96900" dist="381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l-PL" sz="1400" b="1" dirty="0" smtClean="0">
                <a:solidFill>
                  <a:schemeClr val="bg2">
                    <a:lumMod val="25000"/>
                  </a:schemeClr>
                </a:solidFill>
              </a:rPr>
              <a:t>Integracja </a:t>
            </a:r>
            <a:r>
              <a:rPr lang="pl-PL" sz="1400" b="1" dirty="0">
                <a:solidFill>
                  <a:schemeClr val="bg2">
                    <a:lumMod val="25000"/>
                  </a:schemeClr>
                </a:solidFill>
              </a:rPr>
              <a:t>i aktywizacja społeczna </a:t>
            </a:r>
            <a:endParaRPr lang="pl-PL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Usługi dla osób w kryzysie bezdomności, dotkniętych wykluczeniem z dostępu do mieszkań lub zagrożonych bezdomnością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</a:rPr>
              <a:t>Działania na rzecz integracji społecznej osób zagrożonych ubóstwem i wykluczeniem społecznym oraz aktywizacja społeczności na rzecz przeciwdziałania wykluczeniu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</a:rPr>
              <a:t>społecznemu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92349" y="52080"/>
            <a:ext cx="375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  <a:ea typeface="Open Sans" pitchFamily="2" charset="0"/>
                <a:cs typeface="Open Sans" pitchFamily="2" charset="0"/>
              </a:rPr>
              <a:t>Usługi społeczne – wspierane obszary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Grafika 2" descr="Hierarchia z wypełnieniem pełnym">
            <a:extLst>
              <a:ext uri="{FF2B5EF4-FFF2-40B4-BE49-F238E27FC236}">
                <a16:creationId xmlns:a16="http://schemas.microsoft.com/office/drawing/2014/main" id="{415710F1-8E5C-5164-A167-7B3ADC141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7"/>
              </a:ext>
            </a:extLst>
          </a:blip>
          <a:stretch>
            <a:fillRect/>
          </a:stretch>
        </p:blipFill>
        <p:spPr>
          <a:xfrm>
            <a:off x="7870163" y="-37579"/>
            <a:ext cx="540705" cy="5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F5378-81FA-71B9-5946-284CD1FD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E8E414-0638-FD98-1986-60C65C82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74" y="2234"/>
            <a:ext cx="7914863" cy="690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69E11-12DE-7BC5-CD3B-8CB77EF3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75" y="5031167"/>
            <a:ext cx="743062" cy="11364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B8CB23-295D-0F37-310A-4ABBB33C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7725" y="4689739"/>
            <a:ext cx="1655910" cy="27260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8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15A497C-04C6-18A8-A06B-21D8A097B5FB}"/>
              </a:ext>
            </a:extLst>
          </p:cNvPr>
          <p:cNvSpPr txBox="1"/>
          <p:nvPr/>
        </p:nvSpPr>
        <p:spPr>
          <a:xfrm>
            <a:off x="1541584" y="33477"/>
            <a:ext cx="59620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bg2">
                    <a:lumMod val="25000"/>
                  </a:schemeClr>
                </a:solidFill>
                <a:ea typeface="Open Sans" pitchFamily="2" charset="0"/>
                <a:cs typeface="Open Sans" pitchFamily="2" charset="0"/>
              </a:rPr>
              <a:t>Usługi społeczne – </a:t>
            </a: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  <a:ea typeface="Open Sans" pitchFamily="2" charset="0"/>
                <a:cs typeface="Open Sans" pitchFamily="2" charset="0"/>
              </a:rPr>
              <a:t>projekty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9EE4F428-C778-A2C5-7091-1EB7420B51A4}"/>
              </a:ext>
            </a:extLst>
          </p:cNvPr>
          <p:cNvSpPr txBox="1">
            <a:spLocks/>
          </p:cNvSpPr>
          <p:nvPr/>
        </p:nvSpPr>
        <p:spPr>
          <a:xfrm>
            <a:off x="4081807" y="3955053"/>
            <a:ext cx="7914864" cy="66408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fika 5" descr="Wykres słupkowy z trendem wzrostowym z wypełnieniem pełnym">
            <a:extLst>
              <a:ext uri="{FF2B5EF4-FFF2-40B4-BE49-F238E27FC236}">
                <a16:creationId xmlns:a16="http://schemas.microsoft.com/office/drawing/2014/main" id="{B2A541F7-5BD2-4C10-54BA-8A1EC84CE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9"/>
              </a:ext>
            </a:extLst>
          </a:blip>
          <a:stretch>
            <a:fillRect/>
          </a:stretch>
        </p:blipFill>
        <p:spPr>
          <a:xfrm>
            <a:off x="7782829" y="103507"/>
            <a:ext cx="552677" cy="552677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27483"/>
              </p:ext>
            </p:extLst>
          </p:nvPr>
        </p:nvGraphicFramePr>
        <p:xfrm>
          <a:off x="3032370" y="1388769"/>
          <a:ext cx="4471221" cy="2714022"/>
        </p:xfrm>
        <a:graphic>
          <a:graphicData uri="http://schemas.openxmlformats.org/drawingml/2006/table">
            <a:tbl>
              <a:tblPr firstRow="1" bandRow="1"/>
              <a:tblGrid>
                <a:gridCol w="2572101">
                  <a:extLst>
                    <a:ext uri="{9D8B030D-6E8A-4147-A177-3AD203B41FA5}">
                      <a16:colId xmlns:a16="http://schemas.microsoft.com/office/drawing/2014/main" val="1696952750"/>
                    </a:ext>
                  </a:extLst>
                </a:gridCol>
                <a:gridCol w="969089">
                  <a:extLst>
                    <a:ext uri="{9D8B030D-6E8A-4147-A177-3AD203B41FA5}">
                      <a16:colId xmlns:a16="http://schemas.microsoft.com/office/drawing/2014/main" val="2924594435"/>
                    </a:ext>
                  </a:extLst>
                </a:gridCol>
                <a:gridCol w="930031">
                  <a:extLst>
                    <a:ext uri="{9D8B030D-6E8A-4147-A177-3AD203B41FA5}">
                      <a16:colId xmlns:a16="http://schemas.microsoft.com/office/drawing/2014/main" val="3415346881"/>
                    </a:ext>
                  </a:extLst>
                </a:gridCol>
              </a:tblGrid>
              <a:tr h="324900">
                <a:tc>
                  <a:txBody>
                    <a:bodyPr/>
                    <a:lstStyle/>
                    <a:p>
                      <a:pPr marL="72000" algn="l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zakontraktowana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pl-P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</a:t>
                      </a:r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osiągnięta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79556"/>
                  </a:ext>
                </a:extLst>
              </a:tr>
              <a:tr h="871896">
                <a:tc>
                  <a:txBody>
                    <a:bodyPr/>
                    <a:lstStyle/>
                    <a:p>
                      <a:pPr marL="72000"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objętych usługami świadczonymi w społeczności lokalnej w programie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56 238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9 332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475237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objętych programem polityki zdrowotnej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40 576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43066"/>
                  </a:ext>
                </a:extLst>
              </a:tr>
              <a:tr h="887306">
                <a:tc>
                  <a:txBody>
                    <a:bodyPr/>
                    <a:lstStyle/>
                    <a:p>
                      <a:pPr marL="72000"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objętych usługami w zakresie wspierania rodziny i pieczy zastępczej</a:t>
                      </a: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3 980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52539"/>
                  </a:ext>
                </a:extLst>
              </a:tr>
            </a:tbl>
          </a:graphicData>
        </a:graphic>
      </p:graphicFrame>
      <p:sp>
        <p:nvSpPr>
          <p:cNvPr id="18" name="Pięciokąt 17"/>
          <p:cNvSpPr/>
          <p:nvPr/>
        </p:nvSpPr>
        <p:spPr>
          <a:xfrm>
            <a:off x="422577" y="2254712"/>
            <a:ext cx="2238013" cy="11566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168400" dist="381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Podpisano 59 umów o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wartości ogółem</a:t>
            </a:r>
          </a:p>
          <a:p>
            <a:pPr algn="ctr"/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420 mln </a:t>
            </a: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zł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CBFFB-332C-4495-EAD9-8EF85DA5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CCBA1-AB5C-511B-8BCC-0A8F10E16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" y="-4948"/>
            <a:ext cx="7891050" cy="747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E56CD-1230-3C8A-B380-932F43D3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D44BDB-002D-90B6-0B82-B048D826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9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CA75BA-424F-BB3E-6BC5-DB361102B8FE}"/>
              </a:ext>
            </a:extLst>
          </p:cNvPr>
          <p:cNvSpPr txBox="1"/>
          <p:nvPr/>
        </p:nvSpPr>
        <p:spPr>
          <a:xfrm>
            <a:off x="1659256" y="0"/>
            <a:ext cx="58931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FEW2021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– EFS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0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Wsparcie osób bezdomnych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rafika 10" descr="Dom z wypełnieniem pełnym">
            <a:extLst>
              <a:ext uri="{FF2B5EF4-FFF2-40B4-BE49-F238E27FC236}">
                <a16:creationId xmlns:a16="http://schemas.microsoft.com/office/drawing/2014/main" id="{75CCB1E3-0F54-30D0-3BB1-A77E59A44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02629" y="0"/>
            <a:ext cx="631151" cy="631151"/>
          </a:xfrm>
          <a:prstGeom prst="rect">
            <a:avLst/>
          </a:prstGeom>
        </p:spPr>
      </p:pic>
      <p:sp>
        <p:nvSpPr>
          <p:cNvPr id="19" name="Pięciokąt 18"/>
          <p:cNvSpPr/>
          <p:nvPr/>
        </p:nvSpPr>
        <p:spPr>
          <a:xfrm>
            <a:off x="2186289" y="2206499"/>
            <a:ext cx="3626513" cy="5129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990600" dist="38100" dir="5400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2">
                    <a:lumMod val="25000"/>
                  </a:schemeClr>
                </a:solidFill>
              </a:rPr>
              <a:t>Liczba projektów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6270840" y="2218603"/>
            <a:ext cx="1380928" cy="5129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990600" dist="38100" dir="5400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Pięciokąt 20"/>
          <p:cNvSpPr/>
          <p:nvPr/>
        </p:nvSpPr>
        <p:spPr>
          <a:xfrm>
            <a:off x="2186290" y="3235413"/>
            <a:ext cx="3626513" cy="54765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990600" dist="38100" dir="5400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bg2">
                    <a:lumMod val="25000"/>
                  </a:schemeClr>
                </a:solidFill>
              </a:rPr>
              <a:t>Wartość ogółem projektów </a:t>
            </a:r>
            <a:endParaRPr lang="pl-PL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270840" y="3231808"/>
            <a:ext cx="1380928" cy="55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990600" dist="38100" dir="5400000" algn="t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54,9 mln </a:t>
            </a: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PLN </a:t>
            </a:r>
          </a:p>
        </p:txBody>
      </p:sp>
    </p:spTree>
    <p:extLst>
      <p:ext uri="{BB962C8B-B14F-4D97-AF65-F5344CB8AC3E}">
        <p14:creationId xmlns:p14="http://schemas.microsoft.com/office/powerpoint/2010/main" val="294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2262</TotalTime>
  <Words>405</Words>
  <Application>Microsoft Office PowerPoint</Application>
  <PresentationFormat>Pokaz na ekranie (16:9)</PresentationFormat>
  <Paragraphs>91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Medium</vt:lpstr>
      <vt:lpstr>Wingdings</vt:lpstr>
      <vt:lpstr>Office Theme</vt:lpstr>
      <vt:lpstr>   Usługi społeczne    w Wielkopolskim Regionalnym Programie              Operacyjnym na lata 2014-2020 </vt:lpstr>
      <vt:lpstr>Prezentacja programu PowerPoint</vt:lpstr>
      <vt:lpstr>Prezentacja programu PowerPoint</vt:lpstr>
      <vt:lpstr>Prezentacja programu PowerPoint</vt:lpstr>
      <vt:lpstr>Program Fundusze Europejskie  dla Wielkopolski  2021-2027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Łyszczak</dc:creator>
  <cp:lastModifiedBy>Wojcik Sylwia</cp:lastModifiedBy>
  <cp:revision>185</cp:revision>
  <dcterms:created xsi:type="dcterms:W3CDTF">2022-12-01T11:50:55Z</dcterms:created>
  <dcterms:modified xsi:type="dcterms:W3CDTF">2025-04-16T10:15:56Z</dcterms:modified>
</cp:coreProperties>
</file>