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84" r:id="rId3"/>
    <p:sldId id="281" r:id="rId4"/>
    <p:sldId id="271" r:id="rId5"/>
    <p:sldId id="289" r:id="rId6"/>
    <p:sldId id="285" r:id="rId7"/>
    <p:sldId id="276" r:id="rId8"/>
    <p:sldId id="273" r:id="rId9"/>
    <p:sldId id="292" r:id="rId10"/>
    <p:sldId id="283" r:id="rId11"/>
    <p:sldId id="291" r:id="rId12"/>
    <p:sldId id="290" r:id="rId13"/>
    <p:sldId id="270" r:id="rId14"/>
    <p:sldId id="274" r:id="rId15"/>
    <p:sldId id="275" r:id="rId16"/>
    <p:sldId id="294" r:id="rId17"/>
    <p:sldId id="295" r:id="rId18"/>
    <p:sldId id="282" r:id="rId19"/>
    <p:sldId id="286" r:id="rId20"/>
    <p:sldId id="298" r:id="rId21"/>
    <p:sldId id="299" r:id="rId22"/>
    <p:sldId id="301" r:id="rId23"/>
    <p:sldId id="300" r:id="rId24"/>
    <p:sldId id="296" r:id="rId25"/>
    <p:sldId id="297" r:id="rId26"/>
    <p:sldId id="302" r:id="rId27"/>
    <p:sldId id="280" r:id="rId2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6E68B7F-5550-4913-9D1D-7D292866A676}">
          <p14:sldIdLst>
            <p14:sldId id="278"/>
            <p14:sldId id="284"/>
            <p14:sldId id="281"/>
            <p14:sldId id="271"/>
            <p14:sldId id="289"/>
            <p14:sldId id="285"/>
            <p14:sldId id="276"/>
            <p14:sldId id="273"/>
            <p14:sldId id="292"/>
            <p14:sldId id="283"/>
            <p14:sldId id="291"/>
            <p14:sldId id="290"/>
            <p14:sldId id="270"/>
            <p14:sldId id="274"/>
            <p14:sldId id="275"/>
            <p14:sldId id="294"/>
            <p14:sldId id="295"/>
            <p14:sldId id="282"/>
            <p14:sldId id="286"/>
            <p14:sldId id="298"/>
            <p14:sldId id="299"/>
            <p14:sldId id="301"/>
            <p14:sldId id="300"/>
            <p14:sldId id="296"/>
            <p14:sldId id="297"/>
            <p14:sldId id="30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35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EFF2-02F5-4D05-944F-246627D5BE86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6F859-B35E-412B-9AA3-5714480D2D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2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69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67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75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27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15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7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98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97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88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21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6F859-B35E-412B-9AA3-5714480D2D2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5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0FF2-5E0F-4EB7-A586-4D928900507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82057" y="148169"/>
            <a:ext cx="1424599" cy="1424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7935"/>
            <a:ext cx="4494956" cy="27988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771617" y="1906775"/>
            <a:ext cx="10005986" cy="3702146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sz="2400" dirty="0"/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66D3A058-7400-9DC6-08EA-57CABF2EA958}"/>
              </a:ext>
            </a:extLst>
          </p:cNvPr>
          <p:cNvSpPr txBox="1">
            <a:spLocks/>
          </p:cNvSpPr>
          <p:nvPr/>
        </p:nvSpPr>
        <p:spPr>
          <a:xfrm>
            <a:off x="1125066" y="3178300"/>
            <a:ext cx="9060355" cy="579548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endParaRPr lang="pl-PL" sz="18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02.06 „Zwiększanie odporności na zmiany klimatu i klęski żywiołowe w ramach ZIT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pl-PL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03.02 „Rozwój zrównoważonej mobilności miejskiej w ramach ZIT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pl-PL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10.04 „Zregenerowane środowisko przyrodnicze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pl-PL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10.05 „Sprawnie funkcjonujący i zdekarbonizowany transport publiczny” </a:t>
            </a:r>
          </a:p>
          <a:p>
            <a:pPr algn="l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10.06 „Przybliżenie Wielkopolski Wschodniej do osiągniecia neutralności klimatycznej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pl-PL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10.07 „Infrastruktura na rzecz aktywnego społeczeństwa, edukacyjna oraz rewitalizacja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	         wspierające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transformację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gospodarki”</a:t>
            </a:r>
            <a:endParaRPr lang="pl-PL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730" y="2921112"/>
            <a:ext cx="9199327" cy="728952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4000" b="1" dirty="0">
                <a:solidFill>
                  <a:srgbClr val="1226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fundusze UE zmieniają subregion koniński</a:t>
            </a:r>
            <a:endParaRPr lang="en-PL" sz="4000" b="1" dirty="0">
              <a:solidFill>
                <a:srgbClr val="1226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3" y="408807"/>
            <a:ext cx="628828" cy="6288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33739" y="408807"/>
            <a:ext cx="628828" cy="6288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99770" y="414477"/>
            <a:ext cx="628828" cy="619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13299" y="408807"/>
            <a:ext cx="628828" cy="6288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2872" y="1259337"/>
            <a:ext cx="619003" cy="6288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39408" y="1259337"/>
            <a:ext cx="619003" cy="6288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05439" y="1265007"/>
            <a:ext cx="619003" cy="6190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18969" y="1259337"/>
            <a:ext cx="619003" cy="6288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521001" y="5820225"/>
            <a:ext cx="8122180" cy="830225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950" y="2150014"/>
            <a:ext cx="3583007" cy="6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224" y="1191659"/>
            <a:ext cx="903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1226AA"/>
                </a:solidFill>
              </a:rPr>
              <a:t>Działanie </a:t>
            </a:r>
            <a:r>
              <a:rPr lang="pl-PL" sz="3600" dirty="0">
                <a:solidFill>
                  <a:srgbClr val="1226AA"/>
                </a:solidFill>
              </a:rPr>
              <a:t>10.04 </a:t>
            </a:r>
            <a:endParaRPr lang="pl-PL" sz="3600" dirty="0" smtClean="0">
              <a:solidFill>
                <a:srgbClr val="1226AA"/>
              </a:solidFill>
            </a:endParaRPr>
          </a:p>
          <a:p>
            <a:pPr algn="ctr"/>
            <a:r>
              <a:rPr lang="pl-PL" sz="3600" b="1" dirty="0" smtClean="0">
                <a:solidFill>
                  <a:srgbClr val="1226AA"/>
                </a:solidFill>
              </a:rPr>
              <a:t>„</a:t>
            </a:r>
            <a:r>
              <a:rPr lang="pl-PL" sz="3600" b="1" dirty="0">
                <a:solidFill>
                  <a:srgbClr val="1226AA"/>
                </a:solidFill>
              </a:rPr>
              <a:t>Zregenerowane środowisko przyrodnicze”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80" y="2506551"/>
            <a:ext cx="6154797" cy="41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PIS KONIN"/>
          <p:cNvSpPr/>
          <p:nvPr/>
        </p:nvSpPr>
        <p:spPr>
          <a:xfrm>
            <a:off x="1421331" y="2475403"/>
            <a:ext cx="4958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To kontynuacja </a:t>
            </a:r>
            <a:r>
              <a:rPr lang="pl-PL" sz="1400" dirty="0"/>
              <a:t>projektu „Zielone korytarze miejskie – klimatyczne przebudzenie w Koninie” realizowanego w ramach Programu „Środowisko, energia i zmiany klimatu” finansowanego ze środków Mechanizmu Finansowego EOG i budżetu państwa. </a:t>
            </a:r>
            <a:r>
              <a:rPr lang="pl-PL" sz="1400" dirty="0" smtClean="0"/>
              <a:t>Zakłada adaptację </a:t>
            </a:r>
            <a:r>
              <a:rPr lang="pl-PL" sz="1400" dirty="0"/>
              <a:t>obszarów zurbanizowanych do postępujących zmian klimatycznych na terenie </a:t>
            </a:r>
            <a:r>
              <a:rPr lang="pl-PL" sz="1400" dirty="0" smtClean="0"/>
              <a:t>Konina. Tworzy miejsca redukujące </a:t>
            </a:r>
            <a:r>
              <a:rPr lang="pl-PL" sz="1400" dirty="0"/>
              <a:t>miejską wyspę </a:t>
            </a:r>
            <a:r>
              <a:rPr lang="pl-PL" sz="1400" dirty="0" smtClean="0"/>
              <a:t>ciepła, wspiera gospodarowanie </a:t>
            </a:r>
            <a:r>
              <a:rPr lang="pl-PL" sz="1400" dirty="0"/>
              <a:t>wodami </a:t>
            </a:r>
            <a:r>
              <a:rPr lang="pl-PL" sz="1400" dirty="0" smtClean="0"/>
              <a:t>opadowymi. </a:t>
            </a:r>
            <a:br>
              <a:rPr lang="pl-PL" sz="1400" dirty="0" smtClean="0"/>
            </a:br>
            <a:r>
              <a:rPr lang="pl-PL" sz="1400" dirty="0" smtClean="0"/>
              <a:t>Zaplanowane Zielone </a:t>
            </a:r>
            <a:r>
              <a:rPr lang="pl-PL" sz="1400" dirty="0"/>
              <a:t>Podwórko Miejskie (Park Tężniowy </a:t>
            </a:r>
            <a:r>
              <a:rPr lang="pl-PL" sz="1400" dirty="0" smtClean="0"/>
              <a:t>Pociejewo) będzie pełniło funkcje: </a:t>
            </a:r>
            <a:br>
              <a:rPr lang="pl-PL" sz="1400" dirty="0" smtClean="0"/>
            </a:br>
            <a:r>
              <a:rPr lang="pl-PL" sz="1400" dirty="0" smtClean="0"/>
              <a:t>• komunikacyjną: ścieżki piesze i rowerowe, </a:t>
            </a:r>
            <a:r>
              <a:rPr lang="pl-PL" sz="1400" dirty="0"/>
              <a:t>miejsca postojowe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dla rowerów</a:t>
            </a:r>
            <a:br>
              <a:rPr lang="pl-PL" sz="1400" dirty="0" smtClean="0"/>
            </a:br>
            <a:r>
              <a:rPr lang="pl-PL" sz="1400" dirty="0"/>
              <a:t>• </a:t>
            </a:r>
            <a:r>
              <a:rPr lang="pl-PL" sz="1400" dirty="0" smtClean="0"/>
              <a:t>zdrowotną </a:t>
            </a:r>
            <a:r>
              <a:rPr lang="pl-PL" sz="1400" dirty="0"/>
              <a:t>- zastosowanie tężni </a:t>
            </a:r>
            <a:r>
              <a:rPr lang="pl-PL" sz="1400" dirty="0" smtClean="0"/>
              <a:t>solankowej</a:t>
            </a:r>
          </a:p>
          <a:p>
            <a:r>
              <a:rPr lang="pl-PL" sz="1400" dirty="0"/>
              <a:t>•</a:t>
            </a:r>
            <a:r>
              <a:rPr lang="pl-PL" sz="1400" dirty="0" smtClean="0"/>
              <a:t> rekreacyjno-wypoczynkową – tereny na </a:t>
            </a:r>
            <a:r>
              <a:rPr lang="pl-PL" sz="1400" dirty="0"/>
              <a:t>wyspie Pociejewo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do </a:t>
            </a:r>
            <a:r>
              <a:rPr lang="pl-PL" sz="1400" dirty="0"/>
              <a:t>aktywnego spędzania </a:t>
            </a:r>
            <a:r>
              <a:rPr lang="pl-PL" sz="1400" dirty="0" smtClean="0"/>
              <a:t>czasu; </a:t>
            </a:r>
            <a:br>
              <a:rPr lang="pl-PL" sz="1400" dirty="0" smtClean="0"/>
            </a:br>
            <a:r>
              <a:rPr lang="pl-PL" sz="1400" dirty="0"/>
              <a:t>• </a:t>
            </a:r>
            <a:r>
              <a:rPr lang="pl-PL" sz="1400" dirty="0" smtClean="0"/>
              <a:t>reprezentacyjną - </a:t>
            </a:r>
            <a:r>
              <a:rPr lang="pl-PL" sz="1400" dirty="0"/>
              <a:t>nasadzenia roślinności. </a:t>
            </a:r>
            <a:endParaRPr lang="pl-PL" sz="1400" dirty="0" smtClean="0"/>
          </a:p>
          <a:p>
            <a:r>
              <a:rPr lang="pl-PL" sz="1400" dirty="0" smtClean="0"/>
              <a:t>Zaplanowano </a:t>
            </a:r>
            <a:r>
              <a:rPr lang="pl-PL" sz="1400" dirty="0"/>
              <a:t>również działania edukacyjne (eko-festyn</a:t>
            </a:r>
            <a:r>
              <a:rPr lang="pl-PL" sz="1400" dirty="0" smtClean="0"/>
              <a:t>)</a:t>
            </a:r>
            <a:br>
              <a:rPr lang="pl-PL" sz="1400" dirty="0" smtClean="0"/>
            </a:br>
            <a:r>
              <a:rPr lang="pl-PL" sz="1400" dirty="0" smtClean="0"/>
              <a:t>oraz </a:t>
            </a:r>
            <a:r>
              <a:rPr lang="pl-PL" sz="1400" dirty="0"/>
              <a:t>informacyjno-promocyjne</a:t>
            </a:r>
            <a:r>
              <a:rPr lang="pl-PL" sz="1400" dirty="0" smtClean="0"/>
              <a:t>.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17" name="ZIELONE KORYTARZE KONIN"/>
          <p:cNvSpPr/>
          <p:nvPr/>
        </p:nvSpPr>
        <p:spPr>
          <a:xfrm>
            <a:off x="1421331" y="1746059"/>
            <a:ext cx="4622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1226AA"/>
                </a:solidFill>
              </a:rPr>
              <a:t>ZIELONE KORYTARZE MIEJSKIE</a:t>
            </a:r>
            <a:br>
              <a:rPr lang="pl-PL" sz="1600" b="1" dirty="0" smtClean="0">
                <a:solidFill>
                  <a:srgbClr val="1226AA"/>
                </a:solidFill>
              </a:rPr>
            </a:br>
            <a:r>
              <a:rPr lang="pl-PL" sz="1600" b="1" dirty="0" smtClean="0">
                <a:solidFill>
                  <a:srgbClr val="1226AA"/>
                </a:solidFill>
              </a:rPr>
              <a:t>- KLIMATYCZNE PRZEBUDZENIE W KONINIE</a:t>
            </a:r>
            <a:endParaRPr lang="pl-PL" sz="1600" dirty="0">
              <a:solidFill>
                <a:srgbClr val="1226AA"/>
              </a:solidFill>
            </a:endParaRPr>
          </a:p>
        </p:txBody>
      </p:sp>
      <p:pic>
        <p:nvPicPr>
          <p:cNvPr id="6" name="MAPA WIELKOPOLSK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02574"/>
            <a:ext cx="5209942" cy="6537575"/>
          </a:xfrm>
          <a:prstGeom prst="rect">
            <a:avLst/>
          </a:prstGeom>
        </p:spPr>
      </p:pic>
      <p:sp>
        <p:nvSpPr>
          <p:cNvPr id="14" name="KROPKA KONIN"/>
          <p:cNvSpPr/>
          <p:nvPr/>
        </p:nvSpPr>
        <p:spPr>
          <a:xfrm>
            <a:off x="10077981" y="350676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8" name="Działanie"/>
          <p:cNvSpPr/>
          <p:nvPr/>
        </p:nvSpPr>
        <p:spPr>
          <a:xfrm>
            <a:off x="1421331" y="247273"/>
            <a:ext cx="36078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10.04</a:t>
            </a:r>
          </a:p>
          <a:p>
            <a:endParaRPr lang="pl-PL" sz="1000" dirty="0" smtClean="0">
              <a:solidFill>
                <a:srgbClr val="1226AA"/>
              </a:solidFill>
            </a:endParaRPr>
          </a:p>
          <a:p>
            <a:r>
              <a:rPr lang="pl-PL" sz="2400" b="1" dirty="0" smtClean="0"/>
              <a:t>Zregenerowane </a:t>
            </a:r>
            <a:br>
              <a:rPr lang="pl-PL" sz="2400" b="1" dirty="0" smtClean="0"/>
            </a:br>
            <a:r>
              <a:rPr lang="pl-PL" sz="2400" b="1" dirty="0" smtClean="0"/>
              <a:t>środowisko przyrodnicze</a:t>
            </a:r>
            <a:endParaRPr lang="pl-PL" sz="2400" b="1" dirty="0"/>
          </a:p>
        </p:txBody>
      </p:sp>
      <p:sp>
        <p:nvSpPr>
          <p:cNvPr id="34" name="Suma dofinansowania"/>
          <p:cNvSpPr/>
          <p:nvPr/>
        </p:nvSpPr>
        <p:spPr>
          <a:xfrm>
            <a:off x="9458907" y="570438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2 860 250,50 zł</a:t>
            </a:r>
          </a:p>
        </p:txBody>
      </p:sp>
      <p:sp>
        <p:nvSpPr>
          <p:cNvPr id="37" name="Wydatki ogółem"/>
          <p:cNvSpPr/>
          <p:nvPr/>
        </p:nvSpPr>
        <p:spPr>
          <a:xfrm>
            <a:off x="8970264" y="1330560"/>
            <a:ext cx="3032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Całkowity koszt </a:t>
            </a:r>
            <a:r>
              <a:rPr lang="pl-PL" sz="2000" dirty="0" smtClean="0"/>
              <a:t>projektów:</a:t>
            </a:r>
            <a:br>
              <a:rPr lang="pl-PL" sz="2000" dirty="0" smtClean="0"/>
            </a:br>
            <a:r>
              <a:rPr lang="pl-PL" sz="2000" b="1" dirty="0">
                <a:solidFill>
                  <a:srgbClr val="1226AA"/>
                </a:solidFill>
              </a:rPr>
              <a:t>3 575 313,13 </a:t>
            </a:r>
            <a:r>
              <a:rPr lang="pl-PL" sz="2000" b="1" dirty="0" smtClean="0">
                <a:solidFill>
                  <a:srgbClr val="1226AA"/>
                </a:solidFill>
              </a:rPr>
              <a:t>zł</a:t>
            </a:r>
            <a:endParaRPr lang="pl-PL" sz="2000" b="1" dirty="0">
              <a:solidFill>
                <a:srgbClr val="122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4" grpId="0" animBg="1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224" y="1200533"/>
            <a:ext cx="903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1226AA"/>
                </a:solidFill>
              </a:rPr>
              <a:t>Działania 10.05 </a:t>
            </a:r>
            <a:r>
              <a:rPr lang="pl-PL" sz="3600" b="1" dirty="0">
                <a:solidFill>
                  <a:srgbClr val="1226AA"/>
                </a:solidFill>
              </a:rPr>
              <a:t>„Sprawnie funkcjonujący </a:t>
            </a:r>
            <a:r>
              <a:rPr lang="pl-PL" sz="3600" b="1" dirty="0" smtClean="0">
                <a:solidFill>
                  <a:srgbClr val="1226AA"/>
                </a:solidFill>
              </a:rPr>
              <a:t/>
            </a:r>
            <a:br>
              <a:rPr lang="pl-PL" sz="3600" b="1" dirty="0" smtClean="0">
                <a:solidFill>
                  <a:srgbClr val="1226AA"/>
                </a:solidFill>
              </a:rPr>
            </a:br>
            <a:r>
              <a:rPr lang="pl-PL" sz="3600" b="1" dirty="0" smtClean="0">
                <a:solidFill>
                  <a:srgbClr val="1226AA"/>
                </a:solidFill>
              </a:rPr>
              <a:t>i </a:t>
            </a:r>
            <a:r>
              <a:rPr lang="pl-PL" sz="3600" b="1" dirty="0">
                <a:solidFill>
                  <a:srgbClr val="1226AA"/>
                </a:solidFill>
              </a:rPr>
              <a:t>zdekarbonizowany transport publiczny”</a:t>
            </a:r>
            <a:endParaRPr lang="pl-PL" sz="6000" b="1" dirty="0">
              <a:solidFill>
                <a:srgbClr val="1226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5" y="2523816"/>
            <a:ext cx="5992339" cy="39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IAT SŁUPEC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36" y="260711"/>
            <a:ext cx="2756711" cy="4652728"/>
          </a:xfrm>
          <a:prstGeom prst="rect">
            <a:avLst/>
          </a:prstGeom>
        </p:spPr>
      </p:pic>
      <p:pic>
        <p:nvPicPr>
          <p:cNvPr id="5" name="POWIAT KONIŃS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11" y="440659"/>
            <a:ext cx="3930866" cy="4953423"/>
          </a:xfrm>
          <a:prstGeom prst="rect">
            <a:avLst/>
          </a:prstGeom>
        </p:spPr>
      </p:pic>
      <p:sp>
        <p:nvSpPr>
          <p:cNvPr id="3" name="Działanie"/>
          <p:cNvSpPr/>
          <p:nvPr/>
        </p:nvSpPr>
        <p:spPr>
          <a:xfrm>
            <a:off x="1245454" y="292585"/>
            <a:ext cx="3480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Działania 10.05 </a:t>
            </a:r>
            <a:r>
              <a:rPr lang="pl-PL" sz="2400" dirty="0" smtClean="0">
                <a:solidFill>
                  <a:srgbClr val="1226AA"/>
                </a:solidFill>
              </a:rPr>
              <a:t/>
            </a:r>
            <a:br>
              <a:rPr lang="pl-PL" sz="2400" dirty="0" smtClean="0">
                <a:solidFill>
                  <a:srgbClr val="1226AA"/>
                </a:solidFill>
              </a:rPr>
            </a:br>
            <a:r>
              <a:rPr lang="pl-PL" sz="2400" b="1" dirty="0" smtClean="0"/>
              <a:t>„</a:t>
            </a:r>
            <a:r>
              <a:rPr lang="pl-PL" sz="2400" b="1" dirty="0"/>
              <a:t>Sprawnie funkcjonujący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zdekarbonizowany transport publiczny”</a:t>
            </a:r>
          </a:p>
        </p:txBody>
      </p:sp>
      <p:sp>
        <p:nvSpPr>
          <p:cNvPr id="4" name="Gmina ŚLESIN"/>
          <p:cNvSpPr/>
          <p:nvPr/>
        </p:nvSpPr>
        <p:spPr>
          <a:xfrm>
            <a:off x="9193645" y="257936"/>
            <a:ext cx="29983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ŚLESIN</a:t>
            </a:r>
            <a:endParaRPr lang="pl-PL" sz="1400" b="1" dirty="0" smtClean="0"/>
          </a:p>
          <a:p>
            <a:r>
              <a:rPr lang="pl-PL" sz="1400" b="1" dirty="0"/>
              <a:t>Budowa dróg rowerowych na terenie Gminy Ślesin Obiekt: Budowa drogi rowerowej w m. </a:t>
            </a:r>
            <a:r>
              <a:rPr lang="pl-PL" sz="1400" b="1" dirty="0" smtClean="0"/>
              <a:t>Różopole.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1 776 842,60 zł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Wydatki </a:t>
            </a:r>
            <a:r>
              <a:rPr lang="pl-PL" sz="1400" b="1" dirty="0">
                <a:solidFill>
                  <a:srgbClr val="1226AA"/>
                </a:solidFill>
              </a:rPr>
              <a:t>ogółem: 2 230 253,26 zł</a:t>
            </a:r>
          </a:p>
        </p:txBody>
      </p:sp>
      <p:sp>
        <p:nvSpPr>
          <p:cNvPr id="16" name="MIASTO KONIN"/>
          <p:cNvSpPr/>
          <p:nvPr/>
        </p:nvSpPr>
        <p:spPr>
          <a:xfrm>
            <a:off x="1245454" y="2040558"/>
            <a:ext cx="2818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MIASTO KONIN</a:t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/>
              <a:t>Niskoemisyjny transport </a:t>
            </a:r>
            <a:endParaRPr lang="pl-PL" sz="1400" b="1" dirty="0" smtClean="0"/>
          </a:p>
          <a:p>
            <a:r>
              <a:rPr lang="pl-PL" sz="1400" b="1" dirty="0" smtClean="0"/>
              <a:t>publiczny w </a:t>
            </a:r>
            <a:r>
              <a:rPr lang="pl-PL" sz="1400" b="1" dirty="0"/>
              <a:t>subregionie </a:t>
            </a:r>
            <a:endParaRPr lang="pl-PL" sz="1400" b="1" dirty="0" smtClean="0"/>
          </a:p>
          <a:p>
            <a:r>
              <a:rPr lang="pl-PL" sz="1400" b="1" dirty="0" smtClean="0"/>
              <a:t>konińskim.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Dofinansowanie: </a:t>
            </a:r>
            <a:r>
              <a:rPr lang="pl-PL" sz="1400" b="1" dirty="0">
                <a:solidFill>
                  <a:srgbClr val="1226AA"/>
                </a:solidFill>
              </a:rPr>
              <a:t>164 374 912,34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226 076 113,74 zł</a:t>
            </a:r>
          </a:p>
        </p:txBody>
      </p:sp>
      <p:sp>
        <p:nvSpPr>
          <p:cNvPr id="32" name="Gmina KLECZEW"/>
          <p:cNvSpPr/>
          <p:nvPr/>
        </p:nvSpPr>
        <p:spPr>
          <a:xfrm>
            <a:off x="9193645" y="3112160"/>
            <a:ext cx="2775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KLECZEW</a:t>
            </a:r>
          </a:p>
          <a:p>
            <a:r>
              <a:rPr lang="pl-PL" sz="1400" b="1" dirty="0"/>
              <a:t>Rozwój infrastruktury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dla </a:t>
            </a:r>
            <a:r>
              <a:rPr lang="pl-PL" sz="1400" b="1" dirty="0"/>
              <a:t>indywidualnego ruchu nieemisyjnego poprzez rozbudowę ścieżek rowerowych na terenie Gminy </a:t>
            </a:r>
            <a:r>
              <a:rPr lang="pl-PL" sz="1400" b="1" dirty="0" smtClean="0"/>
              <a:t>Kleczew.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4 379 197,24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5 473 996,56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33" name="Gmina KRZYMÓW"/>
          <p:cNvSpPr/>
          <p:nvPr/>
        </p:nvSpPr>
        <p:spPr>
          <a:xfrm>
            <a:off x="1245454" y="3613080"/>
            <a:ext cx="3029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KRZYMÓW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/>
              <a:t>Rozwój sieci ścieżek rowerowych łączący Gminę Krzymów z gminami ościennymi sieci OF </a:t>
            </a:r>
            <a:r>
              <a:rPr lang="pl-PL" sz="1400" b="1" dirty="0" smtClean="0"/>
              <a:t>AK. </a:t>
            </a:r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2 702 587,69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3 388 984,62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64" name="KLECZEW KROPKA"/>
          <p:cNvSpPr/>
          <p:nvPr/>
        </p:nvSpPr>
        <p:spPr>
          <a:xfrm>
            <a:off x="6570106" y="1687766"/>
            <a:ext cx="146649" cy="1552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3" name="OSTOWITE KROPKA"/>
          <p:cNvSpPr/>
          <p:nvPr/>
        </p:nvSpPr>
        <p:spPr>
          <a:xfrm>
            <a:off x="5690991" y="176540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5" name="KRZYMÓW KROPKA"/>
          <p:cNvSpPr/>
          <p:nvPr/>
        </p:nvSpPr>
        <p:spPr>
          <a:xfrm>
            <a:off x="7476635" y="344296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9" name="STRZAŁKOWO KROPKA"/>
          <p:cNvSpPr/>
          <p:nvPr/>
        </p:nvSpPr>
        <p:spPr>
          <a:xfrm>
            <a:off x="4414294" y="2317693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2" name="Gmina OSTROWITE"/>
          <p:cNvSpPr/>
          <p:nvPr/>
        </p:nvSpPr>
        <p:spPr>
          <a:xfrm>
            <a:off x="1245454" y="5185602"/>
            <a:ext cx="3480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OSTROWITE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/>
              <a:t>Budowa drogi dla rowerów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dopuszczeniem ruchu pieszych wzdłuż drogi powiatowej </a:t>
            </a:r>
            <a:r>
              <a:rPr lang="pl-PL" sz="1400" b="1" dirty="0" smtClean="0"/>
              <a:t>nr 3052P.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8 093 879,79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10 119 489,74 zł	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13" name="Gmina STRZAŁKOWO"/>
          <p:cNvSpPr/>
          <p:nvPr/>
        </p:nvSpPr>
        <p:spPr>
          <a:xfrm>
            <a:off x="9193645" y="1685048"/>
            <a:ext cx="2731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STRZAŁKOWO</a:t>
            </a:r>
          </a:p>
          <a:p>
            <a:r>
              <a:rPr lang="pl-PL" sz="1400" b="1" dirty="0"/>
              <a:t>Budowa drogi pieszo – rowerowej wzdłuż drogi publicznej gminnej nr </a:t>
            </a:r>
            <a:r>
              <a:rPr lang="pl-PL" sz="1400" b="1" dirty="0" smtClean="0"/>
              <a:t>424009P.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2 548 902,98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3 188 268,73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14" name="ŚLESIN KROPKA"/>
          <p:cNvSpPr/>
          <p:nvPr/>
        </p:nvSpPr>
        <p:spPr>
          <a:xfrm>
            <a:off x="7527906" y="1904337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7" name="KONIN KROPKA"/>
          <p:cNvSpPr/>
          <p:nvPr/>
        </p:nvSpPr>
        <p:spPr>
          <a:xfrm>
            <a:off x="6886499" y="3087542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20" name="ZAGÓRÓW KROPKA"/>
          <p:cNvSpPr/>
          <p:nvPr/>
        </p:nvSpPr>
        <p:spPr>
          <a:xfrm>
            <a:off x="4930565" y="4124768"/>
            <a:ext cx="146649" cy="1552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21" name="Gmina ZAGÓRÓW"/>
          <p:cNvSpPr/>
          <p:nvPr/>
        </p:nvSpPr>
        <p:spPr>
          <a:xfrm>
            <a:off x="9193645" y="4970159"/>
            <a:ext cx="28490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ZAGÓRÓW</a:t>
            </a:r>
          </a:p>
          <a:p>
            <a:r>
              <a:rPr lang="pl-PL" sz="1400" b="1" dirty="0"/>
              <a:t>Budowa drogi dla rowerów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dopuszczeniem ruchu pieszych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na </a:t>
            </a:r>
            <a:r>
              <a:rPr lang="pl-PL" sz="1400" b="1" dirty="0"/>
              <a:t>odcinku od m. Drzewce do granicy </a:t>
            </a:r>
            <a:r>
              <a:rPr lang="pl-PL" sz="1400" b="1" dirty="0" smtClean="0"/>
              <a:t>Gminy.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7 671 893,92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9 619 867,40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22" name="Suma dofinansowania"/>
          <p:cNvSpPr/>
          <p:nvPr/>
        </p:nvSpPr>
        <p:spPr>
          <a:xfrm>
            <a:off x="6562404" y="5123700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191 548 216,56 zł</a:t>
            </a:r>
          </a:p>
        </p:txBody>
      </p:sp>
      <p:sp>
        <p:nvSpPr>
          <p:cNvPr id="23" name="Wydatki ogółem"/>
          <p:cNvSpPr/>
          <p:nvPr/>
        </p:nvSpPr>
        <p:spPr>
          <a:xfrm>
            <a:off x="5837641" y="5862711"/>
            <a:ext cx="3268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Całkowity koszt </a:t>
            </a:r>
            <a:r>
              <a:rPr lang="pl-PL" sz="2000" dirty="0" smtClean="0"/>
              <a:t>projektów: </a:t>
            </a:r>
            <a:br>
              <a:rPr lang="pl-PL" sz="2000" dirty="0" smtClean="0"/>
            </a:br>
            <a:r>
              <a:rPr lang="pl-PL" sz="2000" b="1" dirty="0">
                <a:solidFill>
                  <a:srgbClr val="1226AA"/>
                </a:solidFill>
              </a:rPr>
              <a:t>260 096 974,05 zł</a:t>
            </a:r>
          </a:p>
        </p:txBody>
      </p:sp>
    </p:spTree>
    <p:extLst>
      <p:ext uri="{BB962C8B-B14F-4D97-AF65-F5344CB8AC3E}">
        <p14:creationId xmlns:p14="http://schemas.microsoft.com/office/powerpoint/2010/main" val="30279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2" grpId="0"/>
      <p:bldP spid="33" grpId="0"/>
      <p:bldP spid="64" grpId="0" animBg="1"/>
      <p:bldP spid="63" grpId="0" animBg="1"/>
      <p:bldP spid="65" grpId="0" animBg="1"/>
      <p:bldP spid="19" grpId="0" animBg="1"/>
      <p:bldP spid="12" grpId="0"/>
      <p:bldP spid="13" grpId="0"/>
      <p:bldP spid="14" grpId="0" animBg="1"/>
      <p:bldP spid="17" grpId="0" animBg="1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77029" y="1234074"/>
            <a:ext cx="470263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GMINA KRZYMÓW	</a:t>
            </a:r>
          </a:p>
          <a:p>
            <a:r>
              <a:rPr lang="pl-PL" sz="1400" b="1" dirty="0"/>
              <a:t>Rozwój sieci ścieżek rowerowych łączący Gminę Krzymów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gminami ościennymi sieci OF </a:t>
            </a:r>
            <a:r>
              <a:rPr lang="pl-PL" sz="1400" b="1" dirty="0" smtClean="0"/>
              <a:t>AK.</a:t>
            </a:r>
          </a:p>
          <a:p>
            <a:r>
              <a:rPr lang="pl-PL" sz="1400" dirty="0"/>
              <a:t>Przedmiotem projektu jest budowa drogi dla rowerów wzdłuż drogi powiatowej na odcinku Borowo – Nowy Krzymów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 </a:t>
            </a:r>
            <a:r>
              <a:rPr lang="pl-PL" sz="1400" dirty="0"/>
              <a:t>łącznej długości 1,930 km. Zakres rzeczowy projektu obejmuje wykonanie ciągu pieszo-rowerowego z betonu asfaltowego, chodników i peronów z betonowej kostki brukowej. Zaplanowano także stworzenie miejsca odpoczynku dla rowerzystów, tj. ławki z wykorzystaniem instalacji OZE oraz stacji ładowania telefonów, a także samoobsługową stację naprawy rowerów i parking </a:t>
            </a:r>
            <a:r>
              <a:rPr lang="pl-PL" sz="1400" dirty="0" smtClean="0"/>
              <a:t>Bike&amp;Ride</a:t>
            </a:r>
            <a:r>
              <a:rPr lang="pl-PL" sz="1400" dirty="0"/>
              <a:t>. 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GMINA OSTROWITE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/>
              <a:t>Budowa drogi dla rowerów z dopuszczeniem ruchu pieszych wzdłuż drogi powiatowej nr </a:t>
            </a:r>
            <a:r>
              <a:rPr lang="pl-PL" sz="1400" b="1" dirty="0" smtClean="0"/>
              <a:t>3052P.</a:t>
            </a:r>
          </a:p>
          <a:p>
            <a:r>
              <a:rPr lang="pl-PL" sz="1400" dirty="0"/>
              <a:t>Przedmiotem projektu jest budowa drogi dla rowerów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dopuszczeniem ruchu pieszych wzdłuż drogi powiatowej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nr </a:t>
            </a:r>
            <a:r>
              <a:rPr lang="pl-PL" sz="1400" dirty="0"/>
              <a:t>3052P o łącznej długości 5,853 km. W ramach zadania wykonany zostanie parking Bike&amp;Ride oraz co najmniej dwa miejsca odpoczynku wyposażone w ławki, wiaty oraz samoobsługowe urządzenia do naprawy rowerów. W ramach zadania przewidziano osadzenie lamp hybrydowych </a:t>
            </a:r>
            <a:r>
              <a:rPr lang="pl-PL" sz="1400" dirty="0" smtClean="0"/>
              <a:t>solarno-wiatrowych </a:t>
            </a:r>
            <a:r>
              <a:rPr lang="pl-PL" sz="1400" dirty="0"/>
              <a:t>na odcinku szlakowym ścieżki oraz w obrębie przejść dla pieszych. </a:t>
            </a:r>
            <a:endParaRPr lang="pl-PL" sz="1400" b="1" dirty="0"/>
          </a:p>
        </p:txBody>
      </p:sp>
      <p:sp>
        <p:nvSpPr>
          <p:cNvPr id="5" name="Działanie"/>
          <p:cNvSpPr/>
          <p:nvPr/>
        </p:nvSpPr>
        <p:spPr>
          <a:xfrm>
            <a:off x="1541404" y="339882"/>
            <a:ext cx="4509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Działania 10.05 </a:t>
            </a:r>
            <a:br>
              <a:rPr lang="pl-PL" sz="2400" dirty="0">
                <a:solidFill>
                  <a:srgbClr val="1226AA"/>
                </a:solidFill>
              </a:rPr>
            </a:br>
            <a:r>
              <a:rPr lang="pl-PL" sz="2400" b="1" dirty="0"/>
              <a:t>„Sprawnie funkcjonujący </a:t>
            </a:r>
            <a:br>
              <a:rPr lang="pl-PL" sz="2400" b="1" dirty="0"/>
            </a:br>
            <a:r>
              <a:rPr lang="pl-PL" sz="2400" b="1" dirty="0"/>
              <a:t>i zdekarbonizowany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transport </a:t>
            </a:r>
            <a:r>
              <a:rPr lang="pl-PL" sz="2400" b="1" dirty="0"/>
              <a:t>publiczny”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41404" y="2095849"/>
            <a:ext cx="47026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MIASTO KONIN	</a:t>
            </a:r>
          </a:p>
          <a:p>
            <a:r>
              <a:rPr lang="pl-PL" sz="1400" b="1" dirty="0" smtClean="0"/>
              <a:t>Niskoemisyjny </a:t>
            </a:r>
            <a:r>
              <a:rPr lang="pl-PL" sz="1400" b="1" dirty="0"/>
              <a:t>transport publiczny w subregionie </a:t>
            </a:r>
            <a:r>
              <a:rPr lang="pl-PL" sz="1400" b="1" dirty="0" smtClean="0"/>
              <a:t>konińskim.</a:t>
            </a:r>
            <a:endParaRPr lang="pl-PL" sz="1400" b="1" dirty="0"/>
          </a:p>
          <a:p>
            <a:r>
              <a:rPr lang="pl-PL" sz="1400" dirty="0" smtClean="0"/>
              <a:t>1) Budowa </a:t>
            </a:r>
            <a:r>
              <a:rPr lang="pl-PL" sz="1400" dirty="0"/>
              <a:t>Zajezdni Autobusowej wraz z </a:t>
            </a:r>
            <a:r>
              <a:rPr lang="pl-PL" sz="1400" dirty="0" smtClean="0"/>
              <a:t>infrastrukturą, </a:t>
            </a:r>
            <a:r>
              <a:rPr lang="pl-PL" sz="1400" dirty="0"/>
              <a:t>budowa stacji tankowania wodoru - zakup 10 </a:t>
            </a:r>
            <a:r>
              <a:rPr lang="pl-PL" sz="1400" dirty="0" smtClean="0"/>
              <a:t>autobusów </a:t>
            </a:r>
            <a:r>
              <a:rPr lang="pl-PL" sz="1400" dirty="0"/>
              <a:t>wodorowych (MZK Konin); </a:t>
            </a:r>
            <a:endParaRPr lang="pl-PL" sz="1400" dirty="0" smtClean="0"/>
          </a:p>
          <a:p>
            <a:r>
              <a:rPr lang="pl-PL" sz="1400" dirty="0" smtClean="0"/>
              <a:t>2</a:t>
            </a:r>
            <a:r>
              <a:rPr lang="pl-PL" sz="1400" dirty="0"/>
              <a:t>) Rozbudowa systemu informacji pasażerskiej (PK) na przystankach w głównych węzłach przesiadkowych na terenie subregionu konińskiego, w tym montaż tablic informacyjnych, a także wdrożenie wspólnego biletu dla PKS w Koninie SA, MZK w Koninie Sp. z o.o. oraz Kolei Wielkopolskich;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3</a:t>
            </a:r>
            <a:r>
              <a:rPr lang="pl-PL" sz="1400" dirty="0"/>
              <a:t>) Budowa parkingu przy dworcu PKP w Kole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odwodnieniem </a:t>
            </a:r>
            <a:r>
              <a:rPr lang="pl-PL" sz="1400" dirty="0" smtClean="0"/>
              <a:t>do </a:t>
            </a:r>
            <a:r>
              <a:rPr lang="pl-PL" sz="1400" dirty="0"/>
              <a:t>istniejącej kanalizacji deszczowej;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4</a:t>
            </a:r>
            <a:r>
              <a:rPr lang="pl-PL" sz="1400" dirty="0"/>
              <a:t>) Wdrożenie Inteligentnego Systemu Transportowego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Koninie (ZDM);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5</a:t>
            </a:r>
            <a:r>
              <a:rPr lang="pl-PL" sz="1400" dirty="0"/>
              <a:t>) Budowa/przebudowa dróg pieszo-rowerowych oraz chodnika (wzdłuż ul. Popiełuszki oraz ul. Aleja 1 Maja), które prowadzić będą do węzłów </a:t>
            </a:r>
            <a:r>
              <a:rPr lang="pl-PL" sz="1400" dirty="0" smtClean="0"/>
              <a:t>przesiadkowych;</a:t>
            </a:r>
            <a:br>
              <a:rPr lang="pl-PL" sz="1400" dirty="0" smtClean="0"/>
            </a:br>
            <a:r>
              <a:rPr lang="pl-PL" sz="1400" dirty="0" smtClean="0"/>
              <a:t>6</a:t>
            </a:r>
            <a:r>
              <a:rPr lang="pl-PL" sz="1400" dirty="0"/>
              <a:t>) Budowa węzła przesiadkowego przy dworcu PKP w Koninie; 7) Montaż instalacji OZE na budynku zajezdni MZK i </a:t>
            </a:r>
            <a:r>
              <a:rPr lang="pl-PL" sz="1400" dirty="0" smtClean="0"/>
              <a:t>dachach; </a:t>
            </a:r>
            <a:br>
              <a:rPr lang="pl-PL" sz="1400" dirty="0" smtClean="0"/>
            </a:br>
            <a:r>
              <a:rPr lang="pl-PL" sz="1400" dirty="0" smtClean="0"/>
              <a:t>8</a:t>
            </a:r>
            <a:r>
              <a:rPr lang="pl-PL" sz="1400" dirty="0"/>
              <a:t>) Działania edukacyjne - warsztaty i konferencje prasowe informujące mieszkańców o realizacji projektu</a:t>
            </a:r>
            <a:r>
              <a:rPr lang="pl-PL" sz="1400" dirty="0" smtClean="0"/>
              <a:t>.</a:t>
            </a:r>
            <a:endParaRPr lang="pl-PL" sz="1400" b="1" dirty="0">
              <a:solidFill>
                <a:srgbClr val="122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65828" y="281093"/>
            <a:ext cx="481261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ŚLESIN	</a:t>
            </a:r>
          </a:p>
          <a:p>
            <a:r>
              <a:rPr lang="pl-PL" sz="1400" b="1" dirty="0"/>
              <a:t>Budowa dróg rowerowych na terenie Gminy Ślesin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Obiekt</a:t>
            </a:r>
            <a:r>
              <a:rPr lang="pl-PL" sz="1400" b="1" dirty="0"/>
              <a:t>: Budowa drogi rowerowej w m. </a:t>
            </a:r>
            <a:r>
              <a:rPr lang="pl-PL" sz="1400" b="1" dirty="0" smtClean="0"/>
              <a:t>Różopole.</a:t>
            </a:r>
          </a:p>
          <a:p>
            <a:r>
              <a:rPr lang="pl-PL" sz="1400" dirty="0" smtClean="0"/>
              <a:t>Inwestycja </a:t>
            </a:r>
            <a:r>
              <a:rPr lang="pl-PL" sz="1400" dirty="0"/>
              <a:t>obejmuje budowę drogi rowerowej o łącznej długości 0,653 km wraz z infrastrukturą towarzyszącą w m. Różopole. W ramach zadania zaplanowano także wykonanie kanalizacji deszczowej wraz z wpustami. </a:t>
            </a:r>
            <a:endParaRPr lang="pl-PL" sz="1400" dirty="0" smtClean="0"/>
          </a:p>
          <a:p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STRZAŁKOWO	</a:t>
            </a:r>
          </a:p>
          <a:p>
            <a:r>
              <a:rPr lang="pl-PL" sz="1400" b="1" dirty="0"/>
              <a:t>Budowa drogi pieszo – rowerowej wzdłuż drogi publicznej gminnej nr </a:t>
            </a:r>
            <a:r>
              <a:rPr lang="pl-PL" sz="1400" b="1" dirty="0" smtClean="0"/>
              <a:t>424009P, o </a:t>
            </a:r>
            <a:r>
              <a:rPr lang="pl-PL" sz="1400" b="1" dirty="0"/>
              <a:t>długości ok. 1,570 km.</a:t>
            </a:r>
            <a:r>
              <a:rPr lang="pl-PL" sz="1400" dirty="0"/>
              <a:t> </a:t>
            </a:r>
            <a:endParaRPr lang="pl-PL" sz="1400" dirty="0" smtClean="0"/>
          </a:p>
          <a:p>
            <a:r>
              <a:rPr lang="pl-PL" sz="1400" dirty="0" smtClean="0"/>
              <a:t>Wykonane </a:t>
            </a:r>
            <a:r>
              <a:rPr lang="pl-PL" sz="1400" dirty="0"/>
              <a:t>zostaną dwa parkingi rowerowe Bike&amp;Ride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(</a:t>
            </a:r>
            <a:r>
              <a:rPr lang="pl-PL" sz="1400" dirty="0"/>
              <a:t>przy przystanku autobusowym na ul. Górnej w Strzałkowie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przy przystanku PKP), a także co najmniej dwa miejsca odpoczynku wyposażone w ławki, wiaty oraz samoobsługowe urządzenia do naprawy rowerów. </a:t>
            </a:r>
            <a:r>
              <a:rPr lang="pl-PL" sz="1400" dirty="0" smtClean="0"/>
              <a:t>Przewidziano </a:t>
            </a:r>
            <a:r>
              <a:rPr lang="pl-PL" sz="1400" dirty="0"/>
              <a:t>osadzenie lamp hybrydowych </a:t>
            </a:r>
            <a:r>
              <a:rPr lang="pl-PL" sz="1400" dirty="0" smtClean="0"/>
              <a:t>solarno- wiatrowych </a:t>
            </a:r>
            <a:r>
              <a:rPr lang="pl-PL" sz="1400" dirty="0"/>
              <a:t>na odcinku szlakowym ścieżki oraz w obrębie przejść dla pieszych. </a:t>
            </a:r>
            <a:endParaRPr lang="pl-PL" sz="1400" dirty="0" smtClean="0"/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GMINA KLECZEW	</a:t>
            </a:r>
          </a:p>
          <a:p>
            <a:r>
              <a:rPr lang="pl-PL" sz="1400" b="1" dirty="0"/>
              <a:t>Rozwój infrastruktury dla indywidualnego ruchu nieemisyjnego poprzez rozbudowę ścieżek rowerowych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na </a:t>
            </a:r>
            <a:r>
              <a:rPr lang="pl-PL" sz="1400" b="1" dirty="0"/>
              <a:t>terenie Gminy </a:t>
            </a:r>
            <a:r>
              <a:rPr lang="pl-PL" sz="1400" b="1" dirty="0" smtClean="0"/>
              <a:t>Kleczew.</a:t>
            </a:r>
            <a:endParaRPr lang="pl-PL" sz="1400" b="1" dirty="0"/>
          </a:p>
          <a:p>
            <a:r>
              <a:rPr lang="pl-PL" sz="1400" dirty="0" smtClean="0"/>
              <a:t>Przewiduje </a:t>
            </a:r>
            <a:r>
              <a:rPr lang="pl-PL" sz="1400" dirty="0"/>
              <a:t>budowę dróg rowerowych na obszarze gminy Kleczew o łącznej długości 5,770 km wraz z niezbędną </a:t>
            </a:r>
            <a:r>
              <a:rPr lang="pl-PL" sz="1400" dirty="0" smtClean="0"/>
              <a:t>infrastrukturą: </a:t>
            </a:r>
            <a:r>
              <a:rPr lang="pl-PL" sz="1400" dirty="0"/>
              <a:t>ścieżka pieszo-rowerowa na odcinku Budzisław Kościelny-Adamowo z trzema miejscami do odpoczynku i stacją naprawczą do </a:t>
            </a:r>
            <a:r>
              <a:rPr lang="pl-PL" sz="1400" dirty="0" smtClean="0"/>
              <a:t>rowerów; </a:t>
            </a:r>
            <a:r>
              <a:rPr lang="pl-PL" sz="1400" dirty="0"/>
              <a:t>ścieżka rowerowa w Budzisławiu Kościelnym na odcinku od ul. Słonecznej do ul. Szkolnej z </a:t>
            </a:r>
            <a:r>
              <a:rPr lang="pl-PL" sz="1400" dirty="0" smtClean="0"/>
              <a:t>trzema</a:t>
            </a:r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244197" y="711980"/>
            <a:ext cx="47026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miejscami do odpoczynku i stacją naprawczą do rowerów; ścieżka rowerowa na odcinku Sławoszewek-Sławoszewo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trzema miejscami do odpoczynku i stacją naprawczą do </a:t>
            </a:r>
            <a:r>
              <a:rPr lang="pl-PL" sz="1400" dirty="0" smtClean="0"/>
              <a:t>rowerów.</a:t>
            </a:r>
            <a:r>
              <a:rPr lang="pl-PL" sz="1400" b="1" dirty="0" smtClean="0">
                <a:solidFill>
                  <a:srgbClr val="1226AA"/>
                </a:solidFill>
              </a:rPr>
              <a:t> </a:t>
            </a:r>
            <a:r>
              <a:rPr lang="pl-PL" sz="1400" dirty="0" smtClean="0"/>
              <a:t>Przewidziano montaż </a:t>
            </a:r>
            <a:r>
              <a:rPr lang="pl-PL" sz="1400" dirty="0"/>
              <a:t>lamp hybrydowych solarno-wiatrowych w obrębie ścieżek rowerowych oraz przejść dla pieszych. </a:t>
            </a:r>
            <a:endParaRPr lang="pl-PL" sz="1400" dirty="0" smtClean="0"/>
          </a:p>
          <a:p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ZAGÓRÓW	</a:t>
            </a:r>
          </a:p>
          <a:p>
            <a:r>
              <a:rPr lang="pl-PL" sz="1400" b="1" dirty="0"/>
              <a:t>Budowa drogi dla rowerów z dopuszczeniem ruchu pieszych na odcinku od m. Drzewce do granicy </a:t>
            </a:r>
            <a:r>
              <a:rPr lang="pl-PL" sz="1400" b="1" dirty="0" smtClean="0"/>
              <a:t>Gminy.</a:t>
            </a:r>
          </a:p>
          <a:p>
            <a:r>
              <a:rPr lang="pl-PL" sz="1400" dirty="0" smtClean="0"/>
              <a:t>W </a:t>
            </a:r>
            <a:r>
              <a:rPr lang="pl-PL" sz="1400" dirty="0"/>
              <a:t>ramach projektu zostaną zrealizowane: droga dla rowerów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dopuszczeniem ruchu pieszego o długości 6 230,84 mb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chodnik o długości 46 mb. Trasa projektowanej drogi dla rowerów z dopuszczeniem ruchu pieszego jest wyznaczona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po </a:t>
            </a:r>
            <a:r>
              <a:rPr lang="pl-PL" sz="1400" dirty="0"/>
              <a:t>istniejącym pasie kolei wąskotorowej, na odcinku od skrzyżowania dróg powiatowych nr 2900P z 3093P w miejscowości Drzewce do granicy gmin Zagórów oraz Gizałki, w miejscowości Łazińsk Drugi. W sąsiedztwie projektowanej drogi dla rowerów znajdują się tereny rolnicze, agroturystyka „wioska norweska Arendel” oraz miejsce pamięci narodowej. Projektowana inwestycja stanowi połączenie miasta Zagórów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ośrodkiem Warsztatów Terapii Zajęciowej Michalinów, co pozytywnie wpłynie na dostępność do ośrodka osób niepełnosprawnych. Projektowana droga dla rowerów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istniejącym odcinkiem stworzą połączenie dwóch obszarów Natura 2000 - Nadwarciańskiego Parku Krajobrazowego oraz Pyzdrskiego Obszaru Chronionego Krajobrazu</a:t>
            </a:r>
            <a:r>
              <a:rPr lang="pl-PL" sz="1400" dirty="0" smtClean="0"/>
              <a:t>.</a:t>
            </a:r>
            <a:endParaRPr lang="pl-PL" sz="1400" b="1" dirty="0">
              <a:solidFill>
                <a:srgbClr val="122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224" y="1200533"/>
            <a:ext cx="9031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1226AA"/>
                </a:solidFill>
              </a:rPr>
              <a:t>Działania 10.06 </a:t>
            </a:r>
            <a:r>
              <a:rPr lang="pl-PL" sz="3600" dirty="0" smtClean="0">
                <a:solidFill>
                  <a:srgbClr val="1226AA"/>
                </a:solidFill>
              </a:rPr>
              <a:t/>
            </a:r>
            <a:br>
              <a:rPr lang="pl-PL" sz="3600" dirty="0" smtClean="0">
                <a:solidFill>
                  <a:srgbClr val="1226AA"/>
                </a:solidFill>
              </a:rPr>
            </a:br>
            <a:r>
              <a:rPr lang="pl-PL" sz="3600" b="1" dirty="0" smtClean="0">
                <a:solidFill>
                  <a:srgbClr val="1226AA"/>
                </a:solidFill>
              </a:rPr>
              <a:t>„</a:t>
            </a:r>
            <a:r>
              <a:rPr lang="pl-PL" sz="3600" b="1" dirty="0">
                <a:solidFill>
                  <a:srgbClr val="1226AA"/>
                </a:solidFill>
              </a:rPr>
              <a:t>Przybliżenie Wielkopolski Wschodniej </a:t>
            </a:r>
            <a:r>
              <a:rPr lang="pl-PL" sz="3600" b="1" dirty="0" smtClean="0">
                <a:solidFill>
                  <a:srgbClr val="1226AA"/>
                </a:solidFill>
              </a:rPr>
              <a:t/>
            </a:r>
            <a:br>
              <a:rPr lang="pl-PL" sz="3600" b="1" dirty="0" smtClean="0">
                <a:solidFill>
                  <a:srgbClr val="1226AA"/>
                </a:solidFill>
              </a:rPr>
            </a:br>
            <a:r>
              <a:rPr lang="pl-PL" sz="3600" b="1" dirty="0" smtClean="0">
                <a:solidFill>
                  <a:srgbClr val="1226AA"/>
                </a:solidFill>
              </a:rPr>
              <a:t>do </a:t>
            </a:r>
            <a:r>
              <a:rPr lang="pl-PL" sz="3600" b="1" dirty="0">
                <a:solidFill>
                  <a:srgbClr val="1226AA"/>
                </a:solidFill>
              </a:rPr>
              <a:t>osiągniecia neutralności klimatycznej”</a:t>
            </a:r>
            <a:endParaRPr lang="pl-PL" sz="6000" b="1" dirty="0">
              <a:solidFill>
                <a:srgbClr val="1226AA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44" y="3044952"/>
            <a:ext cx="6007484" cy="33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IAT SŁUPEC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09" y="961035"/>
            <a:ext cx="2355929" cy="3976295"/>
          </a:xfrm>
          <a:prstGeom prst="rect">
            <a:avLst/>
          </a:prstGeom>
        </p:spPr>
      </p:pic>
      <p:pic>
        <p:nvPicPr>
          <p:cNvPr id="5" name="POWIAT KONIŃS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4" y="1162660"/>
            <a:ext cx="3359381" cy="4233274"/>
          </a:xfrm>
          <a:prstGeom prst="rect">
            <a:avLst/>
          </a:prstGeom>
        </p:spPr>
      </p:pic>
      <p:sp>
        <p:nvSpPr>
          <p:cNvPr id="3" name="Działanie"/>
          <p:cNvSpPr/>
          <p:nvPr/>
        </p:nvSpPr>
        <p:spPr>
          <a:xfrm>
            <a:off x="1056352" y="172383"/>
            <a:ext cx="3355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1226AA"/>
                </a:solidFill>
              </a:rPr>
              <a:t>Działania </a:t>
            </a:r>
            <a:r>
              <a:rPr lang="pl-PL" sz="2000" dirty="0" smtClean="0">
                <a:solidFill>
                  <a:srgbClr val="1226AA"/>
                </a:solidFill>
              </a:rPr>
              <a:t>10.06 </a:t>
            </a:r>
            <a:r>
              <a:rPr lang="pl-PL" sz="2400" dirty="0" smtClean="0">
                <a:solidFill>
                  <a:srgbClr val="1226AA"/>
                </a:solidFill>
              </a:rPr>
              <a:t/>
            </a:r>
            <a:br>
              <a:rPr lang="pl-PL" sz="2400" dirty="0" smtClean="0">
                <a:solidFill>
                  <a:srgbClr val="1226AA"/>
                </a:solidFill>
              </a:rPr>
            </a:br>
            <a:r>
              <a:rPr lang="pl-PL" sz="2000" b="1" dirty="0"/>
              <a:t>„Przybliżenie </a:t>
            </a:r>
            <a:r>
              <a:rPr lang="pl-PL" sz="2000" b="1" dirty="0" smtClean="0"/>
              <a:t>Wielkopolski </a:t>
            </a:r>
          </a:p>
          <a:p>
            <a:r>
              <a:rPr lang="pl-PL" sz="2000" b="1" dirty="0" smtClean="0"/>
              <a:t>Wschodniej do </a:t>
            </a:r>
            <a:r>
              <a:rPr lang="pl-PL" sz="2000" b="1" dirty="0"/>
              <a:t>osiągniecia </a:t>
            </a:r>
            <a:endParaRPr lang="pl-PL" sz="2000" b="1" dirty="0" smtClean="0"/>
          </a:p>
          <a:p>
            <a:r>
              <a:rPr lang="pl-PL" sz="2000" b="1" dirty="0" smtClean="0"/>
              <a:t>neutralności klimatycznej</a:t>
            </a:r>
            <a:r>
              <a:rPr lang="pl-PL" sz="2000" b="1" dirty="0"/>
              <a:t>”</a:t>
            </a:r>
          </a:p>
        </p:txBody>
      </p:sp>
      <p:sp>
        <p:nvSpPr>
          <p:cNvPr id="19" name="ŚLESIN KROPKA"/>
          <p:cNvSpPr/>
          <p:nvPr/>
        </p:nvSpPr>
        <p:spPr>
          <a:xfrm>
            <a:off x="5910754" y="2365567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3" name="Gmina BABIAK"/>
          <p:cNvSpPr/>
          <p:nvPr/>
        </p:nvSpPr>
        <p:spPr>
          <a:xfrm>
            <a:off x="1361035" y="4144874"/>
            <a:ext cx="1991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3. GMINA BABIAK</a:t>
            </a:r>
          </a:p>
        </p:txBody>
      </p:sp>
      <p:sp>
        <p:nvSpPr>
          <p:cNvPr id="14" name="ZAGÓRÓW KROPKA"/>
          <p:cNvSpPr/>
          <p:nvPr/>
        </p:nvSpPr>
        <p:spPr>
          <a:xfrm>
            <a:off x="3862807" y="4283671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7" name="KONIN KROPKA"/>
          <p:cNvSpPr/>
          <p:nvPr/>
        </p:nvSpPr>
        <p:spPr>
          <a:xfrm>
            <a:off x="5629873" y="3367421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pic>
        <p:nvPicPr>
          <p:cNvPr id="7" name="POWIAT KOLSK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69" y="1997449"/>
            <a:ext cx="3035922" cy="2816163"/>
          </a:xfrm>
          <a:prstGeom prst="rect">
            <a:avLst/>
          </a:prstGeom>
        </p:spPr>
      </p:pic>
      <p:pic>
        <p:nvPicPr>
          <p:cNvPr id="2" name="POWIAT TURECK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95" y="3809680"/>
            <a:ext cx="2805719" cy="2875092"/>
          </a:xfrm>
          <a:prstGeom prst="rect">
            <a:avLst/>
          </a:prstGeom>
        </p:spPr>
      </p:pic>
      <p:sp>
        <p:nvSpPr>
          <p:cNvPr id="63" name="BABIAK KROPKA"/>
          <p:cNvSpPr/>
          <p:nvPr/>
        </p:nvSpPr>
        <p:spPr>
          <a:xfrm>
            <a:off x="7452577" y="244320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20" name="KAWĘCZYN KROPKA"/>
          <p:cNvSpPr/>
          <p:nvPr/>
        </p:nvSpPr>
        <p:spPr>
          <a:xfrm>
            <a:off x="6730329" y="5973108"/>
            <a:ext cx="146649" cy="1552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1" name="KAZIMIERZ BISKUPI KROPKA"/>
          <p:cNvSpPr/>
          <p:nvPr/>
        </p:nvSpPr>
        <p:spPr>
          <a:xfrm>
            <a:off x="5114556" y="2752560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4" name="BRUDZEW KROPKA"/>
          <p:cNvSpPr/>
          <p:nvPr/>
        </p:nvSpPr>
        <p:spPr>
          <a:xfrm>
            <a:off x="7374862" y="4438946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5" name="SŁUPCA KROPKA"/>
          <p:cNvSpPr/>
          <p:nvPr/>
        </p:nvSpPr>
        <p:spPr>
          <a:xfrm>
            <a:off x="3802911" y="2949182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6" name="KOŁO GMINA KROPKA"/>
          <p:cNvSpPr/>
          <p:nvPr/>
        </p:nvSpPr>
        <p:spPr>
          <a:xfrm>
            <a:off x="6876978" y="3475955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7" name="STARE MIASTO KROPKA"/>
          <p:cNvSpPr/>
          <p:nvPr/>
        </p:nvSpPr>
        <p:spPr>
          <a:xfrm>
            <a:off x="5474018" y="3975633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8" name="WIERZBINEK KROPKA"/>
          <p:cNvSpPr/>
          <p:nvPr/>
        </p:nvSpPr>
        <p:spPr>
          <a:xfrm>
            <a:off x="6767437" y="1795000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9" name="GOLINA KROPKA"/>
          <p:cNvSpPr/>
          <p:nvPr/>
        </p:nvSpPr>
        <p:spPr>
          <a:xfrm>
            <a:off x="4931691" y="3250255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0" name="RZGÓW KROPKA"/>
          <p:cNvSpPr/>
          <p:nvPr/>
        </p:nvSpPr>
        <p:spPr>
          <a:xfrm>
            <a:off x="4822150" y="3817036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1" name="KLECZEW KROPKA"/>
          <p:cNvSpPr/>
          <p:nvPr/>
        </p:nvSpPr>
        <p:spPr>
          <a:xfrm>
            <a:off x="5132614" y="2203939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2" name="KRAMSK KROPKA"/>
          <p:cNvSpPr/>
          <p:nvPr/>
        </p:nvSpPr>
        <p:spPr>
          <a:xfrm>
            <a:off x="6264716" y="3154868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3" name="DOBRA KROPKA"/>
          <p:cNvSpPr/>
          <p:nvPr/>
        </p:nvSpPr>
        <p:spPr>
          <a:xfrm>
            <a:off x="7485295" y="5962715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4" name="TUREK GMINA KROPKA"/>
          <p:cNvSpPr/>
          <p:nvPr/>
        </p:nvSpPr>
        <p:spPr>
          <a:xfrm>
            <a:off x="6305265" y="491578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5" name="MALANÓW KROPKA"/>
          <p:cNvSpPr/>
          <p:nvPr/>
        </p:nvSpPr>
        <p:spPr>
          <a:xfrm>
            <a:off x="6144650" y="5471288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6" name="KRZYMÓW KROPKA"/>
          <p:cNvSpPr/>
          <p:nvPr/>
        </p:nvSpPr>
        <p:spPr>
          <a:xfrm>
            <a:off x="6053957" y="3661761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7" name="TUREK MIASTO KROPKA"/>
          <p:cNvSpPr/>
          <p:nvPr/>
        </p:nvSpPr>
        <p:spPr>
          <a:xfrm>
            <a:off x="6756879" y="4993378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8" name="DĄBIE NAD NEREM KROPKA"/>
          <p:cNvSpPr/>
          <p:nvPr/>
        </p:nvSpPr>
        <p:spPr>
          <a:xfrm>
            <a:off x="8040130" y="4283671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9" name="SŁUPCA GIMNA KROPKA"/>
          <p:cNvSpPr/>
          <p:nvPr/>
        </p:nvSpPr>
        <p:spPr>
          <a:xfrm>
            <a:off x="4171168" y="3094980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0" name="STRZAŁKOWO KROPKA"/>
          <p:cNvSpPr/>
          <p:nvPr/>
        </p:nvSpPr>
        <p:spPr>
          <a:xfrm>
            <a:off x="3456220" y="265559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1" name="RYCHWAŁ KROPKA"/>
          <p:cNvSpPr/>
          <p:nvPr/>
        </p:nvSpPr>
        <p:spPr>
          <a:xfrm>
            <a:off x="5133269" y="4587868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2" name="GRZEGORZEW KROPKA"/>
          <p:cNvSpPr/>
          <p:nvPr/>
        </p:nvSpPr>
        <p:spPr>
          <a:xfrm>
            <a:off x="7852857" y="3510913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5" name="TULISZKÓW KROPKA"/>
          <p:cNvSpPr/>
          <p:nvPr/>
        </p:nvSpPr>
        <p:spPr>
          <a:xfrm>
            <a:off x="5882382" y="4593584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3" name="Gmina ŚLESIN"/>
          <p:cNvSpPr/>
          <p:nvPr/>
        </p:nvSpPr>
        <p:spPr>
          <a:xfrm>
            <a:off x="1361035" y="3520744"/>
            <a:ext cx="2181864" cy="30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1. GMINA ŚLESIN</a:t>
            </a:r>
          </a:p>
        </p:txBody>
      </p:sp>
      <p:sp>
        <p:nvSpPr>
          <p:cNvPr id="54" name="Gmina ZAGÓRÓW"/>
          <p:cNvSpPr/>
          <p:nvPr/>
        </p:nvSpPr>
        <p:spPr>
          <a:xfrm>
            <a:off x="1361035" y="3832809"/>
            <a:ext cx="1919105" cy="30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2. GMINA ZAGÓRÓW</a:t>
            </a:r>
          </a:p>
        </p:txBody>
      </p:sp>
      <p:sp>
        <p:nvSpPr>
          <p:cNvPr id="55" name="Gmina i Miasto TULISZKÓW"/>
          <p:cNvSpPr/>
          <p:nvPr/>
        </p:nvSpPr>
        <p:spPr>
          <a:xfrm>
            <a:off x="9453315" y="4675185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26. GMINA I MIASTO TULISZKÓW</a:t>
            </a:r>
          </a:p>
        </p:txBody>
      </p:sp>
      <p:sp>
        <p:nvSpPr>
          <p:cNvPr id="56" name="Gmina KAWĘCZYN"/>
          <p:cNvSpPr/>
          <p:nvPr/>
        </p:nvSpPr>
        <p:spPr>
          <a:xfrm>
            <a:off x="1361035" y="4459986"/>
            <a:ext cx="2077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4. GMINA KAWĘCZYN	</a:t>
            </a:r>
          </a:p>
        </p:txBody>
      </p:sp>
      <p:sp>
        <p:nvSpPr>
          <p:cNvPr id="57" name="Gmina KAZIMIERZ BISKUPI"/>
          <p:cNvSpPr/>
          <p:nvPr/>
        </p:nvSpPr>
        <p:spPr>
          <a:xfrm>
            <a:off x="1361035" y="4775098"/>
            <a:ext cx="2475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5. GMINA KAZIMIERZ BISKUPI</a:t>
            </a:r>
          </a:p>
        </p:txBody>
      </p:sp>
      <p:sp>
        <p:nvSpPr>
          <p:cNvPr id="58" name="Gmina BRUDZEW"/>
          <p:cNvSpPr/>
          <p:nvPr/>
        </p:nvSpPr>
        <p:spPr>
          <a:xfrm>
            <a:off x="1361035" y="5090210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6. GMINA BRUDZEW</a:t>
            </a:r>
          </a:p>
        </p:txBody>
      </p:sp>
      <p:sp>
        <p:nvSpPr>
          <p:cNvPr id="59" name="Miasto SŁUPCA"/>
          <p:cNvSpPr/>
          <p:nvPr/>
        </p:nvSpPr>
        <p:spPr>
          <a:xfrm>
            <a:off x="1361035" y="5405322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7. MIASTO SŁUPCA</a:t>
            </a:r>
          </a:p>
        </p:txBody>
      </p:sp>
      <p:sp>
        <p:nvSpPr>
          <p:cNvPr id="60" name="Gmina KOŁO"/>
          <p:cNvSpPr/>
          <p:nvPr/>
        </p:nvSpPr>
        <p:spPr>
          <a:xfrm>
            <a:off x="1361035" y="5720434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8. GMINA KOŁO</a:t>
            </a:r>
          </a:p>
        </p:txBody>
      </p:sp>
      <p:sp>
        <p:nvSpPr>
          <p:cNvPr id="61" name="Gmina STARE MIASTO"/>
          <p:cNvSpPr/>
          <p:nvPr/>
        </p:nvSpPr>
        <p:spPr>
          <a:xfrm>
            <a:off x="1361035" y="6035546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9. GMINA STARE MIASTO</a:t>
            </a:r>
          </a:p>
        </p:txBody>
      </p:sp>
      <p:sp>
        <p:nvSpPr>
          <p:cNvPr id="62" name="Gmina WIERZBINEK"/>
          <p:cNvSpPr/>
          <p:nvPr/>
        </p:nvSpPr>
        <p:spPr>
          <a:xfrm>
            <a:off x="1361035" y="6350656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10. GMINA WIERZBINEK	</a:t>
            </a:r>
          </a:p>
        </p:txBody>
      </p:sp>
      <p:sp>
        <p:nvSpPr>
          <p:cNvPr id="66" name="Gmina GOLINA"/>
          <p:cNvSpPr/>
          <p:nvPr/>
        </p:nvSpPr>
        <p:spPr>
          <a:xfrm>
            <a:off x="9453315" y="426606"/>
            <a:ext cx="239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11. GMINA GOLINA	</a:t>
            </a:r>
          </a:p>
        </p:txBody>
      </p:sp>
      <p:sp>
        <p:nvSpPr>
          <p:cNvPr id="67" name="Gmina RZGÓW"/>
          <p:cNvSpPr/>
          <p:nvPr/>
        </p:nvSpPr>
        <p:spPr>
          <a:xfrm>
            <a:off x="9453315" y="709845"/>
            <a:ext cx="2593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12. GMINA RZGÓW</a:t>
            </a:r>
          </a:p>
        </p:txBody>
      </p:sp>
      <p:sp>
        <p:nvSpPr>
          <p:cNvPr id="68" name="Gmina KLECZEW"/>
          <p:cNvSpPr/>
          <p:nvPr/>
        </p:nvSpPr>
        <p:spPr>
          <a:xfrm>
            <a:off x="9453315" y="993084"/>
            <a:ext cx="2585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13. GMINA KLECZEW	</a:t>
            </a:r>
          </a:p>
        </p:txBody>
      </p:sp>
      <p:sp>
        <p:nvSpPr>
          <p:cNvPr id="69" name="Gmina KRAMSK"/>
          <p:cNvSpPr/>
          <p:nvPr/>
        </p:nvSpPr>
        <p:spPr>
          <a:xfrm>
            <a:off x="9453315" y="1276323"/>
            <a:ext cx="2578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14. GMINA KRAMSK	</a:t>
            </a:r>
          </a:p>
        </p:txBody>
      </p:sp>
      <p:sp>
        <p:nvSpPr>
          <p:cNvPr id="70" name="Gmina DOBRA"/>
          <p:cNvSpPr/>
          <p:nvPr/>
        </p:nvSpPr>
        <p:spPr>
          <a:xfrm>
            <a:off x="9453315" y="1559562"/>
            <a:ext cx="2393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15. GMINA DOBRA</a:t>
            </a:r>
          </a:p>
        </p:txBody>
      </p:sp>
      <p:sp>
        <p:nvSpPr>
          <p:cNvPr id="71" name="Gmina TUREK"/>
          <p:cNvSpPr/>
          <p:nvPr/>
        </p:nvSpPr>
        <p:spPr>
          <a:xfrm>
            <a:off x="9453315" y="1842801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16. GMINA TUREK	</a:t>
            </a:r>
          </a:p>
        </p:txBody>
      </p:sp>
      <p:sp>
        <p:nvSpPr>
          <p:cNvPr id="72" name="Gmina MALANÓW"/>
          <p:cNvSpPr/>
          <p:nvPr/>
        </p:nvSpPr>
        <p:spPr>
          <a:xfrm>
            <a:off x="9453315" y="2126040"/>
            <a:ext cx="2366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17. GMINA MALANÓW	</a:t>
            </a:r>
          </a:p>
        </p:txBody>
      </p:sp>
      <p:sp>
        <p:nvSpPr>
          <p:cNvPr id="73" name="Gmina KRZYMÓW"/>
          <p:cNvSpPr/>
          <p:nvPr/>
        </p:nvSpPr>
        <p:spPr>
          <a:xfrm>
            <a:off x="9453315" y="2409279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18. GMINA KRZYMÓW	</a:t>
            </a:r>
          </a:p>
        </p:txBody>
      </p:sp>
      <p:sp>
        <p:nvSpPr>
          <p:cNvPr id="74" name="Miasto KONIN"/>
          <p:cNvSpPr/>
          <p:nvPr/>
        </p:nvSpPr>
        <p:spPr>
          <a:xfrm>
            <a:off x="9453315" y="2692518"/>
            <a:ext cx="2551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19. MIASTO KONIN</a:t>
            </a:r>
          </a:p>
        </p:txBody>
      </p:sp>
      <p:sp>
        <p:nvSpPr>
          <p:cNvPr id="75" name="Gmina Miejska TUREK"/>
          <p:cNvSpPr/>
          <p:nvPr/>
        </p:nvSpPr>
        <p:spPr>
          <a:xfrm>
            <a:off x="9453315" y="2975757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20. GMINA MIEJSKA TUREK</a:t>
            </a:r>
          </a:p>
        </p:txBody>
      </p:sp>
      <p:sp>
        <p:nvSpPr>
          <p:cNvPr id="76" name="Gmina DĄBIE NAD NEREM"/>
          <p:cNvSpPr/>
          <p:nvPr/>
        </p:nvSpPr>
        <p:spPr>
          <a:xfrm>
            <a:off x="9453315" y="3258996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21. GMINA DĄBIE</a:t>
            </a:r>
          </a:p>
        </p:txBody>
      </p:sp>
      <p:sp>
        <p:nvSpPr>
          <p:cNvPr id="77" name="Gmina SŁUPCA"/>
          <p:cNvSpPr/>
          <p:nvPr/>
        </p:nvSpPr>
        <p:spPr>
          <a:xfrm>
            <a:off x="9453315" y="3542235"/>
            <a:ext cx="2698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22. GMINA SŁUPCA</a:t>
            </a:r>
          </a:p>
        </p:txBody>
      </p:sp>
      <p:sp>
        <p:nvSpPr>
          <p:cNvPr id="78" name="Gmina STRZAŁKOWO"/>
          <p:cNvSpPr/>
          <p:nvPr/>
        </p:nvSpPr>
        <p:spPr>
          <a:xfrm>
            <a:off x="9453315" y="3825474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23. GMINA STRZAŁKOWO</a:t>
            </a:r>
          </a:p>
        </p:txBody>
      </p:sp>
      <p:sp>
        <p:nvSpPr>
          <p:cNvPr id="79" name="Gmina RYCHWAŁ"/>
          <p:cNvSpPr/>
          <p:nvPr/>
        </p:nvSpPr>
        <p:spPr>
          <a:xfrm>
            <a:off x="9453315" y="4108713"/>
            <a:ext cx="2706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24. GMINA RYCHWAŁ</a:t>
            </a:r>
          </a:p>
        </p:txBody>
      </p:sp>
      <p:sp>
        <p:nvSpPr>
          <p:cNvPr id="80" name="Gmina GRZEGORZEW"/>
          <p:cNvSpPr/>
          <p:nvPr/>
        </p:nvSpPr>
        <p:spPr>
          <a:xfrm>
            <a:off x="9453315" y="4391952"/>
            <a:ext cx="2731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25. GMINA GRZEGORZEW</a:t>
            </a:r>
          </a:p>
        </p:txBody>
      </p:sp>
      <p:sp>
        <p:nvSpPr>
          <p:cNvPr id="81" name="Suma dofinansowania"/>
          <p:cNvSpPr/>
          <p:nvPr/>
        </p:nvSpPr>
        <p:spPr>
          <a:xfrm>
            <a:off x="9305990" y="5149437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292 894 104,07 zł</a:t>
            </a:r>
          </a:p>
        </p:txBody>
      </p:sp>
      <p:sp>
        <p:nvSpPr>
          <p:cNvPr id="82" name="Wydatki ogółem"/>
          <p:cNvSpPr/>
          <p:nvPr/>
        </p:nvSpPr>
        <p:spPr>
          <a:xfrm>
            <a:off x="8750808" y="5891581"/>
            <a:ext cx="3098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Całkowity koszt </a:t>
            </a:r>
            <a:r>
              <a:rPr lang="pl-PL" sz="2000" dirty="0" smtClean="0"/>
              <a:t>projektów: </a:t>
            </a:r>
            <a:br>
              <a:rPr lang="pl-PL" sz="2000" dirty="0" smtClean="0"/>
            </a:br>
            <a:r>
              <a:rPr lang="pl-PL" sz="2000" b="1" dirty="0">
                <a:solidFill>
                  <a:srgbClr val="1226AA"/>
                </a:solidFill>
              </a:rPr>
              <a:t>418 448 814,80 zł</a:t>
            </a:r>
          </a:p>
        </p:txBody>
      </p:sp>
    </p:spTree>
    <p:extLst>
      <p:ext uri="{BB962C8B-B14F-4D97-AF65-F5344CB8AC3E}">
        <p14:creationId xmlns:p14="http://schemas.microsoft.com/office/powerpoint/2010/main" val="23462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3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90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1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30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5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3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1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70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9000"/>
                            </p:stCondLst>
                            <p:childTnLst>
                              <p:par>
                                <p:cTn id="2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2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2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4" grpId="0" animBg="1"/>
      <p:bldP spid="17" grpId="0" animBg="1"/>
      <p:bldP spid="63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5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41404" y="3606424"/>
            <a:ext cx="4850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1. GMINA ŚLESIN	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</a:t>
            </a:r>
            <a:r>
              <a:rPr lang="pl-PL" sz="1400" b="1" dirty="0" smtClean="0">
                <a:solidFill>
                  <a:srgbClr val="1226AA"/>
                </a:solidFill>
              </a:rPr>
              <a:t>Ślesin</a:t>
            </a:r>
          </a:p>
          <a:p>
            <a:r>
              <a:rPr lang="pl-PL" sz="1400" dirty="0"/>
              <a:t>P</a:t>
            </a:r>
            <a:r>
              <a:rPr lang="pl-PL" sz="1400" dirty="0" smtClean="0"/>
              <a:t>rojektu </a:t>
            </a:r>
            <a:r>
              <a:rPr lang="pl-PL" sz="1400" dirty="0"/>
              <a:t>polega na montażu mikroinstalacji OZE na obiektach prywatnych i użyteczności publicznej. Na obiektach mieszkalnych 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(mikroinstalacje fotowoltaiczne, pompy ciepła oraz urządzenia wspierające ich pracę, tj. magazyny energii) przy jednoczesnym, obowiązkowym demontażu istniejącego źródła ciepła w postaci kotłów tradycyjnych, opalanych paliwem stałym, tzw. „kopciuchów”. Energia wytworzona z montowanych instalacji będzie zużywana przede wszystkim na potrzeby własne gospodarstw domowych uczestniczących w projekcie. </a:t>
            </a:r>
          </a:p>
        </p:txBody>
      </p:sp>
      <p:sp>
        <p:nvSpPr>
          <p:cNvPr id="5" name="Działanie"/>
          <p:cNvSpPr/>
          <p:nvPr/>
        </p:nvSpPr>
        <p:spPr>
          <a:xfrm>
            <a:off x="1541404" y="339882"/>
            <a:ext cx="4582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1226AA"/>
                </a:solidFill>
              </a:rPr>
              <a:t>Działania 10.06 </a:t>
            </a:r>
            <a:br>
              <a:rPr lang="pl-PL" sz="2800" dirty="0">
                <a:solidFill>
                  <a:srgbClr val="1226AA"/>
                </a:solidFill>
              </a:rPr>
            </a:br>
            <a:r>
              <a:rPr lang="pl-PL" sz="2800" b="1" dirty="0"/>
              <a:t>„Przybliżenie </a:t>
            </a:r>
            <a:r>
              <a:rPr lang="pl-PL" sz="2800" b="1" dirty="0" smtClean="0"/>
              <a:t>Wielkopolski </a:t>
            </a:r>
            <a:br>
              <a:rPr lang="pl-PL" sz="2800" b="1" dirty="0" smtClean="0"/>
            </a:br>
            <a:r>
              <a:rPr lang="pl-PL" sz="2800" b="1" dirty="0" smtClean="0"/>
              <a:t>Wschodniej do </a:t>
            </a:r>
            <a:r>
              <a:rPr lang="pl-PL" sz="2800" b="1" dirty="0"/>
              <a:t>osiągniecia neutralności klimatycznej”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130717" y="3606423"/>
            <a:ext cx="48502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2. GMINA ZAGÓRÓW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Instalacje systemów odnawialnych źródeł energii </a:t>
            </a:r>
            <a:r>
              <a:rPr lang="pl-PL" sz="1400" b="1" dirty="0" smtClean="0">
                <a:solidFill>
                  <a:srgbClr val="1226AA"/>
                </a:solidFill>
              </a:rPr>
              <a:t/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 smtClean="0">
                <a:solidFill>
                  <a:srgbClr val="1226AA"/>
                </a:solidFill>
              </a:rPr>
              <a:t>dla </a:t>
            </a:r>
            <a:r>
              <a:rPr lang="pl-PL" sz="1400" b="1" dirty="0">
                <a:solidFill>
                  <a:srgbClr val="1226AA"/>
                </a:solidFill>
              </a:rPr>
              <a:t>mieszkańców Gminy Zagórów</a:t>
            </a:r>
            <a:endParaRPr lang="pl-PL" sz="1400" b="1" dirty="0" smtClean="0"/>
          </a:p>
          <a:p>
            <a:r>
              <a:rPr lang="pl-PL" sz="1400" dirty="0" smtClean="0"/>
              <a:t>Projekt polega </a:t>
            </a:r>
            <a:r>
              <a:rPr lang="pl-PL" sz="1400" dirty="0"/>
              <a:t>na realizacji instalacji </a:t>
            </a:r>
            <a:r>
              <a:rPr lang="pl-PL" sz="1400" dirty="0" smtClean="0"/>
              <a:t>fotowoltaicznych, instalacji </a:t>
            </a:r>
            <a:r>
              <a:rPr lang="pl-PL" sz="1400" dirty="0"/>
              <a:t>pomp ciepła wraz z magazynami energii </a:t>
            </a:r>
            <a:r>
              <a:rPr lang="pl-PL" sz="1400" dirty="0" smtClean="0"/>
              <a:t>cieplnej oraz </a:t>
            </a:r>
            <a:r>
              <a:rPr lang="pl-PL" sz="1400" dirty="0"/>
              <a:t>instalacji magazynów energii elektrycznej w budynkach mieszkalnych. Instalacje fotowoltaiczne i pompy ciepła będą produkowały energię elektryczną i/lub cieplną (w zależności od wariantu) na potrzeby własne domów mieszkalnych. W wyniku realizacji inwestycji dotychczasowe konwencjonalne źródła energii tj. gaz ziemny, węgiel, drewno i energia elektryczna zostaną zastąpione odnawialnymi źródłami. </a:t>
            </a:r>
            <a:r>
              <a:rPr lang="pl-PL" sz="1400" dirty="0" smtClean="0"/>
              <a:t>Wdrożone zostaną inteligentne </a:t>
            </a:r>
            <a:r>
              <a:rPr lang="pl-PL" sz="1400" dirty="0"/>
              <a:t>systemy zarządzania energią w oparciu o technologie TIK.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37" y="0"/>
            <a:ext cx="5395263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7227" y="265112"/>
            <a:ext cx="505160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3. </a:t>
            </a:r>
            <a:r>
              <a:rPr lang="pl-PL" sz="1400" b="1" dirty="0" smtClean="0">
                <a:solidFill>
                  <a:srgbClr val="1226AA"/>
                </a:solidFill>
              </a:rPr>
              <a:t>GMINA BABIAK	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Energia </a:t>
            </a:r>
            <a:r>
              <a:rPr lang="pl-PL" sz="1400" b="1" dirty="0">
                <a:solidFill>
                  <a:srgbClr val="1226AA"/>
                </a:solidFill>
              </a:rPr>
              <a:t>z odnawialnych źródeł na terenie Gminy Babiak</a:t>
            </a:r>
            <a:endParaRPr lang="pl-PL" sz="1400" b="1" dirty="0"/>
          </a:p>
          <a:p>
            <a:r>
              <a:rPr lang="pl-PL" sz="1400" dirty="0" smtClean="0"/>
              <a:t>Inwestycja polega </a:t>
            </a:r>
            <a:r>
              <a:rPr lang="pl-PL" sz="1400" dirty="0"/>
              <a:t>na budowie instalacji fotowoltaicznych, </a:t>
            </a:r>
            <a:r>
              <a:rPr lang="pl-PL" sz="1400" dirty="0" smtClean="0"/>
              <a:t>instalacji </a:t>
            </a:r>
            <a:r>
              <a:rPr lang="pl-PL" sz="1400" dirty="0"/>
              <a:t>magazynów energii </a:t>
            </a:r>
            <a:r>
              <a:rPr lang="pl-PL" sz="1400" dirty="0" smtClean="0"/>
              <a:t>elektrycznej i </a:t>
            </a:r>
            <a:r>
              <a:rPr lang="pl-PL" sz="1400" dirty="0"/>
              <a:t>instalacji pomp ciepła. </a:t>
            </a:r>
            <a:r>
              <a:rPr lang="pl-PL" sz="1400" dirty="0" smtClean="0"/>
              <a:t>Będą produkowały </a:t>
            </a:r>
            <a:r>
              <a:rPr lang="pl-PL" sz="1400" dirty="0"/>
              <a:t>energię elektryczną i/lub cieplną (w zależności od wariantu) na potrzeby własne domów mieszkalnych. W wyniku realizacji inwestycji dotychczasowe konwencjonalne źródła energii tj. gaz ziemny, węgiel, drewno i energia elektryczna zostaną zastąpione odnawialnymi źródłami. </a:t>
            </a:r>
            <a:r>
              <a:rPr lang="pl-PL" sz="1400" dirty="0" smtClean="0"/>
              <a:t>Wdrożone zostaną inteligentne </a:t>
            </a:r>
            <a:r>
              <a:rPr lang="pl-PL" sz="1400" dirty="0"/>
              <a:t>systemy zarządzania energią w oparciu o technologie TIK.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4. GMINA KAWĘCZYN	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Wykorzystanie </a:t>
            </a:r>
            <a:r>
              <a:rPr lang="pl-PL" sz="1400" b="1" dirty="0">
                <a:solidFill>
                  <a:srgbClr val="1226AA"/>
                </a:solidFill>
              </a:rPr>
              <a:t>energii odnawialnej w gminie Kawęczyn poprzez montaż instalacji fotowoltaicznych oraz kolektorów słonecznych</a:t>
            </a:r>
          </a:p>
          <a:p>
            <a:r>
              <a:rPr lang="pl-PL" sz="1400" dirty="0"/>
              <a:t>Zakres rzeczowy projektu obejmuje dostawę i montaż instalacji fotowoltaicznych oraz kolektorów słonecznych w indywidualnych gospodarstwach domowych. Instalacje zostaną zamontowane w indywidualnych gospodarstwach domowych mieszkańców gminy. W ramach zadania zaplanowano także montaż instalacji fotowoltaicznych na potrzeby obiektów użyteczności publicznej.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5. </a:t>
            </a:r>
            <a:r>
              <a:rPr lang="pl-PL" sz="1400" b="1" dirty="0" smtClean="0">
                <a:solidFill>
                  <a:srgbClr val="1226AA"/>
                </a:solidFill>
              </a:rPr>
              <a:t>GMINA KAZIMIERZ BISKUPI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Instalacja </a:t>
            </a:r>
            <a:r>
              <a:rPr lang="pl-PL" sz="1400" b="1" dirty="0">
                <a:solidFill>
                  <a:srgbClr val="1226AA"/>
                </a:solidFill>
              </a:rPr>
              <a:t>systemów odnawialnych źródeł energii na terenie gminy Kazimierz </a:t>
            </a:r>
            <a:r>
              <a:rPr lang="pl-PL" sz="1400" b="1" dirty="0" smtClean="0">
                <a:solidFill>
                  <a:srgbClr val="1226AA"/>
                </a:solidFill>
              </a:rPr>
              <a:t>Biskupi</a:t>
            </a:r>
          </a:p>
          <a:p>
            <a:r>
              <a:rPr lang="pl-PL" sz="1400" dirty="0" smtClean="0"/>
              <a:t>Na </a:t>
            </a:r>
            <a:r>
              <a:rPr lang="pl-PL" sz="1400" dirty="0"/>
              <a:t>obiektach mieszkalnych 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</a:t>
            </a:r>
            <a:r>
              <a:rPr lang="pl-PL" sz="1400" dirty="0" smtClean="0"/>
              <a:t>mikroinstalacje </a:t>
            </a:r>
            <a:r>
              <a:rPr lang="pl-PL" sz="1400" dirty="0"/>
              <a:t>fotowoltaiczne, pompy ciepła oraz urządzenia wspierające ich pracę , tj. magazyny energii) przy jednoczesnym, obowiązkowym demontażu istniejącego źródła ciepła w postaci kotłów tradycyjnych, </a:t>
            </a:r>
            <a:r>
              <a:rPr lang="pl-PL" sz="1400" dirty="0" smtClean="0"/>
              <a:t>opalanych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83117" y="268914"/>
            <a:ext cx="47869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paliwem stałym, tzw. „kopciuchów”. Energia wytworzona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montowanych instalacjach będzie zużywana </a:t>
            </a:r>
            <a:r>
              <a:rPr lang="pl-PL" sz="1400" dirty="0" smtClean="0"/>
              <a:t>na </a:t>
            </a:r>
            <a:r>
              <a:rPr lang="pl-PL" sz="1400" dirty="0"/>
              <a:t>potrzeby własne gospodarstw domowych uczestniczących w projekcie. 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6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BRUDZEW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Wykorzystanie energii odnawialnej w gminie Brudzew poprzez montaż instalacji fotowoltaicznych oraz pomp ciepła C.W.U</a:t>
            </a:r>
            <a:endParaRPr lang="pl-PL" sz="1400" b="1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ramach zadania wybudowane zostaną instalacje fotowoltaiczne, instalacje współpracujące z magazynami energii oraz pompy ciepła c.w.u. Instalacje zostaną zamontowane w indywidualnych gospodarstwach domowych mieszkańców gminy. Zadanie przewiduje także dostawę i montaż instalacji fotowoltaicznej na potrzeby Urzędu Gminy Brudzew oraz kampanię edukacyjną zwiększającą wiedzę mieszkańców w zakresie transformacji energetycznej oraz w zakresie łagodzenia zmian klimatu i adaptacji do ich </a:t>
            </a:r>
            <a:r>
              <a:rPr lang="pl-PL" sz="1400" dirty="0" smtClean="0"/>
              <a:t>skutków.</a:t>
            </a:r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7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MIASTO SŁUPCA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Instalacje systemów odnawialnych źródeł energii na terenie Miasta Słupcy</a:t>
            </a:r>
            <a:endParaRPr lang="pl-PL" sz="1400" b="1" dirty="0"/>
          </a:p>
          <a:p>
            <a:r>
              <a:rPr lang="pl-PL" sz="1400" dirty="0" smtClean="0"/>
              <a:t>Ochrona środowiska </a:t>
            </a:r>
            <a:r>
              <a:rPr lang="pl-PL" sz="1400" dirty="0"/>
              <a:t>naturalnego dzięki produkcji energii ze źródeł </a:t>
            </a:r>
            <a:r>
              <a:rPr lang="pl-PL" sz="1400" dirty="0" smtClean="0"/>
              <a:t>odnawialnych zostanie osiągnięta </a:t>
            </a:r>
            <a:r>
              <a:rPr lang="pl-PL" sz="1400" dirty="0"/>
              <a:t>poprzez montaż instalacji fotowoltaicznych wraz z magazynami energii oraz pomp ciepła (powietrzne i gruntowe) w prywatnych nieruchomościach na terenie Miasta Słupca. Projekt przewiduje także wykorzystanie nowoczesnych technologii informacyjno-komunikacyjnych, takich jak ICT oraz TIK do monitoringu zainstalowanych urządzeń OZE oraz zgłaszania jakichkolwiek problemów z instalacjami OZE. </a:t>
            </a:r>
          </a:p>
        </p:txBody>
      </p:sp>
    </p:spTree>
    <p:extLst>
      <p:ext uri="{BB962C8B-B14F-4D97-AF65-F5344CB8AC3E}">
        <p14:creationId xmlns:p14="http://schemas.microsoft.com/office/powerpoint/2010/main" val="14977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35024" y="1200533"/>
            <a:ext cx="1026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1226AA"/>
                </a:solidFill>
              </a:rPr>
              <a:t>Działanie </a:t>
            </a:r>
            <a:r>
              <a:rPr lang="pl-PL" sz="3600" dirty="0" smtClean="0">
                <a:solidFill>
                  <a:srgbClr val="1226AA"/>
                </a:solidFill>
              </a:rPr>
              <a:t>02.06 </a:t>
            </a:r>
            <a:r>
              <a:rPr lang="pl-PL" sz="3600" b="1" dirty="0" smtClean="0">
                <a:solidFill>
                  <a:srgbClr val="1226AA"/>
                </a:solidFill>
              </a:rPr>
              <a:t>„</a:t>
            </a:r>
            <a:r>
              <a:rPr lang="pl-PL" sz="3600" b="1" dirty="0">
                <a:solidFill>
                  <a:srgbClr val="1226AA"/>
                </a:solidFill>
              </a:rPr>
              <a:t>Zwiększanie odporności </a:t>
            </a:r>
            <a:endParaRPr lang="pl-PL" sz="3600" b="1" dirty="0" smtClean="0">
              <a:solidFill>
                <a:srgbClr val="1226AA"/>
              </a:solidFill>
            </a:endParaRPr>
          </a:p>
          <a:p>
            <a:pPr algn="ctr"/>
            <a:r>
              <a:rPr lang="pl-PL" sz="3600" b="1" dirty="0" smtClean="0">
                <a:solidFill>
                  <a:srgbClr val="1226AA"/>
                </a:solidFill>
              </a:rPr>
              <a:t>na </a:t>
            </a:r>
            <a:r>
              <a:rPr lang="pl-PL" sz="3600" b="1" dirty="0">
                <a:solidFill>
                  <a:srgbClr val="1226AA"/>
                </a:solidFill>
              </a:rPr>
              <a:t>zmiany klimatu i klęski żywiołowe w ramach ZIT</a:t>
            </a:r>
            <a:r>
              <a:rPr lang="pl-PL" sz="3600" b="1" dirty="0" smtClean="0">
                <a:solidFill>
                  <a:srgbClr val="1226AA"/>
                </a:solidFill>
              </a:rPr>
              <a:t>”</a:t>
            </a:r>
            <a:endParaRPr lang="pl-PL" sz="3600" b="1" dirty="0">
              <a:solidFill>
                <a:srgbClr val="1226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6" y="2551176"/>
            <a:ext cx="5937504" cy="39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7227" y="265112"/>
            <a:ext cx="505160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8. GMINA KOŁO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Instalacje systemów odnawialnych źródeł energii na terenie Gminy Koło</a:t>
            </a:r>
            <a:endParaRPr lang="pl-PL" sz="1400" b="1" dirty="0"/>
          </a:p>
          <a:p>
            <a:r>
              <a:rPr lang="pl-PL" sz="1400" dirty="0" smtClean="0"/>
              <a:t>Projekt przewiduje </a:t>
            </a:r>
            <a:r>
              <a:rPr lang="pl-PL" sz="1400" dirty="0"/>
              <a:t>montaż instalacji fotowoltaicznych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magazynami energii oraz pomp ciepła (powietrzne i gruntowe)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prywatnych nieruchomościach na terenie gminy. </a:t>
            </a:r>
            <a:r>
              <a:rPr lang="pl-PL" sz="1400" dirty="0" smtClean="0"/>
              <a:t>Wykorzystane zostaną nowoczesne technologie informacyjno-komunikacyjne, takie </a:t>
            </a:r>
            <a:r>
              <a:rPr lang="pl-PL" sz="1400" dirty="0"/>
              <a:t>jak ICT oraz TIK do monitoringu zainstalowanych urządzeń OZE oraz zgłaszania jakichkolwiek problemów z instalacjami OZE.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9</a:t>
            </a:r>
            <a:r>
              <a:rPr lang="pl-PL" sz="1400" b="1" dirty="0">
                <a:solidFill>
                  <a:srgbClr val="1226AA"/>
                </a:solidFill>
              </a:rPr>
              <a:t>. GMINA STARE MIASTO	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Dostawa </a:t>
            </a:r>
            <a:r>
              <a:rPr lang="pl-PL" sz="1400" b="1" dirty="0">
                <a:solidFill>
                  <a:srgbClr val="1226AA"/>
                </a:solidFill>
              </a:rPr>
              <a:t>i montaż odnawialnych źródeł energii dla mieszkańców Gminy Stare </a:t>
            </a:r>
            <a:r>
              <a:rPr lang="pl-PL" sz="1400" b="1" dirty="0" smtClean="0">
                <a:solidFill>
                  <a:srgbClr val="1226AA"/>
                </a:solidFill>
              </a:rPr>
              <a:t>Miasto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dirty="0" smtClean="0"/>
              <a:t>Projekt </a:t>
            </a:r>
            <a:r>
              <a:rPr lang="pl-PL" sz="1400" dirty="0"/>
              <a:t>obejmuje dostawę i montaż instalacji fotowoltaicznych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oraz </a:t>
            </a:r>
            <a:r>
              <a:rPr lang="pl-PL" sz="1400" dirty="0"/>
              <a:t>kolektorów słonecznych w indywidualnych gospodarstwach </a:t>
            </a:r>
            <a:r>
              <a:rPr lang="pl-PL" sz="1400" dirty="0" smtClean="0"/>
              <a:t>domowych i obiektach użyteczności </a:t>
            </a:r>
            <a:r>
              <a:rPr lang="pl-PL" sz="1400" dirty="0"/>
              <a:t>publicznej. Pompy ciepła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magazyny energii elektrycznej</a:t>
            </a:r>
            <a:r>
              <a:rPr lang="pl-PL" sz="1400" dirty="0" smtClean="0"/>
              <a:t> zostaną zakupione </a:t>
            </a:r>
            <a:r>
              <a:rPr lang="pl-PL" sz="1400" dirty="0"/>
              <a:t>i zamontowane w budynkach i na gruncie mieszkańców, którzy zgłosili się do projektu instalacje </a:t>
            </a:r>
            <a:r>
              <a:rPr lang="pl-PL" sz="1400" dirty="0" smtClean="0"/>
              <a:t>fotowoltaiczne. Zakupione zostaną 2 </a:t>
            </a:r>
            <a:r>
              <a:rPr lang="pl-PL" sz="1400" dirty="0"/>
              <a:t>instalacje, które będą zamontowane na gminnych budynkach użyteczności publicznej. Projekt przewiduje także </a:t>
            </a:r>
            <a:r>
              <a:rPr lang="pl-PL" sz="1400" dirty="0" smtClean="0"/>
              <a:t>zakup magazynów </a:t>
            </a:r>
            <a:r>
              <a:rPr lang="pl-PL" sz="1400" dirty="0"/>
              <a:t>energii elektrycznej. Magazyny te będą sparowane z instalacjami </a:t>
            </a:r>
            <a:r>
              <a:rPr lang="pl-PL" sz="1400" dirty="0" smtClean="0"/>
              <a:t>OZE, </a:t>
            </a:r>
            <a:r>
              <a:rPr lang="pl-PL" sz="1400" dirty="0"/>
              <a:t>które zostaną zamontowane u uczestników projektu parasolowego.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10. </a:t>
            </a:r>
            <a:r>
              <a:rPr lang="pl-PL" sz="1400" b="1" dirty="0">
                <a:solidFill>
                  <a:srgbClr val="1226AA"/>
                </a:solidFill>
              </a:rPr>
              <a:t>GMINA </a:t>
            </a:r>
            <a:r>
              <a:rPr lang="pl-PL" sz="1400" b="1" dirty="0" smtClean="0">
                <a:solidFill>
                  <a:srgbClr val="1226AA"/>
                </a:solidFill>
              </a:rPr>
              <a:t>WIERZBINEK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</a:t>
            </a:r>
            <a:r>
              <a:rPr lang="pl-PL" sz="1400" b="1" dirty="0" smtClean="0">
                <a:solidFill>
                  <a:srgbClr val="1226AA"/>
                </a:solidFill>
              </a:rPr>
              <a:t>Wierzbinek</a:t>
            </a:r>
          </a:p>
          <a:p>
            <a:r>
              <a:rPr lang="pl-PL" sz="1400" dirty="0" smtClean="0"/>
              <a:t>Zamontowane zostaną mikroinstalacje </a:t>
            </a:r>
            <a:r>
              <a:rPr lang="pl-PL" sz="1400" dirty="0"/>
              <a:t>OZE na obiektach prywatnych i użyteczności publicznej. </a:t>
            </a:r>
            <a:r>
              <a:rPr lang="pl-PL" sz="1400" dirty="0" smtClean="0"/>
              <a:t>Na </a:t>
            </a:r>
            <a:r>
              <a:rPr lang="pl-PL" sz="1400" dirty="0"/>
              <a:t>obiektach </a:t>
            </a:r>
            <a:r>
              <a:rPr lang="pl-PL" sz="1400" dirty="0" smtClean="0"/>
              <a:t>mieszkalnych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74325" y="268914"/>
            <a:ext cx="47869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montowane </a:t>
            </a:r>
            <a:r>
              <a:rPr lang="pl-PL" sz="1400" dirty="0"/>
              <a:t>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</a:t>
            </a:r>
            <a:r>
              <a:rPr lang="pl-PL" sz="1400" dirty="0" smtClean="0"/>
              <a:t>(fotowoltaika, </a:t>
            </a:r>
            <a:r>
              <a:rPr lang="pl-PL" sz="1400" dirty="0"/>
              <a:t>pompy ciepła oraz urządzenia wspierające ich pracę , tj. magazyny energii) </a:t>
            </a:r>
            <a:r>
              <a:rPr lang="pl-PL" sz="1400" dirty="0" smtClean="0"/>
              <a:t>przy obowiązkowym </a:t>
            </a:r>
            <a:r>
              <a:rPr lang="pl-PL" sz="1400" dirty="0"/>
              <a:t>demontażu istniejącego źródła ciepła w postaci kotłów tradycyjnych, opalanych paliwem stałym, tzw. „kopciuchów”. </a:t>
            </a:r>
          </a:p>
          <a:p>
            <a:r>
              <a:rPr lang="pl-PL" sz="1400" dirty="0" smtClean="0"/>
              <a:t> </a:t>
            </a:r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11. </a:t>
            </a:r>
            <a:r>
              <a:rPr lang="pl-PL" sz="1400" b="1" dirty="0">
                <a:solidFill>
                  <a:srgbClr val="1226AA"/>
                </a:solidFill>
              </a:rPr>
              <a:t>GMINA </a:t>
            </a:r>
            <a:r>
              <a:rPr lang="pl-PL" sz="1400" b="1" dirty="0" smtClean="0">
                <a:solidFill>
                  <a:srgbClr val="1226AA"/>
                </a:solidFill>
              </a:rPr>
              <a:t>GOLINA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Golina</a:t>
            </a:r>
            <a:endParaRPr lang="pl-PL" sz="1400" b="1" dirty="0" smtClean="0"/>
          </a:p>
          <a:p>
            <a:r>
              <a:rPr lang="pl-PL" sz="1400" dirty="0"/>
              <a:t>Zamontowane zostaną </a:t>
            </a:r>
            <a:r>
              <a:rPr lang="pl-PL" sz="1400" dirty="0" smtClean="0"/>
              <a:t>mikroinstalacje </a:t>
            </a:r>
            <a:r>
              <a:rPr lang="pl-PL" sz="1400" dirty="0"/>
              <a:t>OZE na obiektach prywatnych i użyteczności publicznej. Na obiektach </a:t>
            </a:r>
            <a:r>
              <a:rPr lang="pl-PL" sz="1400" dirty="0" smtClean="0"/>
              <a:t>mieszkalnych </a:t>
            </a:r>
            <a:r>
              <a:rPr lang="pl-PL" sz="1400" dirty="0"/>
              <a:t>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(fotowoltaika, pompy ciepła oraz urządzenia wspierające ich pracę , tj. magazyny energii) przy obowiązkowym demontażu istniejącego źródła ciepła w postaci kotłów tradycyjnych, opalanych paliwem stałym, tzw. „kopciuchów”.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12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RZGÓW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 Rzgów i Wilczyn</a:t>
            </a:r>
          </a:p>
          <a:p>
            <a:r>
              <a:rPr lang="pl-PL" sz="1400" dirty="0"/>
              <a:t>Zamontowane zostaną </a:t>
            </a:r>
            <a:r>
              <a:rPr lang="pl-PL" sz="1400" dirty="0" smtClean="0"/>
              <a:t>mikroinstalacje </a:t>
            </a:r>
            <a:r>
              <a:rPr lang="pl-PL" sz="1400" dirty="0"/>
              <a:t>OZE na obiektach prywatnych i użyteczności publicznej. Na obiektach mieszkalnych 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(fotowoltaika, pompy ciepła oraz urządzenia wspierające ich </a:t>
            </a:r>
            <a:r>
              <a:rPr lang="pl-PL" sz="1400" dirty="0" smtClean="0"/>
              <a:t>pracę, </a:t>
            </a:r>
            <a:r>
              <a:rPr lang="pl-PL" sz="1400" dirty="0"/>
              <a:t>tj. magazyny energii) przy obowiązkowym demontażu istniejącego źródła ciepła w postaci kotłów tradycyjnych, opalanych paliwem stałym, tzw. „kopciuchów</a:t>
            </a:r>
            <a:r>
              <a:rPr lang="pl-PL" sz="1400" dirty="0" smtClean="0"/>
              <a:t>”.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363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7227" y="265112"/>
            <a:ext cx="505160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13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KLECZEW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Kleczew</a:t>
            </a:r>
          </a:p>
          <a:p>
            <a:r>
              <a:rPr lang="pl-PL" sz="1400" dirty="0"/>
              <a:t>Zamontowane zostaną </a:t>
            </a:r>
            <a:r>
              <a:rPr lang="pl-PL" sz="1400" dirty="0" smtClean="0"/>
              <a:t>mikroinstalacje </a:t>
            </a:r>
            <a:r>
              <a:rPr lang="pl-PL" sz="1400" dirty="0"/>
              <a:t>OZE na obiektach prywatnych i użyteczności publicznej. Na obiektach mieszkalnych 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(fotowoltaika, pompy ciepła oraz urządzenia wspierające ich </a:t>
            </a:r>
            <a:r>
              <a:rPr lang="pl-PL" sz="1400" dirty="0" smtClean="0"/>
              <a:t>pracę, </a:t>
            </a:r>
            <a:r>
              <a:rPr lang="pl-PL" sz="1400" dirty="0"/>
              <a:t>tj. magazyny energii) przy obowiązkowym demontażu istniejącego źródła ciepła w postaci kotłów tradycyjnych, opalanych paliwem stałym, tzw. „kopciuchów”. </a:t>
            </a:r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14. </a:t>
            </a:r>
            <a:r>
              <a:rPr lang="pl-PL" sz="1400" b="1" dirty="0">
                <a:solidFill>
                  <a:srgbClr val="1226AA"/>
                </a:solidFill>
              </a:rPr>
              <a:t>GMINA KRAMSK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Odnawialne źródła energii w Gminie Kramsk - II edycja</a:t>
            </a:r>
          </a:p>
          <a:p>
            <a:r>
              <a:rPr lang="pl-PL" sz="1400" dirty="0" smtClean="0"/>
              <a:t>Projekt obejmuje dostawę </a:t>
            </a:r>
            <a:r>
              <a:rPr lang="pl-PL" sz="1400" dirty="0"/>
              <a:t>i montaż fabrycznie nowych zestawów instalacji fotowoltaicznych dla obiektów mieszkalnych i budynków użyteczności publicznej na terenie gminy </a:t>
            </a:r>
            <a:r>
              <a:rPr lang="pl-PL" sz="1400" dirty="0" smtClean="0"/>
              <a:t>oraz dostawę </a:t>
            </a:r>
            <a:r>
              <a:rPr lang="pl-PL" sz="1400" dirty="0"/>
              <a:t>i montaż magazynów energii elektrycznej, pomp ciepła, instalacji kolektorów solarnych oraz kotłów na biomasę. </a:t>
            </a:r>
            <a:r>
              <a:rPr lang="pl-PL" sz="1400" dirty="0" smtClean="0"/>
              <a:t>Zestawy instalacji fotowoltaicznych i </a:t>
            </a:r>
            <a:r>
              <a:rPr lang="pl-PL" sz="1400" dirty="0"/>
              <a:t>magazynów wyposażone będą w system zarządzania energią, którego zadaniem będzie: </a:t>
            </a:r>
            <a:r>
              <a:rPr lang="pl-PL" sz="1400" dirty="0" smtClean="0"/>
              <a:t>monitoring, kontrola </a:t>
            </a:r>
            <a:r>
              <a:rPr lang="pl-PL" sz="1400" dirty="0"/>
              <a:t>zużycia </a:t>
            </a:r>
            <a:r>
              <a:rPr lang="pl-PL" sz="1400" dirty="0" smtClean="0"/>
              <a:t>i zarządzanie energią elektryczną oraz optymalizacja </a:t>
            </a:r>
            <a:r>
              <a:rPr lang="pl-PL" sz="1400" dirty="0"/>
              <a:t>profilu </a:t>
            </a:r>
            <a:r>
              <a:rPr lang="pl-PL" sz="1400" dirty="0" smtClean="0"/>
              <a:t>jej zużycia i maksymalizacja </a:t>
            </a:r>
            <a:r>
              <a:rPr lang="pl-PL" sz="1400" dirty="0"/>
              <a:t>autokonsumpcji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uwzględnieniem optymalizacji końcowej ceny </a:t>
            </a:r>
            <a:r>
              <a:rPr lang="pl-PL" sz="1400" dirty="0" smtClean="0"/>
              <a:t>energii. </a:t>
            </a:r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15</a:t>
            </a:r>
            <a:r>
              <a:rPr lang="pl-PL" sz="1400" b="1" dirty="0">
                <a:solidFill>
                  <a:srgbClr val="1226AA"/>
                </a:solidFill>
              </a:rPr>
              <a:t>. GMINA DOBRA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Wsparcie rozwoju odnawialnych źródeł energii w Gminie Dobra</a:t>
            </a:r>
          </a:p>
          <a:p>
            <a:r>
              <a:rPr lang="pl-PL" sz="1400" dirty="0"/>
              <a:t>Realizacja projektu polega na montażu OZE: instalacji PV, zestawów magazynów energii, pomp ciepła, kotłów na biomasę dla obiektów mieszkalnych w gminie. </a:t>
            </a:r>
            <a:r>
              <a:rPr lang="pl-PL" sz="1400" dirty="0" smtClean="0"/>
              <a:t>Instalacje </a:t>
            </a:r>
            <a:r>
              <a:rPr lang="pl-PL" sz="1400" dirty="0"/>
              <a:t>OZE i magazyny </a:t>
            </a:r>
            <a:r>
              <a:rPr lang="pl-PL" sz="1400" dirty="0" smtClean="0"/>
              <a:t>energii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83117" y="268914"/>
            <a:ext cx="4786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usytuowane </a:t>
            </a:r>
            <a:r>
              <a:rPr lang="pl-PL" sz="1400" dirty="0"/>
              <a:t>będą na nieruchomościach stanowiących własność osób fizycznych, do których gmina posiada prawo do dysponowania. W wyniku wdrożenia zaplanowanych rozwiązań stan </a:t>
            </a:r>
            <a:r>
              <a:rPr lang="pl-PL" sz="1400" dirty="0" smtClean="0"/>
              <a:t>powietrza </a:t>
            </a:r>
            <a:r>
              <a:rPr lang="pl-PL" sz="1400" dirty="0"/>
              <a:t>ulegnie poprawie. W wyniku zastosowania instalacji OZE ograniczone zostanie wykorzystanie paliw konwencjonalnych. </a:t>
            </a:r>
            <a:endParaRPr lang="pl-PL" sz="1400" dirty="0" smtClean="0"/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16</a:t>
            </a:r>
            <a:r>
              <a:rPr lang="pl-PL" sz="1400" b="1" dirty="0">
                <a:solidFill>
                  <a:srgbClr val="1226AA"/>
                </a:solidFill>
              </a:rPr>
              <a:t>. GMINA TUREK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Budowa instalacji OZE do produkcji energii ze źródeł odnawialnych na terenie Gmin Turek i Przykona </a:t>
            </a:r>
            <a:r>
              <a:rPr lang="pl-PL" sz="1400" b="1" dirty="0" smtClean="0">
                <a:solidFill>
                  <a:srgbClr val="1226AA"/>
                </a:solidFill>
              </a:rPr>
              <a:t/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dirty="0"/>
              <a:t>Projekt obejmuje wykonanie instalacji OZE dla obiektów mieszkalnych: instalacji fotowoltaicznych, instalacji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magazynami energii, powietrznych pomp ciepła, kolektorów słonecznych.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575050"/>
            <a:ext cx="4924425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78083" y="475424"/>
            <a:ext cx="50516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17. GMINA MALANÓW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Wykorzystanie energii słonecznej w gminie Malanów </a:t>
            </a:r>
            <a:br>
              <a:rPr lang="pl-PL" sz="1400" b="1" dirty="0">
                <a:solidFill>
                  <a:srgbClr val="1226AA"/>
                </a:solidFill>
              </a:rPr>
            </a:br>
            <a:r>
              <a:rPr lang="pl-PL" sz="1400" dirty="0"/>
              <a:t>Inwestycja polega na montażu instalacji fotowoltaicznej wraz </a:t>
            </a:r>
            <a:br>
              <a:rPr lang="pl-PL" sz="1400" dirty="0"/>
            </a:br>
            <a:r>
              <a:rPr lang="pl-PL" sz="1400" dirty="0"/>
              <a:t>z magazynami energii. Instalacje zostaną zamontowane </a:t>
            </a:r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budynkach mieszkalnych należących do osób prywatnych. Interesariuszami projektu są mieszkańcy gminy. </a:t>
            </a:r>
            <a:endParaRPr lang="pl-PL" sz="1400" strike="sngStrike" dirty="0" smtClean="0">
              <a:solidFill>
                <a:srgbClr val="FF0000"/>
              </a:solidFill>
            </a:endParaRPr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18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KRZYMÓW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Krzymów</a:t>
            </a:r>
          </a:p>
          <a:p>
            <a:r>
              <a:rPr lang="pl-PL" sz="1400" dirty="0" smtClean="0"/>
              <a:t>Zakres rzeczowy projektu obejmuje dostawę i montaż instalacji fotowoltaicznych oraz kolektorów słonecznych w indywidualnych gospodarstwach domowych. Instalacje zostaną zamontowane w indywidualnych gospodarstwach domowych mieszkańców gminy. W ramach zadania zaplanowano także montaż instalacji fotowoltaicznych na potrzeby obiektów użyteczności publicznej. </a:t>
            </a:r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19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MIASTO KONIN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</a:t>
            </a:r>
            <a:r>
              <a:rPr lang="pl-PL" sz="1400" b="1" dirty="0" smtClean="0">
                <a:solidFill>
                  <a:srgbClr val="1226AA"/>
                </a:solidFill>
              </a:rPr>
              <a:t/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 smtClean="0">
                <a:solidFill>
                  <a:srgbClr val="1226AA"/>
                </a:solidFill>
              </a:rPr>
              <a:t>dla </a:t>
            </a:r>
            <a:r>
              <a:rPr lang="pl-PL" sz="1400" b="1" dirty="0">
                <a:solidFill>
                  <a:srgbClr val="1226AA"/>
                </a:solidFill>
              </a:rPr>
              <a:t>Mieszkańców Miasta </a:t>
            </a:r>
            <a:r>
              <a:rPr lang="pl-PL" sz="1400" b="1" dirty="0" smtClean="0">
                <a:solidFill>
                  <a:srgbClr val="1226AA"/>
                </a:solidFill>
              </a:rPr>
              <a:t>Konina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dirty="0"/>
              <a:t>Zamontowane zostaną </a:t>
            </a:r>
            <a:r>
              <a:rPr lang="pl-PL" sz="1400" dirty="0" smtClean="0"/>
              <a:t>mikroinstalacje OZE </a:t>
            </a:r>
            <a:r>
              <a:rPr lang="pl-PL" sz="1400" dirty="0"/>
              <a:t>na obiektach prywatnych i użyteczności publicznej. Na obiektach mieszkalnych montowane będą indywidualnie dobrane </a:t>
            </a:r>
            <a:r>
              <a:rPr lang="pl-PL" sz="1400" dirty="0" smtClean="0"/>
              <a:t>mikroinstalacje </a:t>
            </a:r>
            <a:r>
              <a:rPr lang="pl-PL" sz="1400" dirty="0"/>
              <a:t>OZE (fotowoltaika, pompy ciepła oraz urządzenia wspierające ich </a:t>
            </a:r>
            <a:r>
              <a:rPr lang="pl-PL" sz="1400" dirty="0" smtClean="0"/>
              <a:t>pracę, </a:t>
            </a:r>
            <a:r>
              <a:rPr lang="pl-PL" sz="1400" dirty="0"/>
              <a:t>tj. magazyny energii) przy obowiązkowym demontażu </a:t>
            </a:r>
            <a:r>
              <a:rPr lang="pl-PL" sz="1400" dirty="0"/>
              <a:t>istniejącego źródła ciepła w postaci kotłów tradycyjnych, opalanych paliwem stałym, tzw. „kopciuchów”. </a:t>
            </a:r>
          </a:p>
          <a:p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01202" y="475424"/>
            <a:ext cx="47869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20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MIEJSKA TUREK	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Wykorzystanie energii odnawialnej poprzez zakup i montaż instalacji fotowoltaicznych dla mieszkańców miasta Turku</a:t>
            </a:r>
          </a:p>
          <a:p>
            <a:r>
              <a:rPr lang="pl-PL" sz="1400" dirty="0" smtClean="0"/>
              <a:t>W </a:t>
            </a:r>
            <a:r>
              <a:rPr lang="pl-PL" sz="1400" dirty="0"/>
              <a:t>ramach zadania, którego przedmiotem jest montaż instalacji fotowoltaicznych w indywidualnych gospodarstwach domowych na terenie Turku, wybudowane zostaną instalacje fotowoltaiczne, z czego część instalacji fotowoltaicznych będzie współpracować z magazynami energii. </a:t>
            </a:r>
            <a:endParaRPr lang="pl-PL" sz="1400" dirty="0" smtClean="0"/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21. GMINA DĄBIE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Wykorzystanie </a:t>
            </a:r>
            <a:r>
              <a:rPr lang="pl-PL" sz="1400" b="1" dirty="0">
                <a:solidFill>
                  <a:srgbClr val="1226AA"/>
                </a:solidFill>
              </a:rPr>
              <a:t>energii odnawialnej w gminie Dąbie poprzez montaż instalacji fotowoltaicznych </a:t>
            </a:r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dirty="0" smtClean="0"/>
              <a:t>Zakres </a:t>
            </a:r>
            <a:r>
              <a:rPr lang="pl-PL" sz="1400" dirty="0"/>
              <a:t>rzeczowy projektu obejmuje dostawę i montaż instalacji fotowoltaicznych w indywidualnych gospodarstwach domowych na terenie </a:t>
            </a:r>
            <a:r>
              <a:rPr lang="pl-PL" sz="1400" dirty="0" smtClean="0"/>
              <a:t>gminy oraz dostawę </a:t>
            </a:r>
            <a:r>
              <a:rPr lang="pl-PL" sz="1400" dirty="0"/>
              <a:t>i montaż instalacji fotowoltaicznych na potrzeby obiektów użyteczności publicznej z terenu gminy (stacje uzdatniania wody).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22. GMINA SŁUPCA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Projekt parasolowy OZE - wsparcie rozwoju odnawialnych źródeł energii na terenie Gminy Słupca</a:t>
            </a:r>
          </a:p>
          <a:p>
            <a:r>
              <a:rPr lang="pl-PL" sz="1400" dirty="0"/>
              <a:t>Projekt przewiduje montaż instalacji fotowoltaicznych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wraz z </a:t>
            </a:r>
            <a:r>
              <a:rPr lang="pl-PL" sz="1400" dirty="0"/>
              <a:t>magazynami energii oraz pomp ciepła (powietrzne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gruntowe) </a:t>
            </a:r>
            <a:r>
              <a:rPr lang="pl-PL" sz="1400" dirty="0" smtClean="0"/>
              <a:t>w </a:t>
            </a:r>
            <a:r>
              <a:rPr lang="pl-PL" sz="1400" dirty="0"/>
              <a:t>prywatnych nieruchomościach na terenie gminy. Wykorzystane zostaną </a:t>
            </a:r>
            <a:r>
              <a:rPr lang="pl-PL" sz="1400" dirty="0" smtClean="0"/>
              <a:t>technologie </a:t>
            </a:r>
            <a:r>
              <a:rPr lang="pl-PL" sz="1400" dirty="0" smtClean="0"/>
              <a:t>informacyjno-</a:t>
            </a:r>
            <a:r>
              <a:rPr lang="pl-PL" sz="1400" dirty="0" err="1" smtClean="0"/>
              <a:t>komunikacyj</a:t>
            </a:r>
            <a:r>
              <a:rPr lang="pl-PL" sz="1400" dirty="0" smtClean="0"/>
              <a:t>-</a:t>
            </a:r>
            <a:r>
              <a:rPr lang="pl-PL" sz="1400" dirty="0" err="1" smtClean="0"/>
              <a:t>ne</a:t>
            </a:r>
            <a:r>
              <a:rPr lang="pl-PL" sz="1400" dirty="0" smtClean="0"/>
              <a:t>, takie jak: </a:t>
            </a:r>
            <a:r>
              <a:rPr lang="pl-PL" sz="1400" dirty="0" smtClean="0"/>
              <a:t>ICT </a:t>
            </a:r>
            <a:r>
              <a:rPr lang="pl-PL" sz="1400" dirty="0"/>
              <a:t>oraz TIK do monitoringu zainstalowanych urządzeń </a:t>
            </a:r>
            <a:r>
              <a:rPr lang="pl-PL" sz="1400" dirty="0" smtClean="0"/>
              <a:t>OZE.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963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7227" y="265112"/>
            <a:ext cx="5051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23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STRZAŁKOWO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  <a:r>
              <a:rPr lang="pl-PL" sz="1400" b="1" dirty="0" smtClean="0">
                <a:solidFill>
                  <a:srgbClr val="1226AA"/>
                </a:solidFill>
              </a:rPr>
              <a:t/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 smtClean="0">
                <a:solidFill>
                  <a:srgbClr val="1226AA"/>
                </a:solidFill>
              </a:rPr>
              <a:t>Instalacje </a:t>
            </a:r>
            <a:r>
              <a:rPr lang="pl-PL" sz="1400" b="1" dirty="0">
                <a:solidFill>
                  <a:srgbClr val="1226AA"/>
                </a:solidFill>
              </a:rPr>
              <a:t>systemów odnawialnych źródeł energii </a:t>
            </a:r>
            <a:r>
              <a:rPr lang="pl-PL" sz="1400" b="1" dirty="0" smtClean="0">
                <a:solidFill>
                  <a:srgbClr val="1226AA"/>
                </a:solidFill>
              </a:rPr>
              <a:t/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 smtClean="0">
                <a:solidFill>
                  <a:srgbClr val="1226AA"/>
                </a:solidFill>
              </a:rPr>
              <a:t>dla </a:t>
            </a:r>
            <a:r>
              <a:rPr lang="pl-PL" sz="1400" b="1" dirty="0">
                <a:solidFill>
                  <a:srgbClr val="1226AA"/>
                </a:solidFill>
              </a:rPr>
              <a:t>mieszkańców Gmin Lądek, Ostrowite, Strzałkowo</a:t>
            </a:r>
          </a:p>
          <a:p>
            <a:r>
              <a:rPr lang="pl-PL" sz="1400" dirty="0"/>
              <a:t>Projekt przewiduje montaż instalacji fotowoltaicznych wraz </a:t>
            </a:r>
            <a:br>
              <a:rPr lang="pl-PL" sz="1400" dirty="0"/>
            </a:br>
            <a:r>
              <a:rPr lang="pl-PL" sz="1400" dirty="0"/>
              <a:t>z magazynami energii oraz pomp ciepła (powietrzne i gruntowe) </a:t>
            </a:r>
            <a:br>
              <a:rPr lang="pl-PL" sz="1400" dirty="0"/>
            </a:br>
            <a:r>
              <a:rPr lang="pl-PL" sz="1400" dirty="0"/>
              <a:t>w prywatnych nieruchomościach na terenie gminy. Wykorzystane zostaną nowoczesne technologie informacyjno-komunikacyjne, takie jak ICT oraz TIK do monitoringu zainstalowanych urządzeń OZE oraz zgłaszania jakichkolwiek problemów z instalacjami OZE.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283117" y="268914"/>
            <a:ext cx="47869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24. GMINA </a:t>
            </a:r>
            <a:r>
              <a:rPr lang="pl-PL" sz="1400" b="1" dirty="0" smtClean="0">
                <a:solidFill>
                  <a:srgbClr val="1226AA"/>
                </a:solidFill>
              </a:rPr>
              <a:t>RYCHWAŁ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Instalacja systemów odnawialnych źródeł energii na terenie gminy Rychwał</a:t>
            </a:r>
          </a:p>
          <a:p>
            <a:r>
              <a:rPr lang="pl-PL" sz="1400" dirty="0"/>
              <a:t>Na obiektach mieszkalnych montowane będą indywidualnie dobrane mikro instalacje OZE (</a:t>
            </a:r>
            <a:r>
              <a:rPr lang="pl-PL" sz="1400" dirty="0" smtClean="0"/>
              <a:t>mikroinstalacje </a:t>
            </a:r>
            <a:r>
              <a:rPr lang="pl-PL" sz="1400" dirty="0"/>
              <a:t>fotowoltaiczne, pompy ciepła oraz urządzenia wspierające ich pracę, tj. magazyny energii) przy jednoczesnym, obowiązkowym demontażu istniejącego źródła ciepła w postaci kotłów tradycyjnych, opalanych paliwem stałym, tzw. „kopciuchów”. </a:t>
            </a:r>
            <a:endParaRPr lang="pl-PL" sz="1400" dirty="0" smtClean="0"/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25. GMINA GRZEGOREW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Program parasolowy – energia z odnawialnych źródeł na terenie Gminy Grzegorzew</a:t>
            </a:r>
          </a:p>
          <a:p>
            <a:r>
              <a:rPr lang="pl-PL" sz="1400" dirty="0"/>
              <a:t>Celem głównym projektu jest ochrona środowiska naturalnego dzięki produkcji energii ze źródeł </a:t>
            </a:r>
            <a:r>
              <a:rPr lang="pl-PL" sz="1400" dirty="0" smtClean="0"/>
              <a:t>odnawialnych poprzez </a:t>
            </a:r>
            <a:r>
              <a:rPr lang="pl-PL" sz="1400" dirty="0"/>
              <a:t>montaż instalacji fotowoltaicznych wraz z magazynami energii oraz pomp ciepła w prywatnych nieruchomościach na terenie </a:t>
            </a:r>
            <a:r>
              <a:rPr lang="pl-PL" sz="1400" dirty="0" smtClean="0"/>
              <a:t>gminy. Projekt </a:t>
            </a:r>
            <a:r>
              <a:rPr lang="pl-PL" sz="1400" dirty="0"/>
              <a:t>przewiduje także wykorzystanie nowoczesnych technologii informacyjno-komunikacyjnych, oprogramowania do monitoringu zainstalowanych urządzeń OZE.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26</a:t>
            </a:r>
            <a:r>
              <a:rPr lang="pl-PL" sz="1400" b="1" dirty="0">
                <a:solidFill>
                  <a:srgbClr val="1226AA"/>
                </a:solidFill>
              </a:rPr>
              <a:t>. </a:t>
            </a:r>
            <a:r>
              <a:rPr lang="pl-PL" sz="1400" b="1" dirty="0" smtClean="0">
                <a:solidFill>
                  <a:srgbClr val="1226AA"/>
                </a:solidFill>
              </a:rPr>
              <a:t>GMINA I MIASTO TULISZKÓW</a:t>
            </a:r>
            <a:r>
              <a:rPr lang="pl-PL" sz="1400" b="1" dirty="0">
                <a:solidFill>
                  <a:srgbClr val="1226AA"/>
                </a:solidFill>
              </a:rPr>
              <a:t>	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Budowa instalacji odnawialnych źródeł energii na terenie gminy Tuliszków</a:t>
            </a:r>
          </a:p>
          <a:p>
            <a:r>
              <a:rPr lang="pl-PL" sz="1400" dirty="0" smtClean="0"/>
              <a:t>Projekt </a:t>
            </a:r>
            <a:r>
              <a:rPr lang="pl-PL" sz="1400" dirty="0"/>
              <a:t>obejmuje dostawę i montaż instalacji fotowoltaicznych oraz pomp ciepła (wraz z buforami oraz zasobnikami c.w.u.) w indywidualnych gospodarstwach domowych na terenie gminy, dostawę i montaż instalacji OZE w obiektach użyteczności publicznej, montaż 3 </a:t>
            </a:r>
            <a:r>
              <a:rPr lang="pl-PL" sz="1400" dirty="0" smtClean="0"/>
              <a:t>pomp </a:t>
            </a:r>
            <a:r>
              <a:rPr lang="pl-PL" sz="1400" dirty="0"/>
              <a:t>ciepła na tychże </a:t>
            </a:r>
            <a:r>
              <a:rPr lang="pl-PL" sz="1400" dirty="0" smtClean="0"/>
              <a:t>budynkach.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27" y="2980944"/>
            <a:ext cx="5164836" cy="34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224" y="1200533"/>
            <a:ext cx="903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1226AA"/>
                </a:solidFill>
              </a:rPr>
              <a:t>Działanie </a:t>
            </a:r>
            <a:r>
              <a:rPr lang="pl-PL" sz="3600" dirty="0">
                <a:solidFill>
                  <a:srgbClr val="1226AA"/>
                </a:solidFill>
              </a:rPr>
              <a:t>10.07 </a:t>
            </a:r>
            <a:r>
              <a:rPr lang="pl-PL" sz="3600" dirty="0" smtClean="0">
                <a:solidFill>
                  <a:srgbClr val="1226AA"/>
                </a:solidFill>
              </a:rPr>
              <a:t/>
            </a:r>
            <a:br>
              <a:rPr lang="pl-PL" sz="3600" dirty="0" smtClean="0">
                <a:solidFill>
                  <a:srgbClr val="1226AA"/>
                </a:solidFill>
              </a:rPr>
            </a:br>
            <a:r>
              <a:rPr lang="pl-PL" sz="3600" b="1" dirty="0" smtClean="0">
                <a:solidFill>
                  <a:srgbClr val="1226AA"/>
                </a:solidFill>
              </a:rPr>
              <a:t>„</a:t>
            </a:r>
            <a:r>
              <a:rPr lang="pl-PL" sz="3600" b="1" dirty="0">
                <a:solidFill>
                  <a:srgbClr val="1226AA"/>
                </a:solidFill>
              </a:rPr>
              <a:t>Infrastruktura na rzecz aktywnego społeczeństwa, edukacyjna oraz rewitalizacja wspierające transformację gospodarki”</a:t>
            </a:r>
            <a:endParaRPr lang="pl-PL" sz="6000" b="1" dirty="0">
              <a:solidFill>
                <a:srgbClr val="1226AA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32" y="3666456"/>
            <a:ext cx="4375836" cy="29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PA POWIAT KONIŃS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66" y="927654"/>
            <a:ext cx="4139139" cy="5215875"/>
          </a:xfrm>
          <a:prstGeom prst="rect">
            <a:avLst/>
          </a:prstGeom>
        </p:spPr>
      </p:pic>
      <p:sp>
        <p:nvSpPr>
          <p:cNvPr id="20" name="FUNDACJA PODAJ DALEJ"/>
          <p:cNvSpPr/>
          <p:nvPr/>
        </p:nvSpPr>
        <p:spPr>
          <a:xfrm>
            <a:off x="8742120" y="223711"/>
            <a:ext cx="3233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FUNDACJA IM. DOKTORA </a:t>
            </a:r>
            <a:br>
              <a:rPr lang="pl-PL" sz="1400" b="1" dirty="0" smtClean="0">
                <a:solidFill>
                  <a:srgbClr val="1226AA"/>
                </a:solidFill>
              </a:rPr>
            </a:br>
            <a:r>
              <a:rPr lang="pl-PL" sz="1400" b="1" dirty="0" smtClean="0">
                <a:solidFill>
                  <a:srgbClr val="1226AA"/>
                </a:solidFill>
              </a:rPr>
              <a:t>PIOTRA JANASZKA PODAJ DALEJ</a:t>
            </a:r>
          </a:p>
          <a:p>
            <a:r>
              <a:rPr lang="pl-PL" sz="1400" b="1" dirty="0" smtClean="0"/>
              <a:t>Mieszkania wspomagane i </a:t>
            </a:r>
            <a:r>
              <a:rPr lang="pl-PL" sz="1400" b="1" dirty="0"/>
              <a:t>treningowe szansą na </a:t>
            </a:r>
            <a:r>
              <a:rPr lang="pl-PL" sz="1400" b="1" dirty="0" smtClean="0"/>
              <a:t>niezależne życie </a:t>
            </a:r>
            <a:r>
              <a:rPr lang="pl-PL" sz="1400" b="1" dirty="0"/>
              <a:t>dla osób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niepełnosprawnościami realizowanych w m. Wąsosze </a:t>
            </a:r>
            <a:r>
              <a:rPr lang="pl-PL" sz="1400" b="1" dirty="0" smtClean="0"/>
              <a:t>gm</a:t>
            </a:r>
            <a:r>
              <a:rPr lang="pl-PL" sz="1400" b="1" dirty="0"/>
              <a:t>. </a:t>
            </a:r>
            <a:r>
              <a:rPr lang="pl-PL" sz="1400" b="1" dirty="0" smtClean="0"/>
              <a:t>Ślesin - </a:t>
            </a:r>
            <a:r>
              <a:rPr lang="pl-PL" sz="1400" b="1" dirty="0"/>
              <a:t>etap </a:t>
            </a:r>
            <a:r>
              <a:rPr lang="pl-PL" sz="1400" b="1" dirty="0" smtClean="0"/>
              <a:t>II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13 </a:t>
            </a:r>
            <a:r>
              <a:rPr lang="pl-PL" sz="1400" b="1" dirty="0" smtClean="0">
                <a:solidFill>
                  <a:srgbClr val="1226AA"/>
                </a:solidFill>
              </a:rPr>
              <a:t>341 217,05 </a:t>
            </a:r>
            <a:r>
              <a:rPr lang="pl-PL" sz="1400" b="1" dirty="0">
                <a:solidFill>
                  <a:srgbClr val="1226AA"/>
                </a:solidFill>
              </a:rPr>
              <a:t>zł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</a:t>
            </a:r>
            <a:r>
              <a:rPr lang="pl-PL" sz="1400" b="1" dirty="0" smtClean="0">
                <a:solidFill>
                  <a:srgbClr val="1226AA"/>
                </a:solidFill>
              </a:rPr>
              <a:t>15 777 613,22 </a:t>
            </a:r>
            <a:r>
              <a:rPr lang="pl-PL" sz="1400" b="1" dirty="0">
                <a:solidFill>
                  <a:srgbClr val="1226AA"/>
                </a:solidFill>
              </a:rPr>
              <a:t>zł</a:t>
            </a:r>
          </a:p>
        </p:txBody>
      </p:sp>
      <p:sp>
        <p:nvSpPr>
          <p:cNvPr id="17" name="OPIS POWIAT KONIŃSKI"/>
          <p:cNvSpPr/>
          <p:nvPr/>
        </p:nvSpPr>
        <p:spPr>
          <a:xfrm>
            <a:off x="1331827" y="3976582"/>
            <a:ext cx="34754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Zadaniem Centrum będzie realizacja praktycznej nauki zawodu: diagnostyka </a:t>
            </a:r>
            <a:br>
              <a:rPr lang="pl-PL" sz="1400" dirty="0" smtClean="0"/>
            </a:br>
            <a:r>
              <a:rPr lang="pl-PL" sz="1400" dirty="0" smtClean="0"/>
              <a:t>i mechanika pojazdowa oraz przygotowanie absolwenta do podjęcia zadań na różnych stanowiskach pracy w branży. Placówka </a:t>
            </a:r>
            <a:br>
              <a:rPr lang="pl-PL" sz="1400" dirty="0" smtClean="0"/>
            </a:br>
            <a:r>
              <a:rPr lang="pl-PL" sz="1400" dirty="0" smtClean="0"/>
              <a:t>ma kształcić wysokiej klasy specjalistów, którzy będą zdobywać umiejętności </a:t>
            </a:r>
            <a:br>
              <a:rPr lang="pl-PL" sz="1400" dirty="0" smtClean="0"/>
            </a:br>
            <a:r>
              <a:rPr lang="pl-PL" sz="1400" dirty="0" smtClean="0"/>
              <a:t>w zakresie obsługi i naprawy samochodów </a:t>
            </a:r>
            <a:br>
              <a:rPr lang="pl-PL" sz="1400" dirty="0" smtClean="0"/>
            </a:br>
            <a:r>
              <a:rPr lang="pl-PL" sz="1400" dirty="0" smtClean="0"/>
              <a:t>z napędami spalinowymi i zeroemisyjnymi. Inwestycja przewiduje także zastosowanie rozwiązań OZE, w tym zakup paneli fotowoltaicznych wraz z ich montażem. </a:t>
            </a:r>
            <a:endParaRPr lang="pl-PL" sz="1400" b="1" dirty="0"/>
          </a:p>
        </p:txBody>
      </p:sp>
      <p:sp>
        <p:nvSpPr>
          <p:cNvPr id="26" name="Kropka ŚLESIN"/>
          <p:cNvSpPr/>
          <p:nvPr/>
        </p:nvSpPr>
        <p:spPr>
          <a:xfrm>
            <a:off x="6437440" y="2387373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Kropka ŻYCHLIN"/>
          <p:cNvSpPr/>
          <p:nvPr/>
        </p:nvSpPr>
        <p:spPr>
          <a:xfrm>
            <a:off x="6254436" y="4250580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ziałanie"/>
          <p:cNvSpPr/>
          <p:nvPr/>
        </p:nvSpPr>
        <p:spPr>
          <a:xfrm>
            <a:off x="1328910" y="134318"/>
            <a:ext cx="4861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10.07 </a:t>
            </a:r>
            <a:br>
              <a:rPr lang="pl-PL" sz="2400" dirty="0">
                <a:solidFill>
                  <a:srgbClr val="1226AA"/>
                </a:solidFill>
              </a:rPr>
            </a:br>
            <a:r>
              <a:rPr lang="pl-PL" sz="2400" b="1" dirty="0"/>
              <a:t>„Infrastruktura na rzecz aktywnego społeczeństwa, edukacyjna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oraz </a:t>
            </a:r>
            <a:r>
              <a:rPr lang="pl-PL" sz="2400" b="1" dirty="0"/>
              <a:t>rewitalizacja wspierające transformację gospodarki</a:t>
            </a:r>
            <a:r>
              <a:rPr lang="pl-PL" sz="2400" b="1" dirty="0" smtClean="0"/>
              <a:t>”</a:t>
            </a:r>
            <a:endParaRPr lang="pl-PL" sz="2400" dirty="0">
              <a:solidFill>
                <a:srgbClr val="1226AA"/>
              </a:solidFill>
            </a:endParaRPr>
          </a:p>
        </p:txBody>
      </p:sp>
      <p:sp>
        <p:nvSpPr>
          <p:cNvPr id="34" name="POWIAT KONIŃSKI"/>
          <p:cNvSpPr/>
          <p:nvPr/>
        </p:nvSpPr>
        <p:spPr>
          <a:xfrm>
            <a:off x="1331827" y="2305073"/>
            <a:ext cx="34754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POWIAT KONIŃSKI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i wyposażenie Centrum Dydaktyczno-Praktycznego mechaniki pojazdów samochodowych w Zespole Szkół Ekonomiczno-Usługowych w </a:t>
            </a:r>
            <a:r>
              <a:rPr lang="pl-PL" sz="1400" b="1" dirty="0" smtClean="0"/>
              <a:t>Żychlinie </a:t>
            </a:r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3 474 481,64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4 089 765,47 zł</a:t>
            </a:r>
            <a:endParaRPr lang="pl-PL" sz="1400" b="1" dirty="0"/>
          </a:p>
        </p:txBody>
      </p:sp>
      <p:sp>
        <p:nvSpPr>
          <p:cNvPr id="35" name="OPIS FUNDACJI"/>
          <p:cNvSpPr/>
          <p:nvPr/>
        </p:nvSpPr>
        <p:spPr>
          <a:xfrm>
            <a:off x="8742119" y="2073310"/>
            <a:ext cx="32330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Projekt </a:t>
            </a:r>
            <a:r>
              <a:rPr lang="pl-PL" sz="1400" dirty="0"/>
              <a:t>polega na stworzeniu </a:t>
            </a:r>
            <a:r>
              <a:rPr lang="pl-PL" sz="1400" dirty="0" smtClean="0"/>
              <a:t>12 </a:t>
            </a:r>
            <a:r>
              <a:rPr lang="pl-PL" sz="1400" dirty="0"/>
              <a:t>mieszkań wspomaganych </a:t>
            </a:r>
            <a:r>
              <a:rPr lang="pl-PL" sz="1400" dirty="0" smtClean="0"/>
              <a:t>dla </a:t>
            </a:r>
            <a:r>
              <a:rPr lang="pl-PL" sz="1400" dirty="0"/>
              <a:t>12 osób oraz jednego mieszkania treningowego dla 6 osób. </a:t>
            </a:r>
            <a:r>
              <a:rPr lang="pl-PL" sz="1400" dirty="0" smtClean="0"/>
              <a:t>Przyczyni </a:t>
            </a:r>
            <a:r>
              <a:rPr lang="pl-PL" sz="1400" dirty="0"/>
              <a:t>się </a:t>
            </a:r>
            <a:r>
              <a:rPr lang="pl-PL" sz="1400" dirty="0" smtClean="0"/>
              <a:t>także do </a:t>
            </a:r>
            <a:r>
              <a:rPr lang="pl-PL" sz="1400" dirty="0"/>
              <a:t>stworzenia nowych miejsc pracy dla ok. 10 osób.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mieszkaniach treningowych będą świadczone usługi bytowe, </a:t>
            </a:r>
            <a:r>
              <a:rPr lang="pl-PL" sz="1400" dirty="0" smtClean="0"/>
              <a:t>praca, nauka </a:t>
            </a:r>
            <a:r>
              <a:rPr lang="pl-PL" sz="1400" dirty="0"/>
              <a:t>oraz utrwalanie niezależności, sprawności w zakresie samoobsługi. </a:t>
            </a:r>
            <a:r>
              <a:rPr lang="pl-PL" sz="1400" dirty="0" smtClean="0"/>
              <a:t>W </a:t>
            </a:r>
            <a:r>
              <a:rPr lang="pl-PL" sz="1400" dirty="0"/>
              <a:t>mieszkaniach wspomaganych świadczone będą usługi bytowe, praca socjalna oraz pomoc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wykonywaniu czynności niezbędnych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codziennym funkcjonowaniu i realizacji kontaktów społecznych, w celu utrzymania lub rozwijania niezależności osoby na poziomie jej psychofizycznych możliwości. Mieszkania </a:t>
            </a:r>
            <a:r>
              <a:rPr lang="pl-PL" sz="1400" dirty="0" smtClean="0"/>
              <a:t>przeznaczone będą dla </a:t>
            </a:r>
            <a:r>
              <a:rPr lang="pl-PL" sz="1400" dirty="0"/>
              <a:t>osób z niepełnosprawnością wymagających najwyższego poziomu wsparcia społecznego (jako alternatywa dla Domów Pomocy Społecznej). </a:t>
            </a:r>
            <a:endParaRPr lang="pl-PL" sz="1400" b="1" dirty="0"/>
          </a:p>
        </p:txBody>
      </p:sp>
      <p:sp>
        <p:nvSpPr>
          <p:cNvPr id="36" name="nazwa ŚLESIN"/>
          <p:cNvSpPr/>
          <p:nvPr/>
        </p:nvSpPr>
        <p:spPr>
          <a:xfrm>
            <a:off x="6522281" y="2475413"/>
            <a:ext cx="77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ŚLESIN</a:t>
            </a:r>
          </a:p>
        </p:txBody>
      </p:sp>
      <p:sp>
        <p:nvSpPr>
          <p:cNvPr id="37" name="nazwa ŻYCHLIN"/>
          <p:cNvSpPr/>
          <p:nvPr/>
        </p:nvSpPr>
        <p:spPr>
          <a:xfrm>
            <a:off x="5815134" y="4408372"/>
            <a:ext cx="11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ŻYCHLIN</a:t>
            </a:r>
          </a:p>
        </p:txBody>
      </p:sp>
      <p:sp>
        <p:nvSpPr>
          <p:cNvPr id="12" name="Suma dofinansowania"/>
          <p:cNvSpPr/>
          <p:nvPr/>
        </p:nvSpPr>
        <p:spPr>
          <a:xfrm>
            <a:off x="6162302" y="5154365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 smtClean="0">
                <a:solidFill>
                  <a:srgbClr val="1226AA"/>
                </a:solidFill>
              </a:rPr>
              <a:t>16 815 698,69 zł</a:t>
            </a:r>
            <a:endParaRPr lang="pl-PL" sz="2000" b="1" dirty="0">
              <a:solidFill>
                <a:srgbClr val="1226AA"/>
              </a:solidFill>
            </a:endParaRPr>
          </a:p>
        </p:txBody>
      </p:sp>
      <p:sp>
        <p:nvSpPr>
          <p:cNvPr id="13" name="Wydatki ogółem"/>
          <p:cNvSpPr/>
          <p:nvPr/>
        </p:nvSpPr>
        <p:spPr>
          <a:xfrm>
            <a:off x="5687568" y="5955159"/>
            <a:ext cx="3018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/>
              <a:t>Całkowity koszt projektów: </a:t>
            </a:r>
            <a:br>
              <a:rPr lang="pl-PL" sz="2000" dirty="0" smtClean="0"/>
            </a:br>
            <a:r>
              <a:rPr lang="pl-PL" sz="2000" b="1" dirty="0" smtClean="0">
                <a:solidFill>
                  <a:srgbClr val="1226AA"/>
                </a:solidFill>
              </a:rPr>
              <a:t>19 867 378,69 </a:t>
            </a:r>
            <a:r>
              <a:rPr lang="pl-PL" sz="2000" b="1" dirty="0">
                <a:solidFill>
                  <a:srgbClr val="1226AA"/>
                </a:solidFill>
              </a:rPr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8371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26" grpId="0" animBg="1"/>
      <p:bldP spid="33" grpId="0" animBg="1"/>
      <p:bldP spid="34" grpId="0"/>
      <p:bldP spid="35" grpId="0"/>
      <p:bldP spid="36" grpId="0"/>
      <p:bldP spid="37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08674" y="415295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7008" y="999364"/>
            <a:ext cx="1057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1226AA"/>
                </a:solidFill>
              </a:rPr>
              <a:t>Suma dofinansowania: </a:t>
            </a:r>
            <a:r>
              <a:rPr lang="pl-PL" sz="4800" b="1" dirty="0" smtClean="0">
                <a:solidFill>
                  <a:srgbClr val="1226AA"/>
                </a:solidFill>
              </a:rPr>
              <a:t>536 207 432,29 zł</a:t>
            </a:r>
            <a:r>
              <a:rPr lang="pl-PL" sz="4800" b="1" dirty="0" smtClean="0">
                <a:solidFill>
                  <a:srgbClr val="FF0000"/>
                </a:solidFill>
              </a:rPr>
              <a:t>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86851"/>
              </p:ext>
            </p:extLst>
          </p:nvPr>
        </p:nvGraphicFramePr>
        <p:xfrm>
          <a:off x="1594076" y="1830361"/>
          <a:ext cx="9893808" cy="45466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8216">
                  <a:extLst>
                    <a:ext uri="{9D8B030D-6E8A-4147-A177-3AD203B41FA5}">
                      <a16:colId xmlns:a16="http://schemas.microsoft.com/office/drawing/2014/main" val="2747947454"/>
                    </a:ext>
                  </a:extLst>
                </a:gridCol>
                <a:gridCol w="4367812">
                  <a:extLst>
                    <a:ext uri="{9D8B030D-6E8A-4147-A177-3AD203B41FA5}">
                      <a16:colId xmlns:a16="http://schemas.microsoft.com/office/drawing/2014/main" val="13864463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1146709555"/>
                    </a:ext>
                  </a:extLst>
                </a:gridCol>
                <a:gridCol w="2188436">
                  <a:extLst>
                    <a:ext uri="{9D8B030D-6E8A-4147-A177-3AD203B41FA5}">
                      <a16:colId xmlns:a16="http://schemas.microsoft.com/office/drawing/2014/main" val="4111908324"/>
                    </a:ext>
                  </a:extLst>
                </a:gridCol>
              </a:tblGrid>
              <a:tr h="58088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Numer działania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działania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Źródło finansowania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dofinansowania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793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02.06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Zwiększanie odporności na zmiany klimatu </a:t>
                      </a:r>
                    </a:p>
                    <a:p>
                      <a:pPr algn="ctr"/>
                      <a:r>
                        <a:rPr lang="pl-PL" dirty="0" smtClean="0"/>
                        <a:t>i klęski żywiołowe w ramach ZIT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EFRR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6 161 719,05 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609204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03.02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Rozwój zrównoważonej mobilności miejskiej w ramach ZIT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EFRR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25 927 443,42 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35721"/>
                  </a:ext>
                </a:extLst>
              </a:tr>
              <a:tr h="431819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10.04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Zregenerowane środowisko przyrodnicze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FST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2 860 250,50 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609569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10.05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Sprawnie funkcjonujący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i zdekarbonizowany transport publiczny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FST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191 548 216,56 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814337"/>
                  </a:ext>
                </a:extLst>
              </a:tr>
              <a:tr h="580881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10.06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Przybliżenie Wielkopolski Wschodniej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do osiągnięcia neutralności klimatycznej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FST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292 894 104,07 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555119"/>
                  </a:ext>
                </a:extLst>
              </a:tr>
              <a:tr h="82983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10.07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Infrastruktura na rzecz aktywnego społeczeństwa, edukacyjna oraz rewitalizacja wspierające transformację gospodarki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FST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16 815 698,69 </a:t>
                      </a:r>
                      <a:r>
                        <a:rPr lang="pl-PL" sz="2000" b="1" dirty="0" smtClean="0"/>
                        <a:t>zł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86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3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1" y="-4140"/>
            <a:ext cx="10431220" cy="4756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3493029" y="4103406"/>
            <a:ext cx="8698971" cy="1624153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sz="24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030" y="4103406"/>
            <a:ext cx="3583007" cy="648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34911" y="5781116"/>
            <a:ext cx="8122180" cy="8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WIAT KONINS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1" y="55816"/>
            <a:ext cx="4157141" cy="5238560"/>
          </a:xfrm>
          <a:prstGeom prst="rect">
            <a:avLst/>
          </a:prstGeom>
        </p:spPr>
      </p:pic>
      <p:pic>
        <p:nvPicPr>
          <p:cNvPr id="2" name="POWIAT TUREC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46" y="3371881"/>
            <a:ext cx="3161073" cy="3239231"/>
          </a:xfrm>
          <a:prstGeom prst="rect">
            <a:avLst/>
          </a:prstGeom>
        </p:spPr>
      </p:pic>
      <p:sp>
        <p:nvSpPr>
          <p:cNvPr id="38" name="Gmina STARE IASTO"/>
          <p:cNvSpPr/>
          <p:nvPr/>
        </p:nvSpPr>
        <p:spPr>
          <a:xfrm>
            <a:off x="8851392" y="5218014"/>
            <a:ext cx="2731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STARE MIASTO</a:t>
            </a:r>
          </a:p>
          <a:p>
            <a:r>
              <a:rPr lang="pl-PL" sz="1400" b="1" dirty="0"/>
              <a:t>Ogrody terapeutyczno-edukacyjne Gminy Stare Miasto jako forma adaptacji do zmian klimatu</a:t>
            </a:r>
            <a:r>
              <a:rPr lang="pl-PL" sz="1400" b="1" dirty="0" smtClean="0"/>
              <a:t>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1 210 881,21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1 789 293,23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0" name="Gmina RYCHWAŁ"/>
          <p:cNvSpPr/>
          <p:nvPr/>
        </p:nvSpPr>
        <p:spPr>
          <a:xfrm>
            <a:off x="8851392" y="3428155"/>
            <a:ext cx="30230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RYCHWAŁ</a:t>
            </a:r>
          </a:p>
          <a:p>
            <a:r>
              <a:rPr lang="pl-PL" sz="1400" b="1" dirty="0"/>
              <a:t>Rozwój zielono-niebieskiej infrastruktury wraz </a:t>
            </a:r>
            <a:r>
              <a:rPr lang="pl-PL" sz="1400" b="1" dirty="0" smtClean="0"/>
              <a:t>z </a:t>
            </a:r>
            <a:r>
              <a:rPr lang="pl-PL" sz="1400" b="1" dirty="0"/>
              <a:t>systemem kanalizacji </a:t>
            </a:r>
            <a:r>
              <a:rPr lang="pl-PL" sz="1400" b="1" dirty="0" smtClean="0"/>
              <a:t>deszczowej </a:t>
            </a:r>
            <a:r>
              <a:rPr lang="pl-PL" sz="1400" b="1" dirty="0"/>
              <a:t>na terenie gminy </a:t>
            </a:r>
            <a:r>
              <a:rPr lang="pl-PL" sz="1400" b="1" dirty="0" smtClean="0"/>
              <a:t>Rychwał.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1 069 904,49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1 528 434,99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6" name="Gmina GOLINA"/>
          <p:cNvSpPr/>
          <p:nvPr/>
        </p:nvSpPr>
        <p:spPr>
          <a:xfrm>
            <a:off x="8851392" y="1494030"/>
            <a:ext cx="3340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GOLINA</a:t>
            </a:r>
            <a:endParaRPr lang="pl-PL" sz="1400" b="1" dirty="0" smtClean="0"/>
          </a:p>
          <a:p>
            <a:r>
              <a:rPr lang="pl-PL" sz="1400" b="1" dirty="0"/>
              <a:t>Racjonalne zagospodarowanie wód opadowych i </a:t>
            </a:r>
            <a:r>
              <a:rPr lang="pl-PL" sz="1400" b="1" dirty="0" smtClean="0"/>
              <a:t>roztopowych z </a:t>
            </a:r>
            <a:r>
              <a:rPr lang="pl-PL" sz="1400" b="1" dirty="0"/>
              <a:t>terenu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miasta </a:t>
            </a:r>
            <a:r>
              <a:rPr lang="pl-PL" sz="1400" b="1" dirty="0"/>
              <a:t>i gminy </a:t>
            </a:r>
            <a:r>
              <a:rPr lang="pl-PL" sz="1400" b="1" dirty="0" smtClean="0"/>
              <a:t>Golina (zagospodarowanie </a:t>
            </a:r>
            <a:r>
              <a:rPr lang="pl-PL" sz="1400" b="1" dirty="0"/>
              <a:t>placu </a:t>
            </a:r>
            <a:r>
              <a:rPr lang="pl-PL" sz="1400" b="1" dirty="0" smtClean="0"/>
              <a:t>ul</a:t>
            </a:r>
            <a:r>
              <a:rPr lang="pl-PL" sz="1400" b="1" dirty="0"/>
              <a:t>. Piaskowa w Golinie wraz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rozbudową kanalizacji deszczowej</a:t>
            </a:r>
            <a:r>
              <a:rPr lang="pl-PL" sz="1400" b="1" dirty="0" smtClean="0"/>
              <a:t>).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1 185 493,98 zł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Wydatki </a:t>
            </a:r>
            <a:r>
              <a:rPr lang="pl-PL" sz="1400" b="1" dirty="0">
                <a:solidFill>
                  <a:srgbClr val="1226AA"/>
                </a:solidFill>
              </a:rPr>
              <a:t>ogółem: 1 693 562,84 zł</a:t>
            </a:r>
          </a:p>
        </p:txBody>
      </p:sp>
      <p:sp>
        <p:nvSpPr>
          <p:cNvPr id="47" name="Gmina SOMPOLNO"/>
          <p:cNvSpPr/>
          <p:nvPr/>
        </p:nvSpPr>
        <p:spPr>
          <a:xfrm>
            <a:off x="1177780" y="2391239"/>
            <a:ext cx="30327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SOMPOLNO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/>
              <a:t>Adaptacja do zmian klimatu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poprzez </a:t>
            </a:r>
            <a:r>
              <a:rPr lang="pl-PL" sz="1400" b="1" dirty="0"/>
              <a:t>zagospodarowanie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terenów </a:t>
            </a:r>
            <a:r>
              <a:rPr lang="pl-PL" sz="1400" b="1" dirty="0"/>
              <a:t>zielonych na terenie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miasta Sompolno.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Dofinansowanie: </a:t>
            </a:r>
            <a:r>
              <a:rPr lang="pl-PL" sz="1400" b="1" dirty="0">
                <a:solidFill>
                  <a:srgbClr val="1226AA"/>
                </a:solidFill>
              </a:rPr>
              <a:t>1 176 777,15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1 683 039,81 zł</a:t>
            </a:r>
          </a:p>
        </p:txBody>
      </p:sp>
      <p:sp>
        <p:nvSpPr>
          <p:cNvPr id="48" name="Gmina BRUDZEW"/>
          <p:cNvSpPr/>
          <p:nvPr/>
        </p:nvSpPr>
        <p:spPr>
          <a:xfrm>
            <a:off x="1177780" y="4102916"/>
            <a:ext cx="3387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BRUDZEW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/>
              <a:t>"Łączy Nas zieleń - betonozie </a:t>
            </a:r>
            <a:r>
              <a:rPr lang="pl-PL" sz="1400" b="1" dirty="0" smtClean="0"/>
              <a:t>mówimy </a:t>
            </a:r>
            <a:br>
              <a:rPr lang="pl-PL" sz="1400" b="1" dirty="0" smtClean="0"/>
            </a:br>
            <a:r>
              <a:rPr lang="pl-PL" sz="1400" b="1" dirty="0" smtClean="0"/>
              <a:t>NIE</a:t>
            </a:r>
            <a:r>
              <a:rPr lang="pl-PL" sz="1400" b="1" dirty="0"/>
              <a:t>" </a:t>
            </a:r>
            <a:r>
              <a:rPr lang="pl-PL" sz="1400" b="1" dirty="0" smtClean="0"/>
              <a:t>- </a:t>
            </a:r>
            <a:r>
              <a:rPr lang="pl-PL" sz="1400" b="1" dirty="0"/>
              <a:t>modernizacja </a:t>
            </a:r>
            <a:r>
              <a:rPr lang="pl-PL" sz="1400" b="1" dirty="0" smtClean="0"/>
              <a:t>terenów </a:t>
            </a:r>
            <a:r>
              <a:rPr lang="pl-PL" sz="1400" b="1" dirty="0"/>
              <a:t>zielonych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na </a:t>
            </a:r>
            <a:r>
              <a:rPr lang="pl-PL" sz="1400" b="1" dirty="0"/>
              <a:t>terenie gminy </a:t>
            </a:r>
            <a:r>
              <a:rPr lang="pl-PL" sz="1400" b="1" dirty="0" smtClean="0"/>
              <a:t>Brudzew.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317 280,22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539 803,42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9" name="Gmina KAZIMIERZ BISKUPI"/>
          <p:cNvSpPr/>
          <p:nvPr/>
        </p:nvSpPr>
        <p:spPr>
          <a:xfrm>
            <a:off x="8851392" y="229768"/>
            <a:ext cx="334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KAZIMIERZ BISKUPI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/>
              <a:t>Niebiesko-zielona infrastruktura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Kazimierzu </a:t>
            </a:r>
            <a:r>
              <a:rPr lang="pl-PL" sz="1400" b="1" dirty="0" smtClean="0"/>
              <a:t>Biskupim.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</a:t>
            </a:r>
            <a:r>
              <a:rPr lang="pl-PL" sz="1400" b="1" dirty="0">
                <a:solidFill>
                  <a:srgbClr val="1226AA"/>
                </a:solidFill>
              </a:rPr>
              <a:t>: 1 201 382,00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1 726 723,82 zł	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0" name="Działanie"/>
          <p:cNvSpPr/>
          <p:nvPr/>
        </p:nvSpPr>
        <p:spPr>
          <a:xfrm>
            <a:off x="1219480" y="229768"/>
            <a:ext cx="3215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02.06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Zwiększanie </a:t>
            </a:r>
            <a:r>
              <a:rPr lang="pl-PL" sz="2400" b="1" dirty="0"/>
              <a:t>odporności na zmiany klimatu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klęski żywiołowe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ramach </a:t>
            </a:r>
            <a:r>
              <a:rPr lang="pl-PL" sz="2400" b="1" dirty="0" smtClean="0"/>
              <a:t>ZIT</a:t>
            </a:r>
            <a:endParaRPr lang="pl-PL" sz="2400" b="1" dirty="0"/>
          </a:p>
        </p:txBody>
      </p:sp>
      <p:sp>
        <p:nvSpPr>
          <p:cNvPr id="51" name="SOMPOLNO KROPKA"/>
          <p:cNvSpPr/>
          <p:nvPr/>
        </p:nvSpPr>
        <p:spPr>
          <a:xfrm>
            <a:off x="7374501" y="1743516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2" name="BRUDZEW KROPKA"/>
          <p:cNvSpPr/>
          <p:nvPr/>
        </p:nvSpPr>
        <p:spPr>
          <a:xfrm>
            <a:off x="7905069" y="4146078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3" name="KAZIMIERZ BISKUPI KROPKA"/>
          <p:cNvSpPr/>
          <p:nvPr/>
        </p:nvSpPr>
        <p:spPr>
          <a:xfrm>
            <a:off x="5278338" y="2008826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4" name="RYCHWAŁ KROPKA"/>
          <p:cNvSpPr/>
          <p:nvPr/>
        </p:nvSpPr>
        <p:spPr>
          <a:xfrm>
            <a:off x="5292803" y="4301353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5" name="GOLINA KROPKA"/>
          <p:cNvSpPr/>
          <p:nvPr/>
        </p:nvSpPr>
        <p:spPr>
          <a:xfrm>
            <a:off x="4942302" y="2675096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6" name="STARE MIASTO KROPKA"/>
          <p:cNvSpPr/>
          <p:nvPr/>
        </p:nvSpPr>
        <p:spPr>
          <a:xfrm>
            <a:off x="5688546" y="3544342"/>
            <a:ext cx="146649" cy="155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7" name="Suma dofinansowania"/>
          <p:cNvSpPr/>
          <p:nvPr/>
        </p:nvSpPr>
        <p:spPr>
          <a:xfrm>
            <a:off x="1177780" y="5981724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6 161 719,05 zł</a:t>
            </a:r>
          </a:p>
        </p:txBody>
      </p:sp>
      <p:sp>
        <p:nvSpPr>
          <p:cNvPr id="18" name="Wydatki ogółem"/>
          <p:cNvSpPr/>
          <p:nvPr/>
        </p:nvSpPr>
        <p:spPr>
          <a:xfrm>
            <a:off x="3891062" y="5981724"/>
            <a:ext cx="3067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Całkowity koszt </a:t>
            </a:r>
            <a:r>
              <a:rPr lang="pl-PL" sz="2000" dirty="0" smtClean="0"/>
              <a:t>projektów: </a:t>
            </a:r>
            <a:br>
              <a:rPr lang="pl-PL" sz="2000" dirty="0" smtClean="0"/>
            </a:br>
            <a:r>
              <a:rPr lang="pl-PL" sz="2000" b="1" dirty="0">
                <a:solidFill>
                  <a:srgbClr val="1226AA"/>
                </a:solidFill>
              </a:rPr>
              <a:t>8 960 858,11 zł</a:t>
            </a:r>
          </a:p>
        </p:txBody>
      </p:sp>
    </p:spTree>
    <p:extLst>
      <p:ext uri="{BB962C8B-B14F-4D97-AF65-F5344CB8AC3E}">
        <p14:creationId xmlns:p14="http://schemas.microsoft.com/office/powerpoint/2010/main" val="16223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9785" y="1933740"/>
            <a:ext cx="5176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SOMPOLNO</a:t>
            </a:r>
          </a:p>
          <a:p>
            <a:r>
              <a:rPr lang="pl-PL" sz="1400" b="1" dirty="0"/>
              <a:t>Adaptacja do zmian klimatu </a:t>
            </a:r>
            <a:r>
              <a:rPr lang="pl-PL" sz="1400" b="1" dirty="0" smtClean="0"/>
              <a:t>poprzez </a:t>
            </a:r>
            <a:r>
              <a:rPr lang="pl-PL" sz="1400" b="1" dirty="0"/>
              <a:t>zagospodarowanie </a:t>
            </a:r>
            <a:r>
              <a:rPr lang="pl-PL" sz="1400" b="1" dirty="0" smtClean="0"/>
              <a:t>terenów </a:t>
            </a:r>
            <a:r>
              <a:rPr lang="pl-PL" sz="1400" b="1" dirty="0"/>
              <a:t>zielonych na </a:t>
            </a:r>
            <a:r>
              <a:rPr lang="pl-PL" sz="1400" b="1" dirty="0" smtClean="0"/>
              <a:t>tereni</a:t>
            </a:r>
            <a:r>
              <a:rPr lang="pl-PL" sz="1400" b="1" dirty="0"/>
              <a:t>e miasta Sompolno, </a:t>
            </a:r>
            <a:r>
              <a:rPr lang="pl-PL" sz="1400" dirty="0"/>
              <a:t>w </a:t>
            </a:r>
            <a:r>
              <a:rPr lang="pl-PL" sz="1400" dirty="0" smtClean="0"/>
              <a:t>bezpośrednim sąsiedztwie </a:t>
            </a:r>
            <a:r>
              <a:rPr lang="pl-PL" sz="1400" dirty="0"/>
              <a:t>rzeki Ubiedze. Projekt obejmuje </a:t>
            </a:r>
            <a:r>
              <a:rPr lang="pl-PL" sz="1400" dirty="0" smtClean="0"/>
              <a:t>działania </a:t>
            </a:r>
            <a:r>
              <a:rPr lang="pl-PL" sz="1400" dirty="0"/>
              <a:t>w sektorze poprawiania bioróżnorodności </a:t>
            </a:r>
            <a:r>
              <a:rPr lang="pl-PL" sz="1400" dirty="0" smtClean="0"/>
              <a:t>poprzez </a:t>
            </a:r>
            <a:r>
              <a:rPr lang="pl-PL" sz="1400" dirty="0"/>
              <a:t>rewitalizację parku, założenie unikatowego ogrodu roślin wodno-błotnych, przebudowę drzewostanu, wprowadzanie roślin z różnych grup systematycznych, a także działania edukacyjne i popularyzację wiedzy o roślinach. W ramach projektu zaplanowano wykorzystanie rozwiązań z zakresu efektywności energetycznej i użycia energii OZE oraz kampanię informacyjno-edukacyjną kształtującą świadomość ekologiczną. </a:t>
            </a:r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243083" y="465846"/>
            <a:ext cx="470263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GMINA BRUDZEW</a:t>
            </a: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b="1" dirty="0"/>
              <a:t>"Łączy Nas zieleń - betonozie mówimy NIE" - modernizacja terenów zielonych </a:t>
            </a:r>
            <a:r>
              <a:rPr lang="pl-PL" sz="1400" b="1" dirty="0" smtClean="0"/>
              <a:t>na </a:t>
            </a:r>
            <a:r>
              <a:rPr lang="pl-PL" sz="1400" b="1" dirty="0"/>
              <a:t>terenie gminy </a:t>
            </a:r>
            <a:r>
              <a:rPr lang="pl-PL" sz="1400" b="1" dirty="0" smtClean="0"/>
              <a:t>Brudzew, </a:t>
            </a:r>
            <a:r>
              <a:rPr lang="pl-PL" sz="1400" dirty="0" smtClean="0"/>
              <a:t>w </a:t>
            </a:r>
            <a:r>
              <a:rPr lang="pl-PL" sz="1400" dirty="0"/>
              <a:t>obrębie czterech </a:t>
            </a:r>
            <a:r>
              <a:rPr lang="pl-PL" sz="1400" dirty="0" smtClean="0"/>
              <a:t>obszarów: teren </a:t>
            </a:r>
            <a:r>
              <a:rPr lang="pl-PL" sz="1400" dirty="0"/>
              <a:t>o nawierzchni asfaltowej, </a:t>
            </a:r>
            <a:r>
              <a:rPr lang="pl-PL" sz="1400" dirty="0" smtClean="0"/>
              <a:t>skwer </a:t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pomnikiem, </a:t>
            </a:r>
            <a:r>
              <a:rPr lang="pl-PL" sz="1400" dirty="0" smtClean="0"/>
              <a:t>skwer </a:t>
            </a:r>
            <a:r>
              <a:rPr lang="pl-PL" sz="1400" dirty="0"/>
              <a:t>z placem zabaw, </a:t>
            </a:r>
            <a:r>
              <a:rPr lang="pl-PL" sz="1400" dirty="0" smtClean="0"/>
              <a:t>tereny </a:t>
            </a:r>
            <a:r>
              <a:rPr lang="pl-PL" sz="1400" dirty="0"/>
              <a:t>zieleni w centrum miejscowości. W ramach kampanii na rzecz podnoszenia świadomości ekologicznej mieszkańców gminy Brudzew </a:t>
            </a:r>
            <a:r>
              <a:rPr lang="pl-PL" sz="1400" dirty="0" smtClean="0"/>
              <a:t>zaplanowano m.in.: </a:t>
            </a:r>
            <a:r>
              <a:rPr lang="pl-PL" sz="1400" dirty="0"/>
              <a:t>organizację zajęć w szkołach podstawowych </a:t>
            </a:r>
            <a:r>
              <a:rPr lang="pl-PL" sz="1400" dirty="0" smtClean="0"/>
              <a:t>dotyczących </a:t>
            </a:r>
            <a:r>
              <a:rPr lang="pl-PL" sz="1400" dirty="0"/>
              <a:t>znaczenia bioróżnorodności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kontekście adaptacji do zmian klimatu, zakup rekwizytów potrzebnych do prowadzenia zajęć, </a:t>
            </a:r>
            <a:r>
              <a:rPr lang="pl-PL" sz="1400" dirty="0" smtClean="0"/>
              <a:t>tablicy </a:t>
            </a:r>
            <a:r>
              <a:rPr lang="pl-PL" sz="1400" dirty="0"/>
              <a:t>edukacyjnej propagującej wiedzę o krzewach, drzewach i bylinach, które warto sadzić w przestrzeni publicznej w otoczeniu budynków, organizację edukacyjnej wystawy interaktywnej w siedzibie „Turkowskiej Unii Rozwoju – T.U.R.”. </a:t>
            </a:r>
            <a:endParaRPr lang="pl-PL" sz="1400" dirty="0" smtClean="0"/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GMINA KAZIMIERZ BISKUPI</a:t>
            </a: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b="1" dirty="0"/>
              <a:t>Niebiesko-zielona infrastruktura w Kazimierzu Biskupim.</a:t>
            </a:r>
          </a:p>
          <a:p>
            <a:r>
              <a:rPr lang="pl-PL" sz="1400" dirty="0"/>
              <a:t>W ramach projektu przewidziano zwiększenie odporności </a:t>
            </a:r>
            <a:r>
              <a:rPr lang="pl-PL" sz="1400" dirty="0" smtClean="0"/>
              <a:t>na </a:t>
            </a:r>
            <a:r>
              <a:rPr lang="pl-PL" sz="1400" dirty="0"/>
              <a:t>zmiany klimatu i klęski żywiołowe poprzez rozbudowę stawu przy Parku w Kazimierzu Biskupim </a:t>
            </a:r>
            <a:r>
              <a:rPr lang="pl-PL" sz="1400" dirty="0" smtClean="0"/>
              <a:t>oraz zagospodarowanie </a:t>
            </a:r>
            <a:r>
              <a:rPr lang="pl-PL" sz="1400" dirty="0"/>
              <a:t>terenu wokół stawu. </a:t>
            </a:r>
            <a:r>
              <a:rPr lang="pl-PL" sz="1400" dirty="0" smtClean="0"/>
              <a:t>Rozbudowany zostanie staw oraz </a:t>
            </a:r>
            <a:r>
              <a:rPr lang="pl-PL" sz="1400" dirty="0"/>
              <a:t>zagospodarowanie terenu wokół </a:t>
            </a:r>
            <a:r>
              <a:rPr lang="pl-PL" sz="1400" dirty="0" smtClean="0"/>
              <a:t>niego. Powstanie pomost </a:t>
            </a:r>
            <a:r>
              <a:rPr lang="pl-PL" sz="1400" dirty="0"/>
              <a:t>widokowy w kształcie półkola połączonego z brzegiem stawu oraz kładka łącząca półkole z pomostem środkowym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kształcie koła. </a:t>
            </a:r>
            <a:r>
              <a:rPr lang="pl-PL" sz="1400" dirty="0" smtClean="0"/>
              <a:t>Przewiduje </a:t>
            </a:r>
            <a:r>
              <a:rPr lang="pl-PL" sz="1400" dirty="0"/>
              <a:t>się wyposażenie terenu w małą architekturę, </a:t>
            </a:r>
            <a:r>
              <a:rPr lang="pl-PL" sz="1400" dirty="0" smtClean="0"/>
              <a:t>wiatę rekreacyjną </a:t>
            </a:r>
            <a:r>
              <a:rPr lang="pl-PL" sz="1400" dirty="0"/>
              <a:t>i ścieżki </a:t>
            </a:r>
            <a:r>
              <a:rPr lang="pl-PL" sz="1400" dirty="0" smtClean="0"/>
              <a:t>edukacyjne oraz </a:t>
            </a:r>
            <a:r>
              <a:rPr lang="pl-PL" sz="1400" dirty="0"/>
              <a:t>montaż instalacji OZE w Parku w Kazimierzu Biskupim. </a:t>
            </a:r>
            <a:endParaRPr lang="pl-PL" sz="1400" b="1" dirty="0" smtClean="0">
              <a:solidFill>
                <a:srgbClr val="1226AA"/>
              </a:solidFill>
            </a:endParaRPr>
          </a:p>
        </p:txBody>
      </p:sp>
      <p:sp>
        <p:nvSpPr>
          <p:cNvPr id="5" name="Działanie"/>
          <p:cNvSpPr/>
          <p:nvPr/>
        </p:nvSpPr>
        <p:spPr>
          <a:xfrm>
            <a:off x="1541404" y="225581"/>
            <a:ext cx="4649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02.06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Zwiększanie </a:t>
            </a:r>
            <a:r>
              <a:rPr lang="pl-PL" sz="2400" b="1" dirty="0" smtClean="0"/>
              <a:t>odporności na </a:t>
            </a:r>
            <a:r>
              <a:rPr lang="pl-PL" sz="2400" b="1" dirty="0"/>
              <a:t>zmiany klimatu </a:t>
            </a:r>
            <a:r>
              <a:rPr lang="pl-PL" sz="2400" b="1" dirty="0" smtClean="0"/>
              <a:t>i </a:t>
            </a:r>
            <a:r>
              <a:rPr lang="pl-PL" sz="2400" b="1" dirty="0"/>
              <a:t>klęski żywiołowe </a:t>
            </a:r>
            <a:endParaRPr lang="pl-PL" sz="2400" b="1" dirty="0" smtClean="0"/>
          </a:p>
          <a:p>
            <a:r>
              <a:rPr lang="pl-PL" sz="2400" b="1" dirty="0" smtClean="0"/>
              <a:t>w </a:t>
            </a:r>
            <a:r>
              <a:rPr lang="pl-PL" sz="2400" b="1" dirty="0"/>
              <a:t>ramach ZIT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04" y="4586446"/>
            <a:ext cx="47720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84254" y="225582"/>
            <a:ext cx="513562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GOLINA</a:t>
            </a:r>
            <a:endParaRPr lang="pl-PL" sz="1400" b="1" dirty="0"/>
          </a:p>
          <a:p>
            <a:r>
              <a:rPr lang="pl-PL" sz="1400" b="1" dirty="0"/>
              <a:t>Racjonalne zagospodarowanie wód opadowych i roztopowych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terenu miasta i gminy Golina (zagospodarowanie placu ul. Piaskowa w Golinie wraz </a:t>
            </a:r>
            <a:r>
              <a:rPr lang="pl-PL" sz="1400" b="1" dirty="0" smtClean="0"/>
              <a:t>z </a:t>
            </a:r>
            <a:r>
              <a:rPr lang="pl-PL" sz="1400" b="1" dirty="0"/>
              <a:t>rozbudową kanalizacji deszczowej).</a:t>
            </a:r>
          </a:p>
          <a:p>
            <a:r>
              <a:rPr lang="pl-PL" sz="1400" dirty="0" smtClean="0"/>
              <a:t>Projekt przewiduje </a:t>
            </a:r>
            <a:r>
              <a:rPr lang="pl-PL" sz="1400" dirty="0"/>
              <a:t>wprowadzenie zieleni w zwartą zabudowę poprzez zagospodarowania placu przy ul. Kwiatowej/Piaskowej </a:t>
            </a:r>
            <a:r>
              <a:rPr lang="pl-PL" sz="1400" dirty="0" smtClean="0"/>
              <a:t>(</a:t>
            </a:r>
            <a:r>
              <a:rPr lang="pl-PL" sz="1400" dirty="0"/>
              <a:t>utworzenie zielonej enklawy z małą architekturą), a także </a:t>
            </a:r>
            <a:r>
              <a:rPr lang="pl-PL" sz="1400" dirty="0" smtClean="0"/>
              <a:t>modernizację </a:t>
            </a:r>
            <a:r>
              <a:rPr lang="pl-PL" sz="1400" dirty="0"/>
              <a:t>istniejącego systemu odprowadzania wody opadowej (kanalizacji deszczowej). Działania te mają na celu nie tylko minimalizację skutków zmian klimatycznych, </a:t>
            </a:r>
            <a:r>
              <a:rPr lang="pl-PL" sz="1400" dirty="0" smtClean="0"/>
              <a:t>zwiększenie </a:t>
            </a:r>
            <a:r>
              <a:rPr lang="pl-PL" sz="1400" dirty="0"/>
              <a:t>powierzchni terenów zielonych, zrównoważone zagospodarowanie miejskiej przestrzeni oraz wzrost bioróżnorodności, co przyczyni się do zmniejszenia ryzyka lokalnych powodzi, przeciążeń kanalizacji deszczowej, ograniczenia występowania miejskiej wyspy ciepła.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GMINA RYCHWAŁ</a:t>
            </a:r>
          </a:p>
          <a:p>
            <a:r>
              <a:rPr lang="pl-PL" sz="1400" b="1" dirty="0"/>
              <a:t>Rozwój zielono-niebieskiej infrastruktury wraz z systemem kanalizacji deszczowej na terenie gminy Rychwał.</a:t>
            </a:r>
          </a:p>
          <a:p>
            <a:r>
              <a:rPr lang="pl-PL" sz="1400" dirty="0" smtClean="0"/>
              <a:t>Zaplanowano </a:t>
            </a:r>
            <a:r>
              <a:rPr lang="pl-PL" sz="1400" dirty="0"/>
              <a:t>wykonanie trzech ogrodów deszczowych, </a:t>
            </a:r>
            <a:endParaRPr lang="pl-PL" sz="1400" dirty="0" smtClean="0"/>
          </a:p>
          <a:p>
            <a:r>
              <a:rPr lang="pl-PL" sz="1400" dirty="0" smtClean="0"/>
              <a:t>w miejscowościach Grochowy</a:t>
            </a:r>
            <a:r>
              <a:rPr lang="pl-PL" sz="1400" dirty="0"/>
              <a:t>, Święcia </a:t>
            </a:r>
            <a:r>
              <a:rPr lang="pl-PL" sz="1400" dirty="0" smtClean="0"/>
              <a:t>i </a:t>
            </a:r>
            <a:r>
              <a:rPr lang="pl-PL" sz="1400" dirty="0"/>
              <a:t>Rychwał, </a:t>
            </a:r>
            <a:r>
              <a:rPr lang="pl-PL" sz="1400" dirty="0" smtClean="0"/>
              <a:t>wykonanie </a:t>
            </a:r>
            <a:r>
              <a:rPr lang="pl-PL" sz="1400" dirty="0"/>
              <a:t>kanalizacji deszczowej, a także uregulowanie dna i skarp rowu ziemnego wraz z budową podziemnego zbiornika retencyjno-infiltracyjnego w rejonie ul. Polnej w Rychwale. Projekt obejmuje </a:t>
            </a:r>
            <a:r>
              <a:rPr lang="pl-PL" sz="1400" dirty="0" smtClean="0"/>
              <a:t>wprowadzanie </a:t>
            </a:r>
            <a:r>
              <a:rPr lang="pl-PL" sz="1400" dirty="0"/>
              <a:t>zieleni na obszary </a:t>
            </a:r>
            <a:r>
              <a:rPr lang="pl-PL" sz="1400" dirty="0" smtClean="0"/>
              <a:t>zurbanizowane. W celu </a:t>
            </a:r>
            <a:r>
              <a:rPr lang="pl-PL" sz="1400" dirty="0"/>
              <a:t>zapewnienia odpowiedniej retencji wodnej, wody gromadzone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zbiorniku będą retencjonowane w miejscu opadu i przeznaczane do nawodnienia terenów zieleni w parku miejskim. Budowa kanalizacji deszczowej umożliwi skuteczniejsze zapobieganie podtopieniom i lepsze zabezpieczenia </a:t>
            </a:r>
            <a:r>
              <a:rPr lang="pl-PL" sz="1400" dirty="0" smtClean="0"/>
              <a:t>miasta przed powodzią.</a:t>
            </a:r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82465" y="225582"/>
            <a:ext cx="477110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STARE MIASTO</a:t>
            </a:r>
          </a:p>
          <a:p>
            <a:r>
              <a:rPr lang="pl-PL" sz="1400" b="1" dirty="0"/>
              <a:t>Ogrody terapeutyczno-edukacyjne Gminy Stare Miasto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jako </a:t>
            </a:r>
            <a:r>
              <a:rPr lang="pl-PL" sz="1400" b="1" dirty="0"/>
              <a:t>forma adaptacji do zmian klimatu.</a:t>
            </a:r>
          </a:p>
          <a:p>
            <a:endParaRPr lang="pl-PL" sz="1400" dirty="0" smtClean="0"/>
          </a:p>
          <a:p>
            <a:r>
              <a:rPr lang="pl-PL" sz="1400" dirty="0" smtClean="0"/>
              <a:t>Projekt </a:t>
            </a:r>
            <a:r>
              <a:rPr lang="pl-PL" sz="1400" dirty="0"/>
              <a:t>obejmuje m.in. zagospodarowanie terenów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sąsiedztwie szkoły w Starym Mieście, Liścu Wielkim,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Modle </a:t>
            </a:r>
            <a:r>
              <a:rPr lang="pl-PL" sz="1400" dirty="0"/>
              <a:t>Królewskiej, Żdżarach i Żychlinie, a także przy Urzędzie Gminy w Starym Mieście oraz w sąsiedztwie placu zabaw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tzw. parku dinozaurów w Żychlinie. </a:t>
            </a:r>
            <a:endParaRPr lang="pl-PL" sz="1400" dirty="0" smtClean="0"/>
          </a:p>
          <a:p>
            <a:endParaRPr lang="pl-PL" sz="1400" dirty="0" smtClean="0"/>
          </a:p>
          <a:p>
            <a:r>
              <a:rPr lang="pl-PL" sz="1400" dirty="0" smtClean="0"/>
              <a:t>1) Stare </a:t>
            </a:r>
            <a:r>
              <a:rPr lang="pl-PL" sz="1400" dirty="0"/>
              <a:t>Miasto – Urząd Gminy, </a:t>
            </a:r>
            <a:r>
              <a:rPr lang="pl-PL" sz="1400" dirty="0" smtClean="0"/>
              <a:t>powierzchnia ok. 100 m2 </a:t>
            </a:r>
            <a:br>
              <a:rPr lang="pl-PL" sz="1400" dirty="0" smtClean="0"/>
            </a:br>
            <a:r>
              <a:rPr lang="pl-PL" sz="1400" dirty="0" smtClean="0"/>
              <a:t>do zagospodarowania na </a:t>
            </a:r>
            <a:r>
              <a:rPr lang="pl-PL" sz="1400" dirty="0"/>
              <a:t>zieleń </a:t>
            </a:r>
            <a:r>
              <a:rPr lang="pl-PL" sz="1400" dirty="0" smtClean="0"/>
              <a:t>i </a:t>
            </a:r>
            <a:r>
              <a:rPr lang="pl-PL" sz="1400" dirty="0"/>
              <a:t>ogród </a:t>
            </a:r>
            <a:r>
              <a:rPr lang="pl-PL" sz="1400" dirty="0" smtClean="0"/>
              <a:t>deszczowy; </a:t>
            </a:r>
          </a:p>
          <a:p>
            <a:r>
              <a:rPr lang="pl-PL" sz="1400" dirty="0" smtClean="0"/>
              <a:t>2</a:t>
            </a:r>
            <a:r>
              <a:rPr lang="pl-PL" sz="1400" dirty="0"/>
              <a:t>) Stare Miasto – </a:t>
            </a:r>
            <a:r>
              <a:rPr lang="pl-PL" sz="1400" dirty="0" smtClean="0"/>
              <a:t>Szkoła, </a:t>
            </a:r>
            <a:r>
              <a:rPr lang="pl-PL" sz="1400" dirty="0"/>
              <a:t>powierzchnia </a:t>
            </a:r>
            <a:r>
              <a:rPr lang="pl-PL" sz="1400" dirty="0" smtClean="0"/>
              <a:t>ok. 540 m2 </a:t>
            </a:r>
            <a:br>
              <a:rPr lang="pl-PL" sz="1400" dirty="0" smtClean="0"/>
            </a:br>
            <a:r>
              <a:rPr lang="pl-PL" sz="1400" dirty="0" smtClean="0"/>
              <a:t>do zagospodarowania na </a:t>
            </a:r>
            <a:r>
              <a:rPr lang="pl-PL" sz="1400" dirty="0"/>
              <a:t>ogród sensoryczny; </a:t>
            </a:r>
            <a:endParaRPr lang="pl-PL" sz="1400" dirty="0" smtClean="0"/>
          </a:p>
          <a:p>
            <a:r>
              <a:rPr lang="pl-PL" sz="1400" dirty="0" smtClean="0"/>
              <a:t>3</a:t>
            </a:r>
            <a:r>
              <a:rPr lang="pl-PL" sz="1400" dirty="0"/>
              <a:t>) Lisiec Wielki - Szkoła, powierzchnia </a:t>
            </a:r>
            <a:r>
              <a:rPr lang="pl-PL" sz="1400" dirty="0" smtClean="0"/>
              <a:t>ok</a:t>
            </a:r>
            <a:r>
              <a:rPr lang="pl-PL" sz="1400" dirty="0"/>
              <a:t>. 180 m2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do zagospodarowania na </a:t>
            </a:r>
            <a:r>
              <a:rPr lang="pl-PL" sz="1400" dirty="0"/>
              <a:t>ogród sensoryczny i ogród deszczowy, posadzenie żywopłotu w sąsiedztwie budynku szkoły; </a:t>
            </a:r>
            <a:endParaRPr lang="pl-PL" sz="1400" dirty="0" smtClean="0"/>
          </a:p>
          <a:p>
            <a:r>
              <a:rPr lang="pl-PL" sz="1400" dirty="0" smtClean="0"/>
              <a:t>4</a:t>
            </a:r>
            <a:r>
              <a:rPr lang="pl-PL" sz="1400" dirty="0"/>
              <a:t>) Modła Królewska - Szkoła, powierzchnia </a:t>
            </a:r>
            <a:r>
              <a:rPr lang="pl-PL" sz="1400" dirty="0" smtClean="0"/>
              <a:t>ok</a:t>
            </a:r>
            <a:r>
              <a:rPr lang="pl-PL" sz="1400" dirty="0"/>
              <a:t>. 160,5 m2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do </a:t>
            </a:r>
            <a:r>
              <a:rPr lang="pl-PL" sz="1400" dirty="0"/>
              <a:t>zagospodarowania </a:t>
            </a:r>
            <a:r>
              <a:rPr lang="pl-PL" sz="1400" dirty="0" smtClean="0"/>
              <a:t>na </a:t>
            </a:r>
            <a:r>
              <a:rPr lang="pl-PL" sz="1400" dirty="0"/>
              <a:t>ogród sensoryczny i ogród deszczowy; </a:t>
            </a:r>
            <a:endParaRPr lang="pl-PL" sz="1400" dirty="0" smtClean="0"/>
          </a:p>
          <a:p>
            <a:r>
              <a:rPr lang="pl-PL" sz="1400" dirty="0" smtClean="0"/>
              <a:t>5</a:t>
            </a:r>
            <a:r>
              <a:rPr lang="pl-PL" sz="1400" dirty="0"/>
              <a:t>) Żdżary - Szkoła, powierzchnia </a:t>
            </a:r>
            <a:r>
              <a:rPr lang="pl-PL" sz="1400" dirty="0" smtClean="0"/>
              <a:t>ok. 163 m2 </a:t>
            </a:r>
            <a:br>
              <a:rPr lang="pl-PL" sz="1400" dirty="0" smtClean="0"/>
            </a:br>
            <a:r>
              <a:rPr lang="pl-PL" sz="1400" dirty="0" smtClean="0"/>
              <a:t>do </a:t>
            </a:r>
            <a:r>
              <a:rPr lang="pl-PL" sz="1400" dirty="0"/>
              <a:t>zagospodarowania </a:t>
            </a:r>
            <a:r>
              <a:rPr lang="pl-PL" sz="1400" dirty="0" smtClean="0"/>
              <a:t>na </a:t>
            </a:r>
            <a:r>
              <a:rPr lang="pl-PL" sz="1400" dirty="0"/>
              <a:t>ogród sensoryczny i ogród deszczowy; </a:t>
            </a:r>
            <a:endParaRPr lang="pl-PL" sz="1400" dirty="0" smtClean="0"/>
          </a:p>
          <a:p>
            <a:r>
              <a:rPr lang="pl-PL" sz="1400" dirty="0" smtClean="0"/>
              <a:t>6</a:t>
            </a:r>
            <a:r>
              <a:rPr lang="pl-PL" sz="1400" dirty="0"/>
              <a:t>) Żychlin - Plac zabaw, powierzchnia </a:t>
            </a:r>
            <a:r>
              <a:rPr lang="pl-PL" sz="1400" dirty="0" smtClean="0"/>
              <a:t>ok. 4020 m2 </a:t>
            </a:r>
            <a:br>
              <a:rPr lang="pl-PL" sz="1400" dirty="0" smtClean="0"/>
            </a:br>
            <a:r>
              <a:rPr lang="pl-PL" sz="1400" dirty="0" smtClean="0"/>
              <a:t>do </a:t>
            </a:r>
            <a:r>
              <a:rPr lang="pl-PL" sz="1400" dirty="0"/>
              <a:t>zagospodarowania ok. 4020 m2 </a:t>
            </a:r>
            <a:r>
              <a:rPr lang="pl-PL" sz="1400" dirty="0" smtClean="0"/>
              <a:t>na zieleń, </a:t>
            </a:r>
            <a:r>
              <a:rPr lang="pl-PL" sz="1400" dirty="0"/>
              <a:t>powierzchnia ogrodu sensorycznego ok. 570 m2, alejka edukacyjna,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montaż </a:t>
            </a:r>
            <a:r>
              <a:rPr lang="pl-PL" sz="1400" dirty="0"/>
              <a:t>tężni; </a:t>
            </a:r>
            <a:endParaRPr lang="pl-PL" sz="1400" dirty="0" smtClean="0"/>
          </a:p>
          <a:p>
            <a:r>
              <a:rPr lang="pl-PL" sz="1400" dirty="0" smtClean="0"/>
              <a:t>7</a:t>
            </a:r>
            <a:r>
              <a:rPr lang="pl-PL" sz="1400" dirty="0"/>
              <a:t>) Żychlin - Szkoła, powierzchnia ok. 382 m2 do zagospodarowania </a:t>
            </a:r>
            <a:r>
              <a:rPr lang="pl-PL" sz="1400" dirty="0" smtClean="0"/>
              <a:t>na </a:t>
            </a:r>
            <a:r>
              <a:rPr lang="pl-PL" sz="1400" dirty="0"/>
              <a:t>ogród sensoryczny i ogród deszczowy.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ramach projektu przewidziano także kampanię podnoszącą poziom świadomości ekologicznej mieszkańców.</a:t>
            </a:r>
          </a:p>
        </p:txBody>
      </p:sp>
    </p:spTree>
    <p:extLst>
      <p:ext uri="{BB962C8B-B14F-4D97-AF65-F5344CB8AC3E}">
        <p14:creationId xmlns:p14="http://schemas.microsoft.com/office/powerpoint/2010/main" val="30514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51375" y="472557"/>
            <a:ext cx="997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226AA"/>
                </a:solidFill>
              </a:rPr>
              <a:t>Fundusze Europejskie dla Wielkopolski 2021-2027</a:t>
            </a:r>
            <a:endParaRPr lang="pl-PL" sz="2400" b="1" dirty="0">
              <a:solidFill>
                <a:srgbClr val="1226AA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224" y="1200533"/>
            <a:ext cx="903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1226AA"/>
                </a:solidFill>
              </a:rPr>
              <a:t>Działanie </a:t>
            </a:r>
            <a:r>
              <a:rPr lang="pl-PL" sz="3600" dirty="0" smtClean="0">
                <a:solidFill>
                  <a:srgbClr val="1226AA"/>
                </a:solidFill>
              </a:rPr>
              <a:t>03.02 </a:t>
            </a:r>
            <a:r>
              <a:rPr lang="pl-PL" sz="3600" b="1" dirty="0" smtClean="0">
                <a:solidFill>
                  <a:srgbClr val="1226AA"/>
                </a:solidFill>
              </a:rPr>
              <a:t>„</a:t>
            </a:r>
            <a:r>
              <a:rPr lang="pl-PL" sz="3600" b="1" dirty="0">
                <a:solidFill>
                  <a:srgbClr val="1226AA"/>
                </a:solidFill>
              </a:rPr>
              <a:t>Rozwój zrównoważonej mobilności </a:t>
            </a:r>
            <a:r>
              <a:rPr lang="pl-PL" sz="3600" b="1" dirty="0" smtClean="0">
                <a:solidFill>
                  <a:srgbClr val="1226AA"/>
                </a:solidFill>
              </a:rPr>
              <a:t>miejskiej w ramach ZIT”</a:t>
            </a:r>
            <a:endParaRPr lang="pl-PL" sz="6000" b="1" dirty="0">
              <a:solidFill>
                <a:srgbClr val="1226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71" y="2510590"/>
            <a:ext cx="5868815" cy="39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PA POWIAT KONIŃS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43" y="59859"/>
            <a:ext cx="4139139" cy="5215875"/>
          </a:xfrm>
          <a:prstGeom prst="rect">
            <a:avLst/>
          </a:prstGeom>
        </p:spPr>
      </p:pic>
      <p:sp>
        <p:nvSpPr>
          <p:cNvPr id="23" name="Gmina WILCZYN"/>
          <p:cNvSpPr/>
          <p:nvPr/>
        </p:nvSpPr>
        <p:spPr>
          <a:xfrm>
            <a:off x="9073034" y="5359749"/>
            <a:ext cx="2940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WILCZYN</a:t>
            </a:r>
            <a:r>
              <a:rPr lang="pl-PL" sz="1400" b="1" dirty="0"/>
              <a:t>	</a:t>
            </a:r>
          </a:p>
          <a:p>
            <a:r>
              <a:rPr lang="pl-PL" sz="1400" b="1" dirty="0"/>
              <a:t>Rozbudowa istniejącej sieci ścieżek pieszo-rowerowych na terenie gminy Wilczyn spójnych z siecią OF </a:t>
            </a:r>
            <a:r>
              <a:rPr lang="pl-PL" sz="1400" b="1" dirty="0" smtClean="0"/>
              <a:t>AK.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Dofinansowanie: 919 706,08 zł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Wydatki ogółem: 1 313 865,83 zł</a:t>
            </a:r>
            <a:endParaRPr lang="pl-PL" sz="1400" b="1" dirty="0"/>
          </a:p>
        </p:txBody>
      </p:sp>
      <p:sp>
        <p:nvSpPr>
          <p:cNvPr id="22" name="Gmina RYCHWAŁ"/>
          <p:cNvSpPr/>
          <p:nvPr/>
        </p:nvSpPr>
        <p:spPr>
          <a:xfrm>
            <a:off x="9094827" y="3798052"/>
            <a:ext cx="2811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RYCHWAŁ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ścieżek rowerowych na terenie gminy Rychwał w ramach Aglomeracji </a:t>
            </a:r>
            <a:r>
              <a:rPr lang="pl-PL" sz="1400" b="1" dirty="0" smtClean="0"/>
              <a:t>Konińskiej.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2 229 482,79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4 111 771,61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/>
          </a:p>
        </p:txBody>
      </p:sp>
      <p:sp>
        <p:nvSpPr>
          <p:cNvPr id="21" name="Miasto KONIN"/>
          <p:cNvSpPr/>
          <p:nvPr/>
        </p:nvSpPr>
        <p:spPr>
          <a:xfrm>
            <a:off x="9117085" y="2234045"/>
            <a:ext cx="2795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MIASTO KONIN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zintegrowanego systemu dróg rowerowych OFAK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Mieście Konin i Gminie </a:t>
            </a:r>
            <a:r>
              <a:rPr lang="pl-PL" sz="1400" b="1" dirty="0" smtClean="0"/>
              <a:t>Kramsk.</a:t>
            </a:r>
            <a:endParaRPr lang="pl-PL" sz="1400" b="1" dirty="0"/>
          </a:p>
          <a:p>
            <a:r>
              <a:rPr lang="pl-PL" sz="1400" b="1" dirty="0">
                <a:solidFill>
                  <a:srgbClr val="1226AA"/>
                </a:solidFill>
              </a:rPr>
              <a:t>Dofinansowanie: 12 043 280,68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19 632 906,60 zł</a:t>
            </a:r>
            <a:endParaRPr lang="pl-PL" sz="1400" b="1" dirty="0"/>
          </a:p>
        </p:txBody>
      </p:sp>
      <p:sp>
        <p:nvSpPr>
          <p:cNvPr id="20" name="Gmina WIERZBINEK"/>
          <p:cNvSpPr/>
          <p:nvPr/>
        </p:nvSpPr>
        <p:spPr>
          <a:xfrm>
            <a:off x="9073034" y="887792"/>
            <a:ext cx="26852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WIERZBINEK</a:t>
            </a:r>
            <a:r>
              <a:rPr lang="pl-PL" sz="1400" b="1" dirty="0"/>
              <a:t>	</a:t>
            </a:r>
          </a:p>
          <a:p>
            <a:r>
              <a:rPr lang="pl-PL" sz="1400" b="1" dirty="0"/>
              <a:t>Budowa ścieżki rowerowej na odcinku Boguszyce Zaryń – Etap </a:t>
            </a:r>
            <a:r>
              <a:rPr lang="pl-PL" sz="1400" b="1" dirty="0" smtClean="0"/>
              <a:t>I.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2 033 447,10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3 027 983,72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/>
          </a:p>
        </p:txBody>
      </p:sp>
      <p:sp>
        <p:nvSpPr>
          <p:cNvPr id="24" name="Gmina SOMPOLNO"/>
          <p:cNvSpPr/>
          <p:nvPr/>
        </p:nvSpPr>
        <p:spPr>
          <a:xfrm>
            <a:off x="4435675" y="5347259"/>
            <a:ext cx="4263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SOMPOLNO</a:t>
            </a:r>
            <a:r>
              <a:rPr lang="pl-PL" sz="1400" b="1" dirty="0"/>
              <a:t>	</a:t>
            </a:r>
          </a:p>
          <a:p>
            <a:r>
              <a:rPr lang="pl-PL" sz="1400" b="1" dirty="0"/>
              <a:t>Budowa ścieżki rowerowej od ul. Cmentarnej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Sompolnie do m. Sompolinek oraz przebudowa drogi wojewódzkiej nr 263 w zakresie ścieżki </a:t>
            </a:r>
            <a:r>
              <a:rPr lang="pl-PL" sz="1400" b="1" dirty="0" smtClean="0"/>
              <a:t>rowerowej.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1 293 974,26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1 848 534,67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/>
          </a:p>
        </p:txBody>
      </p:sp>
      <p:sp>
        <p:nvSpPr>
          <p:cNvPr id="19" name="Gmina GOLINA"/>
          <p:cNvSpPr/>
          <p:nvPr/>
        </p:nvSpPr>
        <p:spPr>
          <a:xfrm>
            <a:off x="1292292" y="5347260"/>
            <a:ext cx="2769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GOLINA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spójnej w OF AK sieci ścieżek rowerowych wraz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z </a:t>
            </a:r>
            <a:r>
              <a:rPr lang="pl-PL" sz="1400" b="1" dirty="0"/>
              <a:t>infrastrukturą </a:t>
            </a:r>
            <a:r>
              <a:rPr lang="pl-PL" sz="1400" b="1" dirty="0" smtClean="0"/>
              <a:t>towarzyszącą.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2 632 797,85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3 761 139,79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/>
          </a:p>
        </p:txBody>
      </p:sp>
      <p:sp>
        <p:nvSpPr>
          <p:cNvPr id="18" name="Gmina KAZIMIERZ BISKUPI"/>
          <p:cNvSpPr/>
          <p:nvPr/>
        </p:nvSpPr>
        <p:spPr>
          <a:xfrm>
            <a:off x="1244705" y="3942510"/>
            <a:ext cx="28129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KAZIMIERZ BISKUPI</a:t>
            </a:r>
            <a:r>
              <a:rPr lang="pl-PL" sz="1400" b="1" dirty="0" smtClean="0"/>
              <a:t> Budowa </a:t>
            </a:r>
            <a:r>
              <a:rPr lang="pl-PL" sz="1400" b="1" dirty="0"/>
              <a:t>dróg rowerowych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na </a:t>
            </a:r>
            <a:r>
              <a:rPr lang="pl-PL" sz="1400" b="1" dirty="0"/>
              <a:t>terenie gminy Kazimierz </a:t>
            </a:r>
            <a:r>
              <a:rPr lang="pl-PL" sz="1400" b="1" dirty="0" smtClean="0"/>
              <a:t>Biskupi.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2 608 640,72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3 726 629,61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/>
          </a:p>
        </p:txBody>
      </p:sp>
      <p:sp>
        <p:nvSpPr>
          <p:cNvPr id="17" name="Gmina RZGÓW"/>
          <p:cNvSpPr/>
          <p:nvPr/>
        </p:nvSpPr>
        <p:spPr>
          <a:xfrm>
            <a:off x="1244705" y="2317265"/>
            <a:ext cx="2787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RZGÓW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ciągu pieszo-rowerowego Rzgów-Grabienice spójnego z siecią dróg rowerowych OF </a:t>
            </a:r>
            <a:r>
              <a:rPr lang="pl-PL" sz="1400" b="1" dirty="0" smtClean="0"/>
              <a:t>AK.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Dofinansowanie: 2 166 113,94 zł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Wydatki ogółem: 3 463 793,78 zł</a:t>
            </a:r>
            <a:endParaRPr lang="pl-PL" sz="1400" b="1" dirty="0"/>
          </a:p>
        </p:txBody>
      </p:sp>
      <p:sp>
        <p:nvSpPr>
          <p:cNvPr id="26" name="Kropka WILCZYN"/>
          <p:cNvSpPr/>
          <p:nvPr/>
        </p:nvSpPr>
        <p:spPr>
          <a:xfrm>
            <a:off x="5612111" y="759776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Kropka WIERZBINEK"/>
          <p:cNvSpPr/>
          <p:nvPr/>
        </p:nvSpPr>
        <p:spPr>
          <a:xfrm>
            <a:off x="7377620" y="771419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Kropka SOMPOLNO"/>
          <p:cNvSpPr/>
          <p:nvPr/>
        </p:nvSpPr>
        <p:spPr>
          <a:xfrm>
            <a:off x="7377620" y="1659059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Kropka RYCHWAŁ"/>
          <p:cNvSpPr/>
          <p:nvPr/>
        </p:nvSpPr>
        <p:spPr>
          <a:xfrm>
            <a:off x="5305148" y="4208413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Kropka GOLINA"/>
          <p:cNvSpPr/>
          <p:nvPr/>
        </p:nvSpPr>
        <p:spPr>
          <a:xfrm>
            <a:off x="5009017" y="2622446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Kropka KONIN"/>
          <p:cNvSpPr/>
          <p:nvPr/>
        </p:nvSpPr>
        <p:spPr>
          <a:xfrm>
            <a:off x="5936472" y="2679688"/>
            <a:ext cx="169682" cy="176080"/>
          </a:xfrm>
          <a:prstGeom prst="ellipse">
            <a:avLst/>
          </a:prstGeom>
          <a:solidFill>
            <a:srgbClr val="1226AA"/>
          </a:solidFill>
          <a:ln>
            <a:solidFill>
              <a:srgbClr val="122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Kropka KAZIMIERZ BISKUPI"/>
          <p:cNvSpPr/>
          <p:nvPr/>
        </p:nvSpPr>
        <p:spPr>
          <a:xfrm>
            <a:off x="5305148" y="2013169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Kropka RZGÓW"/>
          <p:cNvSpPr/>
          <p:nvPr/>
        </p:nvSpPr>
        <p:spPr>
          <a:xfrm>
            <a:off x="4962683" y="3356160"/>
            <a:ext cx="169682" cy="1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ziałanie"/>
          <p:cNvSpPr/>
          <p:nvPr/>
        </p:nvSpPr>
        <p:spPr>
          <a:xfrm>
            <a:off x="1365487" y="289766"/>
            <a:ext cx="3419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03.02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>Rozwój zrównoważonej mobilności </a:t>
            </a:r>
            <a:r>
              <a:rPr lang="pl-PL" sz="2400" b="1" dirty="0" smtClean="0"/>
              <a:t>miejskiej </a:t>
            </a:r>
            <a:br>
              <a:rPr lang="pl-PL" sz="2400" b="1" dirty="0" smtClean="0"/>
            </a:br>
            <a:r>
              <a:rPr lang="pl-PL" sz="2400" b="1" dirty="0" smtClean="0"/>
              <a:t>w ramach ZIT</a:t>
            </a:r>
            <a:endParaRPr lang="pl-PL" sz="2400" b="1" dirty="0"/>
          </a:p>
        </p:txBody>
      </p:sp>
      <p:sp>
        <p:nvSpPr>
          <p:cNvPr id="34" name="Suma dofinansowania"/>
          <p:cNvSpPr/>
          <p:nvPr/>
        </p:nvSpPr>
        <p:spPr>
          <a:xfrm>
            <a:off x="6421982" y="3854470"/>
            <a:ext cx="254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</a:t>
            </a:r>
            <a:r>
              <a:rPr lang="pl-PL" sz="2000" dirty="0" smtClean="0"/>
              <a:t>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25 927 443,42 zł</a:t>
            </a:r>
          </a:p>
        </p:txBody>
      </p:sp>
      <p:sp>
        <p:nvSpPr>
          <p:cNvPr id="35" name="Wydatki ogółem"/>
          <p:cNvSpPr/>
          <p:nvPr/>
        </p:nvSpPr>
        <p:spPr>
          <a:xfrm>
            <a:off x="6021313" y="4527285"/>
            <a:ext cx="2944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/>
              <a:t>Całkowity koszt projektów: </a:t>
            </a:r>
            <a:br>
              <a:rPr lang="pl-PL" sz="2000" dirty="0" smtClean="0"/>
            </a:br>
            <a:r>
              <a:rPr lang="pl-PL" sz="2000" b="1" dirty="0">
                <a:solidFill>
                  <a:srgbClr val="1226AA"/>
                </a:solidFill>
              </a:rPr>
              <a:t>40 886 625,61 zł</a:t>
            </a:r>
          </a:p>
        </p:txBody>
      </p:sp>
    </p:spTree>
    <p:extLst>
      <p:ext uri="{BB962C8B-B14F-4D97-AF65-F5344CB8AC3E}">
        <p14:creationId xmlns:p14="http://schemas.microsoft.com/office/powerpoint/2010/main" val="11034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/>
      <p:bldP spid="20" grpId="0"/>
      <p:bldP spid="24" grpId="0"/>
      <p:bldP spid="19" grpId="0"/>
      <p:bldP spid="18" grpId="0"/>
      <p:bldP spid="1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259472" y="302359"/>
            <a:ext cx="4774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KAZIMIERZ BISKUPI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dróg rowerowych na terenie gminy Kazimierz </a:t>
            </a:r>
            <a:r>
              <a:rPr lang="pl-PL" sz="1400" b="1" dirty="0" smtClean="0"/>
              <a:t>Biskupi.</a:t>
            </a:r>
          </a:p>
          <a:p>
            <a:r>
              <a:rPr lang="pl-PL" sz="1400" dirty="0" smtClean="0"/>
              <a:t>Przewidziano </a:t>
            </a:r>
            <a:r>
              <a:rPr lang="pl-PL" sz="1400" dirty="0"/>
              <a:t>budowę dróg rowerowych na terenie Gminy Kazimierz Biskupi, w tym przy drodze powiatowej nr 3230P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miejscowości Kozarzew </a:t>
            </a:r>
            <a:r>
              <a:rPr lang="pl-PL" sz="1400" dirty="0"/>
              <a:t>o długości 1138 m z kostki brukowej, a także przy drodze powiatowej nr 3227P na odcinku Nieświastów-Kazimierz Biskupi o długości 2400 m z mieszanki mineralno-asfaltowej. Inwestycja obejmować będzie także przebudowę przepustu na cieku wodnym "Biskupia Struga", wymianę nawierzchni w ciągu drogi rowerowej na </a:t>
            </a:r>
            <a:r>
              <a:rPr lang="pl-PL" sz="1400" dirty="0" smtClean="0"/>
              <a:t>moście oraz </a:t>
            </a:r>
            <a:r>
              <a:rPr lang="pl-PL" sz="1400" dirty="0"/>
              <a:t>wydłużenie przepustu na rowie w </a:t>
            </a:r>
            <a:r>
              <a:rPr lang="pl-PL" sz="1400" dirty="0" smtClean="0"/>
              <a:t>miejscowości Nieświastów</a:t>
            </a:r>
            <a:r>
              <a:rPr lang="pl-PL" sz="1400" dirty="0"/>
              <a:t>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ramach obu odcinków zaplanowano budowę </a:t>
            </a:r>
            <a:r>
              <a:rPr lang="pl-PL" sz="1400" dirty="0" smtClean="0"/>
              <a:t>minimum </a:t>
            </a:r>
            <a:br>
              <a:rPr lang="pl-PL" sz="1400" dirty="0" smtClean="0"/>
            </a:br>
            <a:r>
              <a:rPr lang="pl-PL" sz="1400" dirty="0" smtClean="0"/>
              <a:t>1 </a:t>
            </a:r>
            <a:r>
              <a:rPr lang="pl-PL" sz="1400" dirty="0"/>
              <a:t>miejsca obsługi (przy przystankach autobusowych)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parkingiem B&amp;R i stanowiskiem narzędziowym do obsługi rowerów. </a:t>
            </a:r>
            <a:r>
              <a:rPr lang="pl-PL" sz="1400" dirty="0" smtClean="0"/>
              <a:t>Przewidziano </a:t>
            </a:r>
            <a:r>
              <a:rPr lang="pl-PL" sz="1400" dirty="0"/>
              <a:t>także montaż instalacji OZE oraz wykorzystanie rozwiązań z zakresu efektywności energetycznej.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GMINA GOLINA	</a:t>
            </a:r>
          </a:p>
          <a:p>
            <a:r>
              <a:rPr lang="pl-PL" sz="1400" b="1" dirty="0"/>
              <a:t>Budowa spójnej w OF AK sieci ścieżek rowerowych wraz </a:t>
            </a:r>
            <a:br>
              <a:rPr lang="pl-PL" sz="1400" b="1" dirty="0"/>
            </a:br>
            <a:r>
              <a:rPr lang="pl-PL" sz="1400" b="1" dirty="0"/>
              <a:t>z infrastrukturą </a:t>
            </a:r>
            <a:r>
              <a:rPr lang="pl-PL" sz="1400" b="1" dirty="0" smtClean="0"/>
              <a:t>towarzyszącą.</a:t>
            </a:r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dirty="0"/>
              <a:t>Przewidziano budowę 3 odcinków ścieżek rowerowych </a:t>
            </a:r>
            <a:br>
              <a:rPr lang="pl-PL" sz="1400" dirty="0"/>
            </a:br>
            <a:r>
              <a:rPr lang="pl-PL" sz="1400" dirty="0"/>
              <a:t>o łącznej długości 2,803 km oraz parkingu typu P+R wraz </a:t>
            </a:r>
            <a:br>
              <a:rPr lang="pl-PL" sz="1400" dirty="0"/>
            </a:br>
            <a:r>
              <a:rPr lang="pl-PL" sz="1400" dirty="0"/>
              <a:t>z infrastrukturą towarzyszącą, a także działania informacyjno-promocyjne i edukacyjne na obszarze gminy propagujące korzystanie z niskoemisyjnego transportu zbiorowego i ruchu niezmotoryzowanego. Celem głównym projektu jest wspieranie zrównoważonej multimodalnej mobilności, usprawniając podróże wewnątrz aglomeracyjne obszaru </a:t>
            </a:r>
            <a:br>
              <a:rPr lang="pl-PL" sz="1400" dirty="0"/>
            </a:br>
            <a:r>
              <a:rPr lang="pl-PL" sz="1400" dirty="0"/>
              <a:t>MOF Konina</a:t>
            </a:r>
            <a:r>
              <a:rPr lang="pl-PL" sz="1400" dirty="0" smtClean="0"/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94" y="0"/>
            <a:ext cx="4507283" cy="3023366"/>
          </a:xfrm>
          <a:prstGeom prst="rect">
            <a:avLst/>
          </a:prstGeom>
        </p:spPr>
      </p:pic>
      <p:sp>
        <p:nvSpPr>
          <p:cNvPr id="5" name="Działanie"/>
          <p:cNvSpPr/>
          <p:nvPr/>
        </p:nvSpPr>
        <p:spPr>
          <a:xfrm>
            <a:off x="1540083" y="3112719"/>
            <a:ext cx="4507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03.02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>Rozwój zrównoważonej </a:t>
            </a:r>
            <a:r>
              <a:rPr lang="pl-PL" sz="2400" b="1" dirty="0" smtClean="0"/>
              <a:t>mobilności miejskiej w ramach ZIT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40084" y="4402401"/>
            <a:ext cx="4727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GMINA RZGÓW	</a:t>
            </a:r>
          </a:p>
          <a:p>
            <a:r>
              <a:rPr lang="pl-PL" sz="1400" b="1" dirty="0" smtClean="0"/>
              <a:t>Budowa </a:t>
            </a:r>
            <a:r>
              <a:rPr lang="pl-PL" sz="1400" b="1" dirty="0"/>
              <a:t>ciągu pieszo-rowerowego Rzgów-Grabienice spójnego z siecią dróg rowerowych OF </a:t>
            </a:r>
            <a:r>
              <a:rPr lang="pl-PL" sz="1400" b="1" dirty="0" smtClean="0"/>
              <a:t>AK.</a:t>
            </a:r>
          </a:p>
          <a:p>
            <a:r>
              <a:rPr lang="pl-PL" sz="1400" dirty="0"/>
              <a:t>Przedmiotem projektu jest budowa ciągu pieszo-rowerowego Rzgów-Grabienice wzdłuż drogi powiatowej 3239P, tj. ścieżki pieszo-rowerowej </a:t>
            </a:r>
            <a:r>
              <a:rPr lang="pl-PL" sz="1400" dirty="0" smtClean="0"/>
              <a:t>o </a:t>
            </a:r>
            <a:r>
              <a:rPr lang="pl-PL" sz="1400" dirty="0"/>
              <a:t>długości 2042,5 m wraz z </a:t>
            </a:r>
            <a:r>
              <a:rPr lang="pl-PL" sz="1400" dirty="0" smtClean="0"/>
              <a:t>infrastrukturą </a:t>
            </a:r>
            <a:r>
              <a:rPr lang="pl-PL" sz="1400" dirty="0"/>
              <a:t>towarzyszącą, w tym budowa obiektu „Bike&amp;Ride” oraz stworzenie 12 stanowisk postojowych. Zaplanowano </a:t>
            </a:r>
            <a:r>
              <a:rPr lang="pl-PL" sz="1400" dirty="0" smtClean="0"/>
              <a:t>działania informacyjno-promocyjne i </a:t>
            </a:r>
            <a:r>
              <a:rPr lang="pl-PL" sz="1400" dirty="0"/>
              <a:t>edukacyjne na rzecz zachęcania mieszkańców do korzystania z transportu </a:t>
            </a:r>
            <a:r>
              <a:rPr lang="pl-PL" sz="1400" dirty="0" smtClean="0"/>
              <a:t>publicznego.</a:t>
            </a:r>
          </a:p>
        </p:txBody>
      </p:sp>
    </p:spTree>
    <p:extLst>
      <p:ext uri="{BB962C8B-B14F-4D97-AF65-F5344CB8AC3E}">
        <p14:creationId xmlns:p14="http://schemas.microsoft.com/office/powerpoint/2010/main" val="34968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70937" y="299734"/>
            <a:ext cx="48755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GMINA SOMPOLNO	</a:t>
            </a:r>
          </a:p>
          <a:p>
            <a:r>
              <a:rPr lang="pl-PL" sz="1400" b="1" dirty="0"/>
              <a:t>Budowa ścieżki rowerowej od ul. Cmentarnej w Sompolnie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do </a:t>
            </a:r>
            <a:r>
              <a:rPr lang="pl-PL" sz="1400" b="1" dirty="0"/>
              <a:t>m. Sompolinek oraz przebudowa drogi </a:t>
            </a:r>
            <a:r>
              <a:rPr lang="pl-PL" sz="1400" b="1" dirty="0" smtClean="0"/>
              <a:t>wojewódzkiej nr </a:t>
            </a:r>
            <a:r>
              <a:rPr lang="pl-PL" sz="1400" b="1" dirty="0"/>
              <a:t>263 w zakresie ścieżki </a:t>
            </a:r>
            <a:r>
              <a:rPr lang="pl-PL" sz="1400" b="1" dirty="0" smtClean="0"/>
              <a:t>rowerowej.</a:t>
            </a:r>
          </a:p>
          <a:p>
            <a:r>
              <a:rPr lang="pl-PL" sz="1400" dirty="0" smtClean="0"/>
              <a:t>Zaprojektowano </a:t>
            </a:r>
            <a:r>
              <a:rPr lang="pl-PL" sz="1400" dirty="0"/>
              <a:t>2 miejsca </a:t>
            </a:r>
            <a:r>
              <a:rPr lang="pl-PL" sz="1400" dirty="0" smtClean="0"/>
              <a:t>odpoczynku i samoobsługową </a:t>
            </a:r>
            <a:r>
              <a:rPr lang="pl-PL" sz="1400" dirty="0"/>
              <a:t>stację naprawy rowerów. Ponadto w ramach zadania zakłada się przebudowę drogi wojewódzkiej nr 263 w zakresie wykonania ścieżki rowerowej w dwóch odcinkach</a:t>
            </a:r>
            <a:r>
              <a:rPr lang="pl-PL" sz="1400" dirty="0" smtClean="0"/>
              <a:t>. Działania te pozwolą </a:t>
            </a:r>
            <a:br>
              <a:rPr lang="pl-PL" sz="1400" dirty="0" smtClean="0"/>
            </a:br>
            <a:r>
              <a:rPr lang="pl-PL" sz="1400" dirty="0" smtClean="0"/>
              <a:t>na </a:t>
            </a:r>
            <a:r>
              <a:rPr lang="pl-PL" sz="1400" dirty="0"/>
              <a:t>utworzenie jednego ciągu rowerowego o łącznej długości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1 </a:t>
            </a:r>
            <a:r>
              <a:rPr lang="pl-PL" sz="1400" dirty="0"/>
              <a:t>195,61 m</a:t>
            </a:r>
            <a:r>
              <a:rPr lang="pl-PL" sz="1400" dirty="0" smtClean="0"/>
              <a:t>. </a:t>
            </a:r>
            <a:endParaRPr lang="pl-PL" sz="1400" dirty="0"/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GMINA WIERZBINEK	</a:t>
            </a:r>
          </a:p>
          <a:p>
            <a:r>
              <a:rPr lang="pl-PL" sz="1400" b="1" dirty="0"/>
              <a:t>Budowa ścieżki rowerowej na odcinku Boguszyce Zaryń – Etap </a:t>
            </a:r>
            <a:r>
              <a:rPr lang="pl-PL" sz="1400" b="1" dirty="0" smtClean="0"/>
              <a:t>I.</a:t>
            </a:r>
          </a:p>
          <a:p>
            <a:r>
              <a:rPr lang="pl-PL" sz="1400" dirty="0" smtClean="0"/>
              <a:t>Przewidziana długość ścieżki - 2 </a:t>
            </a:r>
            <a:r>
              <a:rPr lang="pl-PL" sz="1400" dirty="0"/>
              <a:t>135 </a:t>
            </a:r>
            <a:r>
              <a:rPr lang="pl-PL" sz="1400" dirty="0" smtClean="0"/>
              <a:t>m, zbudowana będzie </a:t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betonu asfaltowego. </a:t>
            </a:r>
            <a:r>
              <a:rPr lang="pl-PL" sz="1400" dirty="0" smtClean="0"/>
              <a:t>Powstaną </a:t>
            </a:r>
            <a:r>
              <a:rPr lang="pl-PL" sz="1400" dirty="0"/>
              <a:t>3 miejsca odpoczynku wyposażone w ławki i stojaki na rowery (5-stanowiskowe),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a </a:t>
            </a:r>
            <a:r>
              <a:rPr lang="pl-PL" sz="1400" dirty="0"/>
              <a:t>także oświetlenie z wykorzystaniem lamp solarnych.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MIASTO KONIN	</a:t>
            </a:r>
          </a:p>
          <a:p>
            <a:r>
              <a:rPr lang="pl-PL" sz="1400" b="1" dirty="0"/>
              <a:t>Budowa zintegrowanego systemu dróg rowerowych OFAK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Mieście Konin i Gminie </a:t>
            </a:r>
            <a:r>
              <a:rPr lang="pl-PL" sz="1400" b="1" dirty="0" smtClean="0"/>
              <a:t>Kramsk.</a:t>
            </a:r>
            <a:endParaRPr lang="pl-PL" sz="1400" b="1" dirty="0"/>
          </a:p>
          <a:p>
            <a:r>
              <a:rPr lang="pl-PL" sz="1400" dirty="0" smtClean="0"/>
              <a:t>1</a:t>
            </a:r>
            <a:r>
              <a:rPr lang="pl-PL" sz="1400" dirty="0"/>
              <a:t>) Na terenie Miasta Konin inwestycja zakłada włączenie początku projektowanej trasy w istniejący ciąg pieszo-rowerowy </a:t>
            </a:r>
            <a:r>
              <a:rPr lang="pl-PL" sz="1400" dirty="0" smtClean="0"/>
              <a:t>po </a:t>
            </a:r>
            <a:r>
              <a:rPr lang="pl-PL" sz="1400" dirty="0"/>
              <a:t>prawej stronie kanału Ulgi. Następnie trasa będzie </a:t>
            </a:r>
            <a:r>
              <a:rPr lang="pl-PL" sz="1400" dirty="0" smtClean="0"/>
              <a:t>skręcać </a:t>
            </a:r>
            <a:br>
              <a:rPr lang="pl-PL" sz="1400" dirty="0" smtClean="0"/>
            </a:br>
            <a:r>
              <a:rPr lang="pl-PL" sz="1400" dirty="0" smtClean="0"/>
              <a:t>na </a:t>
            </a:r>
            <a:r>
              <a:rPr lang="pl-PL" sz="1400" dirty="0"/>
              <a:t>południe i włączy się w projektowaną drogę na </a:t>
            </a:r>
            <a:r>
              <a:rPr lang="pl-PL" sz="1400" dirty="0" smtClean="0"/>
              <a:t>wysokości korony </a:t>
            </a:r>
            <a:r>
              <a:rPr lang="pl-PL" sz="1400" dirty="0"/>
              <a:t>wału przeciwpowodziowego po prawej stronie rzeki Warty. Inwestycja zakłada budowę 1,106 km dróg pieszo-rowerowych, kładkę oraz oświetlenie i małą architekturę. 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2</a:t>
            </a:r>
            <a:r>
              <a:rPr lang="pl-PL" sz="1400" dirty="0">
                <a:solidFill>
                  <a:srgbClr val="FF0000"/>
                </a:solidFill>
              </a:rPr>
              <a:t>)</a:t>
            </a:r>
            <a:r>
              <a:rPr lang="pl-PL" sz="1400" dirty="0"/>
              <a:t> Na terenie Gminy Kramsk planowana droga pieszo-</a:t>
            </a:r>
            <a:endParaRPr lang="pl-PL" sz="14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7051897" y="299734"/>
            <a:ext cx="469200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rowerowa </a:t>
            </a:r>
            <a:r>
              <a:rPr lang="pl-PL" sz="1400" dirty="0"/>
              <a:t>zlokalizowana po lewej stronie drogi powiatowej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nr 3210P rozpoczyna </a:t>
            </a:r>
            <a:r>
              <a:rPr lang="pl-PL" sz="1400" dirty="0"/>
              <a:t>się na </a:t>
            </a:r>
            <a:r>
              <a:rPr lang="pl-PL" sz="1400" dirty="0" smtClean="0"/>
              <a:t>skrzyżowaniu </a:t>
            </a:r>
            <a:r>
              <a:rPr lang="pl-PL" sz="1400" dirty="0"/>
              <a:t>z ul. Piaskową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miejscowości </a:t>
            </a:r>
            <a:r>
              <a:rPr lang="pl-PL" sz="1400" dirty="0" smtClean="0"/>
              <a:t>Anielew i </a:t>
            </a:r>
            <a:r>
              <a:rPr lang="pl-PL" sz="1400" dirty="0"/>
              <a:t>kończy się na skrzyżowaniu </a:t>
            </a:r>
            <a:r>
              <a:rPr lang="pl-PL" sz="1400" dirty="0" smtClean="0"/>
              <a:t>przed </a:t>
            </a:r>
            <a:r>
              <a:rPr lang="pl-PL" sz="1400" dirty="0"/>
              <a:t>miejscowością Grąblin. Dodatkowo na trasie </a:t>
            </a:r>
            <a:r>
              <a:rPr lang="pl-PL" sz="1400" dirty="0" smtClean="0"/>
              <a:t>zaplanowano </a:t>
            </a:r>
            <a:r>
              <a:rPr lang="pl-PL" sz="1400" dirty="0"/>
              <a:t>budowę zatoki </a:t>
            </a:r>
            <a:r>
              <a:rPr lang="pl-PL" sz="1400" dirty="0" smtClean="0"/>
              <a:t>autobusowej. </a:t>
            </a:r>
            <a:r>
              <a:rPr lang="pl-PL" sz="1400" dirty="0"/>
              <a:t>Inwestycja zakłada budowę 2,889 km dróg </a:t>
            </a:r>
            <a:r>
              <a:rPr lang="pl-PL" sz="1400" dirty="0" smtClean="0"/>
              <a:t>pieszo-rowerowych, dwa </a:t>
            </a:r>
            <a:r>
              <a:rPr lang="pl-PL" sz="1400" dirty="0"/>
              <a:t>miejsca postojowe dla </a:t>
            </a:r>
            <a:r>
              <a:rPr lang="pl-PL" sz="1400" dirty="0" smtClean="0"/>
              <a:t>16 </a:t>
            </a:r>
            <a:r>
              <a:rPr lang="pl-PL" sz="1400" dirty="0"/>
              <a:t>rowerów </a:t>
            </a:r>
            <a:r>
              <a:rPr lang="pl-PL" sz="1400" dirty="0" smtClean="0"/>
              <a:t>i </a:t>
            </a:r>
            <a:r>
              <a:rPr lang="pl-PL" sz="1400" dirty="0"/>
              <a:t>wykonanie kanalizacji </a:t>
            </a:r>
            <a:r>
              <a:rPr lang="pl-PL" sz="1400" dirty="0" smtClean="0"/>
              <a:t>deszczowej.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RYCHWAŁ	</a:t>
            </a:r>
          </a:p>
          <a:p>
            <a:r>
              <a:rPr lang="pl-PL" sz="1400" b="1" dirty="0"/>
              <a:t>Budowa ścieżek rowerowych na terenie gminy Rychwał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ramach Aglomeracji </a:t>
            </a:r>
            <a:r>
              <a:rPr lang="pl-PL" sz="1400" b="1" dirty="0" smtClean="0"/>
              <a:t>Konińskiej.</a:t>
            </a:r>
          </a:p>
          <a:p>
            <a:r>
              <a:rPr lang="pl-PL" sz="1400" dirty="0" smtClean="0"/>
              <a:t>Przebudowa </a:t>
            </a:r>
            <a:r>
              <a:rPr lang="pl-PL" sz="1400" dirty="0"/>
              <a:t>drogi powiatowej nr 3240P poprzez budowę ciągu pieszo-rowerowego w miejscowości Franki, Kuchary Kościelne i </a:t>
            </a:r>
            <a:r>
              <a:rPr lang="pl-PL" sz="1400" dirty="0" smtClean="0"/>
              <a:t>Święcia przewiduje budowę </a:t>
            </a:r>
            <a:r>
              <a:rPr lang="pl-PL" sz="1400" dirty="0"/>
              <a:t>ścieżek </a:t>
            </a:r>
            <a:r>
              <a:rPr lang="pl-PL" sz="1400" dirty="0" smtClean="0"/>
              <a:t>o </a:t>
            </a:r>
            <a:r>
              <a:rPr lang="pl-PL" sz="1400" dirty="0"/>
              <a:t>łącznej długości 2273,71 m. Projekt obejmuje </a:t>
            </a:r>
            <a:r>
              <a:rPr lang="pl-PL" sz="1400" dirty="0" smtClean="0"/>
              <a:t>4 obiekty </a:t>
            </a:r>
            <a:r>
              <a:rPr lang="pl-PL" sz="1400" dirty="0"/>
              <a:t>„Bike&amp;Ride”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40 stanowisk </a:t>
            </a:r>
            <a:r>
              <a:rPr lang="pl-PL" sz="1400" dirty="0" smtClean="0"/>
              <a:t>postojowych, latarnie zasilane panelami fotowoltaicznymi </a:t>
            </a:r>
            <a:r>
              <a:rPr lang="pl-PL" sz="1400" dirty="0"/>
              <a:t>i turbiną wiatrową z oprawami </a:t>
            </a:r>
            <a:r>
              <a:rPr lang="pl-PL" sz="1400" dirty="0" smtClean="0"/>
              <a:t>LED. </a:t>
            </a:r>
          </a:p>
          <a:p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GMINA </a:t>
            </a:r>
            <a:r>
              <a:rPr lang="pl-PL" sz="1400" b="1" dirty="0">
                <a:solidFill>
                  <a:srgbClr val="1226AA"/>
                </a:solidFill>
              </a:rPr>
              <a:t>WILCZYN	</a:t>
            </a:r>
          </a:p>
          <a:p>
            <a:r>
              <a:rPr lang="pl-PL" sz="1400" b="1" dirty="0"/>
              <a:t>Rozbudowa istniejącej sieci ścieżek pieszo-rowerowych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na </a:t>
            </a:r>
            <a:r>
              <a:rPr lang="pl-PL" sz="1400" b="1" dirty="0"/>
              <a:t>terenie gminy Wilczyn spójnych z siecią OF </a:t>
            </a:r>
            <a:r>
              <a:rPr lang="pl-PL" sz="1400" b="1" dirty="0" smtClean="0"/>
              <a:t>AK.</a:t>
            </a:r>
            <a:endParaRPr lang="pl-PL" sz="1400" b="1" dirty="0"/>
          </a:p>
          <a:p>
            <a:r>
              <a:rPr lang="pl-PL" sz="1400" dirty="0" smtClean="0"/>
              <a:t>Zaplanowano </a:t>
            </a:r>
            <a:r>
              <a:rPr lang="pl-PL" sz="1400" dirty="0"/>
              <a:t>rozbudowę ścieżki pieszo-rowerowej </a:t>
            </a:r>
            <a:r>
              <a:rPr lang="pl-PL" sz="1400" dirty="0" smtClean="0"/>
              <a:t>o </a:t>
            </a:r>
            <a:r>
              <a:rPr lang="pl-PL" sz="1400" dirty="0"/>
              <a:t>długości 1163,46 m, w miejscowości </a:t>
            </a:r>
            <a:r>
              <a:rPr lang="pl-PL" sz="1400" dirty="0" smtClean="0"/>
              <a:t>Góry-Kolonia. Ścieżka </a:t>
            </a:r>
            <a:r>
              <a:rPr lang="pl-PL" sz="1400" dirty="0"/>
              <a:t>biegnie po trasie dawnej kolejki wąskotorowej wzdłuż pól </a:t>
            </a:r>
            <a:r>
              <a:rPr lang="pl-PL" sz="1400" dirty="0" smtClean="0"/>
              <a:t>i gospodarstw, zapewniając </a:t>
            </a:r>
            <a:r>
              <a:rPr lang="pl-PL" sz="1400" dirty="0"/>
              <a:t>połączenie pomiędzy </a:t>
            </a:r>
            <a:r>
              <a:rPr lang="pl-PL" sz="1400" dirty="0" smtClean="0"/>
              <a:t>ścieżką </a:t>
            </a:r>
            <a:r>
              <a:rPr lang="pl-PL" sz="1400" dirty="0"/>
              <a:t>pieszo-rowerową,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a </a:t>
            </a:r>
            <a:r>
              <a:rPr lang="pl-PL" sz="1400" dirty="0"/>
              <a:t>drogą </a:t>
            </a:r>
            <a:r>
              <a:rPr lang="pl-PL" sz="1400" dirty="0" smtClean="0"/>
              <a:t>biegnącą </a:t>
            </a:r>
            <a:r>
              <a:rPr lang="pl-PL" sz="1400" dirty="0"/>
              <a:t>wzdłuż granicy z gminą Kleczew </a:t>
            </a:r>
            <a:r>
              <a:rPr lang="pl-PL" sz="1400" dirty="0" smtClean="0"/>
              <a:t>i </a:t>
            </a:r>
            <a:r>
              <a:rPr lang="pl-PL" sz="1400" dirty="0"/>
              <a:t>Ślesin. </a:t>
            </a:r>
            <a:r>
              <a:rPr lang="pl-PL" sz="1400" dirty="0" smtClean="0"/>
              <a:t>Przewidziano miejsca postojowe, ławki, </a:t>
            </a:r>
            <a:r>
              <a:rPr lang="pl-PL" sz="1400" dirty="0"/>
              <a:t>stojak na rowery, samoobsługową stację naprawy </a:t>
            </a:r>
            <a:r>
              <a:rPr lang="pl-PL" sz="1400" dirty="0" smtClean="0"/>
              <a:t>rowerów i budowę </a:t>
            </a:r>
            <a:r>
              <a:rPr lang="pl-PL" sz="1400" dirty="0"/>
              <a:t>hybrydowego, solarno-wiatrowego oświetlenia. </a:t>
            </a:r>
          </a:p>
        </p:txBody>
      </p:sp>
    </p:spTree>
    <p:extLst>
      <p:ext uri="{BB962C8B-B14F-4D97-AF65-F5344CB8AC3E}">
        <p14:creationId xmlns:p14="http://schemas.microsoft.com/office/powerpoint/2010/main" val="24472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5704</Words>
  <Application>Microsoft Office PowerPoint</Application>
  <PresentationFormat>Panoramiczny</PresentationFormat>
  <Paragraphs>399</Paragraphs>
  <Slides>27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Motyw pakietu Office</vt:lpstr>
      <vt:lpstr>Jak fundusze UE zmieniają subregion koniński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Sklepik Katarzyna</cp:lastModifiedBy>
  <cp:revision>247</cp:revision>
  <cp:lastPrinted>2024-07-12T12:18:18Z</cp:lastPrinted>
  <dcterms:created xsi:type="dcterms:W3CDTF">2022-07-11T18:26:08Z</dcterms:created>
  <dcterms:modified xsi:type="dcterms:W3CDTF">2025-02-14T15:16:29Z</dcterms:modified>
</cp:coreProperties>
</file>