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drawings/drawing2.xml" ContentType="application/vnd.openxmlformats-officedocument.drawingml.chartshapes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3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19"/>
  </p:notesMasterIdLst>
  <p:sldIdLst>
    <p:sldId id="256" r:id="rId2"/>
    <p:sldId id="450" r:id="rId3"/>
    <p:sldId id="455" r:id="rId4"/>
    <p:sldId id="456" r:id="rId5"/>
    <p:sldId id="439" r:id="rId6"/>
    <p:sldId id="453" r:id="rId7"/>
    <p:sldId id="451" r:id="rId8"/>
    <p:sldId id="457" r:id="rId9"/>
    <p:sldId id="459" r:id="rId10"/>
    <p:sldId id="464" r:id="rId11"/>
    <p:sldId id="568" r:id="rId12"/>
    <p:sldId id="460" r:id="rId13"/>
    <p:sldId id="563" r:id="rId14"/>
    <p:sldId id="468" r:id="rId15"/>
    <p:sldId id="470" r:id="rId16"/>
    <p:sldId id="567" r:id="rId17"/>
    <p:sldId id="566" r:id="rId1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 pośredni 2 — Ak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tyl pośredni 2 — Ak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Styl pośredni 2 — Ak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93D81CF-94F2-401A-BA57-92F5A7B2D0C5}" styleName="Styl pośredni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FECB4D8-DB02-4DC6-A0A2-4F2EBAE1DC90}" styleName="Styl pośredni 1 — Ak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BDBED569-4797-4DF1-A0F4-6AAB3CD982D8}" styleName="Styl jasny 3 — Ak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73A0DAA-6AF3-43AB-8588-CEC1D06C72B9}" styleName="Styl pośredn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113A9D2-9D6B-4929-AA2D-F23B5EE8CBE7}" styleName="Styl z motywem 2 — Ak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Styl z motywem 2 — Ak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Styl z motywem 2 — Ak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E9639D4-E3E2-4D34-9284-5A2195B3D0D7}" styleName="Styl jasny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Styl jasny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C7853C-536D-4A76-A0AE-DD22124D55A5}" styleName="Styl z motywem 1 — Ak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Styl z motywem 1 — Ak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352" autoAdjust="0"/>
    <p:restoredTop sz="94660"/>
  </p:normalViewPr>
  <p:slideViewPr>
    <p:cSldViewPr snapToGrid="0">
      <p:cViewPr varScale="1">
        <p:scale>
          <a:sx n="99" d="100"/>
          <a:sy n="99" d="100"/>
        </p:scale>
        <p:origin x="341" y="3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Wykres%20w%20programie%20Microsoft%20PowerPoint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Arkusz4!$E$6</c:f>
              <c:strCache>
                <c:ptCount val="1"/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4.7519411866831897E-3"/>
                  <c:y val="-2.93182817430211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AE5-45AD-94D1-D3E492FCFBF8}"/>
                </c:ext>
              </c:extLst>
            </c:dLbl>
            <c:dLbl>
              <c:idx val="2"/>
              <c:layout>
                <c:manualLayout>
                  <c:x val="5.9399264833539878E-3"/>
                  <c:y val="-1.86570883819225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AE5-45AD-94D1-D3E492FCFBF8}"/>
                </c:ext>
              </c:extLst>
            </c:dLbl>
            <c:dLbl>
              <c:idx val="3"/>
              <c:layout>
                <c:manualLayout>
                  <c:x val="1.1879852966707974E-3"/>
                  <c:y val="-1.8657088381922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AE5-45AD-94D1-D3E492FCFBF8}"/>
                </c:ext>
              </c:extLst>
            </c:dLbl>
            <c:dLbl>
              <c:idx val="4"/>
              <c:layout>
                <c:manualLayout>
                  <c:x val="3.5639558900123925E-3"/>
                  <c:y val="-1.5991790041647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AE5-45AD-94D1-D3E492FCFBF8}"/>
                </c:ext>
              </c:extLst>
            </c:dLbl>
            <c:dLbl>
              <c:idx val="6"/>
              <c:layout>
                <c:manualLayout>
                  <c:x val="4.751941186683103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2EC-4B79-B84D-6BA5803F9537}"/>
                </c:ext>
              </c:extLst>
            </c:dLbl>
            <c:dLbl>
              <c:idx val="14"/>
              <c:layout>
                <c:manualLayout>
                  <c:x val="4.7519411866831897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2EC-4B79-B84D-6BA5803F9537}"/>
                </c:ext>
              </c:extLst>
            </c:dLbl>
            <c:dLbl>
              <c:idx val="15"/>
              <c:layout>
                <c:manualLayout>
                  <c:x val="8.3158970766955831E-3"/>
                  <c:y val="-7.99589502082400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2EC-4B79-B84D-6BA5803F953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Arkusz4!$F$5:$U$5</c:f>
              <c:strCache>
                <c:ptCount val="16"/>
                <c:pt idx="0">
                  <c:v>Dolnoślaskie</c:v>
                </c:pt>
                <c:pt idx="1">
                  <c:v>Kujawsko - Pomorskie</c:v>
                </c:pt>
                <c:pt idx="2">
                  <c:v>Lubelskie</c:v>
                </c:pt>
                <c:pt idx="3">
                  <c:v>Lubuskie</c:v>
                </c:pt>
                <c:pt idx="4">
                  <c:v>Łódzkie</c:v>
                </c:pt>
                <c:pt idx="5">
                  <c:v>Małopolskie</c:v>
                </c:pt>
                <c:pt idx="6">
                  <c:v>Mazowieckie (Warszawa - Radom)</c:v>
                </c:pt>
                <c:pt idx="7">
                  <c:v>Opolskie</c:v>
                </c:pt>
                <c:pt idx="8">
                  <c:v>Podkarpackie</c:v>
                </c:pt>
                <c:pt idx="9">
                  <c:v>Podlaskie</c:v>
                </c:pt>
                <c:pt idx="10">
                  <c:v>Pomorskie</c:v>
                </c:pt>
                <c:pt idx="11">
                  <c:v>Śląskie</c:v>
                </c:pt>
                <c:pt idx="12">
                  <c:v>Świetokrzyskie</c:v>
                </c:pt>
                <c:pt idx="13">
                  <c:v>Warmińsko - Mazurskie</c:v>
                </c:pt>
                <c:pt idx="14">
                  <c:v>Wielkopolskie</c:v>
                </c:pt>
                <c:pt idx="15">
                  <c:v>Zachodniopomorskie</c:v>
                </c:pt>
              </c:strCache>
            </c:strRef>
          </c:cat>
          <c:val>
            <c:numRef>
              <c:f>Arkusz4!$F$6:$U$6</c:f>
              <c:numCache>
                <c:formatCode>General</c:formatCode>
                <c:ptCount val="16"/>
                <c:pt idx="0">
                  <c:v>25563</c:v>
                </c:pt>
                <c:pt idx="1">
                  <c:v>27911</c:v>
                </c:pt>
                <c:pt idx="2">
                  <c:v>37695</c:v>
                </c:pt>
                <c:pt idx="3">
                  <c:v>15778</c:v>
                </c:pt>
                <c:pt idx="4">
                  <c:v>26086</c:v>
                </c:pt>
                <c:pt idx="5">
                  <c:v>31870</c:v>
                </c:pt>
                <c:pt idx="6">
                  <c:v>55617</c:v>
                </c:pt>
                <c:pt idx="7">
                  <c:v>10487</c:v>
                </c:pt>
                <c:pt idx="8">
                  <c:v>21771</c:v>
                </c:pt>
                <c:pt idx="9">
                  <c:v>27453</c:v>
                </c:pt>
                <c:pt idx="10">
                  <c:v>21443</c:v>
                </c:pt>
                <c:pt idx="11">
                  <c:v>24797</c:v>
                </c:pt>
                <c:pt idx="12">
                  <c:v>17262</c:v>
                </c:pt>
                <c:pt idx="13">
                  <c:v>22306</c:v>
                </c:pt>
                <c:pt idx="14">
                  <c:v>42126</c:v>
                </c:pt>
                <c:pt idx="15">
                  <c:v>19416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E5-45AD-94D1-D3E492FCFB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80211199"/>
        <c:axId val="601603471"/>
        <c:axId val="0"/>
      </c:bar3DChart>
      <c:catAx>
        <c:axId val="5802111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601603471"/>
        <c:crosses val="autoZero"/>
        <c:auto val="1"/>
        <c:lblAlgn val="ctr"/>
        <c:lblOffset val="100"/>
        <c:noMultiLvlLbl val="0"/>
      </c:catAx>
      <c:valAx>
        <c:axId val="60160347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5802111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pl-PL" sz="1600" baseline="0" dirty="0">
                <a:solidFill>
                  <a:schemeClr val="tx1"/>
                </a:solidFill>
              </a:rPr>
              <a:t>    </a:t>
            </a:r>
            <a:endParaRPr lang="pl-PL" sz="160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2770778330549518"/>
          <c:y val="2.398768506247186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4456310577895913E-2"/>
          <c:y val="7.8706259988310462E-2"/>
          <c:w val="0.9360398070487379"/>
          <c:h val="0.5764891305146229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Arkusz4!$E$6</c:f>
              <c:strCache>
                <c:ptCount val="1"/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5.9399264833539878E-3"/>
                  <c:y val="-1.8657088381922562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913</a:t>
                    </a:r>
                    <a:r>
                      <a:rPr lang="en-US" baseline="0" dirty="0"/>
                      <a:t> 989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7AE5-45AD-94D1-D3E492FCFBF8}"/>
                </c:ext>
              </c:extLst>
            </c:dLbl>
            <c:dLbl>
              <c:idx val="2"/>
              <c:layout>
                <c:manualLayout>
                  <c:x val="5.9399264833539878E-3"/>
                  <c:y val="-1.86570883819225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AE5-45AD-94D1-D3E492FCFBF8}"/>
                </c:ext>
              </c:extLst>
            </c:dLbl>
            <c:dLbl>
              <c:idx val="3"/>
              <c:layout>
                <c:manualLayout>
                  <c:x val="1.1879852966707974E-3"/>
                  <c:y val="-1.8657088381922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AE5-45AD-94D1-D3E492FCFBF8}"/>
                </c:ext>
              </c:extLst>
            </c:dLbl>
            <c:dLbl>
              <c:idx val="4"/>
              <c:layout>
                <c:manualLayout>
                  <c:x val="3.5639558900123925E-3"/>
                  <c:y val="-1.5991790041647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AE5-45AD-94D1-D3E492FCFBF8}"/>
                </c:ext>
              </c:extLst>
            </c:dLbl>
            <c:dLbl>
              <c:idx val="6"/>
              <c:layout>
                <c:manualLayout>
                  <c:x val="4.751941186683103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2EC-4B79-B84D-6BA5803F9537}"/>
                </c:ext>
              </c:extLst>
            </c:dLbl>
            <c:dLbl>
              <c:idx val="14"/>
              <c:layout>
                <c:manualLayout>
                  <c:x val="4.7519411866831897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2EC-4B79-B84D-6BA5803F9537}"/>
                </c:ext>
              </c:extLst>
            </c:dLbl>
            <c:dLbl>
              <c:idx val="15"/>
              <c:layout>
                <c:manualLayout>
                  <c:x val="8.3158970766955831E-3"/>
                  <c:y val="-7.99589502082400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2EC-4B79-B84D-6BA5803F953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Arkusz4!$F$5:$U$5</c:f>
              <c:strCache>
                <c:ptCount val="16"/>
                <c:pt idx="0">
                  <c:v>Dolnoślaskie</c:v>
                </c:pt>
                <c:pt idx="1">
                  <c:v>Kujawsko - Pomorskie</c:v>
                </c:pt>
                <c:pt idx="2">
                  <c:v>Lubelskie</c:v>
                </c:pt>
                <c:pt idx="3">
                  <c:v>Lubuskie</c:v>
                </c:pt>
                <c:pt idx="4">
                  <c:v>Łódzkie</c:v>
                </c:pt>
                <c:pt idx="5">
                  <c:v>Małopolskie</c:v>
                </c:pt>
                <c:pt idx="6">
                  <c:v>Mazowieckie (Warszawa - Radom)</c:v>
                </c:pt>
                <c:pt idx="7">
                  <c:v>Opolskie</c:v>
                </c:pt>
                <c:pt idx="8">
                  <c:v>Podkarpackie</c:v>
                </c:pt>
                <c:pt idx="9">
                  <c:v>Podlaskie</c:v>
                </c:pt>
                <c:pt idx="10">
                  <c:v>Pomorskie</c:v>
                </c:pt>
                <c:pt idx="11">
                  <c:v>Śląskie</c:v>
                </c:pt>
                <c:pt idx="12">
                  <c:v>Świetokrzyskie</c:v>
                </c:pt>
                <c:pt idx="13">
                  <c:v>Warmińsko - Mazurskie</c:v>
                </c:pt>
                <c:pt idx="14">
                  <c:v>Wielkopolskie</c:v>
                </c:pt>
                <c:pt idx="15">
                  <c:v>Zachodniopomorskie</c:v>
                </c:pt>
              </c:strCache>
            </c:strRef>
          </c:cat>
          <c:val>
            <c:numRef>
              <c:f>Arkusz4!$F$6:$U$6</c:f>
              <c:numCache>
                <c:formatCode>#,##0</c:formatCode>
                <c:ptCount val="16"/>
                <c:pt idx="0">
                  <c:v>913989</c:v>
                </c:pt>
                <c:pt idx="1">
                  <c:v>571238</c:v>
                </c:pt>
                <c:pt idx="2">
                  <c:v>604573</c:v>
                </c:pt>
                <c:pt idx="3">
                  <c:v>354526</c:v>
                </c:pt>
                <c:pt idx="4">
                  <c:v>714609</c:v>
                </c:pt>
                <c:pt idx="5">
                  <c:v>1068218</c:v>
                </c:pt>
                <c:pt idx="6">
                  <c:v>2407116</c:v>
                </c:pt>
                <c:pt idx="7">
                  <c:v>268736</c:v>
                </c:pt>
                <c:pt idx="8">
                  <c:v>618351</c:v>
                </c:pt>
                <c:pt idx="9">
                  <c:v>331399</c:v>
                </c:pt>
                <c:pt idx="10">
                  <c:v>720392</c:v>
                </c:pt>
                <c:pt idx="11">
                  <c:v>1260432</c:v>
                </c:pt>
                <c:pt idx="12">
                  <c:v>367963</c:v>
                </c:pt>
                <c:pt idx="13">
                  <c:v>351866</c:v>
                </c:pt>
                <c:pt idx="14">
                  <c:v>1494132</c:v>
                </c:pt>
                <c:pt idx="15">
                  <c:v>442144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E5-45AD-94D1-D3E492FCFB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80211199"/>
        <c:axId val="601603471"/>
        <c:axId val="0"/>
      </c:bar3DChart>
      <c:catAx>
        <c:axId val="5802111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601603471"/>
        <c:crosses val="autoZero"/>
        <c:auto val="1"/>
        <c:lblAlgn val="ctr"/>
        <c:lblOffset val="100"/>
        <c:noMultiLvlLbl val="0"/>
      </c:catAx>
      <c:valAx>
        <c:axId val="601603471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5802111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5787074869639661E-2"/>
          <c:y val="1.4739099821718827E-2"/>
          <c:w val="0.96421292513036039"/>
          <c:h val="0.9256432130906022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Arkusz4!$E$6</c:f>
              <c:strCache>
                <c:ptCount val="1"/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4.7519411866831897E-3"/>
                  <c:y val="-2.931828174302116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3893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7AE5-45AD-94D1-D3E492FCFBF8}"/>
                </c:ext>
              </c:extLst>
            </c:dLbl>
            <c:dLbl>
              <c:idx val="1"/>
              <c:layout>
                <c:manualLayout>
                  <c:x val="1.1879852966707976E-2"/>
                  <c:y val="-3.46488784235704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20E-4B4D-9DC1-23F152637E86}"/>
                </c:ext>
              </c:extLst>
            </c:dLbl>
            <c:dLbl>
              <c:idx val="2"/>
              <c:layout>
                <c:manualLayout>
                  <c:x val="9.5038823733663794E-3"/>
                  <c:y val="-4.26447734443944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AE5-45AD-94D1-D3E492FCFBF8}"/>
                </c:ext>
              </c:extLst>
            </c:dLbl>
            <c:dLbl>
              <c:idx val="3"/>
              <c:layout>
                <c:manualLayout>
                  <c:x val="7.1279117800246974E-3"/>
                  <c:y val="-4.79753701249437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AE5-45AD-94D1-D3E492FCFBF8}"/>
                </c:ext>
              </c:extLst>
            </c:dLbl>
            <c:dLbl>
              <c:idx val="4"/>
              <c:layout>
                <c:manualLayout>
                  <c:x val="5.9399264833539002E-3"/>
                  <c:y val="-3.9979475104119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AE5-45AD-94D1-D3E492FCFBF8}"/>
                </c:ext>
              </c:extLst>
            </c:dLbl>
            <c:dLbl>
              <c:idx val="5"/>
              <c:layout>
                <c:manualLayout>
                  <c:x val="1.1879852966707976E-2"/>
                  <c:y val="-3.4648878423570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20E-4B4D-9DC1-23F152637E86}"/>
                </c:ext>
              </c:extLst>
            </c:dLbl>
            <c:dLbl>
              <c:idx val="6"/>
              <c:layout>
                <c:manualLayout>
                  <c:x val="4.751941186683103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2EC-4B79-B84D-6BA5803F9537}"/>
                </c:ext>
              </c:extLst>
            </c:dLbl>
            <c:dLbl>
              <c:idx val="14"/>
              <c:layout>
                <c:manualLayout>
                  <c:x val="4.7519411866831897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2EC-4B79-B84D-6BA5803F9537}"/>
                </c:ext>
              </c:extLst>
            </c:dLbl>
            <c:dLbl>
              <c:idx val="15"/>
              <c:layout>
                <c:manualLayout>
                  <c:x val="8.3158970766955831E-3"/>
                  <c:y val="-7.99589502082400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2EC-4B79-B84D-6BA5803F953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Arkusz4!$F$5:$K$5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Arkusz4!$F$6:$K$6</c:f>
              <c:numCache>
                <c:formatCode>#,##0</c:formatCode>
                <c:ptCount val="6"/>
                <c:pt idx="0">
                  <c:v>3893</c:v>
                </c:pt>
                <c:pt idx="1">
                  <c:v>2823</c:v>
                </c:pt>
                <c:pt idx="2">
                  <c:v>2402</c:v>
                </c:pt>
                <c:pt idx="3">
                  <c:v>2296</c:v>
                </c:pt>
                <c:pt idx="4">
                  <c:v>2314</c:v>
                </c:pt>
                <c:pt idx="5">
                  <c:v>2470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E5-45AD-94D1-D3E492FCFB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80211199"/>
        <c:axId val="601603471"/>
        <c:axId val="0"/>
      </c:bar3DChart>
      <c:catAx>
        <c:axId val="5802111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601603471"/>
        <c:crosses val="autoZero"/>
        <c:auto val="1"/>
        <c:lblAlgn val="ctr"/>
        <c:lblOffset val="100"/>
        <c:noMultiLvlLbl val="0"/>
      </c:catAx>
      <c:valAx>
        <c:axId val="601603471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5802111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3058185538159564E-2"/>
          <c:y val="0.10535924339105698"/>
          <c:w val="0.94397572436078658"/>
          <c:h val="0.7715085903404972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'[Wykres w programie Microsoft PowerPoint]Arkusz4'!$E$6</c:f>
              <c:strCache>
                <c:ptCount val="1"/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5.8936773186608086E-3"/>
                  <c:y val="-2.39876850624718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8B8-448B-B9EB-CFB47B02C58F}"/>
                </c:ext>
              </c:extLst>
            </c:dLbl>
            <c:dLbl>
              <c:idx val="1"/>
              <c:layout>
                <c:manualLayout>
                  <c:x val="5.8936773186608303E-3"/>
                  <c:y val="-1.86570883819225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8B8-448B-B9EB-CFB47B02C58F}"/>
                </c:ext>
              </c:extLst>
            </c:dLbl>
            <c:dLbl>
              <c:idx val="2"/>
              <c:layout>
                <c:manualLayout>
                  <c:x val="3.536206391196498E-3"/>
                  <c:y val="-1.86570883819225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8B8-448B-B9EB-CFB47B02C58F}"/>
                </c:ext>
              </c:extLst>
            </c:dLbl>
            <c:dLbl>
              <c:idx val="3"/>
              <c:layout>
                <c:manualLayout>
                  <c:x val="4.7149418549286646E-3"/>
                  <c:y val="-2.93182817430211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8B8-448B-B9EB-CFB47B02C58F}"/>
                </c:ext>
              </c:extLst>
            </c:dLbl>
            <c:dLbl>
              <c:idx val="4"/>
              <c:layout>
                <c:manualLayout>
                  <c:x val="7.072412782392996E-3"/>
                  <c:y val="-3.997947510411982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6-28B8-448B-B9EB-CFB47B02C58F}"/>
                </c:ext>
              </c:extLst>
            </c:dLbl>
            <c:dLbl>
              <c:idx val="5"/>
              <c:layout>
                <c:manualLayout>
                  <c:x val="1.5323561028517986E-2"/>
                  <c:y val="-2.931828174302116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213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7-28B8-448B-B9EB-CFB47B02C58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'[Wykres w programie Microsoft PowerPoint]Arkusz4'!$F$5:$K$5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'[Wykres w programie Microsoft PowerPoint]Arkusz4'!$F$6:$K$6</c:f>
              <c:numCache>
                <c:formatCode>#,##0</c:formatCode>
                <c:ptCount val="6"/>
                <c:pt idx="0">
                  <c:v>279</c:v>
                </c:pt>
                <c:pt idx="1">
                  <c:v>217</c:v>
                </c:pt>
                <c:pt idx="2">
                  <c:v>230</c:v>
                </c:pt>
                <c:pt idx="3">
                  <c:v>214</c:v>
                </c:pt>
                <c:pt idx="4">
                  <c:v>186</c:v>
                </c:pt>
                <c:pt idx="5">
                  <c:v>212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B8-448B-B9EB-CFB47B02C58F}"/>
            </c:ext>
          </c:extLst>
        </c:ser>
        <c:ser>
          <c:idx val="1"/>
          <c:order val="1"/>
          <c:tx>
            <c:strRef>
              <c:f>'[Wykres w programie Microsoft PowerPoint]Arkusz4'!$E$7</c:f>
              <c:strCache>
                <c:ptCount val="1"/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'[Wykres w programie Microsoft PowerPoint]Arkusz4'!$F$5:$K$5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'[Wykres w programie Microsoft PowerPoint]Arkusz4'!$F$7:$K$7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01-28B8-448B-B9EB-CFB47B02C5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80211199"/>
        <c:axId val="601603471"/>
        <c:axId val="0"/>
      </c:bar3DChart>
      <c:catAx>
        <c:axId val="5802111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601603471"/>
        <c:crosses val="autoZero"/>
        <c:auto val="1"/>
        <c:lblAlgn val="ctr"/>
        <c:lblOffset val="100"/>
        <c:noMultiLvlLbl val="0"/>
      </c:catAx>
      <c:valAx>
        <c:axId val="6016034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5802111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'[Wykres w programie Microsoft PowerPoint]Arkusz4'!$E$6</c:f>
              <c:strCache>
                <c:ptCount val="1"/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3.5362060629877193E-3"/>
                  <c:y val="-2.398769009667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00C-4C29-BD3D-A1CB8A020488}"/>
                </c:ext>
              </c:extLst>
            </c:dLbl>
            <c:dLbl>
              <c:idx val="1"/>
              <c:layout>
                <c:manualLayout>
                  <c:x val="5.8936767716461554E-3"/>
                  <c:y val="-3.46488856951939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00C-4C29-BD3D-A1CB8A020488}"/>
                </c:ext>
              </c:extLst>
            </c:dLbl>
            <c:dLbl>
              <c:idx val="2"/>
              <c:layout>
                <c:manualLayout>
                  <c:x val="1.1787353543291532E-3"/>
                  <c:y val="-3.19835867955635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00C-4C29-BD3D-A1CB8A020488}"/>
                </c:ext>
              </c:extLst>
            </c:dLbl>
            <c:dLbl>
              <c:idx val="3"/>
              <c:layout>
                <c:manualLayout>
                  <c:x val="3.5362060629876325E-3"/>
                  <c:y val="-2.66529889963030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00C-4C29-BD3D-A1CB8A020488}"/>
                </c:ext>
              </c:extLst>
            </c:dLbl>
            <c:dLbl>
              <c:idx val="4"/>
              <c:layout>
                <c:manualLayout>
                  <c:x val="2.3574707086584795E-3"/>
                  <c:y val="-1.86570922974120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00C-4C29-BD3D-A1CB8A020488}"/>
                </c:ext>
              </c:extLst>
            </c:dLbl>
            <c:dLbl>
              <c:idx val="5"/>
              <c:layout>
                <c:manualLayout>
                  <c:x val="3.5362060629877193E-3"/>
                  <c:y val="-2.6652988996302952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</a:t>
                    </a:r>
                    <a:r>
                      <a:rPr lang="en-US" baseline="0" dirty="0"/>
                      <a:t> 805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300C-4C29-BD3D-A1CB8A02048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'[Wykres w programie Microsoft PowerPoint]Arkusz4'!$F$5:$K$5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'[Wykres w programie Microsoft PowerPoint]Arkusz4'!$F$6:$K$6</c:f>
              <c:numCache>
                <c:formatCode>#,##0</c:formatCode>
                <c:ptCount val="6"/>
                <c:pt idx="0">
                  <c:v>4564</c:v>
                </c:pt>
                <c:pt idx="1">
                  <c:v>3235</c:v>
                </c:pt>
                <c:pt idx="2">
                  <c:v>2762</c:v>
                </c:pt>
                <c:pt idx="3">
                  <c:v>2613</c:v>
                </c:pt>
                <c:pt idx="4">
                  <c:v>2675</c:v>
                </c:pt>
                <c:pt idx="5">
                  <c:v>2806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00C-4C29-BD3D-A1CB8A020488}"/>
            </c:ext>
          </c:extLst>
        </c:ser>
        <c:ser>
          <c:idx val="1"/>
          <c:order val="1"/>
          <c:tx>
            <c:strRef>
              <c:f>'[Wykres w programie Microsoft PowerPoint]Arkusz4'!$E$7</c:f>
              <c:strCache>
                <c:ptCount val="1"/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'[Wykres w programie Microsoft PowerPoint]Arkusz4'!$F$5:$K$5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'[Wykres w programie Microsoft PowerPoint]Arkusz4'!$F$7:$K$7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01-300C-4C29-BD3D-A1CB8A0204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80211199"/>
        <c:axId val="601603471"/>
        <c:axId val="0"/>
      </c:bar3DChart>
      <c:catAx>
        <c:axId val="5802111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601603471"/>
        <c:crosses val="autoZero"/>
        <c:auto val="1"/>
        <c:lblAlgn val="ctr"/>
        <c:lblOffset val="100"/>
        <c:noMultiLvlLbl val="0"/>
      </c:catAx>
      <c:valAx>
        <c:axId val="6016034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5802111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'[Wykres w programie Microsoft PowerPoint]Arkusz4'!$E$6</c:f>
              <c:strCache>
                <c:ptCount val="1"/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4.714941417316959E-3"/>
                  <c:y val="-2.93182817430211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ECF-4DD0-96AE-F1BAD9885DEC}"/>
                </c:ext>
              </c:extLst>
            </c:dLbl>
            <c:dLbl>
              <c:idx val="1"/>
              <c:layout>
                <c:manualLayout>
                  <c:x val="1.0608618188963158E-2"/>
                  <c:y val="-3.46488784235704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ECF-4DD0-96AE-F1BAD9885DEC}"/>
                </c:ext>
              </c:extLst>
            </c:dLbl>
            <c:dLbl>
              <c:idx val="2"/>
              <c:layout>
                <c:manualLayout>
                  <c:x val="8.2511474803045916E-3"/>
                  <c:y val="-2.39876850624718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ECF-4DD0-96AE-F1BAD9885DEC}"/>
                </c:ext>
              </c:extLst>
            </c:dLbl>
            <c:dLbl>
              <c:idx val="3"/>
              <c:layout>
                <c:manualLayout>
                  <c:x val="5.8936767716461121E-3"/>
                  <c:y val="-2.93182817430211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ECF-4DD0-96AE-F1BAD9885DEC}"/>
                </c:ext>
              </c:extLst>
            </c:dLbl>
            <c:dLbl>
              <c:idx val="4"/>
              <c:layout>
                <c:manualLayout>
                  <c:x val="4.714941417316959E-3"/>
                  <c:y val="-2.13223867221972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ECF-4DD0-96AE-F1BAD9885DEC}"/>
                </c:ext>
              </c:extLst>
            </c:dLbl>
            <c:dLbl>
              <c:idx val="5"/>
              <c:layout>
                <c:manualLayout>
                  <c:x val="8.2511474803045048E-3"/>
                  <c:y val="-2.13223867221972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ECF-4DD0-96AE-F1BAD9885DE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'[Wykres w programie Microsoft PowerPoint]Arkusz4'!$F$5:$K$5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'[Wykres w programie Microsoft PowerPoint]Arkusz4'!$F$6:$K$6</c:f>
              <c:numCache>
                <c:formatCode>#,##0</c:formatCode>
                <c:ptCount val="6"/>
                <c:pt idx="0">
                  <c:v>35827</c:v>
                </c:pt>
                <c:pt idx="1">
                  <c:v>30877</c:v>
                </c:pt>
                <c:pt idx="2">
                  <c:v>33707</c:v>
                </c:pt>
                <c:pt idx="3">
                  <c:v>29213</c:v>
                </c:pt>
                <c:pt idx="4">
                  <c:v>30027</c:v>
                </c:pt>
                <c:pt idx="5">
                  <c:v>33582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CF-4DD0-96AE-F1BAD9885DEC}"/>
            </c:ext>
          </c:extLst>
        </c:ser>
        <c:ser>
          <c:idx val="1"/>
          <c:order val="1"/>
          <c:tx>
            <c:strRef>
              <c:f>'[Wykres w programie Microsoft PowerPoint]Arkusz4'!$E$7</c:f>
              <c:strCache>
                <c:ptCount val="1"/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'[Wykres w programie Microsoft PowerPoint]Arkusz4'!$F$5:$K$5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'[Wykres w programie Microsoft PowerPoint]Arkusz4'!$F$7:$K$7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01-1ECF-4DD0-96AE-F1BAD9885D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80211199"/>
        <c:axId val="601603471"/>
        <c:axId val="0"/>
      </c:bar3DChart>
      <c:catAx>
        <c:axId val="5802111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601603471"/>
        <c:crosses val="autoZero"/>
        <c:auto val="1"/>
        <c:lblAlgn val="ctr"/>
        <c:lblOffset val="100"/>
        <c:noMultiLvlLbl val="0"/>
      </c:catAx>
      <c:valAx>
        <c:axId val="6016034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5802111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40"/>
      <c:rotY val="0"/>
      <c:depthPercent val="100"/>
      <c:rAngAx val="0"/>
      <c:perspective val="7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32453107077032661"/>
          <c:w val="0.72538718475729691"/>
          <c:h val="0.54223796890041442"/>
        </c:manualLayout>
      </c:layout>
      <c:pie3DChart>
        <c:varyColors val="1"/>
        <c:ser>
          <c:idx val="0"/>
          <c:order val="0"/>
          <c:dPt>
            <c:idx val="0"/>
            <c:bubble3D val="0"/>
            <c:explosion val="8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5311-4253-9F67-0EA8EF561987}"/>
              </c:ext>
            </c:extLst>
          </c:dPt>
          <c:dPt>
            <c:idx val="1"/>
            <c:bubble3D val="0"/>
            <c:explosion val="1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5311-4253-9F67-0EA8EF561987}"/>
              </c:ext>
            </c:extLst>
          </c:dPt>
          <c:dPt>
            <c:idx val="2"/>
            <c:bubble3D val="0"/>
            <c:explosion val="4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5311-4253-9F67-0EA8EF561987}"/>
              </c:ext>
            </c:extLst>
          </c:dPt>
          <c:dPt>
            <c:idx val="3"/>
            <c:bubble3D val="0"/>
            <c:explosion val="7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7-5311-4253-9F67-0EA8EF561987}"/>
              </c:ext>
            </c:extLst>
          </c:dPt>
          <c:dPt>
            <c:idx val="4"/>
            <c:bubble3D val="0"/>
            <c:explosion val="14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9-5311-4253-9F67-0EA8EF561987}"/>
              </c:ext>
            </c:extLst>
          </c:dPt>
          <c:dPt>
            <c:idx val="5"/>
            <c:bubble3D val="0"/>
            <c:explosion val="9"/>
            <c:spPr>
              <a:gradFill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B-5311-4253-9F67-0EA8EF561987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D-5311-4253-9F67-0EA8EF561987}"/>
              </c:ext>
            </c:extLst>
          </c:dPt>
          <c:dLbls>
            <c:dLbl>
              <c:idx val="1"/>
              <c:layout>
                <c:manualLayout>
                  <c:x val="-3.3004592984500647E-2"/>
                  <c:y val="2.008954195844324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311-4253-9F67-0EA8EF561987}"/>
                </c:ext>
              </c:extLst>
            </c:dLbl>
            <c:dLbl>
              <c:idx val="2"/>
              <c:layout>
                <c:manualLayout>
                  <c:x val="-1.6502296492250323E-2"/>
                  <c:y val="-8.035816783377344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311-4253-9F67-0EA8EF561987}"/>
                </c:ext>
              </c:extLst>
            </c:dLbl>
            <c:dLbl>
              <c:idx val="3"/>
              <c:layout>
                <c:manualLayout>
                  <c:x val="1.1787354637321661E-3"/>
                  <c:y val="-2.0089541958443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311-4253-9F67-0EA8EF561987}"/>
                </c:ext>
              </c:extLst>
            </c:dLbl>
            <c:dLbl>
              <c:idx val="4"/>
              <c:layout>
                <c:manualLayout>
                  <c:x val="5.8936773186607869E-3"/>
                  <c:y val="-4.304901848237860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311-4253-9F67-0EA8EF561987}"/>
                </c:ext>
              </c:extLst>
            </c:dLbl>
            <c:dLbl>
              <c:idx val="5"/>
              <c:layout>
                <c:manualLayout>
                  <c:x val="2.711091566583982E-2"/>
                  <c:y val="-3.156928022041097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311-4253-9F67-0EA8EF56198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Sheet1!$A$6:$A$12</c:f>
              <c:strCache>
                <c:ptCount val="7"/>
                <c:pt idx="0">
                  <c:v>Niedostosowanie prędkości do warunków ruchu</c:v>
                </c:pt>
                <c:pt idx="1">
                  <c:v>Nieustąpienie pierwszeństwa przejazdu</c:v>
                </c:pt>
                <c:pt idx="2">
                  <c:v>Nieustąpienie pierwszeństwa pieszemu na przejściu dla pieszych</c:v>
                </c:pt>
                <c:pt idx="3">
                  <c:v>Niezachowanie bezp. odleg. między pojazdami</c:v>
                </c:pt>
                <c:pt idx="4">
                  <c:v>Nieprawidłowe wyprzedzanie</c:v>
                </c:pt>
                <c:pt idx="5">
                  <c:v>Nieprawidłowe przejeżdżanie przejazdu dla rowerzystów</c:v>
                </c:pt>
                <c:pt idx="6">
                  <c:v>Podsumowanie całkowite</c:v>
                </c:pt>
              </c:strCache>
            </c:strRef>
          </c:cat>
          <c:val>
            <c:numRef>
              <c:f>Sheet1!$B$6:$B$12</c:f>
              <c:numCache>
                <c:formatCode>0</c:formatCode>
                <c:ptCount val="7"/>
                <c:pt idx="0">
                  <c:v>530</c:v>
                </c:pt>
                <c:pt idx="1">
                  <c:v>626</c:v>
                </c:pt>
                <c:pt idx="2">
                  <c:v>257</c:v>
                </c:pt>
                <c:pt idx="3">
                  <c:v>132</c:v>
                </c:pt>
                <c:pt idx="4">
                  <c:v>103</c:v>
                </c:pt>
                <c:pt idx="5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5311-4253-9F67-0EA8EF561987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4317863319149737"/>
          <c:y val="0.22772510324018219"/>
          <c:w val="0.34006493353501366"/>
          <c:h val="0.7399209458079735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5194552293866488E-2"/>
          <c:y val="5.9690966048598762E-2"/>
          <c:w val="0.79339380964476214"/>
          <c:h val="0.8056227245787824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mc!$B$4</c:f>
              <c:strCache>
                <c:ptCount val="1"/>
                <c:pt idx="0">
                  <c:v>2020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1.178735463732164E-2"/>
                  <c:y val="-2.93089999399973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418-47AB-A192-0297991FB4C0}"/>
                </c:ext>
              </c:extLst>
            </c:dLbl>
            <c:dLbl>
              <c:idx val="1"/>
              <c:layout>
                <c:manualLayout>
                  <c:x val="8.2511482461251617E-3"/>
                  <c:y val="-3.99668180999963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418-47AB-A192-0297991FB4C0}"/>
                </c:ext>
              </c:extLst>
            </c:dLbl>
            <c:dLbl>
              <c:idx val="2"/>
              <c:layout>
                <c:manualLayout>
                  <c:x val="1.0608619173589495E-2"/>
                  <c:y val="-2.93089999399973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418-47AB-A192-0297991FB4C0}"/>
                </c:ext>
              </c:extLst>
            </c:dLbl>
            <c:dLbl>
              <c:idx val="3"/>
              <c:layout>
                <c:manualLayout>
                  <c:x val="1.2966090101053826E-2"/>
                  <c:y val="-4.79601817199956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418-47AB-A192-0297991FB4C0}"/>
                </c:ext>
              </c:extLst>
            </c:dLbl>
            <c:dLbl>
              <c:idx val="4"/>
              <c:layout>
                <c:manualLayout>
                  <c:x val="1.0608619173589408E-2"/>
                  <c:y val="-3.99668180999963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418-47AB-A192-0297991FB4C0}"/>
                </c:ext>
              </c:extLst>
            </c:dLbl>
            <c:dLbl>
              <c:idx val="5"/>
              <c:layout>
                <c:manualLayout>
                  <c:x val="9.4298837098571557E-3"/>
                  <c:y val="-2.93089999399973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418-47AB-A192-0297991FB4C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mc!$C$3:$H$3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mc!$C$4:$H$4</c:f>
              <c:numCache>
                <c:formatCode>General</c:formatCode>
                <c:ptCount val="6"/>
                <c:pt idx="0">
                  <c:v>32</c:v>
                </c:pt>
                <c:pt idx="1">
                  <c:v>30</c:v>
                </c:pt>
                <c:pt idx="2">
                  <c:v>27</c:v>
                </c:pt>
                <c:pt idx="3">
                  <c:v>23</c:v>
                </c:pt>
                <c:pt idx="4">
                  <c:v>20</c:v>
                </c:pt>
                <c:pt idx="5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418-47AB-A192-0297991FB4C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7697024"/>
        <c:axId val="37698560"/>
        <c:axId val="0"/>
      </c:bar3DChart>
      <c:catAx>
        <c:axId val="3769702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7698560"/>
        <c:crosses val="autoZero"/>
        <c:auto val="1"/>
        <c:lblAlgn val="ctr"/>
        <c:lblOffset val="100"/>
        <c:noMultiLvlLbl val="0"/>
      </c:catAx>
      <c:valAx>
        <c:axId val="37698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7697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7959187158723533E-2"/>
          <c:y val="3.056478419330691E-2"/>
          <c:w val="0.46461435481020685"/>
          <c:h val="0.8923756042792006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Arkusz1!$U$6:$V$6</c:f>
              <c:strCache>
                <c:ptCount val="2"/>
                <c:pt idx="0">
                  <c:v>STAN ETATOWY PRZED ZMIANAMI</c:v>
                </c:pt>
                <c:pt idx="1">
                  <c:v>STAN ETATOWY PO ZMIANACH</c:v>
                </c:pt>
              </c:strCache>
            </c:strRef>
          </c:cat>
          <c:val>
            <c:numRef>
              <c:f>Arkusz1!$U$7:$V$7</c:f>
              <c:numCache>
                <c:formatCode>General</c:formatCode>
                <c:ptCount val="2"/>
                <c:pt idx="0">
                  <c:v>795</c:v>
                </c:pt>
                <c:pt idx="1">
                  <c:v>849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92-40CA-93A2-D2D6844EA2D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789658496"/>
        <c:axId val="850235824"/>
      </c:barChart>
      <c:catAx>
        <c:axId val="789658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850235824"/>
        <c:crosses val="autoZero"/>
        <c:auto val="1"/>
        <c:lblAlgn val="ctr"/>
        <c:lblOffset val="100"/>
        <c:noMultiLvlLbl val="0"/>
      </c:catAx>
      <c:valAx>
        <c:axId val="850235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7896584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0.79071</cdr:x>
      <cdr:y>0.25174</cdr:y>
    </cdr:from>
    <cdr:to>
      <cdr:x>0.8425</cdr:x>
      <cdr:y>0.36223</cdr:y>
    </cdr:to>
    <cdr:sp macro="" textlink="">
      <cdr:nvSpPr>
        <cdr:cNvPr id="2" name="pole tekstowe 1">
          <a:extLst xmlns:a="http://schemas.openxmlformats.org/drawingml/2006/main">
            <a:ext uri="{FF2B5EF4-FFF2-40B4-BE49-F238E27FC236}">
              <a16:creationId xmlns:a16="http://schemas.microsoft.com/office/drawing/2014/main" id="{174D030D-C7D0-4B9E-9B78-ADDA9C8D575B}"/>
            </a:ext>
          </a:extLst>
        </cdr:cNvPr>
        <cdr:cNvSpPr txBox="1"/>
      </cdr:nvSpPr>
      <cdr:spPr>
        <a:xfrm xmlns:a="http://schemas.openxmlformats.org/drawingml/2006/main">
          <a:off x="8453001" y="1199529"/>
          <a:ext cx="553654" cy="52647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pl-PL" sz="1400" b="1" dirty="0"/>
            <a:t>156</a:t>
          </a:r>
        </a:p>
        <a:p xmlns:a="http://schemas.openxmlformats.org/drawingml/2006/main">
          <a:r>
            <a:rPr lang="pl-PL" sz="1100" b="1" dirty="0"/>
            <a:t>6,74%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0.75152</cdr:x>
      <cdr:y>0.23273</cdr:y>
    </cdr:from>
    <cdr:to>
      <cdr:x>0.81455</cdr:x>
      <cdr:y>0.34321</cdr:y>
    </cdr:to>
    <cdr:sp macro="" textlink="">
      <cdr:nvSpPr>
        <cdr:cNvPr id="2" name="pole tekstowe 1">
          <a:extLst xmlns:a="http://schemas.openxmlformats.org/drawingml/2006/main">
            <a:ext uri="{FF2B5EF4-FFF2-40B4-BE49-F238E27FC236}">
              <a16:creationId xmlns:a16="http://schemas.microsoft.com/office/drawing/2014/main" id="{9AEF4F48-DBB3-4E07-8220-E7B6623D7751}"/>
            </a:ext>
          </a:extLst>
        </cdr:cNvPr>
        <cdr:cNvSpPr txBox="1"/>
      </cdr:nvSpPr>
      <cdr:spPr>
        <a:xfrm xmlns:a="http://schemas.openxmlformats.org/drawingml/2006/main">
          <a:off x="8097067" y="1108938"/>
          <a:ext cx="679102" cy="5264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sz="1400" b="1" dirty="0"/>
            <a:t>  27</a:t>
          </a:r>
        </a:p>
        <a:p xmlns:a="http://schemas.openxmlformats.org/drawingml/2006/main">
          <a:r>
            <a:rPr lang="pl-PL" b="1" dirty="0"/>
            <a:t>14</a:t>
          </a:r>
          <a:r>
            <a:rPr lang="pl-PL" sz="1100" b="1" dirty="0"/>
            <a:t>,52%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0.46732</cdr:x>
      <cdr:y>0.23974</cdr:y>
    </cdr:from>
    <cdr:to>
      <cdr:x>1</cdr:x>
      <cdr:y>0.95384</cdr:y>
    </cdr:to>
    <cdr:sp macro="" textlink="">
      <cdr:nvSpPr>
        <cdr:cNvPr id="2" name="pole tekstowe 10">
          <a:extLst xmlns:a="http://schemas.openxmlformats.org/drawingml/2006/main">
            <a:ext uri="{FF2B5EF4-FFF2-40B4-BE49-F238E27FC236}">
              <a16:creationId xmlns:a16="http://schemas.microsoft.com/office/drawing/2014/main" id="{9E4145E9-9A65-4F71-A207-1933C67B7821}"/>
            </a:ext>
          </a:extLst>
        </cdr:cNvPr>
        <cdr:cNvSpPr txBox="1"/>
      </cdr:nvSpPr>
      <cdr:spPr>
        <a:xfrm xmlns:a="http://schemas.openxmlformats.org/drawingml/2006/main">
          <a:off x="5035014" y="1136588"/>
          <a:ext cx="5739241" cy="338554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cap="flat">
          <a:noFill/>
        </a:ln>
      </cdr:spPr>
      <cdr:txBody>
        <a:bodyPr xmlns:a="http://schemas.openxmlformats.org/drawingml/2006/main" vert="horz" wrap="square" lIns="91440" tIns="45720" rIns="91440" bIns="45720" anchor="t" anchorCtr="0" compatLnSpc="1">
          <a:spAutoFit/>
        </a:bodyPr>
        <a:lstStyle xmlns:a="http://schemas.openxmlformats.org/drawingml/2006/main">
          <a:defPPr>
            <a:defRPr lang="pl-PL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R="0" lvl="0" algn="l" defTabSz="914400" rtl="0" fontAlgn="auto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SzPct val="100000"/>
            <a:tabLst/>
            <a:defRPr sz="1800" b="0" i="0" u="none" strike="noStrike" kern="0" cap="none" spc="0" baseline="0">
              <a:solidFill>
                <a:srgbClr val="000000"/>
              </a:solidFill>
              <a:uFillTx/>
            </a:defRPr>
          </a:pPr>
          <a:endParaRPr lang="pl-PL" sz="1800" b="0" i="0" u="none" strike="noStrike" kern="1200" cap="none" spc="0" baseline="0" dirty="0">
            <a:solidFill>
              <a:srgbClr val="000000"/>
            </a:solidFill>
            <a:uFillTx/>
            <a:latin typeface="Calibri"/>
          </a:endParaRPr>
        </a:p>
        <a:p xmlns:a="http://schemas.openxmlformats.org/drawingml/2006/main">
          <a:pPr marR="0" lvl="0" algn="ctr" defTabSz="914400" rtl="0" fontAlgn="auto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SzPct val="100000"/>
            <a:tabLst/>
            <a:defRPr sz="1800" b="0" i="0" u="none" strike="noStrike" kern="0" cap="none" spc="0" baseline="0">
              <a:solidFill>
                <a:srgbClr val="000000"/>
              </a:solidFill>
              <a:uFillTx/>
            </a:defRPr>
          </a:pPr>
          <a:r>
            <a:rPr lang="pl-PL" sz="1800" b="0" i="0" u="none" strike="noStrike" kern="1200" cap="none" spc="0" baseline="0" dirty="0">
              <a:solidFill>
                <a:srgbClr val="002060"/>
              </a:solidFill>
              <a:uFillTx/>
              <a:latin typeface="Calibri"/>
            </a:rPr>
            <a:t>Utworzenie Wydziałów</a:t>
          </a:r>
          <a:r>
            <a:rPr lang="pl-PL" sz="1800" b="0" i="0" u="none" strike="noStrike" kern="1200" cap="none" spc="0" dirty="0">
              <a:solidFill>
                <a:srgbClr val="002060"/>
              </a:solidFill>
              <a:uFillTx/>
              <a:latin typeface="Calibri"/>
            </a:rPr>
            <a:t> Ruchu Drogowego</a:t>
          </a:r>
          <a:endParaRPr lang="pl-PL" sz="1800" b="0" i="0" u="none" strike="noStrike" kern="1200" cap="none" spc="0" baseline="0" dirty="0">
            <a:solidFill>
              <a:srgbClr val="002060"/>
            </a:solidFill>
            <a:uFillTx/>
            <a:latin typeface="Calibri"/>
          </a:endParaRPr>
        </a:p>
        <a:p xmlns:a="http://schemas.openxmlformats.org/drawingml/2006/main">
          <a:pPr marL="285750" marR="0" lvl="0" indent="-285750" algn="l" defTabSz="914400" rtl="0" fontAlgn="auto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SzPct val="100000"/>
            <a:buFont typeface="Arial" pitchFamily="34"/>
            <a:buChar char="•"/>
            <a:tabLst/>
            <a:defRPr sz="1800" b="0" i="0" u="none" strike="noStrike" kern="0" cap="none" spc="0" baseline="0">
              <a:solidFill>
                <a:srgbClr val="000000"/>
              </a:solidFill>
              <a:uFillTx/>
            </a:defRPr>
          </a:pPr>
          <a:r>
            <a:rPr lang="pl-PL" sz="1600" b="0" i="0" u="none" strike="noStrike" kern="1200" cap="none" spc="0" baseline="0" dirty="0">
              <a:solidFill>
                <a:srgbClr val="002060"/>
              </a:solidFill>
              <a:uFillTx/>
              <a:latin typeface="Calibri"/>
            </a:rPr>
            <a:t>15 sierpnia 2024 r. – </a:t>
          </a:r>
          <a:r>
            <a:rPr lang="pl-PL" sz="1600" b="1" i="0" u="none" strike="noStrike" kern="1200" cap="none" spc="0" baseline="0" dirty="0">
              <a:solidFill>
                <a:srgbClr val="002060"/>
              </a:solidFill>
              <a:uFillTx/>
              <a:latin typeface="Calibri"/>
            </a:rPr>
            <a:t>WRD KPP w Międzychodzie</a:t>
          </a:r>
        </a:p>
        <a:p xmlns:a="http://schemas.openxmlformats.org/drawingml/2006/main">
          <a:pPr marL="285750" marR="0" lvl="0" indent="-285750" algn="l" defTabSz="914400" rtl="0" fontAlgn="auto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SzPct val="100000"/>
            <a:buFont typeface="Arial" pitchFamily="34"/>
            <a:buChar char="•"/>
            <a:tabLst/>
            <a:defRPr sz="1800" b="0" i="0" u="none" strike="noStrike" kern="0" cap="none" spc="0" baseline="0">
              <a:solidFill>
                <a:srgbClr val="000000"/>
              </a:solidFill>
              <a:uFillTx/>
            </a:defRPr>
          </a:pPr>
          <a:r>
            <a:rPr lang="pl-PL" sz="1600" b="0" i="0" u="none" strike="noStrike" kern="1200" cap="none" spc="0" baseline="0" dirty="0">
              <a:solidFill>
                <a:srgbClr val="002060"/>
              </a:solidFill>
              <a:uFillTx/>
              <a:latin typeface="Calibri"/>
            </a:rPr>
            <a:t>16 września 2024 r. – </a:t>
          </a:r>
          <a:r>
            <a:rPr lang="pl-PL" sz="1600" b="1" i="0" u="none" strike="noStrike" kern="1200" cap="none" spc="0" baseline="0" dirty="0">
              <a:solidFill>
                <a:srgbClr val="002060"/>
              </a:solidFill>
              <a:uFillTx/>
              <a:latin typeface="Calibri"/>
            </a:rPr>
            <a:t>WRD KPP w Jarocinie</a:t>
          </a:r>
          <a:endParaRPr lang="pl-PL" sz="1600" b="0" i="0" u="none" strike="noStrike" kern="1200" cap="none" spc="0" baseline="0" dirty="0">
            <a:solidFill>
              <a:srgbClr val="002060"/>
            </a:solidFill>
            <a:uFillTx/>
            <a:latin typeface="Calibri"/>
          </a:endParaRPr>
        </a:p>
        <a:p xmlns:a="http://schemas.openxmlformats.org/drawingml/2006/main">
          <a:pPr marL="285750" marR="0" lvl="0" indent="-285750" algn="l" defTabSz="914400" rtl="0" fontAlgn="auto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SzPct val="100000"/>
            <a:buFont typeface="Arial" pitchFamily="34"/>
            <a:buChar char="•"/>
            <a:tabLst/>
            <a:defRPr sz="1800" b="0" i="0" u="none" strike="noStrike" kern="0" cap="none" spc="0" baseline="0">
              <a:solidFill>
                <a:srgbClr val="000000"/>
              </a:solidFill>
              <a:uFillTx/>
            </a:defRPr>
          </a:pPr>
          <a:r>
            <a:rPr lang="pl-PL" sz="1600" b="0" i="0" u="none" strike="noStrike" kern="1200" cap="none" spc="0" baseline="0" dirty="0">
              <a:solidFill>
                <a:srgbClr val="002060"/>
              </a:solidFill>
              <a:uFillTx/>
              <a:latin typeface="Calibri"/>
            </a:rPr>
            <a:t>15 października 2024 r. – </a:t>
          </a:r>
          <a:r>
            <a:rPr lang="pl-PL" sz="1600" b="1" i="0" u="none" strike="noStrike" kern="1200" cap="none" spc="0" baseline="0" dirty="0">
              <a:solidFill>
                <a:srgbClr val="002060"/>
              </a:solidFill>
              <a:uFillTx/>
              <a:latin typeface="Calibri"/>
            </a:rPr>
            <a:t>WRD KPP w Grodzisku Wielkopolskim</a:t>
          </a:r>
        </a:p>
        <a:p xmlns:a="http://schemas.openxmlformats.org/drawingml/2006/main">
          <a:pPr marL="285750" marR="0" lvl="0" indent="-285750" algn="l" defTabSz="914400" rtl="0" fontAlgn="auto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SzPct val="100000"/>
            <a:buFont typeface="Arial" pitchFamily="34"/>
            <a:buChar char="•"/>
            <a:tabLst/>
            <a:defRPr sz="1800" b="0" i="0" u="none" strike="noStrike" kern="0" cap="none" spc="0" baseline="0">
              <a:solidFill>
                <a:srgbClr val="000000"/>
              </a:solidFill>
              <a:uFillTx/>
            </a:defRPr>
          </a:pPr>
          <a:r>
            <a:rPr lang="pl-PL" sz="1600" b="0" i="0" u="none" strike="noStrike" kern="1200" cap="none" spc="0" baseline="0" dirty="0">
              <a:solidFill>
                <a:srgbClr val="002060"/>
              </a:solidFill>
              <a:uFillTx/>
              <a:latin typeface="Calibri"/>
            </a:rPr>
            <a:t>16 października 2024 r. – </a:t>
          </a:r>
          <a:r>
            <a:rPr lang="pl-PL" sz="1600" b="1" i="0" u="none" strike="noStrike" kern="1200" cap="none" spc="0" baseline="0" dirty="0">
              <a:solidFill>
                <a:srgbClr val="002060"/>
              </a:solidFill>
              <a:uFillTx/>
              <a:latin typeface="Calibri"/>
            </a:rPr>
            <a:t>WRD KPP w Krotoszynie</a:t>
          </a:r>
          <a:endParaRPr lang="pl-PL" sz="1600" b="0" i="0" u="none" strike="noStrike" kern="1200" cap="none" spc="0" baseline="0" dirty="0">
            <a:solidFill>
              <a:srgbClr val="002060"/>
            </a:solidFill>
            <a:uFillTx/>
            <a:latin typeface="Calibri"/>
          </a:endParaRPr>
        </a:p>
        <a:p xmlns:a="http://schemas.openxmlformats.org/drawingml/2006/main">
          <a:pPr marL="285750" marR="0" lvl="0" indent="-285750" algn="l" defTabSz="914400" rtl="0" fontAlgn="auto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SzPct val="100000"/>
            <a:buFont typeface="Arial" pitchFamily="34"/>
            <a:buChar char="•"/>
            <a:tabLst/>
            <a:defRPr sz="1800" b="0" i="0" u="none" strike="noStrike" kern="0" cap="none" spc="0" baseline="0">
              <a:solidFill>
                <a:srgbClr val="000000"/>
              </a:solidFill>
              <a:uFillTx/>
            </a:defRPr>
          </a:pPr>
          <a:r>
            <a:rPr lang="pl-PL" sz="1600" b="0" i="0" u="none" strike="noStrike" kern="1200" cap="none" spc="0" baseline="0" dirty="0">
              <a:solidFill>
                <a:srgbClr val="002060"/>
              </a:solidFill>
              <a:uFillTx/>
              <a:latin typeface="Calibri"/>
            </a:rPr>
            <a:t>18 października 2024 r. – </a:t>
          </a:r>
          <a:r>
            <a:rPr lang="pl-PL" sz="1600" b="1" i="0" u="none" strike="noStrike" kern="1200" cap="none" spc="0" baseline="0" dirty="0">
              <a:solidFill>
                <a:srgbClr val="002060"/>
              </a:solidFill>
              <a:uFillTx/>
              <a:latin typeface="Calibri"/>
            </a:rPr>
            <a:t>WRD KPP w Chodzieży</a:t>
          </a:r>
        </a:p>
        <a:p xmlns:a="http://schemas.openxmlformats.org/drawingml/2006/main">
          <a:pPr marL="285750" marR="0" lvl="0" indent="-285750" algn="l" defTabSz="914400" rtl="0" fontAlgn="auto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SzPct val="100000"/>
            <a:buFont typeface="Arial" pitchFamily="34"/>
            <a:buChar char="•"/>
            <a:tabLst/>
            <a:defRPr sz="1800" b="0" i="0" u="none" strike="noStrike" kern="0" cap="none" spc="0" baseline="0">
              <a:solidFill>
                <a:srgbClr val="000000"/>
              </a:solidFill>
              <a:uFillTx/>
            </a:defRPr>
          </a:pPr>
          <a:endParaRPr lang="pl-PL" sz="1600" b="1" dirty="0">
            <a:solidFill>
              <a:srgbClr val="002060"/>
            </a:solidFill>
            <a:latin typeface="Calibri"/>
          </a:endParaRPr>
        </a:p>
        <a:p xmlns:a="http://schemas.openxmlformats.org/drawingml/2006/main">
          <a:pPr marR="0" lvl="0" algn="l" defTabSz="914400" rtl="0" fontAlgn="auto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SzPct val="100000"/>
            <a:tabLst/>
            <a:defRPr sz="1800" b="0" i="0" u="none" strike="noStrike" kern="0" cap="none" spc="0" baseline="0">
              <a:solidFill>
                <a:srgbClr val="000000"/>
              </a:solidFill>
              <a:uFillTx/>
            </a:defRPr>
          </a:pPr>
          <a:r>
            <a:rPr lang="pl-PL" sz="1600" b="1" dirty="0">
              <a:solidFill>
                <a:srgbClr val="002060"/>
              </a:solidFill>
              <a:latin typeface="Calibri"/>
            </a:rPr>
            <a:t>Garnizon wielkopolski po zmianach strukturalnych posiada 31 Wydziałów Ruchu Drogowego</a:t>
          </a:r>
          <a:endParaRPr lang="pl-PL" sz="1600" b="1" i="0" u="none" strike="noStrike" kern="1200" cap="none" spc="0" baseline="0" dirty="0">
            <a:solidFill>
              <a:srgbClr val="002060"/>
            </a:solidFill>
            <a:uFillTx/>
            <a:latin typeface="Calibri"/>
          </a:endParaRPr>
        </a:p>
        <a:p xmlns:a="http://schemas.openxmlformats.org/drawingml/2006/main">
          <a:pPr marL="285750" marR="0" lvl="0" indent="-285750" algn="l" defTabSz="914400" rtl="0" fontAlgn="auto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SzPct val="100000"/>
            <a:buFont typeface="Arial" pitchFamily="34"/>
            <a:buChar char="•"/>
            <a:tabLst/>
            <a:defRPr sz="1800" b="0" i="0" u="none" strike="noStrike" kern="0" cap="none" spc="0" baseline="0">
              <a:solidFill>
                <a:srgbClr val="000000"/>
              </a:solidFill>
              <a:uFillTx/>
            </a:defRPr>
          </a:pPr>
          <a:endParaRPr lang="pl-PL" sz="1600" b="1" dirty="0">
            <a:solidFill>
              <a:srgbClr val="000000"/>
            </a:solidFill>
            <a:latin typeface="Calibri"/>
          </a:endParaRPr>
        </a:p>
        <a:p xmlns:a="http://schemas.openxmlformats.org/drawingml/2006/main">
          <a:pPr marL="285750" marR="0" lvl="0" indent="-285750" algn="l" defTabSz="914400" rtl="0" fontAlgn="auto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SzPct val="100000"/>
            <a:buFont typeface="Arial" pitchFamily="34"/>
            <a:buChar char="•"/>
            <a:tabLst/>
            <a:defRPr sz="1800" b="0" i="0" u="none" strike="noStrike" kern="0" cap="none" spc="0" baseline="0">
              <a:solidFill>
                <a:srgbClr val="000000"/>
              </a:solidFill>
              <a:uFillTx/>
            </a:defRPr>
          </a:pPr>
          <a:endParaRPr lang="pl-PL" sz="1600" b="1" i="0" u="none" strike="noStrike" kern="1200" cap="none" spc="0" baseline="0" dirty="0">
            <a:solidFill>
              <a:srgbClr val="000000"/>
            </a:solidFill>
            <a:uFillTx/>
            <a:latin typeface="Calibri"/>
          </a:endParaRPr>
        </a:p>
        <a:p xmlns:a="http://schemas.openxmlformats.org/drawingml/2006/main">
          <a:pPr marL="285750" marR="0" lvl="0" indent="-285750" algn="l" defTabSz="914400" rtl="0" fontAlgn="auto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SzPct val="100000"/>
            <a:buFont typeface="Arial" pitchFamily="34"/>
            <a:buChar char="•"/>
            <a:tabLst/>
            <a:defRPr sz="1800" b="0" i="0" u="none" strike="noStrike" kern="0" cap="none" spc="0" baseline="0">
              <a:solidFill>
                <a:srgbClr val="000000"/>
              </a:solidFill>
              <a:uFillTx/>
            </a:defRPr>
          </a:pPr>
          <a:endParaRPr lang="pl-PL" sz="1800" b="0" i="0" u="none" strike="noStrike" kern="1200" cap="none" spc="0" baseline="0" dirty="0">
            <a:solidFill>
              <a:srgbClr val="000000"/>
            </a:solidFill>
            <a:uFillTx/>
            <a:latin typeface="Calibri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1086F6-E995-47B0-BD23-4EE672E21698}" type="datetimeFigureOut">
              <a:rPr lang="pl-PL" smtClean="0"/>
              <a:t>10.02.2025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9EE954-6D8B-4E00-BA28-985FB9F169B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56388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70FF3FB-8FFC-DE8C-89BF-E64D735FB7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1D75D8F-8105-0C94-1FF1-08472F3F60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EFEDF0F-B502-6C15-8E69-8DB855B0B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D04AB-7624-437E-B86D-710250671C01}" type="datetimeFigureOut">
              <a:rPr lang="pl-PL" smtClean="0"/>
              <a:t>10.02.2025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321A9C3-DB93-BBB4-F5FB-B96FC5599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5468AF6-5488-4538-100B-9405925C8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C5FA6-8D85-4D12-9B1B-79DA3FA01DC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39463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6AEB136-3FDD-0FDD-F947-E3C2384F5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CD0312B6-6600-F7E1-4BF5-4DB7AFC56F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516D5B6-BBF4-62BA-3FDB-010DEE175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D04AB-7624-437E-B86D-710250671C01}" type="datetimeFigureOut">
              <a:rPr lang="pl-PL" smtClean="0"/>
              <a:t>10.02.2025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D1C964F-C06E-3A88-8A41-863329870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1EC2BEF-99E5-451F-33C3-DE5761F4B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C5FA6-8D85-4D12-9B1B-79DA3FA01DC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7739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15E3A79B-5997-50BA-8D37-69CFD48608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BA24227D-7289-1C1F-4F7D-FC7286A46C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BCCA080-27E8-C63B-18EE-8ABD50FE6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D04AB-7624-437E-B86D-710250671C01}" type="datetimeFigureOut">
              <a:rPr lang="pl-PL" smtClean="0"/>
              <a:t>10.02.2025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059209A-E396-53B4-A9C1-4D7AF37C6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92C0A2D-E69E-23C7-9DCB-1D8353D50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C5FA6-8D85-4D12-9B1B-79DA3FA01DC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25037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599AF78-3DCC-9510-E73B-E4BF781EF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68E9934-E444-5123-5DB4-98E46B3066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E922E71-305F-AAC3-4C51-74869AA3D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D04AB-7624-437E-B86D-710250671C01}" type="datetimeFigureOut">
              <a:rPr lang="pl-PL" smtClean="0"/>
              <a:t>10.02.2025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520765C-E8E5-EE5F-B086-F349E1BE4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F8140C9-1525-CD52-C6F0-72229E1CB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C5FA6-8D85-4D12-9B1B-79DA3FA01DC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70139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1D1893B-8919-BC14-5D27-B098D6967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66CDF3C-1079-3AF9-5E29-88D327F323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44E7606-A0AD-071F-E779-5998BFF04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D04AB-7624-437E-B86D-710250671C01}" type="datetimeFigureOut">
              <a:rPr lang="pl-PL" smtClean="0"/>
              <a:t>10.02.2025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06A4188-2381-762A-31EA-D93AD4863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BA21287-BA6F-0E0E-7A80-3913852E5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C5FA6-8D85-4D12-9B1B-79DA3FA01DC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4551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390E178-4E9E-B2EB-4C42-D51900040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1CF28BB-DBDC-ED40-CC8B-C529C5618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6B0DBD0C-3C63-6020-4FED-FB18E22B34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8039521-6ED2-4157-0546-95E35E19E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D04AB-7624-437E-B86D-710250671C01}" type="datetimeFigureOut">
              <a:rPr lang="pl-PL" smtClean="0"/>
              <a:t>10.02.2025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C1FD42FD-F917-922B-271D-5AF5E961A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9D357FF-78DD-7754-5326-ECB6BB80E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C5FA6-8D85-4D12-9B1B-79DA3FA01DC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90809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F21E29A-1A4C-594E-4443-AD63CFC02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ADADF8A-AFD2-74A1-4A48-1ADB411A67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B5A43FC-A0CB-4172-A72D-DDD4EBA0C4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3761B997-7A9C-4899-2A55-71F5719CAA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9D4130D0-5447-2113-B470-B09B6FD808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0A37A3CA-4741-5889-EE49-28B92D649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D04AB-7624-437E-B86D-710250671C01}" type="datetimeFigureOut">
              <a:rPr lang="pl-PL" smtClean="0"/>
              <a:t>10.02.2025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3B58B422-76B3-C90D-88B4-02BE318B4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3EAF24A1-6635-853F-3AC5-706E1FAF3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C5FA6-8D85-4D12-9B1B-79DA3FA01DC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57554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85C48D6-D54E-A020-C43E-2CA5191D1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856F2B1D-624F-8F06-0A57-6D8EBAC97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D04AB-7624-437E-B86D-710250671C01}" type="datetimeFigureOut">
              <a:rPr lang="pl-PL" smtClean="0"/>
              <a:t>10.02.2025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98D7D719-8C30-464C-4875-F2120E5B8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6AF54F4-FCCE-64BD-6A91-F90784D07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C5FA6-8D85-4D12-9B1B-79DA3FA01DC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15732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516BFF50-6AD0-58B6-2640-09F0DA4E2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D04AB-7624-437E-B86D-710250671C01}" type="datetimeFigureOut">
              <a:rPr lang="pl-PL" smtClean="0"/>
              <a:t>10.02.2025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05646C34-C86C-F5F1-974B-44CD044D6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3453CA8-451A-E47E-6DD2-17640F0BF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C5FA6-8D85-4D12-9B1B-79DA3FA01DC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1683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180CF9D-B27E-7A3E-F902-FBC0675AE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F17221-A668-D804-CCA2-3EF0B43AB2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06B9D26-C467-1691-515C-82B0A1BEF4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496C5A1-1CD8-3BB2-BB6F-779809652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D04AB-7624-437E-B86D-710250671C01}" type="datetimeFigureOut">
              <a:rPr lang="pl-PL" smtClean="0"/>
              <a:t>10.02.2025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10D30E0C-6960-5F21-1959-901C6AE6A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63EE884-9583-C029-2E0A-5E760B5E4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C5FA6-8D85-4D12-9B1B-79DA3FA01DC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21283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086AB2F-19CC-71DC-2122-A61F0BDB3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C9A4348D-B78C-284A-1736-5D22EF802D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25F7D90B-FE56-CA9D-5826-E6E23A46F9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AC66CED-995A-9F51-D16C-47C857AEC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D04AB-7624-437E-B86D-710250671C01}" type="datetimeFigureOut">
              <a:rPr lang="pl-PL" smtClean="0"/>
              <a:t>10.02.2025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1262E23-F31A-9B55-7011-D7EC7CBAB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AB00BF8-2089-2D43-944C-AE49250EF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C5FA6-8D85-4D12-9B1B-79DA3FA01DC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86690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F38A2310-A371-7531-BD6A-C283ACDA4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7043235-6A7E-ECBF-20CE-4759EC3A3C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8040E56-74D8-5E44-BC33-0BA9965253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8D04AB-7624-437E-B86D-710250671C01}" type="datetimeFigureOut">
              <a:rPr lang="pl-PL" smtClean="0"/>
              <a:t>10.02.2025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A06B788-5FE3-3240-5FA9-03181CBB45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1F4041D-2417-AAEA-C34A-AC41A8F0DA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6C5FA6-8D85-4D12-9B1B-79DA3FA01DC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99515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Wideo 118">
            <a:extLst>
              <a:ext uri="{FF2B5EF4-FFF2-40B4-BE49-F238E27FC236}">
                <a16:creationId xmlns:a16="http://schemas.microsoft.com/office/drawing/2014/main" id="{43F2AE1D-AD5A-E76F-4833-9232AF6BFA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0" y="11"/>
            <a:ext cx="12191979" cy="6857989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A73055B0-A8A1-5114-055A-A2B76F4378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3599" y="3692992"/>
            <a:ext cx="6846181" cy="1157680"/>
          </a:xfrm>
        </p:spPr>
        <p:txBody>
          <a:bodyPr anchor="b">
            <a:noAutofit/>
          </a:bodyPr>
          <a:lstStyle/>
          <a:p>
            <a:pPr>
              <a:lnSpc>
                <a:spcPct val="100000"/>
              </a:lnSpc>
            </a:pPr>
            <a:r>
              <a:rPr lang="pl-PL" sz="4000" b="1" dirty="0">
                <a:solidFill>
                  <a:schemeClr val="bg1"/>
                </a:solidFill>
              </a:rPr>
              <a:t>WYDZIAŁ RUCHU DROGOWEGO KWP W POZNANIU</a:t>
            </a:r>
            <a:br>
              <a:rPr lang="pl-PL" sz="4000" b="1" dirty="0">
                <a:solidFill>
                  <a:schemeClr val="bg1"/>
                </a:solidFill>
              </a:rPr>
            </a:br>
            <a:br>
              <a:rPr lang="pl-PL" sz="4000" b="1" dirty="0">
                <a:solidFill>
                  <a:schemeClr val="bg1"/>
                </a:solidFill>
              </a:rPr>
            </a:br>
            <a:r>
              <a:rPr lang="pl-PL" sz="1800" b="1" dirty="0">
                <a:solidFill>
                  <a:srgbClr val="FFFF00"/>
                </a:solidFill>
              </a:rPr>
              <a:t>STAN BEZPIECZEŃSTWA NA DROGACH </a:t>
            </a:r>
            <a:br>
              <a:rPr lang="pl-PL" sz="1800" b="1" dirty="0">
                <a:solidFill>
                  <a:srgbClr val="FFFF00"/>
                </a:solidFill>
              </a:rPr>
            </a:br>
            <a:r>
              <a:rPr lang="pl-PL" sz="1800" b="1" dirty="0">
                <a:solidFill>
                  <a:srgbClr val="FFFF00"/>
                </a:solidFill>
              </a:rPr>
              <a:t>WOJEWÓDZTWA WIELKOPOLSKIEGO</a:t>
            </a:r>
            <a:br>
              <a:rPr lang="pl-PL" sz="1800" b="1" dirty="0">
                <a:solidFill>
                  <a:srgbClr val="FFFF00"/>
                </a:solidFill>
              </a:rPr>
            </a:br>
            <a:r>
              <a:rPr lang="pl-PL" sz="1800" b="1" dirty="0">
                <a:solidFill>
                  <a:srgbClr val="FFFF00"/>
                </a:solidFill>
              </a:rPr>
              <a:t> W 2024 ROKU</a:t>
            </a:r>
            <a:endParaRPr lang="pl-PL" sz="4000" b="1" dirty="0">
              <a:solidFill>
                <a:srgbClr val="FFFF00"/>
              </a:solidFill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DA93F290-A8E9-7078-A2F3-E070D20D1B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43063" y="4886325"/>
            <a:ext cx="2858424" cy="258881"/>
          </a:xfrm>
        </p:spPr>
        <p:txBody>
          <a:bodyPr anchor="t">
            <a:normAutofit fontScale="55000" lnSpcReduction="20000"/>
          </a:bodyPr>
          <a:lstStyle/>
          <a:p>
            <a:pPr algn="ctr"/>
            <a:endParaRPr lang="pl-PL" dirty="0"/>
          </a:p>
        </p:txBody>
      </p:sp>
      <p:pic>
        <p:nvPicPr>
          <p:cNvPr id="6" name="Obraz 5" descr="Obraz zawierający tekst, znak&#10;&#10;Opis wygenerowany automatycznie">
            <a:extLst>
              <a:ext uri="{FF2B5EF4-FFF2-40B4-BE49-F238E27FC236}">
                <a16:creationId xmlns:a16="http://schemas.microsoft.com/office/drawing/2014/main" id="{CBD7AD43-8056-CBE3-61A8-8FC6195B93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16121"/>
            <a:ext cx="6210020" cy="6225757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AE073F85-DFBF-486F-AC5C-DEB8028B11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5606" y="4647672"/>
            <a:ext cx="1698808" cy="1103556"/>
          </a:xfrm>
          <a:prstGeom prst="rect">
            <a:avLst/>
          </a:prstGeom>
        </p:spPr>
      </p:pic>
      <p:sp>
        <p:nvSpPr>
          <p:cNvPr id="7" name="CustomShape 4">
            <a:extLst>
              <a:ext uri="{FF2B5EF4-FFF2-40B4-BE49-F238E27FC236}">
                <a16:creationId xmlns:a16="http://schemas.microsoft.com/office/drawing/2014/main" id="{F94949DB-C751-440E-9689-91FEF59EF6FF}"/>
              </a:ext>
            </a:extLst>
          </p:cNvPr>
          <p:cNvSpPr/>
          <p:nvPr/>
        </p:nvSpPr>
        <p:spPr>
          <a:xfrm>
            <a:off x="9023253" y="6147932"/>
            <a:ext cx="3023338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l-PL" sz="1400" b="0" i="1" strike="noStrike" spc="-1" dirty="0">
                <a:solidFill>
                  <a:srgbClr val="FFFF00"/>
                </a:solidFill>
                <a:latin typeface="Calibri"/>
              </a:rPr>
              <a:t>www.wielkopolska.policja.gov.pl</a:t>
            </a:r>
            <a:endParaRPr lang="pl-PL" sz="1400" b="0" strike="noStrike" spc="-1" dirty="0">
              <a:solidFill>
                <a:srgbClr val="FFFF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6951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19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BDD62A-B7CF-6E52-9D1D-3A47A84E5C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6C891C2B-BC3C-935D-7089-344DE18FA3B4}"/>
              </a:ext>
            </a:extLst>
          </p:cNvPr>
          <p:cNvSpPr/>
          <p:nvPr/>
        </p:nvSpPr>
        <p:spPr>
          <a:xfrm>
            <a:off x="0" y="1510"/>
            <a:ext cx="12192000" cy="1493240"/>
          </a:xfrm>
          <a:prstGeom prst="rect">
            <a:avLst/>
          </a:prstGeom>
          <a:gradFill flip="none" rotWithShape="1">
            <a:gsLst>
              <a:gs pos="1100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97000">
                <a:schemeClr val="accent1">
                  <a:lumMod val="45000"/>
                  <a:lumOff val="5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dirty="0">
              <a:solidFill>
                <a:srgbClr val="FFFFFF"/>
              </a:solidFill>
              <a:cs typeface="Arial" charset="0"/>
            </a:endParaRPr>
          </a:p>
          <a:p>
            <a:pPr algn="ctr">
              <a:defRPr/>
            </a:pPr>
            <a:endParaRPr lang="pl-PL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AF5B393-ABDD-D91F-F63D-ADBA0CF7C8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7931" y="225180"/>
            <a:ext cx="1550178" cy="1008000"/>
          </a:xfrm>
          <a:prstGeom prst="rect">
            <a:avLst/>
          </a:prstGeom>
        </p:spPr>
      </p:pic>
      <p:pic>
        <p:nvPicPr>
          <p:cNvPr id="6" name="Obraz 5" descr="Obraz zawierający tekst, znak&#10;&#10;Opis wygenerowany automatycznie">
            <a:extLst>
              <a:ext uri="{FF2B5EF4-FFF2-40B4-BE49-F238E27FC236}">
                <a16:creationId xmlns:a16="http://schemas.microsoft.com/office/drawing/2014/main" id="{FF437ACC-AAE1-B1B0-F629-0965E9F485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91" y="78005"/>
            <a:ext cx="1333850" cy="1337230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60359B9E-BA8A-A565-7F15-F1B718303D72}"/>
              </a:ext>
            </a:extLst>
          </p:cNvPr>
          <p:cNvSpPr/>
          <p:nvPr/>
        </p:nvSpPr>
        <p:spPr>
          <a:xfrm>
            <a:off x="0" y="6258187"/>
            <a:ext cx="12192000" cy="599813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dirty="0">
              <a:solidFill>
                <a:srgbClr val="FFFFFF"/>
              </a:solidFill>
              <a:cs typeface="Arial" charset="0"/>
            </a:endParaRPr>
          </a:p>
          <a:p>
            <a:pPr algn="ctr">
              <a:defRPr/>
            </a:pPr>
            <a:endParaRPr lang="pl-PL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" name="CustomShape 4">
            <a:extLst>
              <a:ext uri="{FF2B5EF4-FFF2-40B4-BE49-F238E27FC236}">
                <a16:creationId xmlns:a16="http://schemas.microsoft.com/office/drawing/2014/main" id="{A06ED675-F062-2418-2EE5-FCE611652C97}"/>
              </a:ext>
            </a:extLst>
          </p:cNvPr>
          <p:cNvSpPr/>
          <p:nvPr/>
        </p:nvSpPr>
        <p:spPr>
          <a:xfrm>
            <a:off x="9398601" y="6404931"/>
            <a:ext cx="3023338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l-PL" sz="1400" b="0" i="1" strike="noStrike" spc="-1" dirty="0">
                <a:solidFill>
                  <a:srgbClr val="FFC000"/>
                </a:solidFill>
                <a:latin typeface="Calibri"/>
              </a:rPr>
              <a:t>www.wielkopolska.policja.gov.pl</a:t>
            </a:r>
            <a:endParaRPr lang="pl-PL" sz="1400" b="0" strike="noStrike" spc="-1" dirty="0">
              <a:solidFill>
                <a:srgbClr val="FFC000"/>
              </a:solidFill>
              <a:latin typeface="Arial"/>
            </a:endParaRP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9C21B089-BEC4-3DEC-21E4-496461A85CE1}"/>
              </a:ext>
            </a:extLst>
          </p:cNvPr>
          <p:cNvSpPr/>
          <p:nvPr/>
        </p:nvSpPr>
        <p:spPr>
          <a:xfrm>
            <a:off x="0" y="1493239"/>
            <a:ext cx="1417741" cy="4764945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dirty="0">
              <a:solidFill>
                <a:srgbClr val="FFFFFF"/>
              </a:solidFill>
              <a:cs typeface="Arial" charset="0"/>
            </a:endParaRPr>
          </a:p>
          <a:p>
            <a:pPr algn="ctr">
              <a:defRPr/>
            </a:pPr>
            <a:endParaRPr lang="pl-PL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ED922924-34FF-0B6E-640F-020B21F0B86E}"/>
              </a:ext>
            </a:extLst>
          </p:cNvPr>
          <p:cNvSpPr txBox="1"/>
          <p:nvPr/>
        </p:nvSpPr>
        <p:spPr>
          <a:xfrm>
            <a:off x="327172" y="6258184"/>
            <a:ext cx="981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chemeClr val="bg1"/>
                </a:solidFill>
              </a:rPr>
              <a:t>2024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BE87D940-D33C-207F-7AA2-8E1CF1945DB4}"/>
              </a:ext>
            </a:extLst>
          </p:cNvPr>
          <p:cNvSpPr txBox="1"/>
          <p:nvPr/>
        </p:nvSpPr>
        <p:spPr>
          <a:xfrm>
            <a:off x="1417740" y="1494773"/>
            <a:ext cx="107742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endParaRPr lang="pl-PL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b="1" dirty="0"/>
              <a:t>Sfinansowanie zakupu przez Marszałka Województwa Wielkopolskiego 5 nowych pojazdów </a:t>
            </a:r>
            <a:br>
              <a:rPr lang="pl-PL" b="1" dirty="0"/>
            </a:br>
            <a:r>
              <a:rPr lang="pl-PL" b="1" dirty="0"/>
              <a:t>z wideorejestratorami wykorzystywanych przez policjantów WRD KWP w Poznaniu na terenie całego województwa Wielkopolskiego.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l-PL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l-PL" b="1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CE2DE632-842C-53D5-E0BA-19B817FD0F77}"/>
              </a:ext>
            </a:extLst>
          </p:cNvPr>
          <p:cNvSpPr txBox="1"/>
          <p:nvPr/>
        </p:nvSpPr>
        <p:spPr>
          <a:xfrm>
            <a:off x="1606878" y="599816"/>
            <a:ext cx="87870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chemeClr val="bg1"/>
                </a:solidFill>
              </a:rPr>
              <a:t>DALSZE WSPARCIE MARSZAŁKA WOJEWÓZTWA WIELKOPOLSKIEGO NA RZECZ POPRAWY BEZPIECZEŃSTWA W RUCHU DROGOWYM W 2025 ROKU</a:t>
            </a:r>
          </a:p>
        </p:txBody>
      </p:sp>
      <p:pic>
        <p:nvPicPr>
          <p:cNvPr id="4098" name="Picture 2" descr="Nowe nieoznakowane BMW na służbie. Wideorejestrator kosztował tyle, co  połowa auta">
            <a:extLst>
              <a:ext uri="{FF2B5EF4-FFF2-40B4-BE49-F238E27FC236}">
                <a16:creationId xmlns:a16="http://schemas.microsoft.com/office/drawing/2014/main" id="{349AFF9C-F3AA-9ACF-78DC-23AADB1BC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78" y="3037761"/>
            <a:ext cx="3000149" cy="199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ołowę ceny nowych BMW dla policji stanowi wideorejestrator. To urządzenie  mierzy prędkość… radiowozu">
            <a:extLst>
              <a:ext uri="{FF2B5EF4-FFF2-40B4-BE49-F238E27FC236}">
                <a16:creationId xmlns:a16="http://schemas.microsoft.com/office/drawing/2014/main" id="{846B652D-9E37-FE86-EF96-3126FDFAF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764" y="3029468"/>
            <a:ext cx="3000150" cy="199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Nowy nieoznakowany radiowóz BMW z wideorejestratorem trafił do bydgoskiej  drogówki - InfoFordon.pl - Najnowsze informacje z Fordonu">
            <a:extLst>
              <a:ext uri="{FF2B5EF4-FFF2-40B4-BE49-F238E27FC236}">
                <a16:creationId xmlns:a16="http://schemas.microsoft.com/office/drawing/2014/main" id="{EAD63A42-5216-4F85-B2B3-21315EC99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0557" y="3040920"/>
            <a:ext cx="2939226" cy="1993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360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BDD62A-B7CF-6E52-9D1D-3A47A84E5C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6C891C2B-BC3C-935D-7089-344DE18FA3B4}"/>
              </a:ext>
            </a:extLst>
          </p:cNvPr>
          <p:cNvSpPr/>
          <p:nvPr/>
        </p:nvSpPr>
        <p:spPr>
          <a:xfrm>
            <a:off x="0" y="1510"/>
            <a:ext cx="12192000" cy="1493240"/>
          </a:xfrm>
          <a:prstGeom prst="rect">
            <a:avLst/>
          </a:prstGeom>
          <a:gradFill flip="none" rotWithShape="1">
            <a:gsLst>
              <a:gs pos="1100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97000">
                <a:schemeClr val="accent1">
                  <a:lumMod val="45000"/>
                  <a:lumOff val="5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dirty="0">
              <a:solidFill>
                <a:srgbClr val="FFFFFF"/>
              </a:solidFill>
              <a:cs typeface="Arial" charset="0"/>
            </a:endParaRPr>
          </a:p>
          <a:p>
            <a:pPr algn="ctr">
              <a:defRPr/>
            </a:pPr>
            <a:endParaRPr lang="pl-PL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6" name="Obraz 5" descr="Obraz zawierający tekst, znak&#10;&#10;Opis wygenerowany automatycznie">
            <a:extLst>
              <a:ext uri="{FF2B5EF4-FFF2-40B4-BE49-F238E27FC236}">
                <a16:creationId xmlns:a16="http://schemas.microsoft.com/office/drawing/2014/main" id="{FF437ACC-AAE1-B1B0-F629-0965E9F48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91" y="78005"/>
            <a:ext cx="1333850" cy="1337230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60359B9E-BA8A-A565-7F15-F1B718303D72}"/>
              </a:ext>
            </a:extLst>
          </p:cNvPr>
          <p:cNvSpPr/>
          <p:nvPr/>
        </p:nvSpPr>
        <p:spPr>
          <a:xfrm>
            <a:off x="0" y="6258187"/>
            <a:ext cx="12192000" cy="599813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dirty="0">
              <a:solidFill>
                <a:srgbClr val="FFFFFF"/>
              </a:solidFill>
              <a:cs typeface="Arial" charset="0"/>
            </a:endParaRPr>
          </a:p>
          <a:p>
            <a:pPr algn="ctr">
              <a:defRPr/>
            </a:pPr>
            <a:endParaRPr lang="pl-PL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" name="CustomShape 4">
            <a:extLst>
              <a:ext uri="{FF2B5EF4-FFF2-40B4-BE49-F238E27FC236}">
                <a16:creationId xmlns:a16="http://schemas.microsoft.com/office/drawing/2014/main" id="{A06ED675-F062-2418-2EE5-FCE611652C97}"/>
              </a:ext>
            </a:extLst>
          </p:cNvPr>
          <p:cNvSpPr/>
          <p:nvPr/>
        </p:nvSpPr>
        <p:spPr>
          <a:xfrm>
            <a:off x="9398601" y="6404931"/>
            <a:ext cx="3023338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l-PL" sz="1400" b="0" i="1" strike="noStrike" spc="-1" dirty="0">
                <a:solidFill>
                  <a:srgbClr val="FFC000"/>
                </a:solidFill>
                <a:latin typeface="Calibri"/>
              </a:rPr>
              <a:t>www.wielkopolska.policja.gov.pl</a:t>
            </a:r>
            <a:endParaRPr lang="pl-PL" sz="1400" b="0" strike="noStrike" spc="-1" dirty="0">
              <a:solidFill>
                <a:srgbClr val="FFC000"/>
              </a:solidFill>
              <a:latin typeface="Arial"/>
            </a:endParaRP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9C21B089-BEC4-3DEC-21E4-496461A85CE1}"/>
              </a:ext>
            </a:extLst>
          </p:cNvPr>
          <p:cNvSpPr/>
          <p:nvPr/>
        </p:nvSpPr>
        <p:spPr>
          <a:xfrm>
            <a:off x="0" y="1493239"/>
            <a:ext cx="1417741" cy="4764945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dirty="0">
              <a:solidFill>
                <a:srgbClr val="FFFFFF"/>
              </a:solidFill>
              <a:cs typeface="Arial" charset="0"/>
            </a:endParaRPr>
          </a:p>
          <a:p>
            <a:pPr algn="ctr">
              <a:defRPr/>
            </a:pPr>
            <a:endParaRPr lang="pl-PL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ED922924-34FF-0B6E-640F-020B21F0B86E}"/>
              </a:ext>
            </a:extLst>
          </p:cNvPr>
          <p:cNvSpPr txBox="1"/>
          <p:nvPr/>
        </p:nvSpPr>
        <p:spPr>
          <a:xfrm>
            <a:off x="327172" y="6258184"/>
            <a:ext cx="981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chemeClr val="bg1"/>
                </a:solidFill>
              </a:rPr>
              <a:t>2024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BE87D940-D33C-207F-7AA2-8E1CF1945DB4}"/>
              </a:ext>
            </a:extLst>
          </p:cNvPr>
          <p:cNvSpPr txBox="1"/>
          <p:nvPr/>
        </p:nvSpPr>
        <p:spPr>
          <a:xfrm>
            <a:off x="1417740" y="1494773"/>
            <a:ext cx="107742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endParaRPr lang="pl-PL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b="1" dirty="0"/>
              <a:t>Sfinansowanie zakupu przez Marszałka Województwa Wielkopolskiego pojazdu służbowego dedykowanego do realizacji zadań profilaktycznych przez policjantów KWP w Poznaniu prowadzących działania na terenie całego województwa Wielkopolskiego.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l-PL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l-PL" b="1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CE2DE632-842C-53D5-E0BA-19B817FD0F77}"/>
              </a:ext>
            </a:extLst>
          </p:cNvPr>
          <p:cNvSpPr txBox="1"/>
          <p:nvPr/>
        </p:nvSpPr>
        <p:spPr>
          <a:xfrm>
            <a:off x="1606878" y="599816"/>
            <a:ext cx="87870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chemeClr val="bg1"/>
                </a:solidFill>
              </a:rPr>
              <a:t>DALSZE WSPARCIE MARSZAŁKA WOJEWÓZTWA WIELKOPOLSKIEGO NA RZECZ POPRAWY BEZPIECZEŃSTWA W RUCHU DROGOWYM W 2025 ROKU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B060F8E6-F508-4E31-9A3E-AD4B0B7BB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4436" y="3044696"/>
            <a:ext cx="2862588" cy="2039249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9CD593BA-EBC5-4F06-9E3A-FCFAFD05D5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7182" y="3036692"/>
            <a:ext cx="3118877" cy="2077998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BBAB1CB9-D7F9-493A-9F0D-43B9223A3F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9434" y="3044696"/>
            <a:ext cx="3056993" cy="203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405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CA945324-E519-A9D5-4337-AA960594B7C8}"/>
              </a:ext>
            </a:extLst>
          </p:cNvPr>
          <p:cNvSpPr/>
          <p:nvPr/>
        </p:nvSpPr>
        <p:spPr>
          <a:xfrm>
            <a:off x="0" y="1510"/>
            <a:ext cx="12192000" cy="1493240"/>
          </a:xfrm>
          <a:prstGeom prst="rect">
            <a:avLst/>
          </a:prstGeom>
          <a:gradFill flip="none" rotWithShape="1">
            <a:gsLst>
              <a:gs pos="1100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97000">
                <a:schemeClr val="accent1">
                  <a:lumMod val="45000"/>
                  <a:lumOff val="5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dirty="0">
              <a:solidFill>
                <a:srgbClr val="FFFFFF"/>
              </a:solidFill>
              <a:cs typeface="Arial" charset="0"/>
            </a:endParaRPr>
          </a:p>
          <a:p>
            <a:pPr algn="ctr">
              <a:defRPr/>
            </a:pPr>
            <a:endParaRPr lang="pl-PL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10E7C74-14F9-4871-A263-38774B323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7931" y="225180"/>
            <a:ext cx="1550178" cy="1008000"/>
          </a:xfrm>
          <a:prstGeom prst="rect">
            <a:avLst/>
          </a:prstGeom>
        </p:spPr>
      </p:pic>
      <p:pic>
        <p:nvPicPr>
          <p:cNvPr id="6" name="Obraz 5" descr="Obraz zawierający tekst, znak&#10;&#10;Opis wygenerowany automatycznie">
            <a:extLst>
              <a:ext uri="{FF2B5EF4-FFF2-40B4-BE49-F238E27FC236}">
                <a16:creationId xmlns:a16="http://schemas.microsoft.com/office/drawing/2014/main" id="{7D4B4807-ACD3-4AE4-9F3B-57A3945E9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91" y="78005"/>
            <a:ext cx="1333850" cy="1337230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2DD84100-7811-494C-AB07-9BCB7068701F}"/>
              </a:ext>
            </a:extLst>
          </p:cNvPr>
          <p:cNvSpPr/>
          <p:nvPr/>
        </p:nvSpPr>
        <p:spPr>
          <a:xfrm>
            <a:off x="0" y="6258187"/>
            <a:ext cx="12192000" cy="599813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dirty="0">
              <a:solidFill>
                <a:srgbClr val="FFFFFF"/>
              </a:solidFill>
              <a:cs typeface="Arial" charset="0"/>
            </a:endParaRPr>
          </a:p>
          <a:p>
            <a:pPr algn="ctr">
              <a:defRPr/>
            </a:pPr>
            <a:endParaRPr lang="pl-PL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" name="CustomShape 4">
            <a:extLst>
              <a:ext uri="{FF2B5EF4-FFF2-40B4-BE49-F238E27FC236}">
                <a16:creationId xmlns:a16="http://schemas.microsoft.com/office/drawing/2014/main" id="{F49FAD10-DF5C-4C81-98DD-5328E3093582}"/>
              </a:ext>
            </a:extLst>
          </p:cNvPr>
          <p:cNvSpPr/>
          <p:nvPr/>
        </p:nvSpPr>
        <p:spPr>
          <a:xfrm>
            <a:off x="9398601" y="6404931"/>
            <a:ext cx="3023338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l-PL" sz="1400" b="0" i="1" strike="noStrike" spc="-1" dirty="0">
                <a:solidFill>
                  <a:srgbClr val="FFC000"/>
                </a:solidFill>
                <a:latin typeface="Calibri"/>
              </a:rPr>
              <a:t>www.wielkopolska.policja.gov.pl</a:t>
            </a:r>
            <a:endParaRPr lang="pl-PL" sz="1400" b="0" strike="noStrike" spc="-1" dirty="0">
              <a:solidFill>
                <a:srgbClr val="FFC000"/>
              </a:solidFill>
              <a:latin typeface="Arial"/>
            </a:endParaRP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5796558D-B6FD-4F28-B35C-AC5E95B6C9E9}"/>
              </a:ext>
            </a:extLst>
          </p:cNvPr>
          <p:cNvSpPr/>
          <p:nvPr/>
        </p:nvSpPr>
        <p:spPr>
          <a:xfrm>
            <a:off x="0" y="1493239"/>
            <a:ext cx="1417741" cy="4764945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dirty="0">
              <a:solidFill>
                <a:srgbClr val="FFFFFF"/>
              </a:solidFill>
              <a:cs typeface="Arial" charset="0"/>
            </a:endParaRPr>
          </a:p>
          <a:p>
            <a:pPr algn="ctr">
              <a:defRPr/>
            </a:pPr>
            <a:endParaRPr lang="pl-PL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DAD8704D-876D-4F68-8462-DE67D87125A9}"/>
              </a:ext>
            </a:extLst>
          </p:cNvPr>
          <p:cNvSpPr txBox="1"/>
          <p:nvPr/>
        </p:nvSpPr>
        <p:spPr>
          <a:xfrm>
            <a:off x="327172" y="6258184"/>
            <a:ext cx="981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chemeClr val="bg1"/>
                </a:solidFill>
              </a:rPr>
              <a:t>2024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9334231E-159C-4EC5-AE19-8D07104AED40}"/>
              </a:ext>
            </a:extLst>
          </p:cNvPr>
          <p:cNvSpPr txBox="1"/>
          <p:nvPr/>
        </p:nvSpPr>
        <p:spPr>
          <a:xfrm>
            <a:off x="1585519" y="511728"/>
            <a:ext cx="8808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chemeClr val="bg1"/>
                </a:solidFill>
              </a:rPr>
              <a:t>POJAZDY POLICJI WYPOSAŻONE W WIDEOREJESTRATOR GARNIZONU WIELKOPOLSKIEGO      W PODZIALE NA ILOŚĆ W LATACH 2019 - 2024 </a:t>
            </a:r>
          </a:p>
        </p:txBody>
      </p:sp>
      <p:graphicFrame>
        <p:nvGraphicFramePr>
          <p:cNvPr id="11" name="Wykres 10">
            <a:extLst>
              <a:ext uri="{FF2B5EF4-FFF2-40B4-BE49-F238E27FC236}">
                <a16:creationId xmlns:a16="http://schemas.microsoft.com/office/drawing/2014/main" id="{00000000-0008-0000-00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1439251"/>
              </p:ext>
            </p:extLst>
          </p:nvPr>
        </p:nvGraphicFramePr>
        <p:xfrm>
          <a:off x="1417742" y="1491730"/>
          <a:ext cx="10774258" cy="4766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758826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BECB23BC-4B85-4B72-9626-86C3EC0B3AE5}"/>
              </a:ext>
            </a:extLst>
          </p:cNvPr>
          <p:cNvSpPr/>
          <p:nvPr/>
        </p:nvSpPr>
        <p:spPr>
          <a:xfrm>
            <a:off x="0" y="16778"/>
            <a:ext cx="12191996" cy="1493242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rgbClr val="ABC0E4"/>
              </a:gs>
            </a:gsLst>
            <a:lin ang="1890000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  <a:cs typeface="Arial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  <a:cs typeface="Arial"/>
            </a:endParaRPr>
          </a:p>
        </p:txBody>
      </p:sp>
      <p:pic>
        <p:nvPicPr>
          <p:cNvPr id="3" name="Obraz 4">
            <a:extLst>
              <a:ext uri="{FF2B5EF4-FFF2-40B4-BE49-F238E27FC236}">
                <a16:creationId xmlns:a16="http://schemas.microsoft.com/office/drawing/2014/main" id="{819E2852-ABB3-4F29-A50E-E934EADD8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7927" y="225180"/>
            <a:ext cx="1550182" cy="100799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Obraz 5" descr="Obraz zawierający tekst, znak&#10;&#10;Opis wygenerowany automatycznie">
            <a:extLst>
              <a:ext uri="{FF2B5EF4-FFF2-40B4-BE49-F238E27FC236}">
                <a16:creationId xmlns:a16="http://schemas.microsoft.com/office/drawing/2014/main" id="{95165849-85CE-4C57-AC3E-7EF95B497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87" y="78007"/>
            <a:ext cx="1333853" cy="133722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rostokąt 8">
            <a:extLst>
              <a:ext uri="{FF2B5EF4-FFF2-40B4-BE49-F238E27FC236}">
                <a16:creationId xmlns:a16="http://schemas.microsoft.com/office/drawing/2014/main" id="{79ED493B-8DBD-45EA-A3A2-F09AC76A197B}"/>
              </a:ext>
            </a:extLst>
          </p:cNvPr>
          <p:cNvSpPr/>
          <p:nvPr/>
        </p:nvSpPr>
        <p:spPr>
          <a:xfrm>
            <a:off x="0" y="6258181"/>
            <a:ext cx="12191996" cy="599809"/>
          </a:xfrm>
          <a:prstGeom prst="rect">
            <a:avLst/>
          </a:prstGeom>
          <a:solidFill>
            <a:srgbClr val="00206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  <a:cs typeface="Arial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  <a:cs typeface="Arial"/>
            </a:endParaRPr>
          </a:p>
        </p:txBody>
      </p:sp>
      <p:sp>
        <p:nvSpPr>
          <p:cNvPr id="6" name="CustomShape 4">
            <a:extLst>
              <a:ext uri="{FF2B5EF4-FFF2-40B4-BE49-F238E27FC236}">
                <a16:creationId xmlns:a16="http://schemas.microsoft.com/office/drawing/2014/main" id="{38EEA885-5F06-4553-B722-A4B6267F6776}"/>
              </a:ext>
            </a:extLst>
          </p:cNvPr>
          <p:cNvSpPr/>
          <p:nvPr/>
        </p:nvSpPr>
        <p:spPr>
          <a:xfrm>
            <a:off x="9398605" y="6404933"/>
            <a:ext cx="3023335" cy="306324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400" b="0" i="1" u="none" strike="noStrike" kern="1200" cap="none" spc="-1" baseline="0">
                <a:solidFill>
                  <a:srgbClr val="FFC000"/>
                </a:solidFill>
                <a:uFillTx/>
                <a:latin typeface="Calibri"/>
              </a:rPr>
              <a:t>www.wielkopolska.policja.gov.pl</a:t>
            </a:r>
            <a:endParaRPr lang="pl-PL" sz="1400" b="0" i="0" u="none" strike="noStrike" kern="1200" cap="none" spc="-1" baseline="0">
              <a:solidFill>
                <a:srgbClr val="FFC000"/>
              </a:solidFill>
              <a:uFillTx/>
              <a:latin typeface="Arial"/>
            </a:endParaRPr>
          </a:p>
        </p:txBody>
      </p:sp>
      <p:sp>
        <p:nvSpPr>
          <p:cNvPr id="7" name="Prostokąt 11">
            <a:extLst>
              <a:ext uri="{FF2B5EF4-FFF2-40B4-BE49-F238E27FC236}">
                <a16:creationId xmlns:a16="http://schemas.microsoft.com/office/drawing/2014/main" id="{6C8A653F-8A90-42F5-918C-CF3E9F682AD6}"/>
              </a:ext>
            </a:extLst>
          </p:cNvPr>
          <p:cNvSpPr/>
          <p:nvPr/>
        </p:nvSpPr>
        <p:spPr>
          <a:xfrm>
            <a:off x="0" y="1493242"/>
            <a:ext cx="1417740" cy="4764947"/>
          </a:xfrm>
          <a:prstGeom prst="rect">
            <a:avLst/>
          </a:prstGeom>
          <a:solidFill>
            <a:srgbClr val="00206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  <a:cs typeface="Arial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Calibri"/>
              <a:cs typeface="Arial"/>
            </a:endParaRPr>
          </a:p>
        </p:txBody>
      </p:sp>
      <p:sp>
        <p:nvSpPr>
          <p:cNvPr id="8" name="pole tekstowe 3">
            <a:extLst>
              <a:ext uri="{FF2B5EF4-FFF2-40B4-BE49-F238E27FC236}">
                <a16:creationId xmlns:a16="http://schemas.microsoft.com/office/drawing/2014/main" id="{7AA16081-AE32-45B7-B981-A708C4D34C71}"/>
              </a:ext>
            </a:extLst>
          </p:cNvPr>
          <p:cNvSpPr txBox="1"/>
          <p:nvPr/>
        </p:nvSpPr>
        <p:spPr>
          <a:xfrm>
            <a:off x="327172" y="6258181"/>
            <a:ext cx="981507" cy="46166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2024</a:t>
            </a:r>
          </a:p>
        </p:txBody>
      </p:sp>
      <p:sp>
        <p:nvSpPr>
          <p:cNvPr id="9" name="pole tekstowe 9">
            <a:extLst>
              <a:ext uri="{FF2B5EF4-FFF2-40B4-BE49-F238E27FC236}">
                <a16:creationId xmlns:a16="http://schemas.microsoft.com/office/drawing/2014/main" id="{69FBA8B8-BE52-4286-B3FA-CF54166B0B6F}"/>
              </a:ext>
            </a:extLst>
          </p:cNvPr>
          <p:cNvSpPr txBox="1"/>
          <p:nvPr/>
        </p:nvSpPr>
        <p:spPr>
          <a:xfrm>
            <a:off x="1501627" y="436532"/>
            <a:ext cx="9056300" cy="70788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b="1" i="0" u="none" strike="noStrike" kern="1200" cap="none" spc="0" baseline="0" dirty="0">
                <a:uFillTx/>
                <a:latin typeface="Calibri"/>
              </a:rPr>
              <a:t>Zmiany w strukturach pionu ruchu drogowego jednostek województwa wielkopolskiego w latach 2023 - 2024</a:t>
            </a:r>
            <a:endParaRPr lang="pl-PL" sz="2000" b="1" i="0" u="sng" strike="noStrike" kern="1200" cap="none" spc="0" baseline="0" dirty="0">
              <a:uFillTx/>
              <a:latin typeface="Calibri"/>
            </a:endParaRPr>
          </a:p>
        </p:txBody>
      </p:sp>
      <p:graphicFrame>
        <p:nvGraphicFramePr>
          <p:cNvPr id="12" name="Wykres 11">
            <a:extLst>
              <a:ext uri="{FF2B5EF4-FFF2-40B4-BE49-F238E27FC236}">
                <a16:creationId xmlns:a16="http://schemas.microsoft.com/office/drawing/2014/main" id="{06F33B45-0114-4ECF-83F1-180C10EAFCF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3011291"/>
              </p:ext>
            </p:extLst>
          </p:nvPr>
        </p:nvGraphicFramePr>
        <p:xfrm>
          <a:off x="1417740" y="1517201"/>
          <a:ext cx="10774256" cy="47409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AE4E88-F495-66ED-E1ED-A6543AB24D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2F5948B2-CEF7-8A98-3D7D-7A709ABFE5D9}"/>
              </a:ext>
            </a:extLst>
          </p:cNvPr>
          <p:cNvSpPr/>
          <p:nvPr/>
        </p:nvSpPr>
        <p:spPr>
          <a:xfrm>
            <a:off x="0" y="0"/>
            <a:ext cx="12192000" cy="1493240"/>
          </a:xfrm>
          <a:prstGeom prst="rect">
            <a:avLst/>
          </a:prstGeom>
          <a:gradFill flip="none" rotWithShape="1">
            <a:gsLst>
              <a:gs pos="1100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97000">
                <a:schemeClr val="accent1">
                  <a:lumMod val="45000"/>
                  <a:lumOff val="5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dirty="0">
              <a:solidFill>
                <a:srgbClr val="FFFFFF"/>
              </a:solidFill>
              <a:cs typeface="Arial" charset="0"/>
            </a:endParaRPr>
          </a:p>
          <a:p>
            <a:pPr algn="ctr">
              <a:defRPr/>
            </a:pPr>
            <a:endParaRPr lang="pl-PL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56C18C3-0074-C258-8D40-176176DCD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7931" y="225180"/>
            <a:ext cx="1550178" cy="1008000"/>
          </a:xfrm>
          <a:prstGeom prst="rect">
            <a:avLst/>
          </a:prstGeom>
        </p:spPr>
      </p:pic>
      <p:pic>
        <p:nvPicPr>
          <p:cNvPr id="6" name="Obraz 5" descr="Obraz zawierający tekst, znak&#10;&#10;Opis wygenerowany automatycznie">
            <a:extLst>
              <a:ext uri="{FF2B5EF4-FFF2-40B4-BE49-F238E27FC236}">
                <a16:creationId xmlns:a16="http://schemas.microsoft.com/office/drawing/2014/main" id="{271A672A-188B-C896-BDD6-9673F5437C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91" y="78005"/>
            <a:ext cx="1333850" cy="1337230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9A4F451B-FC3F-9595-C18E-005017482E30}"/>
              </a:ext>
            </a:extLst>
          </p:cNvPr>
          <p:cNvSpPr/>
          <p:nvPr/>
        </p:nvSpPr>
        <p:spPr>
          <a:xfrm>
            <a:off x="0" y="6258187"/>
            <a:ext cx="12192000" cy="599813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dirty="0">
              <a:solidFill>
                <a:srgbClr val="FFFFFF"/>
              </a:solidFill>
              <a:cs typeface="Arial" charset="0"/>
            </a:endParaRPr>
          </a:p>
          <a:p>
            <a:pPr algn="ctr">
              <a:defRPr/>
            </a:pPr>
            <a:endParaRPr lang="pl-PL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" name="CustomShape 4">
            <a:extLst>
              <a:ext uri="{FF2B5EF4-FFF2-40B4-BE49-F238E27FC236}">
                <a16:creationId xmlns:a16="http://schemas.microsoft.com/office/drawing/2014/main" id="{8410B35E-3FA7-82B7-F80E-62A19E31C99E}"/>
              </a:ext>
            </a:extLst>
          </p:cNvPr>
          <p:cNvSpPr/>
          <p:nvPr/>
        </p:nvSpPr>
        <p:spPr>
          <a:xfrm>
            <a:off x="9398601" y="6404931"/>
            <a:ext cx="3023338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l-PL" sz="1400" b="0" i="1" strike="noStrike" spc="-1" dirty="0">
                <a:solidFill>
                  <a:srgbClr val="FFC000"/>
                </a:solidFill>
                <a:latin typeface="Calibri"/>
              </a:rPr>
              <a:t>www.wielkopolska.policja.gov.pl</a:t>
            </a:r>
            <a:endParaRPr lang="pl-PL" sz="1400" b="0" strike="noStrike" spc="-1" dirty="0">
              <a:solidFill>
                <a:srgbClr val="FFC000"/>
              </a:solidFill>
              <a:latin typeface="Arial"/>
            </a:endParaRP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21B374A0-EE98-0102-D622-7560422E5CBD}"/>
              </a:ext>
            </a:extLst>
          </p:cNvPr>
          <p:cNvSpPr/>
          <p:nvPr/>
        </p:nvSpPr>
        <p:spPr>
          <a:xfrm>
            <a:off x="0" y="1493239"/>
            <a:ext cx="1417741" cy="4764945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dirty="0">
              <a:solidFill>
                <a:srgbClr val="FFFFFF"/>
              </a:solidFill>
              <a:cs typeface="Arial" charset="0"/>
            </a:endParaRPr>
          </a:p>
          <a:p>
            <a:pPr algn="ctr">
              <a:defRPr/>
            </a:pPr>
            <a:endParaRPr lang="pl-PL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586C3EA5-17A1-4E00-CD5D-329EA0B36187}"/>
              </a:ext>
            </a:extLst>
          </p:cNvPr>
          <p:cNvSpPr txBox="1"/>
          <p:nvPr/>
        </p:nvSpPr>
        <p:spPr>
          <a:xfrm>
            <a:off x="327172" y="6258184"/>
            <a:ext cx="981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chemeClr val="bg1"/>
                </a:solidFill>
              </a:rPr>
              <a:t>2024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7D4F4E04-D6E0-5815-2620-4726D5461B9F}"/>
              </a:ext>
            </a:extLst>
          </p:cNvPr>
          <p:cNvSpPr txBox="1"/>
          <p:nvPr/>
        </p:nvSpPr>
        <p:spPr>
          <a:xfrm>
            <a:off x="1631456" y="441014"/>
            <a:ext cx="87127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>
                <a:solidFill>
                  <a:schemeClr val="bg1"/>
                </a:solidFill>
              </a:rPr>
              <a:t> CODZIENNA AKTYWNOŚĆ FUNKCJONARIUSZY WRD GARNIZONU WIELKOPOLSKIEGO W 2024 ROKU 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51FDBF14-C72F-9163-F2F6-804A8AA5CCC2}"/>
              </a:ext>
            </a:extLst>
          </p:cNvPr>
          <p:cNvSpPr txBox="1"/>
          <p:nvPr/>
        </p:nvSpPr>
        <p:spPr>
          <a:xfrm>
            <a:off x="1631456" y="1718421"/>
            <a:ext cx="10320289" cy="2957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b="1" dirty="0"/>
              <a:t>LICZBA KONTROLI UCZESTNIKÓW RUCHU DROGOWEGO – 1 740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b="1" dirty="0"/>
              <a:t>LICZBA UJAWNIONYCH WYKROCZEŃ – 1 183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b="1" dirty="0"/>
              <a:t>LICZBA PRZEKROCZEŃ PRĘDKOŚCI – 787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b="1" dirty="0"/>
              <a:t>LICZBA BADAŃ NA ZAWARTOŚĆ ALKOHOLU – 3 082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b="1" dirty="0"/>
              <a:t>LICZBA ZATRZYMANYCH OSÓB PO SPOŻYCIU ALKOHOLU – 13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b="1" dirty="0"/>
              <a:t>LICZBA ZATRZYMANYCH PRAW JAZDY POWYŻEJ 50KM/H – 7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b="1" dirty="0"/>
              <a:t>LICZBA ZATRZYMANYCH DOWODÓW REJESTRACYJNYCH – 116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523185D4-D9CB-6C64-31BD-A9E76DC569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549" y="3648629"/>
            <a:ext cx="3325799" cy="2411962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CE894E72-62B7-8198-0775-26708A6AEF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115" y="1720258"/>
            <a:ext cx="2898233" cy="135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631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2B0159-0A2C-FA3C-263C-6303CA8711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BE45F5A2-72F5-122F-3EA0-DA7C068498BD}"/>
              </a:ext>
            </a:extLst>
          </p:cNvPr>
          <p:cNvSpPr/>
          <p:nvPr/>
        </p:nvSpPr>
        <p:spPr>
          <a:xfrm>
            <a:off x="0" y="0"/>
            <a:ext cx="12192000" cy="1493240"/>
          </a:xfrm>
          <a:prstGeom prst="rect">
            <a:avLst/>
          </a:prstGeom>
          <a:gradFill flip="none" rotWithShape="1">
            <a:gsLst>
              <a:gs pos="1100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97000">
                <a:schemeClr val="accent1">
                  <a:lumMod val="45000"/>
                  <a:lumOff val="5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dirty="0">
              <a:solidFill>
                <a:srgbClr val="FFFFFF"/>
              </a:solidFill>
              <a:cs typeface="Arial" charset="0"/>
            </a:endParaRPr>
          </a:p>
          <a:p>
            <a:pPr algn="ctr">
              <a:defRPr/>
            </a:pPr>
            <a:endParaRPr lang="pl-PL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1712C45-D8D2-6A0F-2738-96C663357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7931" y="225180"/>
            <a:ext cx="1550178" cy="1008000"/>
          </a:xfrm>
          <a:prstGeom prst="rect">
            <a:avLst/>
          </a:prstGeom>
        </p:spPr>
      </p:pic>
      <p:pic>
        <p:nvPicPr>
          <p:cNvPr id="6" name="Obraz 5" descr="Obraz zawierający tekst, znak&#10;&#10;Opis wygenerowany automatycznie">
            <a:extLst>
              <a:ext uri="{FF2B5EF4-FFF2-40B4-BE49-F238E27FC236}">
                <a16:creationId xmlns:a16="http://schemas.microsoft.com/office/drawing/2014/main" id="{4AFAC9CF-2EC0-0B01-9666-AA324BFA9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91" y="78005"/>
            <a:ext cx="1333850" cy="1337230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FEA0C14E-70CB-88A0-07BF-F962A9F89E8A}"/>
              </a:ext>
            </a:extLst>
          </p:cNvPr>
          <p:cNvSpPr/>
          <p:nvPr/>
        </p:nvSpPr>
        <p:spPr>
          <a:xfrm>
            <a:off x="0" y="6258187"/>
            <a:ext cx="12192000" cy="599813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dirty="0">
              <a:solidFill>
                <a:srgbClr val="FFFFFF"/>
              </a:solidFill>
              <a:cs typeface="Arial" charset="0"/>
            </a:endParaRPr>
          </a:p>
          <a:p>
            <a:pPr algn="ctr">
              <a:defRPr/>
            </a:pPr>
            <a:endParaRPr lang="pl-PL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" name="CustomShape 4">
            <a:extLst>
              <a:ext uri="{FF2B5EF4-FFF2-40B4-BE49-F238E27FC236}">
                <a16:creationId xmlns:a16="http://schemas.microsoft.com/office/drawing/2014/main" id="{673FE7DC-539E-F133-86E0-E130FE61C224}"/>
              </a:ext>
            </a:extLst>
          </p:cNvPr>
          <p:cNvSpPr/>
          <p:nvPr/>
        </p:nvSpPr>
        <p:spPr>
          <a:xfrm>
            <a:off x="9398601" y="6404931"/>
            <a:ext cx="3023338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l-PL" sz="1400" b="0" i="1" strike="noStrike" spc="-1" dirty="0">
                <a:solidFill>
                  <a:srgbClr val="FFC000"/>
                </a:solidFill>
                <a:latin typeface="Calibri"/>
              </a:rPr>
              <a:t>www.wielkopolska.policja.gov.pl</a:t>
            </a:r>
            <a:endParaRPr lang="pl-PL" sz="1400" b="0" strike="noStrike" spc="-1" dirty="0">
              <a:solidFill>
                <a:srgbClr val="FFC000"/>
              </a:solidFill>
              <a:latin typeface="Arial"/>
            </a:endParaRP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2F9BC259-5480-E19C-17DA-F884580A57A4}"/>
              </a:ext>
            </a:extLst>
          </p:cNvPr>
          <p:cNvSpPr/>
          <p:nvPr/>
        </p:nvSpPr>
        <p:spPr>
          <a:xfrm>
            <a:off x="0" y="1493239"/>
            <a:ext cx="1417741" cy="4764945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dirty="0">
              <a:solidFill>
                <a:srgbClr val="FFFFFF"/>
              </a:solidFill>
              <a:cs typeface="Arial" charset="0"/>
            </a:endParaRPr>
          </a:p>
          <a:p>
            <a:pPr algn="ctr">
              <a:defRPr/>
            </a:pPr>
            <a:endParaRPr lang="pl-PL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FD4A5ACA-E10F-40C8-0FC3-20F1FD06DAC6}"/>
              </a:ext>
            </a:extLst>
          </p:cNvPr>
          <p:cNvSpPr txBox="1"/>
          <p:nvPr/>
        </p:nvSpPr>
        <p:spPr>
          <a:xfrm>
            <a:off x="327172" y="6258184"/>
            <a:ext cx="981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chemeClr val="bg1"/>
                </a:solidFill>
              </a:rPr>
              <a:t>2024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9047B391-A5A9-D057-26A3-FD5E0ADEDC21}"/>
              </a:ext>
            </a:extLst>
          </p:cNvPr>
          <p:cNvSpPr txBox="1"/>
          <p:nvPr/>
        </p:nvSpPr>
        <p:spPr>
          <a:xfrm>
            <a:off x="1501632" y="364204"/>
            <a:ext cx="8972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>
                <a:solidFill>
                  <a:schemeClr val="bg1"/>
                </a:solidFill>
              </a:rPr>
              <a:t> AKTYWNOŚĆ FUNKCJONARIUSZY WRD WYKORZYSTUJĄCYCH W SŁUŻBIE WIDEORTEJESTRATOR W 2025 ROKU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F8F2E733-A62D-86C5-A4B7-39AE15B7ACFC}"/>
              </a:ext>
            </a:extLst>
          </p:cNvPr>
          <p:cNvSpPr txBox="1"/>
          <p:nvPr/>
        </p:nvSpPr>
        <p:spPr>
          <a:xfrm>
            <a:off x="1417742" y="1718421"/>
            <a:ext cx="10534004" cy="4107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l-PL" b="1" dirty="0"/>
              <a:t>LICZBA UJAWNIONYCH PRZESTĘPSTW – 143 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l-PL" b="1" dirty="0"/>
              <a:t>LICZBA UJAWNIONYCH WYKROCZEŃ – 15 646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l-PL" b="1" dirty="0"/>
              <a:t>LICZBA GODZIN PRACY WIDEOREJESTRATORA – 13 378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l-PL" b="1" dirty="0"/>
              <a:t>LICZBA ZATRZYMANYCH PRAW JAZDY – 425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l-PL" b="1" dirty="0"/>
              <a:t>LICZBA NAŁOŻONYCH MANDATÓW – 12 575</a:t>
            </a:r>
          </a:p>
          <a:p>
            <a:pPr>
              <a:lnSpc>
                <a:spcPct val="150000"/>
              </a:lnSpc>
            </a:pPr>
            <a:endParaRPr lang="pl-PL" b="1" dirty="0"/>
          </a:p>
          <a:p>
            <a:pPr>
              <a:lnSpc>
                <a:spcPct val="150000"/>
              </a:lnSpc>
            </a:pPr>
            <a:endParaRPr lang="pl-PL" b="1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2000" b="1" i="1" dirty="0">
                <a:solidFill>
                  <a:srgbClr val="00B0F0"/>
                </a:solidFill>
              </a:rPr>
              <a:t>WIELKOPOLSKA POLICJA POSIADA 15 POJAZDÓW WYPOSAŻONYCH W WIDEOREJESTRATOR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9391BF4C-5A26-F45D-6998-4CB205BB3A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3507" y="1568590"/>
            <a:ext cx="2804569" cy="1455340"/>
          </a:xfrm>
          <a:prstGeom prst="rect">
            <a:avLst/>
          </a:prstGeom>
        </p:spPr>
      </p:pic>
      <p:pic>
        <p:nvPicPr>
          <p:cNvPr id="1026" name="Picture 2" descr="wrd #policja #prędkość... - Komenda Miejska Policji w Łomży | Facebook">
            <a:extLst>
              <a:ext uri="{FF2B5EF4-FFF2-40B4-BE49-F238E27FC236}">
                <a16:creationId xmlns:a16="http://schemas.microsoft.com/office/drawing/2014/main" id="{E373ABED-6769-A488-E88A-CC3E4D470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3507" y="3398084"/>
            <a:ext cx="3055171" cy="2089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220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meline 1">
            <a:hlinkClick r:id="" action="ppaction://media"/>
            <a:extLst>
              <a:ext uri="{FF2B5EF4-FFF2-40B4-BE49-F238E27FC236}">
                <a16:creationId xmlns:a16="http://schemas.microsoft.com/office/drawing/2014/main" id="{E5710FE6-ED49-4139-9C83-C6B32A3B63A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93518"/>
            <a:ext cx="12192000" cy="6710863"/>
          </a:xfrm>
        </p:spPr>
      </p:pic>
    </p:spTree>
    <p:extLst>
      <p:ext uri="{BB962C8B-B14F-4D97-AF65-F5344CB8AC3E}">
        <p14:creationId xmlns:p14="http://schemas.microsoft.com/office/powerpoint/2010/main" val="49648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3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2B0159-0A2C-FA3C-263C-6303CA8711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BE45F5A2-72F5-122F-3EA0-DA7C068498BD}"/>
              </a:ext>
            </a:extLst>
          </p:cNvPr>
          <p:cNvSpPr/>
          <p:nvPr/>
        </p:nvSpPr>
        <p:spPr>
          <a:xfrm>
            <a:off x="0" y="0"/>
            <a:ext cx="12192000" cy="1493240"/>
          </a:xfrm>
          <a:prstGeom prst="rect">
            <a:avLst/>
          </a:prstGeom>
          <a:gradFill flip="none" rotWithShape="1">
            <a:gsLst>
              <a:gs pos="1100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97000">
                <a:schemeClr val="accent1">
                  <a:lumMod val="45000"/>
                  <a:lumOff val="5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dirty="0">
              <a:solidFill>
                <a:srgbClr val="FFFFFF"/>
              </a:solidFill>
              <a:cs typeface="Arial" charset="0"/>
            </a:endParaRPr>
          </a:p>
          <a:p>
            <a:pPr algn="ctr">
              <a:defRPr/>
            </a:pPr>
            <a:endParaRPr lang="pl-PL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1712C45-D8D2-6A0F-2738-96C663357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7931" y="225180"/>
            <a:ext cx="1550178" cy="1008000"/>
          </a:xfrm>
          <a:prstGeom prst="rect">
            <a:avLst/>
          </a:prstGeom>
        </p:spPr>
      </p:pic>
      <p:pic>
        <p:nvPicPr>
          <p:cNvPr id="6" name="Obraz 5" descr="Obraz zawierający tekst, znak&#10;&#10;Opis wygenerowany automatycznie">
            <a:extLst>
              <a:ext uri="{FF2B5EF4-FFF2-40B4-BE49-F238E27FC236}">
                <a16:creationId xmlns:a16="http://schemas.microsoft.com/office/drawing/2014/main" id="{4AFAC9CF-2EC0-0B01-9666-AA324BFA9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91" y="78005"/>
            <a:ext cx="1333850" cy="1337230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FEA0C14E-70CB-88A0-07BF-F962A9F89E8A}"/>
              </a:ext>
            </a:extLst>
          </p:cNvPr>
          <p:cNvSpPr/>
          <p:nvPr/>
        </p:nvSpPr>
        <p:spPr>
          <a:xfrm>
            <a:off x="0" y="6258187"/>
            <a:ext cx="12192000" cy="599813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dirty="0">
              <a:solidFill>
                <a:srgbClr val="FFFFFF"/>
              </a:solidFill>
              <a:cs typeface="Arial" charset="0"/>
            </a:endParaRPr>
          </a:p>
          <a:p>
            <a:pPr algn="ctr">
              <a:defRPr/>
            </a:pPr>
            <a:endParaRPr lang="pl-PL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" name="CustomShape 4">
            <a:extLst>
              <a:ext uri="{FF2B5EF4-FFF2-40B4-BE49-F238E27FC236}">
                <a16:creationId xmlns:a16="http://schemas.microsoft.com/office/drawing/2014/main" id="{673FE7DC-539E-F133-86E0-E130FE61C224}"/>
              </a:ext>
            </a:extLst>
          </p:cNvPr>
          <p:cNvSpPr/>
          <p:nvPr/>
        </p:nvSpPr>
        <p:spPr>
          <a:xfrm>
            <a:off x="9398601" y="6404931"/>
            <a:ext cx="3023338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l-PL" sz="1400" b="0" i="1" strike="noStrike" spc="-1" dirty="0">
                <a:solidFill>
                  <a:srgbClr val="FFC000"/>
                </a:solidFill>
                <a:latin typeface="Calibri"/>
              </a:rPr>
              <a:t>www.wielkopolska.policja.gov.pl</a:t>
            </a:r>
            <a:endParaRPr lang="pl-PL" sz="1400" b="0" strike="noStrike" spc="-1" dirty="0">
              <a:solidFill>
                <a:srgbClr val="FFC000"/>
              </a:solidFill>
              <a:latin typeface="Arial"/>
            </a:endParaRP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2F9BC259-5480-E19C-17DA-F884580A57A4}"/>
              </a:ext>
            </a:extLst>
          </p:cNvPr>
          <p:cNvSpPr/>
          <p:nvPr/>
        </p:nvSpPr>
        <p:spPr>
          <a:xfrm>
            <a:off x="0" y="1493239"/>
            <a:ext cx="1417741" cy="4764945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dirty="0">
              <a:solidFill>
                <a:srgbClr val="FFFFFF"/>
              </a:solidFill>
              <a:cs typeface="Arial" charset="0"/>
            </a:endParaRPr>
          </a:p>
          <a:p>
            <a:pPr algn="ctr">
              <a:defRPr/>
            </a:pPr>
            <a:endParaRPr lang="pl-PL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FD4A5ACA-E10F-40C8-0FC3-20F1FD06DAC6}"/>
              </a:ext>
            </a:extLst>
          </p:cNvPr>
          <p:cNvSpPr txBox="1"/>
          <p:nvPr/>
        </p:nvSpPr>
        <p:spPr>
          <a:xfrm>
            <a:off x="327172" y="6258184"/>
            <a:ext cx="981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chemeClr val="bg1"/>
                </a:solidFill>
              </a:rPr>
              <a:t>2024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490B0AF1-2B26-01FF-1234-4F7A868577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4273" y="1642682"/>
            <a:ext cx="3523454" cy="3300271"/>
          </a:xfrm>
          <a:prstGeom prst="rect">
            <a:avLst/>
          </a:prstGeom>
        </p:spPr>
      </p:pic>
      <p:sp>
        <p:nvSpPr>
          <p:cNvPr id="16" name="CustomShape 3">
            <a:extLst>
              <a:ext uri="{FF2B5EF4-FFF2-40B4-BE49-F238E27FC236}">
                <a16:creationId xmlns:a16="http://schemas.microsoft.com/office/drawing/2014/main" id="{BC7D34F1-8516-5E34-CEA2-75CC5D5EB1C1}"/>
              </a:ext>
            </a:extLst>
          </p:cNvPr>
          <p:cNvSpPr/>
          <p:nvPr/>
        </p:nvSpPr>
        <p:spPr>
          <a:xfrm>
            <a:off x="2105569" y="5125167"/>
            <a:ext cx="7980861" cy="5833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l-PL" sz="3200" b="1" spc="-1" dirty="0">
                <a:solidFill>
                  <a:srgbClr val="002060"/>
                </a:solidFill>
                <a:latin typeface="Calibri"/>
              </a:rPr>
              <a:t>Dziękuję za uwagę.</a:t>
            </a:r>
            <a:endParaRPr lang="pl-PL" sz="3200" b="0" strike="noStrike" spc="-1" dirty="0">
              <a:latin typeface="Arial"/>
            </a:endParaRPr>
          </a:p>
        </p:txBody>
      </p:sp>
      <p:sp>
        <p:nvSpPr>
          <p:cNvPr id="17" name="Text Box 7">
            <a:extLst>
              <a:ext uri="{FF2B5EF4-FFF2-40B4-BE49-F238E27FC236}">
                <a16:creationId xmlns:a16="http://schemas.microsoft.com/office/drawing/2014/main" id="{E1E67574-0323-81EC-E68F-89C914FDBC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4042" y="4589425"/>
            <a:ext cx="390207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l-PL" altLang="pl-PL" sz="1400" b="1" dirty="0">
                <a:latin typeface="Arial" panose="020B0604020202020204" pitchFamily="34" charset="0"/>
              </a:rPr>
              <a:t>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br>
              <a:rPr lang="pl-PL" altLang="pl-PL" sz="1400" b="1" dirty="0">
                <a:latin typeface="Arial" panose="020B0604020202020204" pitchFamily="34" charset="0"/>
              </a:rPr>
            </a:br>
            <a:r>
              <a:rPr lang="pl-PL" altLang="pl-PL" sz="1400" b="1" dirty="0">
                <a:solidFill>
                  <a:srgbClr val="002060"/>
                </a:solidFill>
                <a:latin typeface="Arial" panose="020B0604020202020204" pitchFamily="34" charset="0"/>
              </a:rPr>
              <a:t>Naczelnik Ruchu Drogowego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l-PL" altLang="pl-PL" sz="1400" b="1" dirty="0">
                <a:solidFill>
                  <a:srgbClr val="002060"/>
                </a:solidFill>
                <a:latin typeface="Arial" panose="020B0604020202020204" pitchFamily="34" charset="0"/>
              </a:rPr>
              <a:t> Komendy Wojewódzkiej Policji </a:t>
            </a:r>
            <a:br>
              <a:rPr lang="pl-PL" altLang="pl-PL" sz="1400" b="1" dirty="0">
                <a:solidFill>
                  <a:srgbClr val="002060"/>
                </a:solidFill>
                <a:latin typeface="Arial" panose="020B0604020202020204" pitchFamily="34" charset="0"/>
              </a:rPr>
            </a:br>
            <a:r>
              <a:rPr lang="pl-PL" altLang="pl-PL" sz="1400" b="1" dirty="0">
                <a:solidFill>
                  <a:srgbClr val="002060"/>
                </a:solidFill>
                <a:latin typeface="Arial" panose="020B0604020202020204" pitchFamily="34" charset="0"/>
              </a:rPr>
              <a:t> w Poznaniu</a:t>
            </a:r>
            <a:r>
              <a:rPr lang="pl-PL" altLang="pl-PL" sz="1400" b="1" dirty="0">
                <a:latin typeface="Arial" panose="020B0604020202020204" pitchFamily="34" charset="0"/>
              </a:rPr>
              <a:t> </a:t>
            </a:r>
            <a:br>
              <a:rPr lang="pl-PL" altLang="pl-PL" sz="1400" b="1" dirty="0">
                <a:latin typeface="Arial" panose="020B0604020202020204" pitchFamily="34" charset="0"/>
              </a:rPr>
            </a:br>
            <a:r>
              <a:rPr lang="pl-PL" altLang="pl-PL" sz="16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     mł. insp. Karol Sekula</a:t>
            </a:r>
            <a:endParaRPr lang="pl-PL" altLang="pl-PL" sz="1400" b="1" i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54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CA945324-E519-A9D5-4337-AA960594B7C8}"/>
              </a:ext>
            </a:extLst>
          </p:cNvPr>
          <p:cNvSpPr/>
          <p:nvPr/>
        </p:nvSpPr>
        <p:spPr>
          <a:xfrm>
            <a:off x="0" y="0"/>
            <a:ext cx="12192000" cy="1493240"/>
          </a:xfrm>
          <a:prstGeom prst="rect">
            <a:avLst/>
          </a:prstGeom>
          <a:gradFill flip="none" rotWithShape="1">
            <a:gsLst>
              <a:gs pos="1100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97000">
                <a:schemeClr val="accent1">
                  <a:lumMod val="45000"/>
                  <a:lumOff val="5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dirty="0">
              <a:solidFill>
                <a:srgbClr val="FFFFFF"/>
              </a:solidFill>
              <a:cs typeface="Arial" charset="0"/>
            </a:endParaRPr>
          </a:p>
          <a:p>
            <a:pPr algn="ctr">
              <a:defRPr/>
            </a:pPr>
            <a:endParaRPr lang="pl-PL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10E7C74-14F9-4871-A263-38774B323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7931" y="225180"/>
            <a:ext cx="1550178" cy="1008000"/>
          </a:xfrm>
          <a:prstGeom prst="rect">
            <a:avLst/>
          </a:prstGeom>
        </p:spPr>
      </p:pic>
      <p:pic>
        <p:nvPicPr>
          <p:cNvPr id="6" name="Obraz 5" descr="Obraz zawierający tekst, znak&#10;&#10;Opis wygenerowany automatycznie">
            <a:extLst>
              <a:ext uri="{FF2B5EF4-FFF2-40B4-BE49-F238E27FC236}">
                <a16:creationId xmlns:a16="http://schemas.microsoft.com/office/drawing/2014/main" id="{7D4B4807-ACD3-4AE4-9F3B-57A3945E9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91" y="78005"/>
            <a:ext cx="1333850" cy="1337230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2DD84100-7811-494C-AB07-9BCB7068701F}"/>
              </a:ext>
            </a:extLst>
          </p:cNvPr>
          <p:cNvSpPr/>
          <p:nvPr/>
        </p:nvSpPr>
        <p:spPr>
          <a:xfrm>
            <a:off x="0" y="6258184"/>
            <a:ext cx="12192000" cy="599813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dirty="0">
              <a:solidFill>
                <a:srgbClr val="FFFFFF"/>
              </a:solidFill>
              <a:cs typeface="Arial" charset="0"/>
            </a:endParaRPr>
          </a:p>
          <a:p>
            <a:pPr algn="ctr">
              <a:defRPr/>
            </a:pPr>
            <a:endParaRPr lang="pl-PL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" name="CustomShape 4">
            <a:extLst>
              <a:ext uri="{FF2B5EF4-FFF2-40B4-BE49-F238E27FC236}">
                <a16:creationId xmlns:a16="http://schemas.microsoft.com/office/drawing/2014/main" id="{F49FAD10-DF5C-4C81-98DD-5328E3093582}"/>
              </a:ext>
            </a:extLst>
          </p:cNvPr>
          <p:cNvSpPr/>
          <p:nvPr/>
        </p:nvSpPr>
        <p:spPr>
          <a:xfrm>
            <a:off x="9398601" y="6404931"/>
            <a:ext cx="3023338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l-PL" sz="1400" b="0" i="1" strike="noStrike" spc="-1" dirty="0">
                <a:solidFill>
                  <a:srgbClr val="FFC000"/>
                </a:solidFill>
                <a:latin typeface="Calibri"/>
              </a:rPr>
              <a:t>www.wielkopolska.policja.gov.pl</a:t>
            </a:r>
            <a:endParaRPr lang="pl-PL" sz="1400" b="0" strike="noStrike" spc="-1" dirty="0">
              <a:solidFill>
                <a:srgbClr val="FFC000"/>
              </a:solidFill>
              <a:latin typeface="Arial"/>
            </a:endParaRP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5796558D-B6FD-4F28-B35C-AC5E95B6C9E9}"/>
              </a:ext>
            </a:extLst>
          </p:cNvPr>
          <p:cNvSpPr/>
          <p:nvPr/>
        </p:nvSpPr>
        <p:spPr>
          <a:xfrm>
            <a:off x="0" y="1493239"/>
            <a:ext cx="1417741" cy="4764945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dirty="0">
              <a:solidFill>
                <a:srgbClr val="FFFFFF"/>
              </a:solidFill>
              <a:cs typeface="Arial" charset="0"/>
            </a:endParaRPr>
          </a:p>
          <a:p>
            <a:pPr algn="ctr">
              <a:defRPr/>
            </a:pPr>
            <a:endParaRPr lang="pl-PL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DAD8704D-876D-4F68-8462-DE67D87125A9}"/>
              </a:ext>
            </a:extLst>
          </p:cNvPr>
          <p:cNvSpPr txBox="1"/>
          <p:nvPr/>
        </p:nvSpPr>
        <p:spPr>
          <a:xfrm>
            <a:off x="327172" y="6258184"/>
            <a:ext cx="981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chemeClr val="bg1"/>
                </a:solidFill>
              </a:rPr>
              <a:t>2024</a:t>
            </a:r>
          </a:p>
        </p:txBody>
      </p:sp>
      <p:graphicFrame>
        <p:nvGraphicFramePr>
          <p:cNvPr id="11" name="Wykres 10">
            <a:extLst>
              <a:ext uri="{FF2B5EF4-FFF2-40B4-BE49-F238E27FC236}">
                <a16:creationId xmlns:a16="http://schemas.microsoft.com/office/drawing/2014/main" id="{D9AF7941-6A27-4B27-9A12-30F2D3DFFFA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0724989"/>
              </p:ext>
            </p:extLst>
          </p:nvPr>
        </p:nvGraphicFramePr>
        <p:xfrm>
          <a:off x="1417741" y="1493239"/>
          <a:ext cx="10690368" cy="47649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" name="Owal 21">
            <a:extLst>
              <a:ext uri="{FF2B5EF4-FFF2-40B4-BE49-F238E27FC236}">
                <a16:creationId xmlns:a16="http://schemas.microsoft.com/office/drawing/2014/main" id="{61792813-9CDA-467D-8149-8C5765C2B1BF}"/>
              </a:ext>
            </a:extLst>
          </p:cNvPr>
          <p:cNvSpPr/>
          <p:nvPr/>
        </p:nvSpPr>
        <p:spPr>
          <a:xfrm>
            <a:off x="10305873" y="1886649"/>
            <a:ext cx="713064" cy="998289"/>
          </a:xfrm>
          <a:prstGeom prst="ellipse">
            <a:avLst/>
          </a:prstGeom>
          <a:noFill/>
          <a:ln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/>
          </a:p>
        </p:txBody>
      </p:sp>
      <p:sp>
        <p:nvSpPr>
          <p:cNvPr id="23" name="Owal 22">
            <a:extLst>
              <a:ext uri="{FF2B5EF4-FFF2-40B4-BE49-F238E27FC236}">
                <a16:creationId xmlns:a16="http://schemas.microsoft.com/office/drawing/2014/main" id="{61792813-9CDA-467D-8149-8C5765C2B1BF}"/>
              </a:ext>
            </a:extLst>
          </p:cNvPr>
          <p:cNvSpPr/>
          <p:nvPr/>
        </p:nvSpPr>
        <p:spPr>
          <a:xfrm>
            <a:off x="5750653" y="1573808"/>
            <a:ext cx="578840" cy="811985"/>
          </a:xfrm>
          <a:prstGeom prst="ellipse">
            <a:avLst/>
          </a:prstGeom>
          <a:noFill/>
          <a:ln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0F13FDC1-0CEF-47C2-AB81-EB1232F448A0}"/>
              </a:ext>
            </a:extLst>
          </p:cNvPr>
          <p:cNvSpPr txBox="1"/>
          <p:nvPr/>
        </p:nvSpPr>
        <p:spPr>
          <a:xfrm>
            <a:off x="1820411" y="511728"/>
            <a:ext cx="8439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chemeClr val="bg1"/>
                </a:solidFill>
              </a:rPr>
              <a:t>PODZIAŁ DRÓG PUBLICZNYCH WEDŁUG WOJEWÓDZTW – DŁUGOŚĆ W KILOMETRACH</a:t>
            </a:r>
          </a:p>
        </p:txBody>
      </p:sp>
    </p:spTree>
    <p:extLst>
      <p:ext uri="{BB962C8B-B14F-4D97-AF65-F5344CB8AC3E}">
        <p14:creationId xmlns:p14="http://schemas.microsoft.com/office/powerpoint/2010/main" val="4049468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CA945324-E519-A9D5-4337-AA960594B7C8}"/>
              </a:ext>
            </a:extLst>
          </p:cNvPr>
          <p:cNvSpPr/>
          <p:nvPr/>
        </p:nvSpPr>
        <p:spPr>
          <a:xfrm>
            <a:off x="0" y="0"/>
            <a:ext cx="12192000" cy="1493240"/>
          </a:xfrm>
          <a:prstGeom prst="rect">
            <a:avLst/>
          </a:prstGeom>
          <a:gradFill flip="none" rotWithShape="1">
            <a:gsLst>
              <a:gs pos="1100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97000">
                <a:schemeClr val="accent1">
                  <a:lumMod val="45000"/>
                  <a:lumOff val="5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dirty="0">
              <a:solidFill>
                <a:srgbClr val="FFFFFF"/>
              </a:solidFill>
              <a:cs typeface="Arial" charset="0"/>
            </a:endParaRPr>
          </a:p>
          <a:p>
            <a:pPr algn="ctr">
              <a:defRPr/>
            </a:pPr>
            <a:endParaRPr lang="pl-PL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10E7C74-14F9-4871-A263-38774B323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7931" y="225180"/>
            <a:ext cx="1550178" cy="1008000"/>
          </a:xfrm>
          <a:prstGeom prst="rect">
            <a:avLst/>
          </a:prstGeom>
        </p:spPr>
      </p:pic>
      <p:pic>
        <p:nvPicPr>
          <p:cNvPr id="6" name="Obraz 5" descr="Obraz zawierający tekst, znak&#10;&#10;Opis wygenerowany automatycznie">
            <a:extLst>
              <a:ext uri="{FF2B5EF4-FFF2-40B4-BE49-F238E27FC236}">
                <a16:creationId xmlns:a16="http://schemas.microsoft.com/office/drawing/2014/main" id="{7D4B4807-ACD3-4AE4-9F3B-57A3945E9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91" y="78005"/>
            <a:ext cx="1333850" cy="1337230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2DD84100-7811-494C-AB07-9BCB7068701F}"/>
              </a:ext>
            </a:extLst>
          </p:cNvPr>
          <p:cNvSpPr/>
          <p:nvPr/>
        </p:nvSpPr>
        <p:spPr>
          <a:xfrm>
            <a:off x="0" y="6258184"/>
            <a:ext cx="12192000" cy="599813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dirty="0">
              <a:solidFill>
                <a:srgbClr val="FFFFFF"/>
              </a:solidFill>
              <a:cs typeface="Arial" charset="0"/>
            </a:endParaRPr>
          </a:p>
          <a:p>
            <a:pPr algn="ctr">
              <a:defRPr/>
            </a:pPr>
            <a:endParaRPr lang="pl-PL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" name="CustomShape 4">
            <a:extLst>
              <a:ext uri="{FF2B5EF4-FFF2-40B4-BE49-F238E27FC236}">
                <a16:creationId xmlns:a16="http://schemas.microsoft.com/office/drawing/2014/main" id="{F49FAD10-DF5C-4C81-98DD-5328E3093582}"/>
              </a:ext>
            </a:extLst>
          </p:cNvPr>
          <p:cNvSpPr/>
          <p:nvPr/>
        </p:nvSpPr>
        <p:spPr>
          <a:xfrm>
            <a:off x="9398601" y="6404931"/>
            <a:ext cx="3023338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l-PL" sz="1400" b="0" i="1" strike="noStrike" spc="-1" dirty="0">
                <a:solidFill>
                  <a:srgbClr val="FFC000"/>
                </a:solidFill>
                <a:latin typeface="Calibri"/>
              </a:rPr>
              <a:t>www.wielkopolska.policja.gov.pl</a:t>
            </a:r>
            <a:endParaRPr lang="pl-PL" sz="1400" b="0" strike="noStrike" spc="-1" dirty="0">
              <a:solidFill>
                <a:srgbClr val="FFC000"/>
              </a:solidFill>
              <a:latin typeface="Arial"/>
            </a:endParaRP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5796558D-B6FD-4F28-B35C-AC5E95B6C9E9}"/>
              </a:ext>
            </a:extLst>
          </p:cNvPr>
          <p:cNvSpPr/>
          <p:nvPr/>
        </p:nvSpPr>
        <p:spPr>
          <a:xfrm>
            <a:off x="0" y="1493239"/>
            <a:ext cx="1417741" cy="4764945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dirty="0">
              <a:solidFill>
                <a:srgbClr val="FFFFFF"/>
              </a:solidFill>
              <a:cs typeface="Arial" charset="0"/>
            </a:endParaRPr>
          </a:p>
          <a:p>
            <a:pPr algn="ctr">
              <a:defRPr/>
            </a:pPr>
            <a:endParaRPr lang="pl-PL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DAD8704D-876D-4F68-8462-DE67D87125A9}"/>
              </a:ext>
            </a:extLst>
          </p:cNvPr>
          <p:cNvSpPr txBox="1"/>
          <p:nvPr/>
        </p:nvSpPr>
        <p:spPr>
          <a:xfrm>
            <a:off x="327172" y="6258184"/>
            <a:ext cx="981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chemeClr val="bg1"/>
                </a:solidFill>
              </a:rPr>
              <a:t>2024</a:t>
            </a:r>
          </a:p>
        </p:txBody>
      </p:sp>
      <p:graphicFrame>
        <p:nvGraphicFramePr>
          <p:cNvPr id="11" name="Wykres 10">
            <a:extLst>
              <a:ext uri="{FF2B5EF4-FFF2-40B4-BE49-F238E27FC236}">
                <a16:creationId xmlns:a16="http://schemas.microsoft.com/office/drawing/2014/main" id="{D9AF7941-6A27-4B27-9A12-30F2D3DFFFA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1472060"/>
              </p:ext>
            </p:extLst>
          </p:nvPr>
        </p:nvGraphicFramePr>
        <p:xfrm>
          <a:off x="1417741" y="1493239"/>
          <a:ext cx="10690368" cy="47649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" name="Owal 21">
            <a:extLst>
              <a:ext uri="{FF2B5EF4-FFF2-40B4-BE49-F238E27FC236}">
                <a16:creationId xmlns:a16="http://schemas.microsoft.com/office/drawing/2014/main" id="{61792813-9CDA-467D-8149-8C5765C2B1BF}"/>
              </a:ext>
            </a:extLst>
          </p:cNvPr>
          <p:cNvSpPr/>
          <p:nvPr/>
        </p:nvSpPr>
        <p:spPr>
          <a:xfrm>
            <a:off x="10396823" y="2378278"/>
            <a:ext cx="713064" cy="998289"/>
          </a:xfrm>
          <a:prstGeom prst="ellipse">
            <a:avLst/>
          </a:prstGeom>
          <a:noFill/>
          <a:ln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/>
          </a:p>
        </p:txBody>
      </p:sp>
      <p:sp>
        <p:nvSpPr>
          <p:cNvPr id="23" name="Owal 22">
            <a:extLst>
              <a:ext uri="{FF2B5EF4-FFF2-40B4-BE49-F238E27FC236}">
                <a16:creationId xmlns:a16="http://schemas.microsoft.com/office/drawing/2014/main" id="{61792813-9CDA-467D-8149-8C5765C2B1BF}"/>
              </a:ext>
            </a:extLst>
          </p:cNvPr>
          <p:cNvSpPr/>
          <p:nvPr/>
        </p:nvSpPr>
        <p:spPr>
          <a:xfrm>
            <a:off x="5729681" y="1568741"/>
            <a:ext cx="847288" cy="998289"/>
          </a:xfrm>
          <a:prstGeom prst="ellipse">
            <a:avLst/>
          </a:prstGeom>
          <a:noFill/>
          <a:ln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/>
          </a:p>
        </p:txBody>
      </p:sp>
      <p:sp>
        <p:nvSpPr>
          <p:cNvPr id="13" name="Owal 12">
            <a:extLst>
              <a:ext uri="{FF2B5EF4-FFF2-40B4-BE49-F238E27FC236}">
                <a16:creationId xmlns:a16="http://schemas.microsoft.com/office/drawing/2014/main" id="{816B09B1-63BC-4F0C-BD42-4804658CF006}"/>
              </a:ext>
            </a:extLst>
          </p:cNvPr>
          <p:cNvSpPr/>
          <p:nvPr/>
        </p:nvSpPr>
        <p:spPr>
          <a:xfrm>
            <a:off x="8644990" y="2470761"/>
            <a:ext cx="753611" cy="1243464"/>
          </a:xfrm>
          <a:prstGeom prst="ellipse">
            <a:avLst/>
          </a:prstGeom>
          <a:noFill/>
          <a:ln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8026754C-8CC0-4E1C-99FD-4C427D6F1F84}"/>
              </a:ext>
            </a:extLst>
          </p:cNvPr>
          <p:cNvSpPr txBox="1"/>
          <p:nvPr/>
        </p:nvSpPr>
        <p:spPr>
          <a:xfrm>
            <a:off x="1686187" y="494950"/>
            <a:ext cx="8710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chemeClr val="bg1"/>
                </a:solidFill>
              </a:rPr>
              <a:t>POJAZDY ZAREJESTROWANE W LATACH 2017 – 2023 Z PODZIAŁEM NA POSZCZEGÓLNE WOJEWÓDZTWA</a:t>
            </a:r>
          </a:p>
        </p:txBody>
      </p:sp>
    </p:spTree>
    <p:extLst>
      <p:ext uri="{BB962C8B-B14F-4D97-AF65-F5344CB8AC3E}">
        <p14:creationId xmlns:p14="http://schemas.microsoft.com/office/powerpoint/2010/main" val="276794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CA945324-E519-A9D5-4337-AA960594B7C8}"/>
              </a:ext>
            </a:extLst>
          </p:cNvPr>
          <p:cNvSpPr/>
          <p:nvPr/>
        </p:nvSpPr>
        <p:spPr>
          <a:xfrm>
            <a:off x="0" y="0"/>
            <a:ext cx="12192000" cy="1493240"/>
          </a:xfrm>
          <a:prstGeom prst="rect">
            <a:avLst/>
          </a:prstGeom>
          <a:gradFill flip="none" rotWithShape="1">
            <a:gsLst>
              <a:gs pos="1100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97000">
                <a:schemeClr val="accent1">
                  <a:lumMod val="45000"/>
                  <a:lumOff val="5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dirty="0">
              <a:solidFill>
                <a:srgbClr val="FFFFFF"/>
              </a:solidFill>
              <a:cs typeface="Arial" charset="0"/>
            </a:endParaRPr>
          </a:p>
          <a:p>
            <a:pPr algn="ctr">
              <a:defRPr/>
            </a:pPr>
            <a:endParaRPr lang="pl-PL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10E7C74-14F9-4871-A263-38774B323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7931" y="225180"/>
            <a:ext cx="1550178" cy="1008000"/>
          </a:xfrm>
          <a:prstGeom prst="rect">
            <a:avLst/>
          </a:prstGeom>
        </p:spPr>
      </p:pic>
      <p:pic>
        <p:nvPicPr>
          <p:cNvPr id="6" name="Obraz 5" descr="Obraz zawierający tekst, znak&#10;&#10;Opis wygenerowany automatycznie">
            <a:extLst>
              <a:ext uri="{FF2B5EF4-FFF2-40B4-BE49-F238E27FC236}">
                <a16:creationId xmlns:a16="http://schemas.microsoft.com/office/drawing/2014/main" id="{7D4B4807-ACD3-4AE4-9F3B-57A3945E9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91" y="78005"/>
            <a:ext cx="1333850" cy="1337230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2DD84100-7811-494C-AB07-9BCB7068701F}"/>
              </a:ext>
            </a:extLst>
          </p:cNvPr>
          <p:cNvSpPr/>
          <p:nvPr/>
        </p:nvSpPr>
        <p:spPr>
          <a:xfrm>
            <a:off x="0" y="6258184"/>
            <a:ext cx="12192000" cy="599813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dirty="0">
              <a:solidFill>
                <a:srgbClr val="FFFFFF"/>
              </a:solidFill>
              <a:cs typeface="Arial" charset="0"/>
            </a:endParaRPr>
          </a:p>
          <a:p>
            <a:pPr algn="ctr">
              <a:defRPr/>
            </a:pPr>
            <a:endParaRPr lang="pl-PL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" name="CustomShape 4">
            <a:extLst>
              <a:ext uri="{FF2B5EF4-FFF2-40B4-BE49-F238E27FC236}">
                <a16:creationId xmlns:a16="http://schemas.microsoft.com/office/drawing/2014/main" id="{F49FAD10-DF5C-4C81-98DD-5328E3093582}"/>
              </a:ext>
            </a:extLst>
          </p:cNvPr>
          <p:cNvSpPr/>
          <p:nvPr/>
        </p:nvSpPr>
        <p:spPr>
          <a:xfrm>
            <a:off x="9398601" y="6404931"/>
            <a:ext cx="3023338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l-PL" sz="1400" b="0" i="1" strike="noStrike" spc="-1" dirty="0">
                <a:solidFill>
                  <a:srgbClr val="FFC000"/>
                </a:solidFill>
                <a:latin typeface="Calibri"/>
              </a:rPr>
              <a:t>www.wielkopolska.policja.gov.pl</a:t>
            </a:r>
            <a:endParaRPr lang="pl-PL" sz="1400" b="0" strike="noStrike" spc="-1" dirty="0">
              <a:solidFill>
                <a:srgbClr val="FFC000"/>
              </a:solidFill>
              <a:latin typeface="Arial"/>
            </a:endParaRP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5796558D-B6FD-4F28-B35C-AC5E95B6C9E9}"/>
              </a:ext>
            </a:extLst>
          </p:cNvPr>
          <p:cNvSpPr/>
          <p:nvPr/>
        </p:nvSpPr>
        <p:spPr>
          <a:xfrm>
            <a:off x="0" y="1493239"/>
            <a:ext cx="1417741" cy="4764945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dirty="0">
              <a:solidFill>
                <a:srgbClr val="FFFFFF"/>
              </a:solidFill>
              <a:cs typeface="Arial" charset="0"/>
            </a:endParaRPr>
          </a:p>
          <a:p>
            <a:pPr algn="ctr">
              <a:defRPr/>
            </a:pPr>
            <a:endParaRPr lang="pl-PL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DAD8704D-876D-4F68-8462-DE67D87125A9}"/>
              </a:ext>
            </a:extLst>
          </p:cNvPr>
          <p:cNvSpPr txBox="1"/>
          <p:nvPr/>
        </p:nvSpPr>
        <p:spPr>
          <a:xfrm>
            <a:off x="327172" y="6258184"/>
            <a:ext cx="981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chemeClr val="bg1"/>
                </a:solidFill>
              </a:rPr>
              <a:t>2024</a:t>
            </a:r>
          </a:p>
        </p:txBody>
      </p:sp>
      <p:graphicFrame>
        <p:nvGraphicFramePr>
          <p:cNvPr id="11" name="Wykres 10">
            <a:extLst>
              <a:ext uri="{FF2B5EF4-FFF2-40B4-BE49-F238E27FC236}">
                <a16:creationId xmlns:a16="http://schemas.microsoft.com/office/drawing/2014/main" id="{D9AF7941-6A27-4B27-9A12-30F2D3DFFFA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9882392"/>
              </p:ext>
            </p:extLst>
          </p:nvPr>
        </p:nvGraphicFramePr>
        <p:xfrm>
          <a:off x="1417741" y="1493239"/>
          <a:ext cx="10690368" cy="47649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pole tekstowe 2">
            <a:extLst>
              <a:ext uri="{FF2B5EF4-FFF2-40B4-BE49-F238E27FC236}">
                <a16:creationId xmlns:a16="http://schemas.microsoft.com/office/drawing/2014/main" id="{69BCE63B-E42D-46B9-9B04-F8AFD9042C8C}"/>
              </a:ext>
            </a:extLst>
          </p:cNvPr>
          <p:cNvSpPr txBox="1"/>
          <p:nvPr/>
        </p:nvSpPr>
        <p:spPr>
          <a:xfrm>
            <a:off x="2827091" y="669100"/>
            <a:ext cx="6988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chemeClr val="bg1"/>
                </a:solidFill>
              </a:rPr>
              <a:t>WYPADKI DROGOWE W WIELKOPOLSCE W LATACH 2019 -2024</a:t>
            </a:r>
          </a:p>
        </p:txBody>
      </p:sp>
      <p:cxnSp>
        <p:nvCxnSpPr>
          <p:cNvPr id="8" name="Łącznik prosty ze strzałką 7">
            <a:extLst>
              <a:ext uri="{FF2B5EF4-FFF2-40B4-BE49-F238E27FC236}">
                <a16:creationId xmlns:a16="http://schemas.microsoft.com/office/drawing/2014/main" id="{EE94FA04-4805-497C-A8E1-BC90CD49BD8E}"/>
              </a:ext>
            </a:extLst>
          </p:cNvPr>
          <p:cNvCxnSpPr>
            <a:cxnSpLocks/>
          </p:cNvCxnSpPr>
          <p:nvPr/>
        </p:nvCxnSpPr>
        <p:spPr>
          <a:xfrm flipV="1">
            <a:off x="9815119" y="3173950"/>
            <a:ext cx="598461" cy="15869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7032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CA945324-E519-A9D5-4337-AA960594B7C8}"/>
              </a:ext>
            </a:extLst>
          </p:cNvPr>
          <p:cNvSpPr/>
          <p:nvPr/>
        </p:nvSpPr>
        <p:spPr>
          <a:xfrm>
            <a:off x="0" y="0"/>
            <a:ext cx="12192000" cy="1493240"/>
          </a:xfrm>
          <a:prstGeom prst="rect">
            <a:avLst/>
          </a:prstGeom>
          <a:gradFill flip="none" rotWithShape="1">
            <a:gsLst>
              <a:gs pos="1100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97000">
                <a:schemeClr val="accent1">
                  <a:lumMod val="45000"/>
                  <a:lumOff val="5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dirty="0">
              <a:solidFill>
                <a:srgbClr val="FFFFFF"/>
              </a:solidFill>
              <a:cs typeface="Arial" charset="0"/>
            </a:endParaRPr>
          </a:p>
          <a:p>
            <a:pPr algn="ctr">
              <a:defRPr/>
            </a:pPr>
            <a:endParaRPr lang="pl-PL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10E7C74-14F9-4871-A263-38774B323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7931" y="225180"/>
            <a:ext cx="1550178" cy="1008000"/>
          </a:xfrm>
          <a:prstGeom prst="rect">
            <a:avLst/>
          </a:prstGeom>
        </p:spPr>
      </p:pic>
      <p:pic>
        <p:nvPicPr>
          <p:cNvPr id="6" name="Obraz 5" descr="Obraz zawierający tekst, znak&#10;&#10;Opis wygenerowany automatycznie">
            <a:extLst>
              <a:ext uri="{FF2B5EF4-FFF2-40B4-BE49-F238E27FC236}">
                <a16:creationId xmlns:a16="http://schemas.microsoft.com/office/drawing/2014/main" id="{7D4B4807-ACD3-4AE4-9F3B-57A3945E9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91" y="78005"/>
            <a:ext cx="1333850" cy="1337230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2DD84100-7811-494C-AB07-9BCB7068701F}"/>
              </a:ext>
            </a:extLst>
          </p:cNvPr>
          <p:cNvSpPr/>
          <p:nvPr/>
        </p:nvSpPr>
        <p:spPr>
          <a:xfrm>
            <a:off x="0" y="6258184"/>
            <a:ext cx="12192000" cy="599813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dirty="0">
              <a:solidFill>
                <a:srgbClr val="FFFFFF"/>
              </a:solidFill>
              <a:cs typeface="Arial" charset="0"/>
            </a:endParaRPr>
          </a:p>
          <a:p>
            <a:pPr algn="ctr">
              <a:defRPr/>
            </a:pPr>
            <a:endParaRPr lang="pl-PL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" name="CustomShape 4">
            <a:extLst>
              <a:ext uri="{FF2B5EF4-FFF2-40B4-BE49-F238E27FC236}">
                <a16:creationId xmlns:a16="http://schemas.microsoft.com/office/drawing/2014/main" id="{F49FAD10-DF5C-4C81-98DD-5328E3093582}"/>
              </a:ext>
            </a:extLst>
          </p:cNvPr>
          <p:cNvSpPr/>
          <p:nvPr/>
        </p:nvSpPr>
        <p:spPr>
          <a:xfrm>
            <a:off x="9398601" y="6404931"/>
            <a:ext cx="3023338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l-PL" sz="1400" b="0" i="1" strike="noStrike" spc="-1" dirty="0">
                <a:solidFill>
                  <a:srgbClr val="FFC000"/>
                </a:solidFill>
                <a:latin typeface="Calibri"/>
              </a:rPr>
              <a:t>www.wielkopolska.policja.gov.pl</a:t>
            </a:r>
            <a:endParaRPr lang="pl-PL" sz="1400" b="0" strike="noStrike" spc="-1" dirty="0">
              <a:solidFill>
                <a:srgbClr val="FFC000"/>
              </a:solidFill>
              <a:latin typeface="Arial"/>
            </a:endParaRP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5796558D-B6FD-4F28-B35C-AC5E95B6C9E9}"/>
              </a:ext>
            </a:extLst>
          </p:cNvPr>
          <p:cNvSpPr/>
          <p:nvPr/>
        </p:nvSpPr>
        <p:spPr>
          <a:xfrm>
            <a:off x="0" y="1493239"/>
            <a:ext cx="1417741" cy="4764945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dirty="0">
              <a:solidFill>
                <a:srgbClr val="FFFFFF"/>
              </a:solidFill>
              <a:cs typeface="Arial" charset="0"/>
            </a:endParaRPr>
          </a:p>
          <a:p>
            <a:pPr algn="ctr">
              <a:defRPr/>
            </a:pPr>
            <a:endParaRPr lang="pl-PL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DAD8704D-876D-4F68-8462-DE67D87125A9}"/>
              </a:ext>
            </a:extLst>
          </p:cNvPr>
          <p:cNvSpPr txBox="1"/>
          <p:nvPr/>
        </p:nvSpPr>
        <p:spPr>
          <a:xfrm>
            <a:off x="327172" y="6258184"/>
            <a:ext cx="981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solidFill>
                  <a:schemeClr val="bg1"/>
                </a:solidFill>
              </a:rPr>
              <a:t>2024</a:t>
            </a:r>
          </a:p>
        </p:txBody>
      </p:sp>
      <p:graphicFrame>
        <p:nvGraphicFramePr>
          <p:cNvPr id="21" name="Wykres 20">
            <a:extLst>
              <a:ext uri="{FF2B5EF4-FFF2-40B4-BE49-F238E27FC236}">
                <a16:creationId xmlns:a16="http://schemas.microsoft.com/office/drawing/2014/main" id="{D9AF7941-6A27-4B27-9A12-30F2D3DFFFA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2286138"/>
              </p:ext>
            </p:extLst>
          </p:nvPr>
        </p:nvGraphicFramePr>
        <p:xfrm>
          <a:off x="1417742" y="1493239"/>
          <a:ext cx="10774258" cy="47649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" name="pole tekstowe 21">
            <a:extLst>
              <a:ext uri="{FF2B5EF4-FFF2-40B4-BE49-F238E27FC236}">
                <a16:creationId xmlns:a16="http://schemas.microsoft.com/office/drawing/2014/main" id="{17DCEDAA-E223-4980-A3E7-63D5069DE3B2}"/>
              </a:ext>
            </a:extLst>
          </p:cNvPr>
          <p:cNvSpPr txBox="1"/>
          <p:nvPr/>
        </p:nvSpPr>
        <p:spPr>
          <a:xfrm>
            <a:off x="2181137" y="546565"/>
            <a:ext cx="8103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chemeClr val="bg1"/>
                </a:solidFill>
              </a:rPr>
              <a:t>LICZBA OFIAR ŚMIERTELNYCH W WIELKOPOLSCE W LATACH 2019 -2024</a:t>
            </a:r>
          </a:p>
        </p:txBody>
      </p:sp>
      <p:cxnSp>
        <p:nvCxnSpPr>
          <p:cNvPr id="11" name="Łącznik prosty ze strzałką 10">
            <a:extLst>
              <a:ext uri="{FF2B5EF4-FFF2-40B4-BE49-F238E27FC236}">
                <a16:creationId xmlns:a16="http://schemas.microsoft.com/office/drawing/2014/main" id="{2DEE7B5E-3A8E-41B7-9FA6-CBE56962955E}"/>
              </a:ext>
            </a:extLst>
          </p:cNvPr>
          <p:cNvCxnSpPr>
            <a:cxnSpLocks/>
          </p:cNvCxnSpPr>
          <p:nvPr/>
        </p:nvCxnSpPr>
        <p:spPr>
          <a:xfrm flipV="1">
            <a:off x="9506737" y="3128609"/>
            <a:ext cx="695246" cy="23426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108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CA945324-E519-A9D5-4337-AA960594B7C8}"/>
              </a:ext>
            </a:extLst>
          </p:cNvPr>
          <p:cNvSpPr/>
          <p:nvPr/>
        </p:nvSpPr>
        <p:spPr>
          <a:xfrm>
            <a:off x="0" y="0"/>
            <a:ext cx="12192000" cy="1493240"/>
          </a:xfrm>
          <a:prstGeom prst="rect">
            <a:avLst/>
          </a:prstGeom>
          <a:gradFill flip="none" rotWithShape="1">
            <a:gsLst>
              <a:gs pos="1100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97000">
                <a:schemeClr val="accent1">
                  <a:lumMod val="45000"/>
                  <a:lumOff val="5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dirty="0">
              <a:solidFill>
                <a:srgbClr val="FFFFFF"/>
              </a:solidFill>
              <a:cs typeface="Arial" charset="0"/>
            </a:endParaRPr>
          </a:p>
          <a:p>
            <a:pPr algn="ctr">
              <a:defRPr/>
            </a:pPr>
            <a:endParaRPr lang="pl-PL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10E7C74-14F9-4871-A263-38774B323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7931" y="225180"/>
            <a:ext cx="1550178" cy="1008000"/>
          </a:xfrm>
          <a:prstGeom prst="rect">
            <a:avLst/>
          </a:prstGeom>
        </p:spPr>
      </p:pic>
      <p:pic>
        <p:nvPicPr>
          <p:cNvPr id="6" name="Obraz 5" descr="Obraz zawierający tekst, znak&#10;&#10;Opis wygenerowany automatycznie">
            <a:extLst>
              <a:ext uri="{FF2B5EF4-FFF2-40B4-BE49-F238E27FC236}">
                <a16:creationId xmlns:a16="http://schemas.microsoft.com/office/drawing/2014/main" id="{7D4B4807-ACD3-4AE4-9F3B-57A3945E9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91" y="78005"/>
            <a:ext cx="1333850" cy="1337230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2DD84100-7811-494C-AB07-9BCB7068701F}"/>
              </a:ext>
            </a:extLst>
          </p:cNvPr>
          <p:cNvSpPr/>
          <p:nvPr/>
        </p:nvSpPr>
        <p:spPr>
          <a:xfrm>
            <a:off x="0" y="6258184"/>
            <a:ext cx="12192000" cy="599813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dirty="0">
              <a:solidFill>
                <a:srgbClr val="FFFFFF"/>
              </a:solidFill>
              <a:cs typeface="Arial" charset="0"/>
            </a:endParaRPr>
          </a:p>
          <a:p>
            <a:pPr algn="ctr">
              <a:defRPr/>
            </a:pPr>
            <a:endParaRPr lang="pl-PL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" name="CustomShape 4">
            <a:extLst>
              <a:ext uri="{FF2B5EF4-FFF2-40B4-BE49-F238E27FC236}">
                <a16:creationId xmlns:a16="http://schemas.microsoft.com/office/drawing/2014/main" id="{F49FAD10-DF5C-4C81-98DD-5328E3093582}"/>
              </a:ext>
            </a:extLst>
          </p:cNvPr>
          <p:cNvSpPr/>
          <p:nvPr/>
        </p:nvSpPr>
        <p:spPr>
          <a:xfrm>
            <a:off x="9398601" y="6404931"/>
            <a:ext cx="3023338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l-PL" sz="1400" b="0" i="1" strike="noStrike" spc="-1" dirty="0">
                <a:solidFill>
                  <a:srgbClr val="FFC000"/>
                </a:solidFill>
                <a:latin typeface="Calibri"/>
              </a:rPr>
              <a:t>www.wielkopolska.policja.gov.pl</a:t>
            </a:r>
            <a:endParaRPr lang="pl-PL" sz="1400" b="0" strike="noStrike" spc="-1" dirty="0">
              <a:solidFill>
                <a:srgbClr val="FFC000"/>
              </a:solidFill>
              <a:latin typeface="Arial"/>
            </a:endParaRP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5796558D-B6FD-4F28-B35C-AC5E95B6C9E9}"/>
              </a:ext>
            </a:extLst>
          </p:cNvPr>
          <p:cNvSpPr/>
          <p:nvPr/>
        </p:nvSpPr>
        <p:spPr>
          <a:xfrm>
            <a:off x="0" y="1493239"/>
            <a:ext cx="1417741" cy="4764945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dirty="0">
              <a:solidFill>
                <a:srgbClr val="FFFFFF"/>
              </a:solidFill>
              <a:cs typeface="Arial" charset="0"/>
            </a:endParaRPr>
          </a:p>
          <a:p>
            <a:pPr algn="ctr">
              <a:defRPr/>
            </a:pPr>
            <a:endParaRPr lang="pl-PL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DAD8704D-876D-4F68-8462-DE67D87125A9}"/>
              </a:ext>
            </a:extLst>
          </p:cNvPr>
          <p:cNvSpPr txBox="1"/>
          <p:nvPr/>
        </p:nvSpPr>
        <p:spPr>
          <a:xfrm>
            <a:off x="327172" y="6258184"/>
            <a:ext cx="981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solidFill>
                  <a:schemeClr val="bg1"/>
                </a:solidFill>
              </a:rPr>
              <a:t>2024</a:t>
            </a:r>
          </a:p>
        </p:txBody>
      </p:sp>
      <p:graphicFrame>
        <p:nvGraphicFramePr>
          <p:cNvPr id="11" name="Wykres 10">
            <a:extLst>
              <a:ext uri="{FF2B5EF4-FFF2-40B4-BE49-F238E27FC236}">
                <a16:creationId xmlns:a16="http://schemas.microsoft.com/office/drawing/2014/main" id="{D9AF7941-6A27-4B27-9A12-30F2D3DFFFA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8255924"/>
              </p:ext>
            </p:extLst>
          </p:nvPr>
        </p:nvGraphicFramePr>
        <p:xfrm>
          <a:off x="1417741" y="1493239"/>
          <a:ext cx="10774259" cy="47649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pole tekstowe 2">
            <a:extLst>
              <a:ext uri="{FF2B5EF4-FFF2-40B4-BE49-F238E27FC236}">
                <a16:creationId xmlns:a16="http://schemas.microsoft.com/office/drawing/2014/main" id="{6E41F05D-2D74-45A9-95A9-8D01D585843B}"/>
              </a:ext>
            </a:extLst>
          </p:cNvPr>
          <p:cNvSpPr txBox="1"/>
          <p:nvPr/>
        </p:nvSpPr>
        <p:spPr>
          <a:xfrm>
            <a:off x="1758891" y="536330"/>
            <a:ext cx="8674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chemeClr val="bg1"/>
                </a:solidFill>
              </a:rPr>
              <a:t>LICZBA OSÓB RANNYCH W WYPADKACH DROGOWYCH W WIELKOPOLSCE </a:t>
            </a:r>
          </a:p>
          <a:p>
            <a:pPr algn="ctr"/>
            <a:r>
              <a:rPr lang="pl-PL" b="1" dirty="0">
                <a:solidFill>
                  <a:schemeClr val="bg1"/>
                </a:solidFill>
              </a:rPr>
              <a:t>W LATACH 2019 - 2024</a:t>
            </a:r>
          </a:p>
        </p:txBody>
      </p:sp>
      <p:sp>
        <p:nvSpPr>
          <p:cNvPr id="13" name="pole tekstowe 1">
            <a:extLst>
              <a:ext uri="{FF2B5EF4-FFF2-40B4-BE49-F238E27FC236}">
                <a16:creationId xmlns:a16="http://schemas.microsoft.com/office/drawing/2014/main" id="{9AEF4F48-DBB3-4E07-8220-E7B6623D7751}"/>
              </a:ext>
            </a:extLst>
          </p:cNvPr>
          <p:cNvSpPr txBox="1"/>
          <p:nvPr/>
        </p:nvSpPr>
        <p:spPr>
          <a:xfrm>
            <a:off x="9521506" y="2949219"/>
            <a:ext cx="553670" cy="52643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l-PL" sz="1400" b="1" dirty="0"/>
              <a:t>130</a:t>
            </a:r>
          </a:p>
          <a:p>
            <a:r>
              <a:rPr lang="pl-PL" b="1" dirty="0"/>
              <a:t>4</a:t>
            </a:r>
            <a:r>
              <a:rPr lang="pl-PL" sz="1100" b="1" dirty="0"/>
              <a:t>,85%</a:t>
            </a:r>
          </a:p>
        </p:txBody>
      </p:sp>
      <p:cxnSp>
        <p:nvCxnSpPr>
          <p:cNvPr id="14" name="Łącznik prosty ze strzałką 13">
            <a:extLst>
              <a:ext uri="{FF2B5EF4-FFF2-40B4-BE49-F238E27FC236}">
                <a16:creationId xmlns:a16="http://schemas.microsoft.com/office/drawing/2014/main" id="{18F4C375-A1DE-46EA-B16A-ADB4FE38AA3E}"/>
              </a:ext>
            </a:extLst>
          </p:cNvPr>
          <p:cNvCxnSpPr>
            <a:cxnSpLocks/>
          </p:cNvCxnSpPr>
          <p:nvPr/>
        </p:nvCxnSpPr>
        <p:spPr>
          <a:xfrm flipV="1">
            <a:off x="9521506" y="3429001"/>
            <a:ext cx="680477" cy="9331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479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CA945324-E519-A9D5-4337-AA960594B7C8}"/>
              </a:ext>
            </a:extLst>
          </p:cNvPr>
          <p:cNvSpPr/>
          <p:nvPr/>
        </p:nvSpPr>
        <p:spPr>
          <a:xfrm>
            <a:off x="0" y="0"/>
            <a:ext cx="12192000" cy="1493240"/>
          </a:xfrm>
          <a:prstGeom prst="rect">
            <a:avLst/>
          </a:prstGeom>
          <a:gradFill flip="none" rotWithShape="1">
            <a:gsLst>
              <a:gs pos="1100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97000">
                <a:schemeClr val="accent1">
                  <a:lumMod val="45000"/>
                  <a:lumOff val="5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dirty="0">
              <a:solidFill>
                <a:srgbClr val="FFFFFF"/>
              </a:solidFill>
              <a:cs typeface="Arial" charset="0"/>
            </a:endParaRPr>
          </a:p>
          <a:p>
            <a:pPr algn="ctr">
              <a:defRPr/>
            </a:pPr>
            <a:endParaRPr lang="pl-PL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10E7C74-14F9-4871-A263-38774B323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7931" y="225180"/>
            <a:ext cx="1550178" cy="1008000"/>
          </a:xfrm>
          <a:prstGeom prst="rect">
            <a:avLst/>
          </a:prstGeom>
        </p:spPr>
      </p:pic>
      <p:pic>
        <p:nvPicPr>
          <p:cNvPr id="6" name="Obraz 5" descr="Obraz zawierający tekst, znak&#10;&#10;Opis wygenerowany automatycznie">
            <a:extLst>
              <a:ext uri="{FF2B5EF4-FFF2-40B4-BE49-F238E27FC236}">
                <a16:creationId xmlns:a16="http://schemas.microsoft.com/office/drawing/2014/main" id="{7D4B4807-ACD3-4AE4-9F3B-57A3945E9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91" y="78005"/>
            <a:ext cx="1333850" cy="1337230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2DD84100-7811-494C-AB07-9BCB7068701F}"/>
              </a:ext>
            </a:extLst>
          </p:cNvPr>
          <p:cNvSpPr/>
          <p:nvPr/>
        </p:nvSpPr>
        <p:spPr>
          <a:xfrm>
            <a:off x="0" y="6258184"/>
            <a:ext cx="12192000" cy="599813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dirty="0">
              <a:solidFill>
                <a:srgbClr val="FFFFFF"/>
              </a:solidFill>
              <a:cs typeface="Arial" charset="0"/>
            </a:endParaRPr>
          </a:p>
          <a:p>
            <a:pPr algn="ctr">
              <a:defRPr/>
            </a:pPr>
            <a:endParaRPr lang="pl-PL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" name="CustomShape 4">
            <a:extLst>
              <a:ext uri="{FF2B5EF4-FFF2-40B4-BE49-F238E27FC236}">
                <a16:creationId xmlns:a16="http://schemas.microsoft.com/office/drawing/2014/main" id="{F49FAD10-DF5C-4C81-98DD-5328E3093582}"/>
              </a:ext>
            </a:extLst>
          </p:cNvPr>
          <p:cNvSpPr/>
          <p:nvPr/>
        </p:nvSpPr>
        <p:spPr>
          <a:xfrm>
            <a:off x="9398601" y="6404931"/>
            <a:ext cx="3023338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l-PL" sz="1400" b="0" i="1" strike="noStrike" spc="-1" dirty="0">
                <a:solidFill>
                  <a:srgbClr val="FFC000"/>
                </a:solidFill>
                <a:latin typeface="Calibri"/>
              </a:rPr>
              <a:t>www.wielkopolska.policja.gov.pl</a:t>
            </a:r>
            <a:endParaRPr lang="pl-PL" sz="1400" b="0" strike="noStrike" spc="-1" dirty="0">
              <a:solidFill>
                <a:srgbClr val="FFC000"/>
              </a:solidFill>
              <a:latin typeface="Arial"/>
            </a:endParaRP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5796558D-B6FD-4F28-B35C-AC5E95B6C9E9}"/>
              </a:ext>
            </a:extLst>
          </p:cNvPr>
          <p:cNvSpPr/>
          <p:nvPr/>
        </p:nvSpPr>
        <p:spPr>
          <a:xfrm>
            <a:off x="0" y="1493239"/>
            <a:ext cx="1417741" cy="4764945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dirty="0">
              <a:solidFill>
                <a:srgbClr val="FFFFFF"/>
              </a:solidFill>
              <a:cs typeface="Arial" charset="0"/>
            </a:endParaRPr>
          </a:p>
          <a:p>
            <a:pPr algn="ctr">
              <a:defRPr/>
            </a:pPr>
            <a:endParaRPr lang="pl-PL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DAD8704D-876D-4F68-8462-DE67D87125A9}"/>
              </a:ext>
            </a:extLst>
          </p:cNvPr>
          <p:cNvSpPr txBox="1"/>
          <p:nvPr/>
        </p:nvSpPr>
        <p:spPr>
          <a:xfrm>
            <a:off x="327172" y="6258184"/>
            <a:ext cx="981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solidFill>
                  <a:schemeClr val="bg1"/>
                </a:solidFill>
              </a:rPr>
              <a:t>2024</a:t>
            </a:r>
          </a:p>
        </p:txBody>
      </p:sp>
      <p:graphicFrame>
        <p:nvGraphicFramePr>
          <p:cNvPr id="11" name="Wykres 10">
            <a:extLst>
              <a:ext uri="{FF2B5EF4-FFF2-40B4-BE49-F238E27FC236}">
                <a16:creationId xmlns:a16="http://schemas.microsoft.com/office/drawing/2014/main" id="{D9AF7941-6A27-4B27-9A12-30F2D3DFFFA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8080011"/>
              </p:ext>
            </p:extLst>
          </p:nvPr>
        </p:nvGraphicFramePr>
        <p:xfrm>
          <a:off x="1417741" y="1493239"/>
          <a:ext cx="10774259" cy="47649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pole tekstowe 2">
            <a:extLst>
              <a:ext uri="{FF2B5EF4-FFF2-40B4-BE49-F238E27FC236}">
                <a16:creationId xmlns:a16="http://schemas.microsoft.com/office/drawing/2014/main" id="{39723F9E-E295-4886-9004-F3D552FB5126}"/>
              </a:ext>
            </a:extLst>
          </p:cNvPr>
          <p:cNvSpPr txBox="1"/>
          <p:nvPr/>
        </p:nvSpPr>
        <p:spPr>
          <a:xfrm>
            <a:off x="1895912" y="599816"/>
            <a:ext cx="8464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chemeClr val="bg1"/>
                </a:solidFill>
              </a:rPr>
              <a:t>LICZBA KOLIZJI DROGOWYCH W WIELKOPOLSCE W LATACH 2019 - 2024</a:t>
            </a:r>
          </a:p>
        </p:txBody>
      </p:sp>
      <p:cxnSp>
        <p:nvCxnSpPr>
          <p:cNvPr id="13" name="Łącznik prosty ze strzałką 12">
            <a:extLst>
              <a:ext uri="{FF2B5EF4-FFF2-40B4-BE49-F238E27FC236}">
                <a16:creationId xmlns:a16="http://schemas.microsoft.com/office/drawing/2014/main" id="{AA9D195C-6E16-4663-9AD0-5384885639BD}"/>
              </a:ext>
            </a:extLst>
          </p:cNvPr>
          <p:cNvCxnSpPr>
            <a:cxnSpLocks/>
          </p:cNvCxnSpPr>
          <p:nvPr/>
        </p:nvCxnSpPr>
        <p:spPr>
          <a:xfrm flipV="1">
            <a:off x="9513116" y="2501376"/>
            <a:ext cx="741767" cy="17381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ole tekstowe 1">
            <a:extLst>
              <a:ext uri="{FF2B5EF4-FFF2-40B4-BE49-F238E27FC236}">
                <a16:creationId xmlns:a16="http://schemas.microsoft.com/office/drawing/2014/main" id="{1205FA14-9CA2-4531-98E1-D754B2A77727}"/>
              </a:ext>
            </a:extLst>
          </p:cNvPr>
          <p:cNvSpPr txBox="1"/>
          <p:nvPr/>
        </p:nvSpPr>
        <p:spPr>
          <a:xfrm>
            <a:off x="9569414" y="2061842"/>
            <a:ext cx="629169" cy="52643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l-PL" sz="1400" b="1" dirty="0"/>
              <a:t>3 555</a:t>
            </a:r>
          </a:p>
          <a:p>
            <a:r>
              <a:rPr lang="pl-PL" sz="1100" b="1" dirty="0"/>
              <a:t>11,84%</a:t>
            </a:r>
          </a:p>
        </p:txBody>
      </p:sp>
    </p:spTree>
    <p:extLst>
      <p:ext uri="{BB962C8B-B14F-4D97-AF65-F5344CB8AC3E}">
        <p14:creationId xmlns:p14="http://schemas.microsoft.com/office/powerpoint/2010/main" val="280204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CA945324-E519-A9D5-4337-AA960594B7C8}"/>
              </a:ext>
            </a:extLst>
          </p:cNvPr>
          <p:cNvSpPr/>
          <p:nvPr/>
        </p:nvSpPr>
        <p:spPr>
          <a:xfrm>
            <a:off x="0" y="0"/>
            <a:ext cx="12192000" cy="1493240"/>
          </a:xfrm>
          <a:prstGeom prst="rect">
            <a:avLst/>
          </a:prstGeom>
          <a:gradFill flip="none" rotWithShape="1">
            <a:gsLst>
              <a:gs pos="1100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97000">
                <a:schemeClr val="accent1">
                  <a:lumMod val="45000"/>
                  <a:lumOff val="5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dirty="0">
              <a:solidFill>
                <a:srgbClr val="FFFFFF"/>
              </a:solidFill>
              <a:cs typeface="Arial" charset="0"/>
            </a:endParaRPr>
          </a:p>
          <a:p>
            <a:pPr algn="ctr">
              <a:defRPr/>
            </a:pPr>
            <a:endParaRPr lang="pl-PL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10E7C74-14F9-4871-A263-38774B323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7931" y="225180"/>
            <a:ext cx="1550178" cy="1008000"/>
          </a:xfrm>
          <a:prstGeom prst="rect">
            <a:avLst/>
          </a:prstGeom>
        </p:spPr>
      </p:pic>
      <p:pic>
        <p:nvPicPr>
          <p:cNvPr id="6" name="Obraz 5" descr="Obraz zawierający tekst, znak&#10;&#10;Opis wygenerowany automatycznie">
            <a:extLst>
              <a:ext uri="{FF2B5EF4-FFF2-40B4-BE49-F238E27FC236}">
                <a16:creationId xmlns:a16="http://schemas.microsoft.com/office/drawing/2014/main" id="{7D4B4807-ACD3-4AE4-9F3B-57A3945E9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91" y="78005"/>
            <a:ext cx="1333850" cy="1337230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2DD84100-7811-494C-AB07-9BCB7068701F}"/>
              </a:ext>
            </a:extLst>
          </p:cNvPr>
          <p:cNvSpPr/>
          <p:nvPr/>
        </p:nvSpPr>
        <p:spPr>
          <a:xfrm>
            <a:off x="0" y="6258184"/>
            <a:ext cx="12192000" cy="599813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dirty="0">
              <a:solidFill>
                <a:srgbClr val="FFFFFF"/>
              </a:solidFill>
              <a:cs typeface="Arial" charset="0"/>
            </a:endParaRPr>
          </a:p>
          <a:p>
            <a:pPr algn="ctr">
              <a:defRPr/>
            </a:pPr>
            <a:endParaRPr lang="pl-PL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" name="CustomShape 4">
            <a:extLst>
              <a:ext uri="{FF2B5EF4-FFF2-40B4-BE49-F238E27FC236}">
                <a16:creationId xmlns:a16="http://schemas.microsoft.com/office/drawing/2014/main" id="{F49FAD10-DF5C-4C81-98DD-5328E3093582}"/>
              </a:ext>
            </a:extLst>
          </p:cNvPr>
          <p:cNvSpPr/>
          <p:nvPr/>
        </p:nvSpPr>
        <p:spPr>
          <a:xfrm>
            <a:off x="9398601" y="6404931"/>
            <a:ext cx="3023338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l-PL" sz="1400" b="0" i="1" strike="noStrike" spc="-1" dirty="0">
                <a:solidFill>
                  <a:srgbClr val="FFC000"/>
                </a:solidFill>
                <a:latin typeface="Calibri"/>
              </a:rPr>
              <a:t>www.wielkopolska.policja.gov.pl</a:t>
            </a:r>
            <a:endParaRPr lang="pl-PL" sz="1400" b="0" strike="noStrike" spc="-1" dirty="0">
              <a:solidFill>
                <a:srgbClr val="FFC000"/>
              </a:solidFill>
              <a:latin typeface="Arial"/>
            </a:endParaRP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5796558D-B6FD-4F28-B35C-AC5E95B6C9E9}"/>
              </a:ext>
            </a:extLst>
          </p:cNvPr>
          <p:cNvSpPr/>
          <p:nvPr/>
        </p:nvSpPr>
        <p:spPr>
          <a:xfrm>
            <a:off x="0" y="1493239"/>
            <a:ext cx="1417741" cy="4764945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dirty="0">
              <a:solidFill>
                <a:srgbClr val="FFFFFF"/>
              </a:solidFill>
              <a:cs typeface="Arial" charset="0"/>
            </a:endParaRPr>
          </a:p>
          <a:p>
            <a:pPr algn="ctr">
              <a:defRPr/>
            </a:pPr>
            <a:endParaRPr lang="pl-PL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DAD8704D-876D-4F68-8462-DE67D87125A9}"/>
              </a:ext>
            </a:extLst>
          </p:cNvPr>
          <p:cNvSpPr txBox="1"/>
          <p:nvPr/>
        </p:nvSpPr>
        <p:spPr>
          <a:xfrm>
            <a:off x="327172" y="6258184"/>
            <a:ext cx="981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solidFill>
                  <a:schemeClr val="bg1"/>
                </a:solidFill>
              </a:rPr>
              <a:t>2024</a:t>
            </a:r>
          </a:p>
        </p:txBody>
      </p:sp>
      <p:graphicFrame>
        <p:nvGraphicFramePr>
          <p:cNvPr id="13" name="Wykres 12">
            <a:extLst>
              <a:ext uri="{FF2B5EF4-FFF2-40B4-BE49-F238E27FC236}">
                <a16:creationId xmlns:a16="http://schemas.microsoft.com/office/drawing/2014/main" id="{8219F1A4-6D4C-4723-A91D-CFFE54A5562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4253971"/>
              </p:ext>
            </p:extLst>
          </p:nvPr>
        </p:nvGraphicFramePr>
        <p:xfrm>
          <a:off x="1249961" y="1107348"/>
          <a:ext cx="10774258" cy="4890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pole tekstowe 6">
            <a:extLst>
              <a:ext uri="{FF2B5EF4-FFF2-40B4-BE49-F238E27FC236}">
                <a16:creationId xmlns:a16="http://schemas.microsoft.com/office/drawing/2014/main" id="{5BC4D61B-5010-4BBE-AC2B-BF2A4A89A491}"/>
              </a:ext>
            </a:extLst>
          </p:cNvPr>
          <p:cNvSpPr txBox="1"/>
          <p:nvPr/>
        </p:nvSpPr>
        <p:spPr>
          <a:xfrm>
            <a:off x="1859559" y="523745"/>
            <a:ext cx="8472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chemeClr val="bg1"/>
                </a:solidFill>
              </a:rPr>
              <a:t>GŁÓWNE PRZYCZYNY WYPADKÓW DROGOWYCH Z </a:t>
            </a:r>
            <a:r>
              <a:rPr lang="pl-PL" b="1" dirty="0">
                <a:solidFill>
                  <a:srgbClr val="FF0000"/>
                </a:solidFill>
              </a:rPr>
              <a:t>WINY KIERUJĄCYCH </a:t>
            </a:r>
            <a:r>
              <a:rPr lang="pl-PL" b="1" dirty="0">
                <a:solidFill>
                  <a:schemeClr val="bg1"/>
                </a:solidFill>
              </a:rPr>
              <a:t>NA TERENIE WIELKOPOLSKI W 2024 ROKU</a:t>
            </a:r>
          </a:p>
        </p:txBody>
      </p:sp>
    </p:spTree>
    <p:extLst>
      <p:ext uri="{BB962C8B-B14F-4D97-AF65-F5344CB8AC3E}">
        <p14:creationId xmlns:p14="http://schemas.microsoft.com/office/powerpoint/2010/main" val="1572550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CA945324-E519-A9D5-4337-AA960594B7C8}"/>
              </a:ext>
            </a:extLst>
          </p:cNvPr>
          <p:cNvSpPr/>
          <p:nvPr/>
        </p:nvSpPr>
        <p:spPr>
          <a:xfrm>
            <a:off x="0" y="1510"/>
            <a:ext cx="12192000" cy="1493240"/>
          </a:xfrm>
          <a:prstGeom prst="rect">
            <a:avLst/>
          </a:prstGeom>
          <a:gradFill flip="none" rotWithShape="1">
            <a:gsLst>
              <a:gs pos="11000">
                <a:srgbClr val="002060"/>
              </a:gs>
              <a:gs pos="74000">
                <a:schemeClr val="accent1">
                  <a:lumMod val="45000"/>
                  <a:lumOff val="55000"/>
                </a:schemeClr>
              </a:gs>
              <a:gs pos="97000">
                <a:schemeClr val="accent1">
                  <a:lumMod val="45000"/>
                  <a:lumOff val="5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dirty="0">
              <a:solidFill>
                <a:srgbClr val="FFFFFF"/>
              </a:solidFill>
              <a:cs typeface="Arial" charset="0"/>
            </a:endParaRPr>
          </a:p>
          <a:p>
            <a:pPr algn="ctr">
              <a:defRPr/>
            </a:pPr>
            <a:endParaRPr lang="pl-PL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10E7C74-14F9-4871-A263-38774B323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7931" y="225180"/>
            <a:ext cx="1550178" cy="1008000"/>
          </a:xfrm>
          <a:prstGeom prst="rect">
            <a:avLst/>
          </a:prstGeom>
        </p:spPr>
      </p:pic>
      <p:pic>
        <p:nvPicPr>
          <p:cNvPr id="6" name="Obraz 5" descr="Obraz zawierający tekst, znak&#10;&#10;Opis wygenerowany automatycznie">
            <a:extLst>
              <a:ext uri="{FF2B5EF4-FFF2-40B4-BE49-F238E27FC236}">
                <a16:creationId xmlns:a16="http://schemas.microsoft.com/office/drawing/2014/main" id="{7D4B4807-ACD3-4AE4-9F3B-57A3945E9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91" y="78005"/>
            <a:ext cx="1333850" cy="1337230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2DD84100-7811-494C-AB07-9BCB7068701F}"/>
              </a:ext>
            </a:extLst>
          </p:cNvPr>
          <p:cNvSpPr/>
          <p:nvPr/>
        </p:nvSpPr>
        <p:spPr>
          <a:xfrm>
            <a:off x="0" y="6258187"/>
            <a:ext cx="12192000" cy="599813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dirty="0">
              <a:solidFill>
                <a:srgbClr val="FFFFFF"/>
              </a:solidFill>
              <a:cs typeface="Arial" charset="0"/>
            </a:endParaRPr>
          </a:p>
          <a:p>
            <a:pPr algn="ctr">
              <a:defRPr/>
            </a:pPr>
            <a:endParaRPr lang="pl-PL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" name="CustomShape 4">
            <a:extLst>
              <a:ext uri="{FF2B5EF4-FFF2-40B4-BE49-F238E27FC236}">
                <a16:creationId xmlns:a16="http://schemas.microsoft.com/office/drawing/2014/main" id="{F49FAD10-DF5C-4C81-98DD-5328E3093582}"/>
              </a:ext>
            </a:extLst>
          </p:cNvPr>
          <p:cNvSpPr/>
          <p:nvPr/>
        </p:nvSpPr>
        <p:spPr>
          <a:xfrm>
            <a:off x="9398601" y="6404931"/>
            <a:ext cx="3023338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pl-PL" sz="1400" b="0" i="1" strike="noStrike" spc="-1" dirty="0">
                <a:solidFill>
                  <a:srgbClr val="FFC000"/>
                </a:solidFill>
                <a:latin typeface="Calibri"/>
              </a:rPr>
              <a:t>www.wielkopolska.policja.gov.pl</a:t>
            </a:r>
            <a:endParaRPr lang="pl-PL" sz="1400" b="0" strike="noStrike" spc="-1" dirty="0">
              <a:solidFill>
                <a:srgbClr val="FFC000"/>
              </a:solidFill>
              <a:latin typeface="Arial"/>
            </a:endParaRP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5796558D-B6FD-4F28-B35C-AC5E95B6C9E9}"/>
              </a:ext>
            </a:extLst>
          </p:cNvPr>
          <p:cNvSpPr/>
          <p:nvPr/>
        </p:nvSpPr>
        <p:spPr>
          <a:xfrm>
            <a:off x="0" y="1493239"/>
            <a:ext cx="1417741" cy="4764945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dirty="0">
              <a:solidFill>
                <a:srgbClr val="FFFFFF"/>
              </a:solidFill>
              <a:cs typeface="Arial" charset="0"/>
            </a:endParaRPr>
          </a:p>
          <a:p>
            <a:pPr algn="ctr">
              <a:defRPr/>
            </a:pPr>
            <a:endParaRPr lang="pl-PL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DAD8704D-876D-4F68-8462-DE67D87125A9}"/>
              </a:ext>
            </a:extLst>
          </p:cNvPr>
          <p:cNvSpPr txBox="1"/>
          <p:nvPr/>
        </p:nvSpPr>
        <p:spPr>
          <a:xfrm>
            <a:off x="327172" y="6258184"/>
            <a:ext cx="981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chemeClr val="bg1"/>
                </a:solidFill>
              </a:rPr>
              <a:t>2024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53B53826-91C0-4ADC-89C7-2A78E43893BE}"/>
              </a:ext>
            </a:extLst>
          </p:cNvPr>
          <p:cNvSpPr txBox="1"/>
          <p:nvPr/>
        </p:nvSpPr>
        <p:spPr>
          <a:xfrm>
            <a:off x="1417740" y="1494773"/>
            <a:ext cx="10774259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l-PL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b="1" dirty="0"/>
              <a:t>Sfinansowano zakup przez Marszałka Województwa Wielkopolskiego                                                                        2 urządzeń do pomiaru zawartości alkoholu w wydychanym                                                                          powietrzu – DRAGER 9510 IR+EC (2024 rok)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l-PL" b="1" dirty="0"/>
          </a:p>
          <a:p>
            <a:endParaRPr lang="pl-PL" b="1" dirty="0"/>
          </a:p>
          <a:p>
            <a:endParaRPr lang="pl-PL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b="1" dirty="0"/>
              <a:t>Sfinansowano zakup przez Marszałka Województwa Wielkopolskiego 5 urządzeń do pomiaru hałasu wytwarzanego przez pojazd – SONOPAN DLM – 101S (2024)</a:t>
            </a:r>
          </a:p>
          <a:p>
            <a:endParaRPr lang="pl-PL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l-PL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l-PL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l-PL" b="1" dirty="0"/>
          </a:p>
          <a:p>
            <a:endParaRPr lang="pl-PL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l-PL" b="1" dirty="0"/>
          </a:p>
          <a:p>
            <a:endParaRPr lang="pl-PL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l-PL" b="1" dirty="0"/>
          </a:p>
          <a:p>
            <a:endParaRPr lang="pl-PL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l-PL" b="1" dirty="0"/>
          </a:p>
          <a:p>
            <a:endParaRPr lang="pl-PL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l-PL" b="1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BD7D5799-B03A-4135-9032-D2C644ACB9AA}"/>
              </a:ext>
            </a:extLst>
          </p:cNvPr>
          <p:cNvSpPr txBox="1"/>
          <p:nvPr/>
        </p:nvSpPr>
        <p:spPr>
          <a:xfrm>
            <a:off x="1606878" y="599816"/>
            <a:ext cx="87870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chemeClr val="bg1"/>
                </a:solidFill>
              </a:rPr>
              <a:t>WSPARCIE MARSZAŁKA WOJEWÓDZTWA WIELKOPOLSKIEGO NA RZECZ POPRAWY BEZPIECZEŃSTWA W RUCHU DROGOWYM W 2024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18B1FBA4-1ADB-6EFD-5DD7-E8EBC4D143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153" y="1749354"/>
            <a:ext cx="3491618" cy="1679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4" descr="DLM101S Miernik poziomu dźwięku, sonometr z programem AS-200 RAPORT, Sonopan  - Centrum miernictwa">
            <a:extLst>
              <a:ext uri="{FF2B5EF4-FFF2-40B4-BE49-F238E27FC236}">
                <a16:creationId xmlns:a16="http://schemas.microsoft.com/office/drawing/2014/main" id="{63EA0C3E-8F1A-4935-9C8E-282EBBB4B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1038" y="4011661"/>
            <a:ext cx="3648169" cy="209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238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2" grpId="0" animBg="1"/>
    </p:bld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3360</TotalTime>
  <Words>662</Words>
  <Application>Microsoft Office PowerPoint</Application>
  <PresentationFormat>Panoramiczny</PresentationFormat>
  <Paragraphs>125</Paragraphs>
  <Slides>17</Slides>
  <Notes>0</Notes>
  <HiddenSlides>0</HiddenSlides>
  <MMClips>2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Monotype Corsiva</vt:lpstr>
      <vt:lpstr>Wingdings</vt:lpstr>
      <vt:lpstr>Motyw pakietu Office</vt:lpstr>
      <vt:lpstr>WYDZIAŁ RUCHU DROGOWEGO KWP W POZNANIU  STAN BEZPIECZEŃSTWA NA DROGACH  WOJEWÓDZTWA WIELKOPOLSKIEGO  W 2024 ROKU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Monika Sta</dc:creator>
  <cp:lastModifiedBy>WRD</cp:lastModifiedBy>
  <cp:revision>251</cp:revision>
  <dcterms:created xsi:type="dcterms:W3CDTF">2023-03-12T19:09:08Z</dcterms:created>
  <dcterms:modified xsi:type="dcterms:W3CDTF">2025-02-10T11:55:12Z</dcterms:modified>
</cp:coreProperties>
</file>