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70" r:id="rId4"/>
    <p:sldId id="268" r:id="rId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56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22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07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843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88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63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020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301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2987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181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609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812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A0FF2-5E0F-4EB7-A586-4D928900507B}" type="datetimeFigureOut">
              <a:rPr lang="pl-PL" smtClean="0"/>
              <a:t>18.07.2024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1698-1FF1-4A13-A4F8-7AE7EF3327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32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766" y="5411060"/>
            <a:ext cx="10058400" cy="1028140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457864" y="819510"/>
            <a:ext cx="99376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600" b="1" dirty="0">
                <a:solidFill>
                  <a:srgbClr val="1226AA"/>
                </a:solidFill>
              </a:rPr>
              <a:t>Fundusze Europejskie </a:t>
            </a:r>
            <a:br>
              <a:rPr lang="pl-PL" sz="6600" b="1" dirty="0">
                <a:solidFill>
                  <a:srgbClr val="1226AA"/>
                </a:solidFill>
              </a:rPr>
            </a:br>
            <a:r>
              <a:rPr lang="pl-PL" sz="6600" b="1" dirty="0">
                <a:solidFill>
                  <a:srgbClr val="1226AA"/>
                </a:solidFill>
              </a:rPr>
              <a:t>dla Wielkopolski 2021-2027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385203" y="3224329"/>
            <a:ext cx="85832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>
                <a:solidFill>
                  <a:srgbClr val="1226AA"/>
                </a:solidFill>
              </a:rPr>
              <a:t>Działanie </a:t>
            </a:r>
            <a:r>
              <a:rPr lang="pl-PL" sz="3600" dirty="0" smtClean="0">
                <a:solidFill>
                  <a:srgbClr val="1226AA"/>
                </a:solidFill>
              </a:rPr>
              <a:t>02.07 </a:t>
            </a:r>
            <a:r>
              <a:rPr lang="pl-PL" sz="3600" b="1" dirty="0">
                <a:solidFill>
                  <a:srgbClr val="1226AA"/>
                </a:solidFill>
              </a:rPr>
              <a:t>„Rozwój zrównoważonej </a:t>
            </a:r>
            <a:br>
              <a:rPr lang="pl-PL" sz="3600" b="1" dirty="0">
                <a:solidFill>
                  <a:srgbClr val="1226AA"/>
                </a:solidFill>
              </a:rPr>
            </a:br>
            <a:r>
              <a:rPr lang="pl-PL" sz="3600" b="1" dirty="0">
                <a:solidFill>
                  <a:srgbClr val="1226AA"/>
                </a:solidFill>
              </a:rPr>
              <a:t>gospodarki wodno-ściekowej”</a:t>
            </a:r>
            <a:endParaRPr lang="pl-PL" sz="6000" b="1" dirty="0">
              <a:solidFill>
                <a:srgbClr val="1226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61634" y="2674272"/>
            <a:ext cx="486152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1226AA"/>
                </a:solidFill>
              </a:rPr>
              <a:t>W ramach programu </a:t>
            </a:r>
            <a:r>
              <a:rPr lang="pl-PL" sz="2000" b="1" dirty="0" smtClean="0">
                <a:solidFill>
                  <a:srgbClr val="1226AA"/>
                </a:solidFill>
              </a:rPr>
              <a:t>„</a:t>
            </a:r>
            <a:r>
              <a:rPr lang="pl-PL" sz="2000" b="1" dirty="0">
                <a:solidFill>
                  <a:srgbClr val="1226AA"/>
                </a:solidFill>
              </a:rPr>
              <a:t>Fundusze Europejskie </a:t>
            </a:r>
            <a:r>
              <a:rPr lang="pl-PL" sz="2000" b="1" dirty="0" smtClean="0">
                <a:solidFill>
                  <a:srgbClr val="1226AA"/>
                </a:solidFill>
              </a:rPr>
              <a:t>dla </a:t>
            </a:r>
            <a:r>
              <a:rPr lang="pl-PL" sz="2000" b="1" dirty="0">
                <a:solidFill>
                  <a:srgbClr val="1226AA"/>
                </a:solidFill>
              </a:rPr>
              <a:t>Wielkopolski 2021-2027” </a:t>
            </a:r>
            <a:r>
              <a:rPr lang="pl-PL" sz="2000" b="1" dirty="0" smtClean="0">
                <a:solidFill>
                  <a:srgbClr val="1226AA"/>
                </a:solidFill>
              </a:rPr>
              <a:t/>
            </a:r>
            <a:br>
              <a:rPr lang="pl-PL" sz="2000" b="1" dirty="0" smtClean="0">
                <a:solidFill>
                  <a:srgbClr val="1226AA"/>
                </a:solidFill>
              </a:rPr>
            </a:br>
            <a:r>
              <a:rPr lang="pl-PL" sz="2000" b="1" dirty="0" smtClean="0">
                <a:solidFill>
                  <a:srgbClr val="1226AA"/>
                </a:solidFill>
              </a:rPr>
              <a:t>nasz </a:t>
            </a:r>
            <a:r>
              <a:rPr lang="pl-PL" sz="2000" b="1" dirty="0">
                <a:solidFill>
                  <a:srgbClr val="1226AA"/>
                </a:solidFill>
              </a:rPr>
              <a:t>region ma </a:t>
            </a:r>
            <a:r>
              <a:rPr lang="pl-PL" sz="2000" b="1" dirty="0" smtClean="0">
                <a:solidFill>
                  <a:srgbClr val="1226AA"/>
                </a:solidFill>
              </a:rPr>
              <a:t>do </a:t>
            </a:r>
            <a:r>
              <a:rPr lang="pl-PL" sz="2000" b="1" dirty="0">
                <a:solidFill>
                  <a:srgbClr val="1226AA"/>
                </a:solidFill>
              </a:rPr>
              <a:t>dyspozycji 2,15 mld euro.</a:t>
            </a:r>
            <a:endParaRPr lang="pl-PL" sz="2000" dirty="0">
              <a:solidFill>
                <a:srgbClr val="1226AA"/>
              </a:solidFill>
            </a:endParaRPr>
          </a:p>
          <a:p>
            <a:endParaRPr lang="pl-PL" dirty="0" smtClean="0"/>
          </a:p>
          <a:p>
            <a:r>
              <a:rPr lang="pl-PL" dirty="0" smtClean="0"/>
              <a:t>Kwota </a:t>
            </a:r>
            <a:r>
              <a:rPr lang="pl-PL" dirty="0"/>
              <a:t>ta uwzględnia </a:t>
            </a:r>
            <a:r>
              <a:rPr lang="pl-PL" dirty="0" smtClean="0"/>
              <a:t>trzy </a:t>
            </a:r>
            <a:r>
              <a:rPr lang="pl-PL" dirty="0"/>
              <a:t>źródła </a:t>
            </a:r>
            <a:r>
              <a:rPr lang="pl-PL" dirty="0" smtClean="0"/>
              <a:t>finansowania: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 smtClean="0"/>
              <a:t>Europejski </a:t>
            </a:r>
            <a:r>
              <a:rPr lang="pl-PL" dirty="0"/>
              <a:t>Fundusz Rozwoju Regionalnego (1,25 mld euro) </a:t>
            </a: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 smtClean="0"/>
              <a:t>Europejski </a:t>
            </a:r>
            <a:r>
              <a:rPr lang="pl-PL" dirty="0"/>
              <a:t>Fundusz Społeczny (488 mln euro) </a:t>
            </a:r>
            <a:r>
              <a:rPr lang="pl-PL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 smtClean="0"/>
              <a:t>Fundusz </a:t>
            </a:r>
            <a:r>
              <a:rPr lang="pl-PL" dirty="0"/>
              <a:t>Sprawiedliwej Transformacji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415 mln euro), </a:t>
            </a:r>
            <a:r>
              <a:rPr lang="pl-PL" dirty="0" smtClean="0"/>
              <a:t>który </a:t>
            </a:r>
            <a:r>
              <a:rPr lang="pl-PL" dirty="0"/>
              <a:t>jest dedykowany wschodniej Wielkopolsce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634" y="559976"/>
            <a:ext cx="4580717" cy="833338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7454577" y="1393314"/>
            <a:ext cx="444864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1226AA"/>
                </a:solidFill>
              </a:rPr>
              <a:t>Fundusze </a:t>
            </a:r>
            <a:r>
              <a:rPr lang="pl-PL" sz="2000" b="1" dirty="0">
                <a:solidFill>
                  <a:srgbClr val="1226AA"/>
                </a:solidFill>
              </a:rPr>
              <a:t>Europejskie </a:t>
            </a:r>
            <a:r>
              <a:rPr lang="pl-PL" sz="2000" b="1" dirty="0" smtClean="0">
                <a:solidFill>
                  <a:srgbClr val="1226AA"/>
                </a:solidFill>
              </a:rPr>
              <a:t>dla </a:t>
            </a:r>
            <a:r>
              <a:rPr lang="pl-PL" sz="2000" b="1" dirty="0">
                <a:solidFill>
                  <a:srgbClr val="1226AA"/>
                </a:solidFill>
              </a:rPr>
              <a:t>Wielkopolski </a:t>
            </a:r>
            <a:r>
              <a:rPr lang="pl-PL" sz="2000" b="1" dirty="0" smtClean="0">
                <a:solidFill>
                  <a:srgbClr val="1226AA"/>
                </a:solidFill>
              </a:rPr>
              <a:t>na </a:t>
            </a:r>
            <a:r>
              <a:rPr lang="pl-PL" sz="2000" b="1" dirty="0">
                <a:solidFill>
                  <a:srgbClr val="1226AA"/>
                </a:solidFill>
              </a:rPr>
              <a:t>rozwój gospodarki </a:t>
            </a:r>
            <a:r>
              <a:rPr lang="pl-PL" sz="2000" b="1" dirty="0" smtClean="0">
                <a:solidFill>
                  <a:srgbClr val="1226AA"/>
                </a:solidFill>
              </a:rPr>
              <a:t>wodno-ściekowej</a:t>
            </a:r>
            <a:endParaRPr lang="pl-PL" sz="2000" b="1" dirty="0">
              <a:solidFill>
                <a:srgbClr val="1226AA"/>
              </a:solidFill>
            </a:endParaRPr>
          </a:p>
          <a:p>
            <a:endParaRPr lang="pl-PL" dirty="0" smtClean="0"/>
          </a:p>
          <a:p>
            <a:r>
              <a:rPr lang="pl-PL" dirty="0" smtClean="0"/>
              <a:t>W ramach działania </a:t>
            </a:r>
            <a:r>
              <a:rPr lang="pl-PL" dirty="0"/>
              <a:t>02.07 „Rozwój zrównoważonej gospodarki </a:t>
            </a:r>
            <a:r>
              <a:rPr lang="pl-PL" dirty="0" smtClean="0"/>
              <a:t>wodno-ściekowej” dofinansowane zostaną</a:t>
            </a:r>
            <a:br>
              <a:rPr lang="pl-PL" dirty="0" smtClean="0"/>
            </a:br>
            <a:r>
              <a:rPr lang="pl-PL" dirty="0" smtClean="0"/>
              <a:t>inwestycje i działania </a:t>
            </a:r>
            <a:r>
              <a:rPr lang="pl-PL" dirty="0"/>
              <a:t>mające na </a:t>
            </a:r>
            <a:r>
              <a:rPr lang="pl-PL"/>
              <a:t>celu </a:t>
            </a:r>
            <a:r>
              <a:rPr lang="pl-PL" smtClean="0"/>
              <a:t>modernizację </a:t>
            </a:r>
            <a:r>
              <a:rPr lang="pl-PL" dirty="0"/>
              <a:t>i rozbudowę oczyszczalni ścieków oraz budowy sieci kanalizacji sanitarnych i wodociągowych. </a:t>
            </a:r>
            <a:r>
              <a:rPr lang="pl-PL" dirty="0" smtClean="0"/>
              <a:t> </a:t>
            </a:r>
          </a:p>
          <a:p>
            <a:endParaRPr lang="pl-PL" dirty="0"/>
          </a:p>
          <a:p>
            <a:r>
              <a:rPr lang="pl-PL" b="1" dirty="0" smtClean="0">
                <a:solidFill>
                  <a:srgbClr val="1226AA"/>
                </a:solidFill>
              </a:rPr>
              <a:t>Łączna kwota dofinasowania: </a:t>
            </a:r>
            <a:br>
              <a:rPr lang="pl-PL" b="1" dirty="0" smtClean="0">
                <a:solidFill>
                  <a:srgbClr val="1226AA"/>
                </a:solidFill>
              </a:rPr>
            </a:br>
            <a:r>
              <a:rPr lang="pl-PL" b="1" dirty="0" smtClean="0">
                <a:solidFill>
                  <a:srgbClr val="1226AA"/>
                </a:solidFill>
              </a:rPr>
              <a:t>97 </a:t>
            </a:r>
            <a:r>
              <a:rPr lang="pl-PL" b="1" dirty="0">
                <a:solidFill>
                  <a:srgbClr val="1226AA"/>
                </a:solidFill>
              </a:rPr>
              <a:t>937 </a:t>
            </a:r>
            <a:r>
              <a:rPr lang="pl-PL" b="1" dirty="0" smtClean="0">
                <a:solidFill>
                  <a:srgbClr val="1226AA"/>
                </a:solidFill>
              </a:rPr>
              <a:t>732,86 złotych.</a:t>
            </a:r>
            <a:br>
              <a:rPr lang="pl-PL" b="1" dirty="0" smtClean="0">
                <a:solidFill>
                  <a:srgbClr val="1226AA"/>
                </a:solidFill>
              </a:rPr>
            </a:br>
            <a:endParaRPr lang="pl-PL" b="1" dirty="0" smtClean="0">
              <a:solidFill>
                <a:srgbClr val="1226AA"/>
              </a:solidFill>
            </a:endParaRPr>
          </a:p>
          <a:p>
            <a:r>
              <a:rPr lang="pl-PL" b="1" dirty="0" smtClean="0">
                <a:solidFill>
                  <a:srgbClr val="1226AA"/>
                </a:solidFill>
              </a:rPr>
              <a:t>Wartość wszystkich projektów wyniesie: </a:t>
            </a:r>
            <a:br>
              <a:rPr lang="pl-PL" b="1" dirty="0" smtClean="0">
                <a:solidFill>
                  <a:srgbClr val="1226AA"/>
                </a:solidFill>
              </a:rPr>
            </a:br>
            <a:r>
              <a:rPr lang="pl-PL" b="1" dirty="0">
                <a:solidFill>
                  <a:srgbClr val="1226AA"/>
                </a:solidFill>
              </a:rPr>
              <a:t>172 212 </a:t>
            </a:r>
            <a:r>
              <a:rPr lang="pl-PL" b="1" dirty="0" smtClean="0">
                <a:solidFill>
                  <a:srgbClr val="1226AA"/>
                </a:solidFill>
              </a:rPr>
              <a:t>849,77 złotych.</a:t>
            </a:r>
            <a:endParaRPr lang="pl-PL" b="1" dirty="0">
              <a:solidFill>
                <a:srgbClr val="1226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45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p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844" y="189781"/>
            <a:ext cx="5314057" cy="6668219"/>
          </a:xfrm>
          <a:prstGeom prst="rect">
            <a:avLst/>
          </a:prstGeom>
        </p:spPr>
      </p:pic>
      <p:sp>
        <p:nvSpPr>
          <p:cNvPr id="3" name="Działanie"/>
          <p:cNvSpPr/>
          <p:nvPr/>
        </p:nvSpPr>
        <p:spPr>
          <a:xfrm>
            <a:off x="1156813" y="321889"/>
            <a:ext cx="38942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Działanie 02.07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200" b="1" dirty="0" smtClean="0"/>
              <a:t>Rozwój </a:t>
            </a:r>
            <a:r>
              <a:rPr lang="pl-PL" sz="2200" b="1" dirty="0"/>
              <a:t>zrównoważonej </a:t>
            </a:r>
            <a:r>
              <a:rPr lang="pl-PL" sz="2200" b="1" dirty="0" smtClean="0"/>
              <a:t/>
            </a:r>
            <a:br>
              <a:rPr lang="pl-PL" sz="2200" b="1" dirty="0" smtClean="0"/>
            </a:br>
            <a:r>
              <a:rPr lang="pl-PL" sz="2200" b="1" dirty="0" smtClean="0"/>
              <a:t>gospodarki wodno-ściekowej </a:t>
            </a:r>
            <a:endParaRPr lang="pl-PL" sz="2200" b="1" dirty="0"/>
          </a:p>
        </p:txBody>
      </p:sp>
      <p:sp>
        <p:nvSpPr>
          <p:cNvPr id="4" name="Gmina Kleszczewo 2"/>
          <p:cNvSpPr/>
          <p:nvPr/>
        </p:nvSpPr>
        <p:spPr>
          <a:xfrm>
            <a:off x="1387892" y="2815788"/>
            <a:ext cx="200303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226AA"/>
                </a:solidFill>
              </a:rPr>
              <a:t>1. Gmina Kleszczewo </a:t>
            </a:r>
            <a:r>
              <a:rPr lang="pl-PL" sz="1400" dirty="0"/>
              <a:t>Kompleksowy rozwój gospodarki wodno-ściekowej na terenie gminy Kleszczewo</a:t>
            </a:r>
            <a:r>
              <a:rPr lang="pl-PL" sz="1400" b="1" dirty="0"/>
              <a:t> </a:t>
            </a:r>
          </a:p>
          <a:p>
            <a:r>
              <a:rPr lang="pl-PL" sz="1600" b="1" dirty="0">
                <a:solidFill>
                  <a:srgbClr val="1226AA"/>
                </a:solidFill>
              </a:rPr>
              <a:t>43 951 052,65 zł</a:t>
            </a:r>
            <a:endParaRPr lang="pl-PL" sz="1600" dirty="0">
              <a:solidFill>
                <a:srgbClr val="1226AA"/>
              </a:solidFill>
            </a:endParaRPr>
          </a:p>
        </p:txBody>
      </p:sp>
      <p:sp>
        <p:nvSpPr>
          <p:cNvPr id="5" name="Gmna Kleszczewo"/>
          <p:cNvSpPr/>
          <p:nvPr/>
        </p:nvSpPr>
        <p:spPr>
          <a:xfrm>
            <a:off x="5897313" y="3851845"/>
            <a:ext cx="146649" cy="155275"/>
          </a:xfrm>
          <a:prstGeom prst="ellipse">
            <a:avLst/>
          </a:prstGeom>
          <a:solidFill>
            <a:srgbClr val="1226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1226AA"/>
              </a:solidFill>
            </a:endParaRPr>
          </a:p>
        </p:txBody>
      </p:sp>
      <p:sp>
        <p:nvSpPr>
          <p:cNvPr id="8" name="Gmina Kostrzyn"/>
          <p:cNvSpPr/>
          <p:nvPr/>
        </p:nvSpPr>
        <p:spPr>
          <a:xfrm>
            <a:off x="6079276" y="3608374"/>
            <a:ext cx="146649" cy="155275"/>
          </a:xfrm>
          <a:prstGeom prst="ellipse">
            <a:avLst/>
          </a:prstGeom>
          <a:solidFill>
            <a:srgbClr val="1226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1226AA"/>
              </a:solidFill>
            </a:endParaRPr>
          </a:p>
        </p:txBody>
      </p:sp>
      <p:sp>
        <p:nvSpPr>
          <p:cNvPr id="9" name="Gmina Włoszakowice"/>
          <p:cNvSpPr/>
          <p:nvPr/>
        </p:nvSpPr>
        <p:spPr>
          <a:xfrm>
            <a:off x="4692333" y="4583290"/>
            <a:ext cx="146649" cy="155275"/>
          </a:xfrm>
          <a:prstGeom prst="ellipse">
            <a:avLst/>
          </a:prstGeom>
          <a:solidFill>
            <a:srgbClr val="1226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1226AA"/>
              </a:solidFill>
            </a:endParaRPr>
          </a:p>
        </p:txBody>
      </p:sp>
      <p:sp>
        <p:nvSpPr>
          <p:cNvPr id="10" name="Gmina Miejska Słupca"/>
          <p:cNvSpPr/>
          <p:nvPr/>
        </p:nvSpPr>
        <p:spPr>
          <a:xfrm>
            <a:off x="7123620" y="3552153"/>
            <a:ext cx="146649" cy="155275"/>
          </a:xfrm>
          <a:prstGeom prst="ellipse">
            <a:avLst/>
          </a:prstGeom>
          <a:solidFill>
            <a:srgbClr val="1226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1226AA"/>
              </a:solidFill>
            </a:endParaRPr>
          </a:p>
        </p:txBody>
      </p:sp>
      <p:sp>
        <p:nvSpPr>
          <p:cNvPr id="11" name="Gmina Kostrzyn 2"/>
          <p:cNvSpPr/>
          <p:nvPr/>
        </p:nvSpPr>
        <p:spPr>
          <a:xfrm>
            <a:off x="1387892" y="4473134"/>
            <a:ext cx="2243829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226AA"/>
                </a:solidFill>
              </a:rPr>
              <a:t>2. Gmina Kostrzyn </a:t>
            </a:r>
            <a:r>
              <a:rPr lang="pl-PL" sz="1400" dirty="0"/>
              <a:t>Modernizacja i rozbudowa oczyszczalni ścieków                     w Skałowie oraz budowa sieci kanalizacji sanitarnej i sieci wodociągowej na terenie aglomeracji Kostrzyn</a:t>
            </a:r>
          </a:p>
          <a:p>
            <a:r>
              <a:rPr lang="pl-PL" sz="1600" b="1" dirty="0">
                <a:solidFill>
                  <a:srgbClr val="1226AA"/>
                </a:solidFill>
              </a:rPr>
              <a:t>19 733 072,80 zł</a:t>
            </a:r>
            <a:endParaRPr lang="pl-PL" sz="1600" dirty="0">
              <a:solidFill>
                <a:srgbClr val="1226AA"/>
              </a:solidFill>
            </a:endParaRPr>
          </a:p>
        </p:txBody>
      </p:sp>
      <p:sp>
        <p:nvSpPr>
          <p:cNvPr id="12" name="Gmina Miejska Słupca 2"/>
          <p:cNvSpPr/>
          <p:nvPr/>
        </p:nvSpPr>
        <p:spPr>
          <a:xfrm>
            <a:off x="9330718" y="860498"/>
            <a:ext cx="247490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226AA"/>
                </a:solidFill>
              </a:rPr>
              <a:t>3. Gmina Miejska Słupca</a:t>
            </a:r>
          </a:p>
          <a:p>
            <a:r>
              <a:rPr lang="pl-PL" sz="1400" dirty="0"/>
              <a:t>Rozbudowa i przebudowa oczyszczalni ścieków w Słupcy oraz budowa sieci kanalizacji sanitarnej i sieci wodociągowej na terenie aglomeracji Słupca</a:t>
            </a:r>
          </a:p>
          <a:p>
            <a:r>
              <a:rPr lang="pl-PL" sz="1600" b="1" dirty="0">
                <a:solidFill>
                  <a:srgbClr val="1226AA"/>
                </a:solidFill>
              </a:rPr>
              <a:t>19 588 143,59 zł </a:t>
            </a:r>
            <a:endParaRPr lang="pl-PL" sz="1600" dirty="0">
              <a:solidFill>
                <a:srgbClr val="1226AA"/>
              </a:solidFill>
            </a:endParaRPr>
          </a:p>
        </p:txBody>
      </p:sp>
      <p:sp>
        <p:nvSpPr>
          <p:cNvPr id="13" name="Gmina Włoszakowice 2"/>
          <p:cNvSpPr/>
          <p:nvPr/>
        </p:nvSpPr>
        <p:spPr>
          <a:xfrm>
            <a:off x="9362926" y="2828878"/>
            <a:ext cx="247490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226AA"/>
                </a:solidFill>
              </a:rPr>
              <a:t>4. Gmina Włoszakowice </a:t>
            </a:r>
            <a:r>
              <a:rPr lang="pl-PL" sz="1400" dirty="0"/>
              <a:t>Rozbudowa i modernizacja infrastruktury wodociągowo-kanalizacyjnej Aglomeracji Włoszakowice – Etap II</a:t>
            </a:r>
          </a:p>
          <a:p>
            <a:r>
              <a:rPr lang="pl-PL" sz="1600" b="1" dirty="0">
                <a:solidFill>
                  <a:srgbClr val="1226AA"/>
                </a:solidFill>
              </a:rPr>
              <a:t>14 665 463,82 zł</a:t>
            </a:r>
            <a:endParaRPr lang="pl-PL" sz="1600" dirty="0">
              <a:solidFill>
                <a:srgbClr val="1226AA"/>
              </a:solidFill>
            </a:endParaRPr>
          </a:p>
        </p:txBody>
      </p:sp>
      <p:sp>
        <p:nvSpPr>
          <p:cNvPr id="14" name="Suma dofinansowania"/>
          <p:cNvSpPr/>
          <p:nvPr/>
        </p:nvSpPr>
        <p:spPr>
          <a:xfrm>
            <a:off x="9362925" y="5673463"/>
            <a:ext cx="229998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dirty="0"/>
              <a:t>Suma dofinansowania: </a:t>
            </a:r>
          </a:p>
          <a:p>
            <a:pPr algn="r"/>
            <a:r>
              <a:rPr lang="pl-PL" sz="2000" b="1" dirty="0">
                <a:solidFill>
                  <a:srgbClr val="1226AA"/>
                </a:solidFill>
              </a:rPr>
              <a:t>97 937 732,86 zł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302792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578" y="0"/>
            <a:ext cx="5623560" cy="5693187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158" y="5434395"/>
            <a:ext cx="10058400" cy="102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29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6"/>
    </mc:Choice>
    <mc:Fallback xmlns="">
      <p:transition spd="slow" advTm="1281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240</Words>
  <Application>Microsoft Office PowerPoint</Application>
  <PresentationFormat>Panoramiczny</PresentationFormat>
  <Paragraphs>26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Sklepik Katarzyna</dc:creator>
  <cp:lastModifiedBy>Sklepik Katarzyna</cp:lastModifiedBy>
  <cp:revision>49</cp:revision>
  <cp:lastPrinted>2024-07-12T12:35:51Z</cp:lastPrinted>
  <dcterms:created xsi:type="dcterms:W3CDTF">2022-07-11T18:26:08Z</dcterms:created>
  <dcterms:modified xsi:type="dcterms:W3CDTF">2024-07-18T06:55:44Z</dcterms:modified>
</cp:coreProperties>
</file>