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70" r:id="rId4"/>
    <p:sldId id="271" r:id="rId5"/>
    <p:sldId id="273" r:id="rId6"/>
    <p:sldId id="280" r:id="rId7"/>
    <p:sldId id="277" r:id="rId8"/>
    <p:sldId id="278" r:id="rId9"/>
    <p:sldId id="279" r:id="rId10"/>
    <p:sldId id="272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23.07.2024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22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6"/>
    </mc:Choice>
    <mc:Fallback xmlns="">
      <p:transition spd="slow" advTm="12816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23.07.2024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607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6"/>
    </mc:Choice>
    <mc:Fallback xmlns="">
      <p:transition spd="slow" advTm="12816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23.07.2024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843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6"/>
    </mc:Choice>
    <mc:Fallback xmlns="">
      <p:transition spd="slow" advTm="12816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23.07.2024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81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6"/>
    </mc:Choice>
    <mc:Fallback xmlns="">
      <p:transition spd="slow" advTm="12816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23.07.2024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363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6"/>
    </mc:Choice>
    <mc:Fallback xmlns="">
      <p:transition spd="slow" advTm="12816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23.07.2024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020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6"/>
    </mc:Choice>
    <mc:Fallback xmlns="">
      <p:transition spd="slow" advTm="12816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23.07.2024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301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6"/>
    </mc:Choice>
    <mc:Fallback xmlns="">
      <p:transition spd="slow" advTm="12816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23.07.2024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98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6"/>
    </mc:Choice>
    <mc:Fallback xmlns="">
      <p:transition spd="slow" advTm="12816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23.07.2024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181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6"/>
    </mc:Choice>
    <mc:Fallback xmlns="">
      <p:transition spd="slow" advTm="12816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23.07.2024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609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6"/>
    </mc:Choice>
    <mc:Fallback xmlns="">
      <p:transition spd="slow" advTm="12816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23.07.2024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812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6"/>
    </mc:Choice>
    <mc:Fallback xmlns="">
      <p:transition spd="slow" advTm="12816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A0FF2-5E0F-4EB7-A586-4D928900507B}" type="datetimeFigureOut">
              <a:rPr lang="pl-PL" smtClean="0"/>
              <a:t>23.07.2024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32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2816"/>
    </mc:Choice>
    <mc:Fallback xmlns="">
      <p:transition spd="slow" advTm="12816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65" y="5574962"/>
            <a:ext cx="10058400" cy="102814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621766" y="564663"/>
            <a:ext cx="9825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>
                <a:solidFill>
                  <a:srgbClr val="1226AA"/>
                </a:solidFill>
              </a:rPr>
              <a:t>Fundusze Europejskie </a:t>
            </a:r>
            <a:br>
              <a:rPr lang="pl-PL" sz="6000" b="1" dirty="0">
                <a:solidFill>
                  <a:srgbClr val="1226AA"/>
                </a:solidFill>
              </a:rPr>
            </a:br>
            <a:r>
              <a:rPr lang="pl-PL" sz="6000" b="1" dirty="0">
                <a:solidFill>
                  <a:srgbClr val="1226AA"/>
                </a:solidFill>
              </a:rPr>
              <a:t>dla Wielkopolski 2021-2027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359324" y="2945510"/>
            <a:ext cx="85832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1226AA"/>
                </a:solidFill>
              </a:rPr>
              <a:t>Działanie </a:t>
            </a:r>
            <a:r>
              <a:rPr lang="pl-PL" sz="3200" dirty="0" smtClean="0">
                <a:solidFill>
                  <a:srgbClr val="1226AA"/>
                </a:solidFill>
              </a:rPr>
              <a:t>05.01 </a:t>
            </a:r>
            <a:r>
              <a:rPr lang="pl-PL" sz="3200" b="1" dirty="0">
                <a:solidFill>
                  <a:srgbClr val="1226AA"/>
                </a:solidFill>
              </a:rPr>
              <a:t>„Poprawa równego dostępu </a:t>
            </a:r>
            <a:r>
              <a:rPr lang="pl-PL" sz="3200" b="1" dirty="0" smtClean="0">
                <a:solidFill>
                  <a:srgbClr val="1226AA"/>
                </a:solidFill>
              </a:rPr>
              <a:t/>
            </a:r>
            <a:br>
              <a:rPr lang="pl-PL" sz="3200" b="1" dirty="0" smtClean="0">
                <a:solidFill>
                  <a:srgbClr val="1226AA"/>
                </a:solidFill>
              </a:rPr>
            </a:br>
            <a:r>
              <a:rPr lang="pl-PL" sz="3200" b="1" dirty="0" smtClean="0">
                <a:solidFill>
                  <a:srgbClr val="1226AA"/>
                </a:solidFill>
              </a:rPr>
              <a:t>do </a:t>
            </a:r>
            <a:r>
              <a:rPr lang="pl-PL" sz="3200" b="1" dirty="0">
                <a:solidFill>
                  <a:srgbClr val="1226AA"/>
                </a:solidFill>
              </a:rPr>
              <a:t>wysokiej jakości kształcenia, </a:t>
            </a:r>
            <a:r>
              <a:rPr lang="pl-PL" sz="3200" b="1" dirty="0" smtClean="0">
                <a:solidFill>
                  <a:srgbClr val="1226AA"/>
                </a:solidFill>
              </a:rPr>
              <a:t/>
            </a:r>
            <a:br>
              <a:rPr lang="pl-PL" sz="3200" b="1" dirty="0" smtClean="0">
                <a:solidFill>
                  <a:srgbClr val="1226AA"/>
                </a:solidFill>
              </a:rPr>
            </a:br>
            <a:r>
              <a:rPr lang="pl-PL" sz="3200" b="1" dirty="0" smtClean="0">
                <a:solidFill>
                  <a:srgbClr val="1226AA"/>
                </a:solidFill>
              </a:rPr>
              <a:t>szkolenia i </a:t>
            </a:r>
            <a:r>
              <a:rPr lang="pl-PL" sz="3200" b="1" dirty="0">
                <a:solidFill>
                  <a:srgbClr val="1226AA"/>
                </a:solidFill>
              </a:rPr>
              <a:t>uczenia się przez całe życie </a:t>
            </a:r>
            <a:r>
              <a:rPr lang="pl-PL" sz="3200" b="1" dirty="0" smtClean="0">
                <a:solidFill>
                  <a:srgbClr val="1226AA"/>
                </a:solidFill>
              </a:rPr>
              <a:t/>
            </a:r>
            <a:br>
              <a:rPr lang="pl-PL" sz="3200" b="1" dirty="0" smtClean="0">
                <a:solidFill>
                  <a:srgbClr val="1226AA"/>
                </a:solidFill>
              </a:rPr>
            </a:br>
            <a:r>
              <a:rPr lang="pl-PL" sz="3200" b="1" dirty="0" smtClean="0">
                <a:solidFill>
                  <a:srgbClr val="1226AA"/>
                </a:solidFill>
              </a:rPr>
              <a:t>poprzez </a:t>
            </a:r>
            <a:r>
              <a:rPr lang="pl-PL" sz="3200" b="1" dirty="0">
                <a:solidFill>
                  <a:srgbClr val="1226AA"/>
                </a:solidFill>
              </a:rPr>
              <a:t>wsparcie infrastruktury edukacyjnej”</a:t>
            </a:r>
          </a:p>
        </p:txBody>
      </p:sp>
    </p:spTree>
    <p:extLst>
      <p:ext uri="{BB962C8B-B14F-4D97-AF65-F5344CB8AC3E}">
        <p14:creationId xmlns:p14="http://schemas.microsoft.com/office/powerpoint/2010/main" val="197517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6"/>
    </mc:Choice>
    <mc:Fallback xmlns="">
      <p:transition spd="slow" advTm="1281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78" y="0"/>
            <a:ext cx="5623560" cy="569318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58" y="5434395"/>
            <a:ext cx="10058400" cy="102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2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6"/>
    </mc:Choice>
    <mc:Fallback xmlns="">
      <p:transition spd="slow" advTm="1281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397717" y="2380974"/>
            <a:ext cx="484427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1226AA"/>
                </a:solidFill>
              </a:rPr>
              <a:t>W ramach programu „Fundusze Europejskie dla Wielkopolski 2021-2027” </a:t>
            </a:r>
            <a:br>
              <a:rPr lang="pl-PL" sz="2000" b="1" dirty="0">
                <a:solidFill>
                  <a:srgbClr val="1226AA"/>
                </a:solidFill>
              </a:rPr>
            </a:br>
            <a:r>
              <a:rPr lang="pl-PL" sz="2000" b="1" dirty="0">
                <a:solidFill>
                  <a:srgbClr val="1226AA"/>
                </a:solidFill>
              </a:rPr>
              <a:t>nasz region ma do dyspozycji 2,15 mld euro.</a:t>
            </a:r>
            <a:endParaRPr lang="pl-PL" sz="2000" dirty="0">
              <a:solidFill>
                <a:srgbClr val="1226AA"/>
              </a:solidFill>
            </a:endParaRPr>
          </a:p>
          <a:p>
            <a:endParaRPr lang="pl-PL" dirty="0" smtClean="0"/>
          </a:p>
          <a:p>
            <a:r>
              <a:rPr lang="pl-PL" dirty="0" smtClean="0"/>
              <a:t>Kwota </a:t>
            </a:r>
            <a:r>
              <a:rPr lang="pl-PL" dirty="0"/>
              <a:t>ta uwzględnia </a:t>
            </a:r>
            <a:r>
              <a:rPr lang="pl-PL" dirty="0" smtClean="0"/>
              <a:t>trzy </a:t>
            </a:r>
            <a:r>
              <a:rPr lang="pl-PL" dirty="0"/>
              <a:t>źródła </a:t>
            </a:r>
            <a:r>
              <a:rPr lang="pl-PL" dirty="0" smtClean="0"/>
              <a:t>finansowania: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Europejski </a:t>
            </a:r>
            <a:r>
              <a:rPr lang="pl-PL" dirty="0"/>
              <a:t>Fundusz Rozwoju Regionalnego (1,25 mld euro) </a:t>
            </a: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Europejski </a:t>
            </a:r>
            <a:r>
              <a:rPr lang="pl-PL" dirty="0"/>
              <a:t>Fundusz Społeczny (488 mln euro) </a:t>
            </a:r>
            <a:r>
              <a:rPr lang="pl-PL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Fundusz </a:t>
            </a:r>
            <a:r>
              <a:rPr lang="pl-PL" dirty="0"/>
              <a:t>Sprawiedliwej Transformacji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/>
              <a:t>415 mln euro), </a:t>
            </a:r>
            <a:r>
              <a:rPr lang="pl-PL" dirty="0" smtClean="0"/>
              <a:t>który </a:t>
            </a:r>
            <a:r>
              <a:rPr lang="pl-PL" dirty="0"/>
              <a:t>jest dedykowany wschodniej Wielkopolsce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17" y="525763"/>
            <a:ext cx="4580717" cy="833338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7307928" y="716206"/>
            <a:ext cx="444864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1226AA"/>
                </a:solidFill>
              </a:rPr>
              <a:t>Fundusze </a:t>
            </a:r>
            <a:r>
              <a:rPr lang="pl-PL" sz="2000" b="1" dirty="0">
                <a:solidFill>
                  <a:srgbClr val="1226AA"/>
                </a:solidFill>
              </a:rPr>
              <a:t>Europejskie </a:t>
            </a:r>
            <a:r>
              <a:rPr lang="pl-PL" sz="2000" b="1" dirty="0" smtClean="0">
                <a:solidFill>
                  <a:srgbClr val="1226AA"/>
                </a:solidFill>
              </a:rPr>
              <a:t>dla </a:t>
            </a:r>
            <a:r>
              <a:rPr lang="pl-PL" sz="2000" b="1" dirty="0">
                <a:solidFill>
                  <a:srgbClr val="1226AA"/>
                </a:solidFill>
              </a:rPr>
              <a:t>Wielkopolski </a:t>
            </a:r>
            <a:r>
              <a:rPr lang="pl-PL" sz="2000" b="1" dirty="0" smtClean="0">
                <a:solidFill>
                  <a:srgbClr val="1226AA"/>
                </a:solidFill>
              </a:rPr>
              <a:t>poprawią jakość </a:t>
            </a:r>
            <a:r>
              <a:rPr lang="pl-PL" sz="2000" b="1" dirty="0">
                <a:solidFill>
                  <a:srgbClr val="1226AA"/>
                </a:solidFill>
              </a:rPr>
              <a:t>kształcenia </a:t>
            </a:r>
            <a:r>
              <a:rPr lang="pl-PL" sz="2000" b="1" dirty="0" smtClean="0">
                <a:solidFill>
                  <a:srgbClr val="1226AA"/>
                </a:solidFill>
              </a:rPr>
              <a:t/>
            </a:r>
            <a:br>
              <a:rPr lang="pl-PL" sz="2000" b="1" dirty="0" smtClean="0">
                <a:solidFill>
                  <a:srgbClr val="1226AA"/>
                </a:solidFill>
              </a:rPr>
            </a:br>
            <a:r>
              <a:rPr lang="pl-PL" sz="2000" b="1" dirty="0" smtClean="0">
                <a:solidFill>
                  <a:srgbClr val="1226AA"/>
                </a:solidFill>
              </a:rPr>
              <a:t>i </a:t>
            </a:r>
            <a:r>
              <a:rPr lang="pl-PL" sz="2000" b="1" dirty="0">
                <a:solidFill>
                  <a:srgbClr val="1226AA"/>
                </a:solidFill>
              </a:rPr>
              <a:t>infrastrukturę </a:t>
            </a:r>
            <a:r>
              <a:rPr lang="pl-PL" sz="2000" b="1" dirty="0" smtClean="0">
                <a:solidFill>
                  <a:srgbClr val="1226AA"/>
                </a:solidFill>
              </a:rPr>
              <a:t>edukacyjną.</a:t>
            </a:r>
            <a:endParaRPr lang="pl-PL" sz="2000" b="1" dirty="0">
              <a:solidFill>
                <a:srgbClr val="1226AA"/>
              </a:solidFill>
            </a:endParaRPr>
          </a:p>
          <a:p>
            <a:endParaRPr lang="pl-PL" dirty="0" smtClean="0"/>
          </a:p>
          <a:p>
            <a:r>
              <a:rPr lang="pl-PL" dirty="0"/>
              <a:t>W ramach działania 05.01 „Poprawa równego dostępu do wysokiej jakości kształcenia, szkolenia i uczenia się przez całe życie poprzez wsparcie infrastruktury edukacyjnej” zostaną dofinasowane inwestycje oraz działania podnoszące efektywność kształcenia zawodowego w regionie oraz modernizację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budowę nowych przedszkoli.</a:t>
            </a:r>
          </a:p>
          <a:p>
            <a:endParaRPr lang="pl-PL" dirty="0"/>
          </a:p>
          <a:p>
            <a:r>
              <a:rPr lang="pl-PL" b="1" dirty="0" smtClean="0">
                <a:solidFill>
                  <a:srgbClr val="1226AA"/>
                </a:solidFill>
              </a:rPr>
              <a:t>Łączna </a:t>
            </a:r>
            <a:r>
              <a:rPr lang="pl-PL" b="1" smtClean="0">
                <a:solidFill>
                  <a:srgbClr val="1226AA"/>
                </a:solidFill>
              </a:rPr>
              <a:t>kwota dofinansowania: </a:t>
            </a:r>
            <a:br>
              <a:rPr lang="pl-PL" b="1" smtClean="0">
                <a:solidFill>
                  <a:srgbClr val="1226AA"/>
                </a:solidFill>
              </a:rPr>
            </a:br>
            <a:r>
              <a:rPr lang="pl-PL" b="1" smtClean="0">
                <a:solidFill>
                  <a:srgbClr val="1226AA"/>
                </a:solidFill>
              </a:rPr>
              <a:t>177 </a:t>
            </a:r>
            <a:r>
              <a:rPr lang="pl-PL" b="1" dirty="0" smtClean="0">
                <a:solidFill>
                  <a:srgbClr val="1226AA"/>
                </a:solidFill>
              </a:rPr>
              <a:t>090 551,62 złotych.</a:t>
            </a:r>
            <a:br>
              <a:rPr lang="pl-PL" b="1" dirty="0" smtClean="0">
                <a:solidFill>
                  <a:srgbClr val="1226AA"/>
                </a:solidFill>
              </a:rPr>
            </a:br>
            <a:endParaRPr lang="pl-PL" b="1" dirty="0" smtClean="0">
              <a:solidFill>
                <a:srgbClr val="1226AA"/>
              </a:solidFill>
            </a:endParaRPr>
          </a:p>
          <a:p>
            <a:r>
              <a:rPr lang="pl-PL" b="1" dirty="0" smtClean="0">
                <a:solidFill>
                  <a:srgbClr val="1226AA"/>
                </a:solidFill>
              </a:rPr>
              <a:t>Wartość wszystkich projektów wyniesie: </a:t>
            </a:r>
            <a:br>
              <a:rPr lang="pl-PL" b="1" dirty="0" smtClean="0">
                <a:solidFill>
                  <a:srgbClr val="1226AA"/>
                </a:solidFill>
              </a:rPr>
            </a:br>
            <a:r>
              <a:rPr lang="pl-PL" b="1" dirty="0" smtClean="0">
                <a:solidFill>
                  <a:srgbClr val="1226AA"/>
                </a:solidFill>
              </a:rPr>
              <a:t>288 </a:t>
            </a:r>
            <a:r>
              <a:rPr lang="pl-PL" b="1" dirty="0">
                <a:solidFill>
                  <a:srgbClr val="1226AA"/>
                </a:solidFill>
              </a:rPr>
              <a:t>722 490,33 </a:t>
            </a:r>
            <a:r>
              <a:rPr lang="pl-PL" b="1" dirty="0" smtClean="0">
                <a:solidFill>
                  <a:srgbClr val="1226AA"/>
                </a:solidFill>
              </a:rPr>
              <a:t>złotych.</a:t>
            </a:r>
            <a:endParaRPr lang="pl-PL" b="1" dirty="0">
              <a:solidFill>
                <a:srgbClr val="1226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5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6"/>
    </mc:Choice>
    <mc:Fallback xmlns="">
      <p:transition spd="slow" advTm="1281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p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751" y="98239"/>
            <a:ext cx="5314057" cy="6668219"/>
          </a:xfrm>
          <a:prstGeom prst="rect">
            <a:avLst/>
          </a:prstGeom>
        </p:spPr>
      </p:pic>
      <p:sp>
        <p:nvSpPr>
          <p:cNvPr id="14" name="Suma dofinansowania"/>
          <p:cNvSpPr/>
          <p:nvPr/>
        </p:nvSpPr>
        <p:spPr>
          <a:xfrm>
            <a:off x="8890417" y="1005913"/>
            <a:ext cx="2536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dirty="0"/>
              <a:t>Suma dofinansowania: </a:t>
            </a:r>
          </a:p>
          <a:p>
            <a:pPr algn="r"/>
            <a:r>
              <a:rPr lang="pl-PL" sz="2000" b="1" dirty="0">
                <a:solidFill>
                  <a:srgbClr val="1226AA"/>
                </a:solidFill>
              </a:rPr>
              <a:t>88 186 351,02 </a:t>
            </a:r>
            <a:r>
              <a:rPr lang="pl-PL" sz="2000" b="1" dirty="0" smtClean="0">
                <a:solidFill>
                  <a:srgbClr val="1226AA"/>
                </a:solidFill>
              </a:rPr>
              <a:t>zł</a:t>
            </a:r>
            <a:endParaRPr lang="pl-PL" sz="2000" b="1" dirty="0">
              <a:solidFill>
                <a:srgbClr val="1226AA"/>
              </a:solidFill>
            </a:endParaRPr>
          </a:p>
        </p:txBody>
      </p:sp>
      <p:sp>
        <p:nvSpPr>
          <p:cNvPr id="42" name="Powiat Gostyńskii 2"/>
          <p:cNvSpPr/>
          <p:nvPr/>
        </p:nvSpPr>
        <p:spPr>
          <a:xfrm>
            <a:off x="9737402" y="5993172"/>
            <a:ext cx="2047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13. </a:t>
            </a:r>
            <a:r>
              <a:rPr lang="pl-PL" sz="1400" b="1" dirty="0"/>
              <a:t>Powiat Gostyński </a:t>
            </a:r>
          </a:p>
          <a:p>
            <a:r>
              <a:rPr lang="pl-PL" sz="1400" b="1" dirty="0" smtClean="0"/>
              <a:t>       </a:t>
            </a:r>
            <a:r>
              <a:rPr lang="pl-PL" sz="1400" b="1" dirty="0" smtClean="0">
                <a:solidFill>
                  <a:srgbClr val="1226AA"/>
                </a:solidFill>
              </a:rPr>
              <a:t>805 </a:t>
            </a:r>
            <a:r>
              <a:rPr lang="pl-PL" sz="1400" b="1" dirty="0">
                <a:solidFill>
                  <a:srgbClr val="1226AA"/>
                </a:solidFill>
              </a:rPr>
              <a:t>203,89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47" name="Powiat Gostyński"/>
          <p:cNvSpPr/>
          <p:nvPr/>
        </p:nvSpPr>
        <p:spPr>
          <a:xfrm>
            <a:off x="6068588" y="4641945"/>
            <a:ext cx="167153" cy="151669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41" name="Gmina Pniewy 2"/>
          <p:cNvSpPr/>
          <p:nvPr/>
        </p:nvSpPr>
        <p:spPr>
          <a:xfrm>
            <a:off x="9737402" y="5469952"/>
            <a:ext cx="2047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12. Gmina </a:t>
            </a:r>
            <a:r>
              <a:rPr lang="pl-PL" sz="1400" b="1" dirty="0"/>
              <a:t>Pniewy</a:t>
            </a:r>
          </a:p>
          <a:p>
            <a:r>
              <a:rPr lang="pl-PL" sz="1400" b="1" dirty="0" smtClean="0"/>
              <a:t>       </a:t>
            </a:r>
            <a:r>
              <a:rPr lang="pl-PL" sz="1400" b="1" dirty="0" smtClean="0">
                <a:solidFill>
                  <a:srgbClr val="1226AA"/>
                </a:solidFill>
              </a:rPr>
              <a:t>943</a:t>
            </a:r>
            <a:r>
              <a:rPr lang="pl-PL" sz="1400" b="1" dirty="0" smtClean="0"/>
              <a:t> </a:t>
            </a:r>
            <a:r>
              <a:rPr lang="pl-PL" sz="1400" b="1" dirty="0">
                <a:solidFill>
                  <a:srgbClr val="1226AA"/>
                </a:solidFill>
              </a:rPr>
              <a:t>479,71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49" name="Gmina Pniewy"/>
          <p:cNvSpPr/>
          <p:nvPr/>
        </p:nvSpPr>
        <p:spPr>
          <a:xfrm>
            <a:off x="4996311" y="3116677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46" name="Powiat Rawicki 2"/>
          <p:cNvSpPr/>
          <p:nvPr/>
        </p:nvSpPr>
        <p:spPr>
          <a:xfrm>
            <a:off x="9736978" y="4946732"/>
            <a:ext cx="2388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11. </a:t>
            </a:r>
            <a:r>
              <a:rPr lang="pl-PL" sz="1400" b="1" dirty="0"/>
              <a:t>Powiat Rawicki</a:t>
            </a:r>
          </a:p>
          <a:p>
            <a:r>
              <a:rPr lang="pl-PL" sz="1400" b="1" dirty="0" smtClean="0"/>
              <a:t>       </a:t>
            </a:r>
            <a:r>
              <a:rPr lang="pl-PL" sz="1400" b="1" dirty="0" smtClean="0">
                <a:solidFill>
                  <a:srgbClr val="1226AA"/>
                </a:solidFill>
              </a:rPr>
              <a:t>1 </a:t>
            </a:r>
            <a:r>
              <a:rPr lang="pl-PL" sz="1400" b="1" dirty="0">
                <a:solidFill>
                  <a:srgbClr val="1226AA"/>
                </a:solidFill>
              </a:rPr>
              <a:t>524 993,19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50" name="Powiat Rawicki"/>
          <p:cNvSpPr/>
          <p:nvPr/>
        </p:nvSpPr>
        <p:spPr>
          <a:xfrm>
            <a:off x="6023948" y="5366139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40" name="Powiat Poznański 2"/>
          <p:cNvSpPr/>
          <p:nvPr/>
        </p:nvSpPr>
        <p:spPr>
          <a:xfrm>
            <a:off x="9736978" y="4419536"/>
            <a:ext cx="2047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10. </a:t>
            </a:r>
            <a:r>
              <a:rPr lang="pl-PL" sz="1400" b="1" dirty="0"/>
              <a:t>Powiat Poznański </a:t>
            </a:r>
          </a:p>
          <a:p>
            <a:r>
              <a:rPr lang="pl-PL" sz="1400" b="1" dirty="0" smtClean="0"/>
              <a:t>      </a:t>
            </a:r>
            <a:r>
              <a:rPr lang="pl-PL" sz="1400" b="1" dirty="0" smtClean="0">
                <a:solidFill>
                  <a:srgbClr val="1226AA"/>
                </a:solidFill>
              </a:rPr>
              <a:t>1 </a:t>
            </a:r>
            <a:r>
              <a:rPr lang="pl-PL" sz="1400" b="1" dirty="0">
                <a:solidFill>
                  <a:srgbClr val="1226AA"/>
                </a:solidFill>
              </a:rPr>
              <a:t>562 183,00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53" name="Powiat Poznański"/>
          <p:cNvSpPr/>
          <p:nvPr/>
        </p:nvSpPr>
        <p:spPr>
          <a:xfrm>
            <a:off x="6379818" y="3159817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39" name="Gmina Tarnowo Podgórne 2"/>
          <p:cNvSpPr/>
          <p:nvPr/>
        </p:nvSpPr>
        <p:spPr>
          <a:xfrm>
            <a:off x="9745974" y="3896316"/>
            <a:ext cx="2286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9. </a:t>
            </a:r>
            <a:r>
              <a:rPr lang="pl-PL" sz="1400" b="1" dirty="0"/>
              <a:t>Gmina Tarnowo Podgórne </a:t>
            </a:r>
          </a:p>
          <a:p>
            <a:r>
              <a:rPr lang="pl-PL" sz="1400" b="1" dirty="0" smtClean="0">
                <a:solidFill>
                  <a:srgbClr val="1226AA"/>
                </a:solidFill>
              </a:rPr>
              <a:t>     1 </a:t>
            </a:r>
            <a:r>
              <a:rPr lang="pl-PL" sz="1400" b="1" dirty="0">
                <a:solidFill>
                  <a:srgbClr val="1226AA"/>
                </a:solidFill>
              </a:rPr>
              <a:t>900 376,76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52" name="Gmina Tarnowo Podgórne"/>
          <p:cNvSpPr/>
          <p:nvPr/>
        </p:nvSpPr>
        <p:spPr>
          <a:xfrm>
            <a:off x="5629580" y="3078380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38" name="Powiat Chodzieski 2"/>
          <p:cNvSpPr/>
          <p:nvPr/>
        </p:nvSpPr>
        <p:spPr>
          <a:xfrm>
            <a:off x="9745976" y="3373096"/>
            <a:ext cx="2038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8</a:t>
            </a:r>
            <a:r>
              <a:rPr lang="pl-PL" sz="1400" b="1" dirty="0"/>
              <a:t>. Powiat Chodzieski</a:t>
            </a:r>
          </a:p>
          <a:p>
            <a:r>
              <a:rPr lang="pl-PL" sz="1400" b="1" dirty="0" smtClean="0"/>
              <a:t>    </a:t>
            </a:r>
            <a:r>
              <a:rPr lang="pl-PL" sz="1400" b="1" dirty="0" smtClean="0">
                <a:solidFill>
                  <a:srgbClr val="1226AA"/>
                </a:solidFill>
              </a:rPr>
              <a:t>2 </a:t>
            </a:r>
            <a:r>
              <a:rPr lang="pl-PL" sz="1400" b="1" dirty="0">
                <a:solidFill>
                  <a:srgbClr val="1226AA"/>
                </a:solidFill>
              </a:rPr>
              <a:t>332 795,65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51" name="Powiat Chodzieski"/>
          <p:cNvSpPr/>
          <p:nvPr/>
        </p:nvSpPr>
        <p:spPr>
          <a:xfrm>
            <a:off x="6030509" y="2022377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37" name="Powiat Pilski 2"/>
          <p:cNvSpPr/>
          <p:nvPr/>
        </p:nvSpPr>
        <p:spPr>
          <a:xfrm>
            <a:off x="9753067" y="2855067"/>
            <a:ext cx="1618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7</a:t>
            </a:r>
            <a:r>
              <a:rPr lang="pl-PL" sz="1400" b="1" dirty="0" smtClean="0"/>
              <a:t>. Powiat </a:t>
            </a:r>
            <a:r>
              <a:rPr lang="pl-PL" sz="1400" b="1" dirty="0"/>
              <a:t>Pilski</a:t>
            </a:r>
          </a:p>
          <a:p>
            <a:r>
              <a:rPr lang="pl-PL" sz="1400" b="1" dirty="0" smtClean="0"/>
              <a:t>    </a:t>
            </a:r>
            <a:r>
              <a:rPr lang="pl-PL" sz="1400" b="1" dirty="0" smtClean="0">
                <a:solidFill>
                  <a:srgbClr val="1226AA"/>
                </a:solidFill>
              </a:rPr>
              <a:t>3 </a:t>
            </a:r>
            <a:r>
              <a:rPr lang="pl-PL" sz="1400" b="1" dirty="0">
                <a:solidFill>
                  <a:srgbClr val="1226AA"/>
                </a:solidFill>
              </a:rPr>
              <a:t>039 581,79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55" name="Powiat Pilski"/>
          <p:cNvSpPr/>
          <p:nvPr/>
        </p:nvSpPr>
        <p:spPr>
          <a:xfrm>
            <a:off x="5776229" y="1549491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35" name="Powiat Słupecki 2"/>
          <p:cNvSpPr/>
          <p:nvPr/>
        </p:nvSpPr>
        <p:spPr>
          <a:xfrm>
            <a:off x="1387735" y="5874720"/>
            <a:ext cx="21670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6</a:t>
            </a:r>
            <a:r>
              <a:rPr lang="pl-PL" sz="1400" b="1" dirty="0" smtClean="0"/>
              <a:t>. Powiat </a:t>
            </a:r>
            <a:r>
              <a:rPr lang="pl-PL" sz="1400" b="1" dirty="0"/>
              <a:t>Słupecki </a:t>
            </a:r>
          </a:p>
          <a:p>
            <a:r>
              <a:rPr lang="pl-PL" sz="1400" b="1" dirty="0" smtClean="0"/>
              <a:t>    </a:t>
            </a:r>
            <a:r>
              <a:rPr lang="pl-PL" sz="1400" b="1" dirty="0" smtClean="0">
                <a:solidFill>
                  <a:srgbClr val="1226AA"/>
                </a:solidFill>
              </a:rPr>
              <a:t>5 </a:t>
            </a:r>
            <a:r>
              <a:rPr lang="pl-PL" sz="1400" b="1" dirty="0">
                <a:solidFill>
                  <a:srgbClr val="1226AA"/>
                </a:solidFill>
              </a:rPr>
              <a:t>254 630,12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54" name="Powiat Słupecki"/>
          <p:cNvSpPr/>
          <p:nvPr/>
        </p:nvSpPr>
        <p:spPr>
          <a:xfrm>
            <a:off x="7390234" y="3480246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34" name="Miasto Poznań 2"/>
          <p:cNvSpPr/>
          <p:nvPr/>
        </p:nvSpPr>
        <p:spPr>
          <a:xfrm>
            <a:off x="1387735" y="5351500"/>
            <a:ext cx="1633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5. </a:t>
            </a:r>
            <a:r>
              <a:rPr lang="pl-PL" sz="1400" b="1" dirty="0"/>
              <a:t>Miasto Poznań</a:t>
            </a:r>
          </a:p>
          <a:p>
            <a:r>
              <a:rPr lang="pl-PL" sz="1400" b="1" dirty="0" smtClean="0"/>
              <a:t>     </a:t>
            </a:r>
            <a:r>
              <a:rPr lang="pl-PL" sz="1400" b="1" dirty="0" smtClean="0">
                <a:solidFill>
                  <a:srgbClr val="1226AA"/>
                </a:solidFill>
              </a:rPr>
              <a:t>5 </a:t>
            </a:r>
            <a:r>
              <a:rPr lang="pl-PL" sz="1400" b="1" dirty="0">
                <a:solidFill>
                  <a:srgbClr val="1226AA"/>
                </a:solidFill>
              </a:rPr>
              <a:t>554 928,98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57" name="Miasto Poznań"/>
          <p:cNvSpPr/>
          <p:nvPr/>
        </p:nvSpPr>
        <p:spPr>
          <a:xfrm>
            <a:off x="6127867" y="3432348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33" name="Powiat Jarociński 2"/>
          <p:cNvSpPr/>
          <p:nvPr/>
        </p:nvSpPr>
        <p:spPr>
          <a:xfrm>
            <a:off x="1363756" y="4818227"/>
            <a:ext cx="1665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4. Powiat </a:t>
            </a:r>
            <a:r>
              <a:rPr lang="pl-PL" sz="1400" b="1" dirty="0"/>
              <a:t>Jarociński</a:t>
            </a:r>
          </a:p>
          <a:p>
            <a:r>
              <a:rPr lang="pl-PL" sz="1400" b="1" dirty="0" smtClean="0"/>
              <a:t>     </a:t>
            </a:r>
            <a:r>
              <a:rPr lang="pl-PL" sz="1400" b="1" dirty="0" smtClean="0">
                <a:solidFill>
                  <a:srgbClr val="1226AA"/>
                </a:solidFill>
              </a:rPr>
              <a:t>6 </a:t>
            </a:r>
            <a:r>
              <a:rPr lang="pl-PL" sz="1400" b="1" dirty="0">
                <a:solidFill>
                  <a:srgbClr val="1226AA"/>
                </a:solidFill>
              </a:rPr>
              <a:t>358 714,65 </a:t>
            </a:r>
            <a:r>
              <a:rPr lang="pl-PL" sz="1400" b="1" dirty="0" smtClean="0">
                <a:solidFill>
                  <a:srgbClr val="1226AA"/>
                </a:solidFill>
              </a:rPr>
              <a:t>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56" name="Powiat Jarociński"/>
          <p:cNvSpPr/>
          <p:nvPr/>
        </p:nvSpPr>
        <p:spPr>
          <a:xfrm>
            <a:off x="6799681" y="4384874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16" name="Powiat Ostrowski 2"/>
          <p:cNvSpPr/>
          <p:nvPr/>
        </p:nvSpPr>
        <p:spPr>
          <a:xfrm>
            <a:off x="1387735" y="4270394"/>
            <a:ext cx="1817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3. </a:t>
            </a:r>
            <a:r>
              <a:rPr lang="pl-PL" sz="1400" b="1" dirty="0"/>
              <a:t>Powiat Ostrowski</a:t>
            </a:r>
          </a:p>
          <a:p>
            <a:r>
              <a:rPr lang="pl-PL" sz="1400" b="1" dirty="0" smtClean="0"/>
              <a:t>    </a:t>
            </a:r>
            <a:r>
              <a:rPr lang="pl-PL" sz="1400" b="1" dirty="0" smtClean="0">
                <a:solidFill>
                  <a:srgbClr val="1226AA"/>
                </a:solidFill>
              </a:rPr>
              <a:t>16 </a:t>
            </a:r>
            <a:r>
              <a:rPr lang="pl-PL" sz="1400" b="1" dirty="0">
                <a:solidFill>
                  <a:srgbClr val="1226AA"/>
                </a:solidFill>
              </a:rPr>
              <a:t>192 009,97 zł 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58" name="Powiat Ostrowski"/>
          <p:cNvSpPr/>
          <p:nvPr/>
        </p:nvSpPr>
        <p:spPr>
          <a:xfrm>
            <a:off x="7352060" y="5414900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32" name="Miasto Leszno 2"/>
          <p:cNvSpPr/>
          <p:nvPr/>
        </p:nvSpPr>
        <p:spPr>
          <a:xfrm>
            <a:off x="1361592" y="3716194"/>
            <a:ext cx="2493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2</a:t>
            </a:r>
            <a:r>
              <a:rPr lang="pl-PL" sz="1400" b="1" dirty="0" smtClean="0"/>
              <a:t>. Miasto </a:t>
            </a:r>
            <a:r>
              <a:rPr lang="pl-PL" sz="1400" b="1" dirty="0"/>
              <a:t>Leszno</a:t>
            </a:r>
          </a:p>
          <a:p>
            <a:r>
              <a:rPr lang="pl-PL" sz="1400" b="1" dirty="0" smtClean="0">
                <a:solidFill>
                  <a:srgbClr val="1226AA"/>
                </a:solidFill>
              </a:rPr>
              <a:t>    19 </a:t>
            </a:r>
            <a:r>
              <a:rPr lang="pl-PL" sz="1400" b="1" dirty="0">
                <a:solidFill>
                  <a:srgbClr val="1226AA"/>
                </a:solidFill>
              </a:rPr>
              <a:t>269 083,86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48" name="Miasto Leszno"/>
          <p:cNvSpPr/>
          <p:nvPr/>
        </p:nvSpPr>
        <p:spPr>
          <a:xfrm>
            <a:off x="5271263" y="4740589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4" name="Województwo WIelkopolskie PiR"/>
          <p:cNvSpPr/>
          <p:nvPr/>
        </p:nvSpPr>
        <p:spPr>
          <a:xfrm>
            <a:off x="1361592" y="2759825"/>
            <a:ext cx="2595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1. </a:t>
            </a:r>
            <a:r>
              <a:rPr lang="pl-PL" sz="1400" b="1" dirty="0" smtClean="0"/>
              <a:t>Województwo Wielkopolskie</a:t>
            </a:r>
            <a:endParaRPr lang="pl-PL" sz="1400" b="1" dirty="0" smtClean="0"/>
          </a:p>
          <a:p>
            <a:r>
              <a:rPr lang="pl-PL" sz="1400" b="1" dirty="0"/>
              <a:t> </a:t>
            </a:r>
            <a:r>
              <a:rPr lang="pl-PL" sz="1400" b="1" dirty="0" smtClean="0"/>
              <a:t>    </a:t>
            </a:r>
            <a:r>
              <a:rPr lang="pl-PL" sz="1400" b="1" dirty="0" err="1" smtClean="0"/>
              <a:t>WSCKZiU</a:t>
            </a:r>
            <a:r>
              <a:rPr lang="pl-PL" sz="1400" b="1" dirty="0" smtClean="0"/>
              <a:t> w Rawiczu </a:t>
            </a:r>
          </a:p>
          <a:p>
            <a:r>
              <a:rPr lang="pl-PL" sz="1400" b="1" dirty="0"/>
              <a:t> </a:t>
            </a:r>
            <a:r>
              <a:rPr lang="pl-PL" sz="1400" b="1" dirty="0" smtClean="0"/>
              <a:t>    oraz </a:t>
            </a:r>
            <a:r>
              <a:rPr lang="pl-PL" sz="1400" b="1" dirty="0" err="1" smtClean="0"/>
              <a:t>CWRKDiZ</a:t>
            </a:r>
            <a:r>
              <a:rPr lang="pl-PL" sz="1400" b="1" dirty="0" smtClean="0"/>
              <a:t> w Poznaniu</a:t>
            </a:r>
            <a:endParaRPr lang="pl-PL" sz="1400" b="1" dirty="0"/>
          </a:p>
          <a:p>
            <a:r>
              <a:rPr lang="pl-PL" sz="1400" b="1" dirty="0" smtClean="0">
                <a:solidFill>
                  <a:srgbClr val="1226AA"/>
                </a:solidFill>
              </a:rPr>
              <a:t>     23 </a:t>
            </a:r>
            <a:r>
              <a:rPr lang="pl-PL" sz="1400" b="1" dirty="0">
                <a:solidFill>
                  <a:srgbClr val="1226AA"/>
                </a:solidFill>
              </a:rPr>
              <a:t>448 369,45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5" name="Poznań i Rawicz"/>
          <p:cNvSpPr/>
          <p:nvPr/>
        </p:nvSpPr>
        <p:spPr>
          <a:xfrm>
            <a:off x="5702905" y="5308842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8" name="Poznań i Rawicz"/>
          <p:cNvSpPr/>
          <p:nvPr/>
        </p:nvSpPr>
        <p:spPr>
          <a:xfrm>
            <a:off x="5957185" y="3432349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45" name="Kształcenie zawodowe"/>
          <p:cNvSpPr txBox="1"/>
          <p:nvPr/>
        </p:nvSpPr>
        <p:spPr>
          <a:xfrm>
            <a:off x="8361668" y="300723"/>
            <a:ext cx="3036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>
                <a:solidFill>
                  <a:srgbClr val="1226AA"/>
                </a:solidFill>
              </a:rPr>
              <a:t>Kształcenie zawodowe</a:t>
            </a:r>
            <a:endParaRPr lang="pl-PL" sz="2400" b="1" u="sng" dirty="0">
              <a:solidFill>
                <a:srgbClr val="1226AA"/>
              </a:solidFill>
            </a:endParaRPr>
          </a:p>
        </p:txBody>
      </p:sp>
      <p:sp>
        <p:nvSpPr>
          <p:cNvPr id="3" name="Działanie"/>
          <p:cNvSpPr/>
          <p:nvPr/>
        </p:nvSpPr>
        <p:spPr>
          <a:xfrm>
            <a:off x="1361592" y="300723"/>
            <a:ext cx="31894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Działanie </a:t>
            </a:r>
            <a:r>
              <a:rPr lang="pl-PL" dirty="0" smtClean="0"/>
              <a:t>05.01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1600" b="1" dirty="0"/>
              <a:t>Poprawa równego dostępu </a:t>
            </a: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>do </a:t>
            </a:r>
            <a:r>
              <a:rPr lang="pl-PL" sz="1600" b="1" dirty="0"/>
              <a:t>wysokiej jakości kształcenia, szkolenia i uczenia się przez </a:t>
            </a: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>całe </a:t>
            </a:r>
            <a:r>
              <a:rPr lang="pl-PL" sz="1600" b="1" dirty="0"/>
              <a:t>życie poprzez wsparcie infrastruktury edukacyjnej</a:t>
            </a:r>
          </a:p>
        </p:txBody>
      </p:sp>
    </p:spTree>
    <p:extLst>
      <p:ext uri="{BB962C8B-B14F-4D97-AF65-F5344CB8AC3E}">
        <p14:creationId xmlns:p14="http://schemas.microsoft.com/office/powerpoint/2010/main" val="302792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6"/>
    </mc:Choice>
    <mc:Fallback xmlns="">
      <p:transition spd="slow" advTm="12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2" grpId="0"/>
      <p:bldP spid="47" grpId="0" animBg="1"/>
      <p:bldP spid="41" grpId="0"/>
      <p:bldP spid="49" grpId="0" animBg="1"/>
      <p:bldP spid="46" grpId="0"/>
      <p:bldP spid="50" grpId="0" animBg="1"/>
      <p:bldP spid="40" grpId="0"/>
      <p:bldP spid="53" grpId="0" animBg="1"/>
      <p:bldP spid="39" grpId="0"/>
      <p:bldP spid="52" grpId="0" animBg="1"/>
      <p:bldP spid="38" grpId="0"/>
      <p:bldP spid="51" grpId="0" animBg="1"/>
      <p:bldP spid="37" grpId="0"/>
      <p:bldP spid="55" grpId="0" animBg="1"/>
      <p:bldP spid="35" grpId="0"/>
      <p:bldP spid="54" grpId="0" animBg="1"/>
      <p:bldP spid="34" grpId="0"/>
      <p:bldP spid="57" grpId="0" animBg="1"/>
      <p:bldP spid="33" grpId="0"/>
      <p:bldP spid="56" grpId="0" animBg="1"/>
      <p:bldP spid="16" grpId="0"/>
      <p:bldP spid="58" grpId="0" animBg="1"/>
      <p:bldP spid="32" grpId="0"/>
      <p:bldP spid="48" grpId="0" animBg="1"/>
      <p:bldP spid="4" grpId="0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7310270" y="2785249"/>
            <a:ext cx="470263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1. Województwo </a:t>
            </a:r>
            <a:r>
              <a:rPr lang="pl-PL" sz="1400" b="1" dirty="0">
                <a:solidFill>
                  <a:srgbClr val="1226AA"/>
                </a:solidFill>
              </a:rPr>
              <a:t>Wielkopolskie</a:t>
            </a:r>
          </a:p>
          <a:p>
            <a:r>
              <a:rPr lang="pl-PL" sz="1400" dirty="0"/>
              <a:t>Podniesienie efektywności kształcenia zawodowego poprzez rozwój </a:t>
            </a:r>
            <a:r>
              <a:rPr lang="pl-PL" sz="1400" dirty="0" smtClean="0"/>
              <a:t>Wielkopolskiego Samorządowego Centrum Kształcenia Zawodowego i Ustawicznego </a:t>
            </a:r>
            <a:r>
              <a:rPr lang="pl-PL" sz="1400" dirty="0"/>
              <a:t>w Rawiczu i Centrum Wsparcia Rzemiosła, Kształcenia Dualnego i Zawodowego w </a:t>
            </a:r>
            <a:r>
              <a:rPr lang="pl-PL" sz="1400" dirty="0" smtClean="0"/>
              <a:t>Poznaniu</a:t>
            </a:r>
            <a:endParaRPr lang="pl-PL" sz="1400" dirty="0"/>
          </a:p>
          <a:p>
            <a:r>
              <a:rPr lang="pl-PL" sz="1400" b="1" dirty="0" smtClean="0">
                <a:solidFill>
                  <a:srgbClr val="1226AA"/>
                </a:solidFill>
              </a:rPr>
              <a:t>Kwota dofinansowania: 23 </a:t>
            </a:r>
            <a:r>
              <a:rPr lang="pl-PL" sz="1400" b="1" dirty="0">
                <a:solidFill>
                  <a:srgbClr val="1226AA"/>
                </a:solidFill>
              </a:rPr>
              <a:t>448 369,45 zł</a:t>
            </a:r>
          </a:p>
          <a:p>
            <a:endParaRPr lang="pl-PL" sz="1400" dirty="0" smtClean="0"/>
          </a:p>
          <a:p>
            <a:r>
              <a:rPr lang="pl-PL" sz="1400" b="1" dirty="0" smtClean="0">
                <a:solidFill>
                  <a:srgbClr val="1226AA"/>
                </a:solidFill>
              </a:rPr>
              <a:t>2. Miasto </a:t>
            </a:r>
            <a:r>
              <a:rPr lang="pl-PL" sz="1400" b="1" dirty="0">
                <a:solidFill>
                  <a:srgbClr val="1226AA"/>
                </a:solidFill>
              </a:rPr>
              <a:t>Leszno</a:t>
            </a:r>
          </a:p>
          <a:p>
            <a:r>
              <a:rPr lang="pl-PL" sz="1400" dirty="0"/>
              <a:t>Przebudowa wraz z rozbudową i wyposażeniem w bazę dydaktyczną budynku Centrum Kształcenia Zawodowego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i </a:t>
            </a:r>
            <a:r>
              <a:rPr lang="pl-PL" sz="1400" dirty="0"/>
              <a:t>Ustawicznego w Lesznie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Kwota dofinansowania: </a:t>
            </a:r>
            <a:r>
              <a:rPr lang="pl-PL" sz="1400" b="1" dirty="0" smtClean="0">
                <a:solidFill>
                  <a:srgbClr val="1226AA"/>
                </a:solidFill>
              </a:rPr>
              <a:t>19 </a:t>
            </a:r>
            <a:r>
              <a:rPr lang="pl-PL" sz="1400" b="1" dirty="0">
                <a:solidFill>
                  <a:srgbClr val="1226AA"/>
                </a:solidFill>
              </a:rPr>
              <a:t>269 083,86 </a:t>
            </a:r>
            <a:r>
              <a:rPr lang="pl-PL" sz="1400" b="1" dirty="0" smtClean="0">
                <a:solidFill>
                  <a:srgbClr val="1226AA"/>
                </a:solidFill>
              </a:rPr>
              <a:t>zł</a:t>
            </a:r>
          </a:p>
          <a:p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b="1" dirty="0">
                <a:solidFill>
                  <a:srgbClr val="1226AA"/>
                </a:solidFill>
              </a:rPr>
              <a:t>3. Powiat Ostrowski</a:t>
            </a:r>
          </a:p>
          <a:p>
            <a:r>
              <a:rPr lang="pl-PL" sz="1400" dirty="0"/>
              <a:t>Poprawa jakości kształcenia w Powiecie Ostrowskim poprzez utworzenie CIT – Centrum Innowacji Technologicznych.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Kwota dofinansowania: 16 192 009,97 </a:t>
            </a:r>
            <a:r>
              <a:rPr lang="pl-PL" sz="1400" b="1" dirty="0" smtClean="0">
                <a:solidFill>
                  <a:srgbClr val="1226AA"/>
                </a:solidFill>
              </a:rPr>
              <a:t>zł</a:t>
            </a:r>
            <a:endParaRPr lang="pl-PL" sz="1400" b="1" dirty="0">
              <a:solidFill>
                <a:srgbClr val="1226AA"/>
              </a:solidFill>
            </a:endParaRPr>
          </a:p>
        </p:txBody>
      </p:sp>
      <p:sp>
        <p:nvSpPr>
          <p:cNvPr id="5" name="Działanie"/>
          <p:cNvSpPr/>
          <p:nvPr/>
        </p:nvSpPr>
        <p:spPr>
          <a:xfrm>
            <a:off x="1541404" y="357135"/>
            <a:ext cx="489390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1226AA"/>
                </a:solidFill>
              </a:rPr>
              <a:t>Działanie </a:t>
            </a:r>
            <a:r>
              <a:rPr lang="pl-PL" sz="2400" dirty="0" smtClean="0">
                <a:solidFill>
                  <a:srgbClr val="1226AA"/>
                </a:solidFill>
              </a:rPr>
              <a:t>05.01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800" b="1" dirty="0"/>
              <a:t>Poprawa równego dostępu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do </a:t>
            </a:r>
            <a:r>
              <a:rPr lang="pl-PL" sz="2800" b="1" dirty="0"/>
              <a:t>wysokiej jakości kształcenia, szkolenia i uczenia się przez całe życie poprzez wsparcie infrastruktury edukacyjnej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7729268" y="1203520"/>
            <a:ext cx="3036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>
                <a:solidFill>
                  <a:srgbClr val="1226AA"/>
                </a:solidFill>
              </a:rPr>
              <a:t>Kształcenie zawodowe</a:t>
            </a:r>
            <a:endParaRPr lang="pl-PL" sz="2400" b="1" u="sng" dirty="0">
              <a:solidFill>
                <a:srgbClr val="1226AA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42" y="3200400"/>
            <a:ext cx="4880189" cy="3253459"/>
          </a:xfrm>
          <a:prstGeom prst="rect">
            <a:avLst/>
          </a:prstGeom>
          <a:ln>
            <a:solidFill>
              <a:srgbClr val="1226AA"/>
            </a:solidFill>
          </a:ln>
        </p:spPr>
      </p:pic>
    </p:spTree>
    <p:extLst>
      <p:ext uri="{BB962C8B-B14F-4D97-AF65-F5344CB8AC3E}">
        <p14:creationId xmlns:p14="http://schemas.microsoft.com/office/powerpoint/2010/main" val="214420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6"/>
    </mc:Choice>
    <mc:Fallback xmlns="">
      <p:transition spd="slow" advTm="1281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7161647" y="666055"/>
            <a:ext cx="470263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1226AA"/>
                </a:solidFill>
              </a:rPr>
              <a:t>9. Gmina Tarnowo Podgórne </a:t>
            </a:r>
          </a:p>
          <a:p>
            <a:r>
              <a:rPr lang="pl-PL" sz="1400" dirty="0"/>
              <a:t>Era Industry 5.0 w Zespole Szkół Technicznych w Tarnowie Podgórnym 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Kwota dofinansowania: </a:t>
            </a:r>
            <a:r>
              <a:rPr lang="pl-PL" sz="1400" dirty="0"/>
              <a:t>1 900 376,76 zł</a:t>
            </a:r>
          </a:p>
          <a:p>
            <a:endParaRPr lang="pl-PL" sz="1400" b="1" dirty="0" smtClean="0">
              <a:solidFill>
                <a:srgbClr val="1226AA"/>
              </a:solidFill>
            </a:endParaRPr>
          </a:p>
          <a:p>
            <a:r>
              <a:rPr lang="pl-PL" sz="1400" b="1" dirty="0" smtClean="0">
                <a:solidFill>
                  <a:srgbClr val="1226AA"/>
                </a:solidFill>
              </a:rPr>
              <a:t>10</a:t>
            </a:r>
            <a:r>
              <a:rPr lang="pl-PL" sz="1400" b="1" dirty="0">
                <a:solidFill>
                  <a:srgbClr val="1226AA"/>
                </a:solidFill>
              </a:rPr>
              <a:t>. Powiat Poznański </a:t>
            </a:r>
          </a:p>
          <a:p>
            <a:r>
              <a:rPr lang="pl-PL" sz="1400" dirty="0"/>
              <a:t>CKZi2.0 - Rozwój Infrastruktury Centrum Kształcenia Zawodowego w Swarzędzu </a:t>
            </a:r>
          </a:p>
          <a:p>
            <a:r>
              <a:rPr lang="pl-PL" sz="1400" b="1" dirty="0" smtClean="0">
                <a:solidFill>
                  <a:srgbClr val="1226AA"/>
                </a:solidFill>
              </a:rPr>
              <a:t>Kwota </a:t>
            </a:r>
            <a:r>
              <a:rPr lang="pl-PL" sz="1400" b="1" dirty="0">
                <a:solidFill>
                  <a:srgbClr val="1226AA"/>
                </a:solidFill>
              </a:rPr>
              <a:t>dofinansowania: </a:t>
            </a:r>
            <a:r>
              <a:rPr lang="pl-PL" sz="1400" dirty="0" smtClean="0"/>
              <a:t>1 </a:t>
            </a:r>
            <a:r>
              <a:rPr lang="pl-PL" sz="1400" dirty="0"/>
              <a:t>562 183,00 </a:t>
            </a:r>
            <a:r>
              <a:rPr lang="pl-PL" sz="1400" dirty="0" smtClean="0"/>
              <a:t>zł</a:t>
            </a:r>
          </a:p>
          <a:p>
            <a:endParaRPr lang="pl-PL" sz="1400" dirty="0"/>
          </a:p>
          <a:p>
            <a:r>
              <a:rPr lang="pl-PL" sz="1400" b="1" dirty="0">
                <a:solidFill>
                  <a:srgbClr val="1226AA"/>
                </a:solidFill>
              </a:rPr>
              <a:t>11</a:t>
            </a:r>
            <a:r>
              <a:rPr lang="pl-PL" sz="1400" b="1" dirty="0" smtClean="0">
                <a:solidFill>
                  <a:srgbClr val="1226AA"/>
                </a:solidFill>
              </a:rPr>
              <a:t>. Powiat </a:t>
            </a:r>
            <a:r>
              <a:rPr lang="pl-PL" sz="1400" b="1" dirty="0">
                <a:solidFill>
                  <a:srgbClr val="1226AA"/>
                </a:solidFill>
              </a:rPr>
              <a:t>Rawicki</a:t>
            </a:r>
          </a:p>
          <a:p>
            <a:r>
              <a:rPr lang="pl-PL" sz="1400" dirty="0"/>
              <a:t>Nowe pracownie kształcenia zawodowego w szkołach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Powiatu </a:t>
            </a:r>
            <a:r>
              <a:rPr lang="pl-PL" sz="1400" dirty="0"/>
              <a:t>Rawickiego - dla rozwoju gospodarczego południowej Wielkopolski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Kwota dofinansowania: </a:t>
            </a:r>
            <a:r>
              <a:rPr lang="pl-PL" sz="1400" dirty="0" smtClean="0"/>
              <a:t>1 </a:t>
            </a:r>
            <a:r>
              <a:rPr lang="pl-PL" sz="1400" dirty="0"/>
              <a:t>524 993,19 </a:t>
            </a:r>
            <a:r>
              <a:rPr lang="pl-PL" sz="1400" dirty="0" smtClean="0"/>
              <a:t>zł</a:t>
            </a:r>
          </a:p>
          <a:p>
            <a:endParaRPr lang="pl-PL" sz="1400" dirty="0" smtClean="0"/>
          </a:p>
          <a:p>
            <a:r>
              <a:rPr lang="pl-PL" sz="1400" b="1" dirty="0" smtClean="0">
                <a:solidFill>
                  <a:srgbClr val="1226AA"/>
                </a:solidFill>
              </a:rPr>
              <a:t>12. Gmina </a:t>
            </a:r>
            <a:r>
              <a:rPr lang="pl-PL" sz="1400" b="1" dirty="0">
                <a:solidFill>
                  <a:srgbClr val="1226AA"/>
                </a:solidFill>
              </a:rPr>
              <a:t>Pniewy</a:t>
            </a:r>
          </a:p>
          <a:p>
            <a:r>
              <a:rPr lang="pl-PL" sz="1400" dirty="0"/>
              <a:t>Technik na topie - rozwój kształcenia i szkolenia zawodowego w Technikum w Zespole Szkół im. Emilii </a:t>
            </a:r>
            <a:r>
              <a:rPr lang="pl-PL" sz="1400" dirty="0" smtClean="0"/>
              <a:t>Szczanieckiej </a:t>
            </a:r>
            <a:br>
              <a:rPr lang="pl-PL" sz="1400" dirty="0" smtClean="0"/>
            </a:br>
            <a:r>
              <a:rPr lang="pl-PL" sz="1400" dirty="0" smtClean="0"/>
              <a:t>w </a:t>
            </a:r>
            <a:r>
              <a:rPr lang="pl-PL" sz="1400" dirty="0"/>
              <a:t>Pniewach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Kwota dofinansowania: </a:t>
            </a:r>
            <a:r>
              <a:rPr lang="pl-PL" sz="1400" dirty="0" smtClean="0"/>
              <a:t>943 </a:t>
            </a:r>
            <a:r>
              <a:rPr lang="pl-PL" sz="1400" dirty="0"/>
              <a:t>479,71 </a:t>
            </a:r>
            <a:r>
              <a:rPr lang="pl-PL" sz="1400" dirty="0" smtClean="0"/>
              <a:t>zł</a:t>
            </a:r>
          </a:p>
          <a:p>
            <a:endParaRPr lang="pl-PL" sz="1400" dirty="0"/>
          </a:p>
          <a:p>
            <a:r>
              <a:rPr lang="pl-PL" sz="1400" b="1" dirty="0">
                <a:solidFill>
                  <a:srgbClr val="1226AA"/>
                </a:solidFill>
              </a:rPr>
              <a:t>13</a:t>
            </a:r>
            <a:r>
              <a:rPr lang="pl-PL" sz="1400" b="1" dirty="0" smtClean="0">
                <a:solidFill>
                  <a:srgbClr val="1226AA"/>
                </a:solidFill>
              </a:rPr>
              <a:t>. Powiat </a:t>
            </a:r>
            <a:r>
              <a:rPr lang="pl-PL" sz="1400" b="1" dirty="0">
                <a:solidFill>
                  <a:srgbClr val="1226AA"/>
                </a:solidFill>
              </a:rPr>
              <a:t>Gostyński</a:t>
            </a:r>
          </a:p>
          <a:p>
            <a:r>
              <a:rPr lang="pl-PL" sz="1400" dirty="0"/>
              <a:t>„Zostań zawodowcem!” – wsparcie kształcenia zawodowego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i </a:t>
            </a:r>
            <a:r>
              <a:rPr lang="pl-PL" sz="1400" dirty="0"/>
              <a:t>ustawicznego w Powiecie Gostyńskim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Kwota dofinansowania: </a:t>
            </a:r>
            <a:r>
              <a:rPr lang="pl-PL" sz="1400" dirty="0" smtClean="0"/>
              <a:t>805 </a:t>
            </a:r>
            <a:r>
              <a:rPr lang="pl-PL" sz="1400" dirty="0"/>
              <a:t>203,89 zł</a:t>
            </a:r>
            <a:endParaRPr lang="pl-PL" sz="1400" dirty="0" smtClean="0"/>
          </a:p>
        </p:txBody>
      </p:sp>
      <p:sp>
        <p:nvSpPr>
          <p:cNvPr id="5" name="pole tekstowe 4"/>
          <p:cNvSpPr txBox="1"/>
          <p:nvPr/>
        </p:nvSpPr>
        <p:spPr>
          <a:xfrm>
            <a:off x="1381949" y="666055"/>
            <a:ext cx="470263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1226AA"/>
                </a:solidFill>
              </a:rPr>
              <a:t>4. Powiat Jarociński</a:t>
            </a:r>
          </a:p>
          <a:p>
            <a:r>
              <a:rPr lang="pl-PL" sz="1400" dirty="0"/>
              <a:t>Rozwój infrastruktury kształcenia zawodowego w powiecie jarocińskim dla potrzeb nowoczesnej gospodarki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Kwota dofinansowania: 6 358 714,65  zł</a:t>
            </a:r>
          </a:p>
          <a:p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b="1" dirty="0" smtClean="0">
                <a:solidFill>
                  <a:srgbClr val="1226AA"/>
                </a:solidFill>
              </a:rPr>
              <a:t>5. Miasto </a:t>
            </a:r>
            <a:r>
              <a:rPr lang="pl-PL" sz="1400" b="1" dirty="0">
                <a:solidFill>
                  <a:srgbClr val="1226AA"/>
                </a:solidFill>
              </a:rPr>
              <a:t>Poznań</a:t>
            </a:r>
          </a:p>
          <a:p>
            <a:r>
              <a:rPr lang="pl-PL" sz="1400" dirty="0"/>
              <a:t>Rozbudowa Zespołu Szkół Budowlano-Drzewnych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w </a:t>
            </a:r>
            <a:r>
              <a:rPr lang="pl-PL" sz="1400" dirty="0"/>
              <a:t>Poznaniu o budynek warsztatów szkolnych wraz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z </a:t>
            </a:r>
            <a:r>
              <a:rPr lang="pl-PL" sz="1400" dirty="0"/>
              <a:t>wyposażeniem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Kwota dofinansowania: </a:t>
            </a:r>
            <a:r>
              <a:rPr lang="pl-PL" sz="1400" b="1" dirty="0" smtClean="0">
                <a:solidFill>
                  <a:srgbClr val="1226AA"/>
                </a:solidFill>
              </a:rPr>
              <a:t>5 </a:t>
            </a:r>
            <a:r>
              <a:rPr lang="pl-PL" sz="1400" b="1" dirty="0">
                <a:solidFill>
                  <a:srgbClr val="1226AA"/>
                </a:solidFill>
              </a:rPr>
              <a:t>554 928,98 </a:t>
            </a:r>
            <a:r>
              <a:rPr lang="pl-PL" sz="1400" b="1" dirty="0" smtClean="0">
                <a:solidFill>
                  <a:srgbClr val="1226AA"/>
                </a:solidFill>
              </a:rPr>
              <a:t>zł</a:t>
            </a:r>
          </a:p>
          <a:p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b="1" dirty="0">
                <a:solidFill>
                  <a:srgbClr val="1226AA"/>
                </a:solidFill>
              </a:rPr>
              <a:t>6</a:t>
            </a:r>
            <a:r>
              <a:rPr lang="pl-PL" sz="1400" b="1" dirty="0" smtClean="0">
                <a:solidFill>
                  <a:srgbClr val="1226AA"/>
                </a:solidFill>
              </a:rPr>
              <a:t>. Powiat </a:t>
            </a:r>
            <a:r>
              <a:rPr lang="pl-PL" sz="1400" b="1" dirty="0">
                <a:solidFill>
                  <a:srgbClr val="1226AA"/>
                </a:solidFill>
              </a:rPr>
              <a:t>Słupecki </a:t>
            </a:r>
          </a:p>
          <a:p>
            <a:r>
              <a:rPr lang="pl-PL" sz="1400" dirty="0"/>
              <a:t>Wsparcie Zespołu Szkół Ogólnokształcących i Zawodowych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w </a:t>
            </a:r>
            <a:r>
              <a:rPr lang="pl-PL" sz="1400" dirty="0"/>
              <a:t>Zagórowie 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Kwota dofinansowania: </a:t>
            </a:r>
            <a:r>
              <a:rPr lang="pl-PL" sz="1400" b="1" dirty="0" smtClean="0">
                <a:solidFill>
                  <a:srgbClr val="1226AA"/>
                </a:solidFill>
              </a:rPr>
              <a:t>5 </a:t>
            </a:r>
            <a:r>
              <a:rPr lang="pl-PL" sz="1400" b="1" dirty="0">
                <a:solidFill>
                  <a:srgbClr val="1226AA"/>
                </a:solidFill>
              </a:rPr>
              <a:t>254 630,12 </a:t>
            </a:r>
            <a:r>
              <a:rPr lang="pl-PL" sz="1400" b="1" dirty="0" smtClean="0">
                <a:solidFill>
                  <a:srgbClr val="1226AA"/>
                </a:solidFill>
              </a:rPr>
              <a:t>zł</a:t>
            </a:r>
          </a:p>
          <a:p>
            <a:endParaRPr lang="pl-PL" sz="1400" dirty="0"/>
          </a:p>
          <a:p>
            <a:r>
              <a:rPr lang="pl-PL" sz="1400" b="1" dirty="0">
                <a:solidFill>
                  <a:srgbClr val="1226AA"/>
                </a:solidFill>
              </a:rPr>
              <a:t>7</a:t>
            </a:r>
            <a:r>
              <a:rPr lang="pl-PL" sz="1400" b="1" dirty="0" smtClean="0">
                <a:solidFill>
                  <a:srgbClr val="1226AA"/>
                </a:solidFill>
              </a:rPr>
              <a:t>. Powiat </a:t>
            </a:r>
            <a:r>
              <a:rPr lang="pl-PL" sz="1400" b="1" dirty="0">
                <a:solidFill>
                  <a:srgbClr val="1226AA"/>
                </a:solidFill>
              </a:rPr>
              <a:t>Pilski</a:t>
            </a:r>
          </a:p>
          <a:p>
            <a:r>
              <a:rPr lang="pl-PL" sz="1400" dirty="0"/>
              <a:t>Poprawa równego dostępu do wysokiej jakości kształcenia, szkolenia i uczenia się przez całe życie poprzez wsparcie infrastruktury edukacyjnej w Powiecie Pilskim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Kwota dofinansowania: </a:t>
            </a:r>
            <a:r>
              <a:rPr lang="pl-PL" sz="1400" b="1" dirty="0" smtClean="0">
                <a:solidFill>
                  <a:srgbClr val="1226AA"/>
                </a:solidFill>
              </a:rPr>
              <a:t>3 </a:t>
            </a:r>
            <a:r>
              <a:rPr lang="pl-PL" sz="1400" b="1" dirty="0">
                <a:solidFill>
                  <a:srgbClr val="1226AA"/>
                </a:solidFill>
              </a:rPr>
              <a:t>039 581,79 </a:t>
            </a:r>
            <a:r>
              <a:rPr lang="pl-PL" sz="1400" b="1" dirty="0" smtClean="0">
                <a:solidFill>
                  <a:srgbClr val="1226AA"/>
                </a:solidFill>
              </a:rPr>
              <a:t>zł</a:t>
            </a:r>
          </a:p>
          <a:p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b="1" dirty="0">
                <a:solidFill>
                  <a:srgbClr val="1226AA"/>
                </a:solidFill>
              </a:rPr>
              <a:t>8. Powiat Chodzieski</a:t>
            </a:r>
          </a:p>
          <a:p>
            <a:r>
              <a:rPr lang="pl-PL" sz="1400" dirty="0"/>
              <a:t>Podniesienie jakości kształcenia zawodowego w Powiecie Chodzieskim dla potrzeb nowoczesnej gospodarki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Kwota dofinansowania: </a:t>
            </a:r>
            <a:r>
              <a:rPr lang="pl-PL" sz="1400" dirty="0"/>
              <a:t>2 332 795,65 </a:t>
            </a:r>
            <a:r>
              <a:rPr lang="pl-PL" sz="1400" dirty="0" smtClean="0"/>
              <a:t>zł</a:t>
            </a:r>
          </a:p>
        </p:txBody>
      </p:sp>
    </p:spTree>
    <p:extLst>
      <p:ext uri="{BB962C8B-B14F-4D97-AF65-F5344CB8AC3E}">
        <p14:creationId xmlns:p14="http://schemas.microsoft.com/office/powerpoint/2010/main" val="349683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6"/>
    </mc:Choice>
    <mc:Fallback xmlns="">
      <p:transition spd="slow" advTm="1281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p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48" y="69606"/>
            <a:ext cx="5314057" cy="6668219"/>
          </a:xfrm>
          <a:prstGeom prst="rect">
            <a:avLst/>
          </a:prstGeom>
        </p:spPr>
      </p:pic>
      <p:sp>
        <p:nvSpPr>
          <p:cNvPr id="14" name="Suma dofinansowania"/>
          <p:cNvSpPr/>
          <p:nvPr/>
        </p:nvSpPr>
        <p:spPr>
          <a:xfrm>
            <a:off x="4051308" y="5911958"/>
            <a:ext cx="2536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dirty="0"/>
              <a:t>Suma dofinansowania: </a:t>
            </a:r>
          </a:p>
          <a:p>
            <a:pPr algn="r"/>
            <a:r>
              <a:rPr lang="pl-PL" sz="2000" b="1" dirty="0">
                <a:solidFill>
                  <a:srgbClr val="1226AA"/>
                </a:solidFill>
              </a:rPr>
              <a:t>88 904 200,60 </a:t>
            </a:r>
            <a:r>
              <a:rPr lang="pl-PL" sz="2000" b="1" dirty="0" smtClean="0">
                <a:solidFill>
                  <a:srgbClr val="1226AA"/>
                </a:solidFill>
              </a:rPr>
              <a:t>zł</a:t>
            </a:r>
            <a:endParaRPr lang="pl-PL" sz="2000" b="1" dirty="0">
              <a:solidFill>
                <a:srgbClr val="1226AA"/>
              </a:solidFill>
            </a:endParaRPr>
          </a:p>
        </p:txBody>
      </p:sp>
      <p:sp>
        <p:nvSpPr>
          <p:cNvPr id="65" name="Gmina Nowy Tomyśl 2"/>
          <p:cNvSpPr/>
          <p:nvPr/>
        </p:nvSpPr>
        <p:spPr>
          <a:xfrm>
            <a:off x="9359838" y="5911958"/>
            <a:ext cx="2016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24</a:t>
            </a:r>
            <a:r>
              <a:rPr lang="pl-PL" sz="1400" b="1" dirty="0"/>
              <a:t>. Gmina Nowy Tomyśl</a:t>
            </a:r>
          </a:p>
          <a:p>
            <a:r>
              <a:rPr lang="pl-PL" sz="1400" b="1" dirty="0" smtClean="0"/>
              <a:t>       </a:t>
            </a:r>
            <a:r>
              <a:rPr lang="pl-PL" sz="1400" b="1" dirty="0">
                <a:solidFill>
                  <a:srgbClr val="1226AA"/>
                </a:solidFill>
              </a:rPr>
              <a:t>700 700,43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83" name="Gmina Nowy Tomyśl"/>
          <p:cNvSpPr/>
          <p:nvPr/>
        </p:nvSpPr>
        <p:spPr>
          <a:xfrm>
            <a:off x="4215089" y="3580023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66" name="Miasto i Gmina Gołańcz 2"/>
          <p:cNvSpPr/>
          <p:nvPr/>
        </p:nvSpPr>
        <p:spPr>
          <a:xfrm>
            <a:off x="9376002" y="5416911"/>
            <a:ext cx="2650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23</a:t>
            </a:r>
            <a:r>
              <a:rPr lang="pl-PL" sz="1400" b="1" dirty="0"/>
              <a:t>. Miasto i Gmina Gołańcz </a:t>
            </a:r>
          </a:p>
          <a:p>
            <a:r>
              <a:rPr lang="pl-PL" sz="1400" b="1" dirty="0" smtClean="0"/>
              <a:t>       </a:t>
            </a:r>
            <a:r>
              <a:rPr lang="pl-PL" sz="1400" b="1" dirty="0">
                <a:solidFill>
                  <a:srgbClr val="1226AA"/>
                </a:solidFill>
              </a:rPr>
              <a:t>925 673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82" name="Miasto i Gmina Gołańcz"/>
          <p:cNvSpPr/>
          <p:nvPr/>
        </p:nvSpPr>
        <p:spPr>
          <a:xfrm>
            <a:off x="6331446" y="2010794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64" name="Gmina i Miasto Jastrowie 2"/>
          <p:cNvSpPr/>
          <p:nvPr/>
        </p:nvSpPr>
        <p:spPr>
          <a:xfrm>
            <a:off x="9359839" y="4911595"/>
            <a:ext cx="2388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22</a:t>
            </a:r>
            <a:r>
              <a:rPr lang="pl-PL" sz="1400" b="1" dirty="0"/>
              <a:t>. Gmina </a:t>
            </a:r>
            <a:r>
              <a:rPr lang="pl-PL" sz="1400" b="1" dirty="0" smtClean="0"/>
              <a:t>i Miasto Jastrowie </a:t>
            </a:r>
            <a:endParaRPr lang="pl-PL" sz="1400" b="1" dirty="0"/>
          </a:p>
          <a:p>
            <a:r>
              <a:rPr lang="pl-PL" sz="1400" b="1" dirty="0" smtClean="0"/>
              <a:t>       </a:t>
            </a:r>
            <a:r>
              <a:rPr lang="pl-PL" sz="1400" b="1" dirty="0">
                <a:solidFill>
                  <a:srgbClr val="1226AA"/>
                </a:solidFill>
              </a:rPr>
              <a:t>1 118 337,85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81" name="Gmina i Miasto Jastrowie"/>
          <p:cNvSpPr/>
          <p:nvPr/>
        </p:nvSpPr>
        <p:spPr>
          <a:xfrm>
            <a:off x="5146281" y="731431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63" name="Gmina Kępno 2"/>
          <p:cNvSpPr/>
          <p:nvPr/>
        </p:nvSpPr>
        <p:spPr>
          <a:xfrm>
            <a:off x="9359840" y="4398604"/>
            <a:ext cx="2016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21</a:t>
            </a:r>
            <a:r>
              <a:rPr lang="pl-PL" sz="1400" b="1" dirty="0"/>
              <a:t>. Gmina </a:t>
            </a:r>
            <a:r>
              <a:rPr lang="pl-PL" sz="1400" b="1" dirty="0" smtClean="0"/>
              <a:t>Kępno</a:t>
            </a:r>
            <a:endParaRPr lang="pl-PL" sz="1400" b="1" dirty="0"/>
          </a:p>
          <a:p>
            <a:r>
              <a:rPr lang="pl-PL" sz="1400" b="1" dirty="0" smtClean="0"/>
              <a:t>       </a:t>
            </a:r>
            <a:r>
              <a:rPr lang="pl-PL" sz="1400" b="1" dirty="0">
                <a:solidFill>
                  <a:srgbClr val="1226AA"/>
                </a:solidFill>
              </a:rPr>
              <a:t>1 185 851,35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80" name="Gmina Kępno"/>
          <p:cNvSpPr/>
          <p:nvPr/>
        </p:nvSpPr>
        <p:spPr>
          <a:xfrm>
            <a:off x="7178671" y="6095930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62" name="Gmina Grodzisk Wielkopolski 2"/>
          <p:cNvSpPr/>
          <p:nvPr/>
        </p:nvSpPr>
        <p:spPr>
          <a:xfrm>
            <a:off x="9359841" y="3873607"/>
            <a:ext cx="2760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20</a:t>
            </a:r>
            <a:r>
              <a:rPr lang="pl-PL" sz="1400" b="1" dirty="0"/>
              <a:t>. Gmina </a:t>
            </a:r>
            <a:r>
              <a:rPr lang="pl-PL" sz="1400" b="1" dirty="0" smtClean="0"/>
              <a:t>Grodzisk Wielkopolski </a:t>
            </a:r>
            <a:endParaRPr lang="pl-PL" sz="1400" b="1" dirty="0"/>
          </a:p>
          <a:p>
            <a:r>
              <a:rPr lang="pl-PL" sz="1400" b="1" dirty="0" smtClean="0"/>
              <a:t>       </a:t>
            </a:r>
            <a:r>
              <a:rPr lang="pl-PL" sz="1400" b="1" dirty="0">
                <a:solidFill>
                  <a:srgbClr val="1226AA"/>
                </a:solidFill>
              </a:rPr>
              <a:t>1 229 062,99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79" name="Gmina Grodzisk Wielkopolski"/>
          <p:cNvSpPr/>
          <p:nvPr/>
        </p:nvSpPr>
        <p:spPr>
          <a:xfrm>
            <a:off x="4583583" y="3931968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60" name="Gmina Śmigiel 2"/>
          <p:cNvSpPr/>
          <p:nvPr/>
        </p:nvSpPr>
        <p:spPr>
          <a:xfrm>
            <a:off x="9384200" y="3326612"/>
            <a:ext cx="2016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19</a:t>
            </a:r>
            <a:r>
              <a:rPr lang="pl-PL" sz="1400" b="1" dirty="0"/>
              <a:t>. Gmina Śmigiel</a:t>
            </a:r>
          </a:p>
          <a:p>
            <a:r>
              <a:rPr lang="pl-PL" sz="1400" b="1" dirty="0" smtClean="0"/>
              <a:t>       </a:t>
            </a:r>
            <a:r>
              <a:rPr lang="pl-PL" sz="1400" b="1" dirty="0">
                <a:solidFill>
                  <a:srgbClr val="1226AA"/>
                </a:solidFill>
              </a:rPr>
              <a:t>1 363 540,85 </a:t>
            </a:r>
            <a:r>
              <a:rPr lang="pl-PL" sz="1400" b="1" dirty="0" smtClean="0">
                <a:solidFill>
                  <a:srgbClr val="1226AA"/>
                </a:solidFill>
              </a:rPr>
              <a:t>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78" name="Gmina Śmigiel"/>
          <p:cNvSpPr/>
          <p:nvPr/>
        </p:nvSpPr>
        <p:spPr>
          <a:xfrm>
            <a:off x="4894298" y="4145699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61" name="Gmina Szydłowo 2"/>
          <p:cNvSpPr/>
          <p:nvPr/>
        </p:nvSpPr>
        <p:spPr>
          <a:xfrm>
            <a:off x="9392739" y="2797401"/>
            <a:ext cx="2016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18. Gmina Szydłowo </a:t>
            </a:r>
            <a:endParaRPr lang="pl-PL" sz="1400" b="1" dirty="0"/>
          </a:p>
          <a:p>
            <a:r>
              <a:rPr lang="pl-PL" sz="1400" b="1" dirty="0" smtClean="0"/>
              <a:t>       </a:t>
            </a:r>
            <a:r>
              <a:rPr lang="pl-PL" sz="1400" b="1" dirty="0">
                <a:solidFill>
                  <a:srgbClr val="1226AA"/>
                </a:solidFill>
              </a:rPr>
              <a:t>1 365 253,38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71" name="Gmina Szydłowo"/>
          <p:cNvSpPr/>
          <p:nvPr/>
        </p:nvSpPr>
        <p:spPr>
          <a:xfrm>
            <a:off x="4949095" y="1354493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59" name="Gmina Rawicz 2"/>
          <p:cNvSpPr/>
          <p:nvPr/>
        </p:nvSpPr>
        <p:spPr>
          <a:xfrm>
            <a:off x="9392740" y="2261047"/>
            <a:ext cx="2016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17</a:t>
            </a:r>
            <a:r>
              <a:rPr lang="pl-PL" sz="1400" b="1" dirty="0"/>
              <a:t>. Gmina Rawicz </a:t>
            </a:r>
          </a:p>
          <a:p>
            <a:r>
              <a:rPr lang="pl-PL" sz="1400" b="1" dirty="0" smtClean="0"/>
              <a:t>       </a:t>
            </a:r>
            <a:r>
              <a:rPr lang="pl-PL" sz="1400" b="1" dirty="0">
                <a:solidFill>
                  <a:srgbClr val="1226AA"/>
                </a:solidFill>
              </a:rPr>
              <a:t>1 577 276,08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72" name="Gmina Rawicz"/>
          <p:cNvSpPr/>
          <p:nvPr/>
        </p:nvSpPr>
        <p:spPr>
          <a:xfrm>
            <a:off x="5219606" y="5261636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44" name="Gmina Kawęczyn 2"/>
          <p:cNvSpPr/>
          <p:nvPr/>
        </p:nvSpPr>
        <p:spPr>
          <a:xfrm>
            <a:off x="9376002" y="1749184"/>
            <a:ext cx="2016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16</a:t>
            </a:r>
            <a:r>
              <a:rPr lang="pl-PL" sz="1400" b="1" dirty="0"/>
              <a:t>. Gmina Kawęczyn </a:t>
            </a:r>
          </a:p>
          <a:p>
            <a:r>
              <a:rPr lang="pl-PL" sz="1400" b="1" dirty="0" smtClean="0"/>
              <a:t>       </a:t>
            </a:r>
            <a:r>
              <a:rPr lang="pl-PL" sz="1400" b="1" dirty="0">
                <a:solidFill>
                  <a:srgbClr val="1226AA"/>
                </a:solidFill>
              </a:rPr>
              <a:t>1 797 549,92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73" name="Gmina Kawęczyn"/>
          <p:cNvSpPr/>
          <p:nvPr/>
        </p:nvSpPr>
        <p:spPr>
          <a:xfrm>
            <a:off x="7928795" y="4410954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42" name="Gimna Gizałki 2"/>
          <p:cNvSpPr/>
          <p:nvPr/>
        </p:nvSpPr>
        <p:spPr>
          <a:xfrm>
            <a:off x="9359841" y="1225412"/>
            <a:ext cx="2016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15</a:t>
            </a:r>
            <a:r>
              <a:rPr lang="pl-PL" sz="1400" b="1" dirty="0"/>
              <a:t>. Gmina Gizałki </a:t>
            </a:r>
          </a:p>
          <a:p>
            <a:r>
              <a:rPr lang="pl-PL" sz="1400" b="1" dirty="0" smtClean="0"/>
              <a:t>       </a:t>
            </a:r>
            <a:r>
              <a:rPr lang="pl-PL" sz="1400" b="1" dirty="0">
                <a:solidFill>
                  <a:srgbClr val="1226AA"/>
                </a:solidFill>
              </a:rPr>
              <a:t>2 177 227,99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74" name="Gmina Gizałki"/>
          <p:cNvSpPr/>
          <p:nvPr/>
        </p:nvSpPr>
        <p:spPr>
          <a:xfrm>
            <a:off x="6840312" y="4202982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36" name="Ogólnopolski Operator Oświaty 2"/>
          <p:cNvSpPr/>
          <p:nvPr/>
        </p:nvSpPr>
        <p:spPr>
          <a:xfrm>
            <a:off x="9359841" y="714101"/>
            <a:ext cx="2832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14</a:t>
            </a:r>
            <a:r>
              <a:rPr lang="pl-PL" sz="1400" b="1" dirty="0"/>
              <a:t>. Ogólnopolski </a:t>
            </a:r>
            <a:r>
              <a:rPr lang="pl-PL" sz="1400" b="1" dirty="0" smtClean="0"/>
              <a:t>Operator </a:t>
            </a:r>
            <a:r>
              <a:rPr lang="pl-PL" sz="1400" b="1" dirty="0"/>
              <a:t>Oświaty  </a:t>
            </a:r>
          </a:p>
          <a:p>
            <a:r>
              <a:rPr lang="pl-PL" sz="1400" b="1" dirty="0" smtClean="0"/>
              <a:t>       </a:t>
            </a:r>
            <a:r>
              <a:rPr lang="pl-PL" sz="1400" b="1" dirty="0">
                <a:solidFill>
                  <a:srgbClr val="1226AA"/>
                </a:solidFill>
              </a:rPr>
              <a:t>2 434 049,70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70" name="Ogólnopolski Operator Oświaty"/>
          <p:cNvSpPr/>
          <p:nvPr/>
        </p:nvSpPr>
        <p:spPr>
          <a:xfrm>
            <a:off x="5617758" y="3448681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43" name="Miasto Poznań 2"/>
          <p:cNvSpPr/>
          <p:nvPr/>
        </p:nvSpPr>
        <p:spPr>
          <a:xfrm>
            <a:off x="9376002" y="197677"/>
            <a:ext cx="2016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13. Miasto Poznań</a:t>
            </a:r>
            <a:endParaRPr lang="pl-PL" sz="1400" b="1" dirty="0"/>
          </a:p>
          <a:p>
            <a:r>
              <a:rPr lang="pl-PL" sz="1400" b="1" dirty="0" smtClean="0"/>
              <a:t>       </a:t>
            </a:r>
            <a:r>
              <a:rPr lang="pl-PL" sz="1400" b="1" dirty="0">
                <a:solidFill>
                  <a:srgbClr val="1226AA"/>
                </a:solidFill>
              </a:rPr>
              <a:t>2 568 957,94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49" name="Miasto Poznań"/>
          <p:cNvSpPr/>
          <p:nvPr/>
        </p:nvSpPr>
        <p:spPr>
          <a:xfrm>
            <a:off x="5460857" y="3328143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41" name="Gmina Mosina 2"/>
          <p:cNvSpPr/>
          <p:nvPr/>
        </p:nvSpPr>
        <p:spPr>
          <a:xfrm>
            <a:off x="1234914" y="5990869"/>
            <a:ext cx="2047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12. </a:t>
            </a:r>
            <a:r>
              <a:rPr lang="pl-PL" sz="1400" b="1" dirty="0"/>
              <a:t>Gmina Mosina       </a:t>
            </a:r>
            <a:endParaRPr lang="pl-PL" sz="1400" b="1" dirty="0" smtClean="0"/>
          </a:p>
          <a:p>
            <a:r>
              <a:rPr lang="pl-PL" sz="1400" b="1" dirty="0">
                <a:solidFill>
                  <a:srgbClr val="1226AA"/>
                </a:solidFill>
              </a:rPr>
              <a:t> </a:t>
            </a:r>
            <a:r>
              <a:rPr lang="pl-PL" sz="1400" b="1" dirty="0" smtClean="0">
                <a:solidFill>
                  <a:srgbClr val="1226AA"/>
                </a:solidFill>
              </a:rPr>
              <a:t>     3 </a:t>
            </a:r>
            <a:r>
              <a:rPr lang="pl-PL" sz="1400" b="1" dirty="0">
                <a:solidFill>
                  <a:srgbClr val="1226AA"/>
                </a:solidFill>
              </a:rPr>
              <a:t>069 214,97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53" name="Gmina Mosina"/>
          <p:cNvSpPr/>
          <p:nvPr/>
        </p:nvSpPr>
        <p:spPr>
          <a:xfrm>
            <a:off x="5333604" y="3569218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46" name="Gmina Miłosław 2"/>
          <p:cNvSpPr/>
          <p:nvPr/>
        </p:nvSpPr>
        <p:spPr>
          <a:xfrm>
            <a:off x="1227089" y="5461158"/>
            <a:ext cx="2388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11. </a:t>
            </a:r>
            <a:r>
              <a:rPr lang="pl-PL" sz="1400" b="1" dirty="0"/>
              <a:t>Gmina Miłosław</a:t>
            </a:r>
          </a:p>
          <a:p>
            <a:r>
              <a:rPr lang="pl-PL" sz="1400" b="1" dirty="0" smtClean="0"/>
              <a:t>       </a:t>
            </a:r>
            <a:r>
              <a:rPr lang="pl-PL" sz="1400" b="1" dirty="0">
                <a:solidFill>
                  <a:srgbClr val="1226AA"/>
                </a:solidFill>
              </a:rPr>
              <a:t>3 395 517,45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52" name="Gmina Miłosław"/>
          <p:cNvSpPr/>
          <p:nvPr/>
        </p:nvSpPr>
        <p:spPr>
          <a:xfrm>
            <a:off x="6405256" y="3859867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40" name="Gmina Wągrowiec 2"/>
          <p:cNvSpPr/>
          <p:nvPr/>
        </p:nvSpPr>
        <p:spPr>
          <a:xfrm>
            <a:off x="1244042" y="4930975"/>
            <a:ext cx="2047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10. </a:t>
            </a:r>
            <a:r>
              <a:rPr lang="pl-PL" sz="1400" b="1" dirty="0"/>
              <a:t>Gmina Wągrowiec</a:t>
            </a:r>
          </a:p>
          <a:p>
            <a:r>
              <a:rPr lang="pl-PL" sz="1400" b="1" dirty="0" smtClean="0"/>
              <a:t>      </a:t>
            </a:r>
            <a:r>
              <a:rPr lang="pl-PL" sz="1400" b="1" dirty="0">
                <a:solidFill>
                  <a:srgbClr val="1226AA"/>
                </a:solidFill>
              </a:rPr>
              <a:t>3 500 000,00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51" name="Gmina Wągrowiec"/>
          <p:cNvSpPr/>
          <p:nvPr/>
        </p:nvSpPr>
        <p:spPr>
          <a:xfrm>
            <a:off x="6121408" y="2344382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39" name="Trzemeszno 2"/>
          <p:cNvSpPr/>
          <p:nvPr/>
        </p:nvSpPr>
        <p:spPr>
          <a:xfrm>
            <a:off x="1234914" y="4408890"/>
            <a:ext cx="2286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9. </a:t>
            </a:r>
            <a:r>
              <a:rPr lang="pl-PL" sz="1400" b="1" dirty="0"/>
              <a:t>Fundacja bł. Carlo Acutisa</a:t>
            </a:r>
          </a:p>
          <a:p>
            <a:r>
              <a:rPr lang="pl-PL" sz="1400" b="1" dirty="0" smtClean="0">
                <a:solidFill>
                  <a:srgbClr val="1226AA"/>
                </a:solidFill>
              </a:rPr>
              <a:t>     </a:t>
            </a:r>
            <a:r>
              <a:rPr lang="pl-PL" sz="1400" b="1" dirty="0">
                <a:solidFill>
                  <a:srgbClr val="1226AA"/>
                </a:solidFill>
              </a:rPr>
              <a:t>3 689 615,65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55" name="Trzemeszno"/>
          <p:cNvSpPr/>
          <p:nvPr/>
        </p:nvSpPr>
        <p:spPr>
          <a:xfrm>
            <a:off x="6978987" y="2741195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38" name="Gmina Golina 2"/>
          <p:cNvSpPr/>
          <p:nvPr/>
        </p:nvSpPr>
        <p:spPr>
          <a:xfrm>
            <a:off x="1227089" y="3879179"/>
            <a:ext cx="2038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8</a:t>
            </a:r>
            <a:r>
              <a:rPr lang="pl-PL" sz="1400" b="1" dirty="0"/>
              <a:t>. </a:t>
            </a:r>
            <a:r>
              <a:rPr lang="pl-PL" sz="1400" b="1" dirty="0" smtClean="0"/>
              <a:t>Gmina Golina</a:t>
            </a:r>
            <a:endParaRPr lang="pl-PL" sz="1400" b="1" dirty="0"/>
          </a:p>
          <a:p>
            <a:r>
              <a:rPr lang="pl-PL" sz="1400" b="1" dirty="0" smtClean="0"/>
              <a:t>    </a:t>
            </a:r>
            <a:r>
              <a:rPr lang="pl-PL" sz="1400" b="1" dirty="0">
                <a:solidFill>
                  <a:srgbClr val="1226AA"/>
                </a:solidFill>
              </a:rPr>
              <a:t>4 087 395,18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54" name="Gmina Golina"/>
          <p:cNvSpPr/>
          <p:nvPr/>
        </p:nvSpPr>
        <p:spPr>
          <a:xfrm>
            <a:off x="7285152" y="3748013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37" name="Gmina Przygodzice 2"/>
          <p:cNvSpPr/>
          <p:nvPr/>
        </p:nvSpPr>
        <p:spPr>
          <a:xfrm>
            <a:off x="1247804" y="3358771"/>
            <a:ext cx="1804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7</a:t>
            </a:r>
            <a:r>
              <a:rPr lang="pl-PL" sz="1400" b="1" dirty="0" smtClean="0"/>
              <a:t>. </a:t>
            </a:r>
            <a:r>
              <a:rPr lang="pl-PL" sz="1400" b="1" dirty="0"/>
              <a:t>Gmina Przygodzice</a:t>
            </a:r>
          </a:p>
          <a:p>
            <a:r>
              <a:rPr lang="pl-PL" sz="1400" b="1" dirty="0" smtClean="0"/>
              <a:t>    </a:t>
            </a:r>
            <a:r>
              <a:rPr lang="pl-PL" sz="1400" b="1" dirty="0">
                <a:solidFill>
                  <a:srgbClr val="1226AA"/>
                </a:solidFill>
              </a:rPr>
              <a:t>4 789 822,70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57" name="Gmina Przygodzice"/>
          <p:cNvSpPr/>
          <p:nvPr/>
        </p:nvSpPr>
        <p:spPr>
          <a:xfrm>
            <a:off x="6849402" y="5432617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35" name="Miasto i Gmina Szamotuły 2"/>
          <p:cNvSpPr/>
          <p:nvPr/>
        </p:nvSpPr>
        <p:spPr>
          <a:xfrm>
            <a:off x="1244042" y="2833874"/>
            <a:ext cx="2347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6</a:t>
            </a:r>
            <a:r>
              <a:rPr lang="pl-PL" sz="1400" b="1" dirty="0" smtClean="0"/>
              <a:t>. </a:t>
            </a:r>
            <a:r>
              <a:rPr lang="pl-PL" sz="1400" b="1" dirty="0"/>
              <a:t>Miasto i Gmina Szamotuły </a:t>
            </a:r>
          </a:p>
          <a:p>
            <a:r>
              <a:rPr lang="pl-PL" sz="1400" b="1" dirty="0" smtClean="0"/>
              <a:t>    </a:t>
            </a:r>
            <a:r>
              <a:rPr lang="pl-PL" sz="1400" b="1" dirty="0">
                <a:solidFill>
                  <a:srgbClr val="1226AA"/>
                </a:solidFill>
              </a:rPr>
              <a:t>5 313 643,10 </a:t>
            </a:r>
            <a:r>
              <a:rPr lang="pl-PL" sz="1400" b="1" dirty="0" smtClean="0">
                <a:solidFill>
                  <a:srgbClr val="1226AA"/>
                </a:solidFill>
              </a:rPr>
              <a:t>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56" name="Miasto i Gmina Szamotuły"/>
          <p:cNvSpPr/>
          <p:nvPr/>
        </p:nvSpPr>
        <p:spPr>
          <a:xfrm>
            <a:off x="4761119" y="2818833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34" name="Gmina Września 2"/>
          <p:cNvSpPr/>
          <p:nvPr/>
        </p:nvSpPr>
        <p:spPr>
          <a:xfrm>
            <a:off x="1240412" y="2307973"/>
            <a:ext cx="1633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5. </a:t>
            </a:r>
            <a:r>
              <a:rPr lang="pl-PL" sz="1400" b="1" dirty="0"/>
              <a:t>Gmina </a:t>
            </a:r>
            <a:r>
              <a:rPr lang="pl-PL" sz="1400" b="1" dirty="0" smtClean="0"/>
              <a:t>Września</a:t>
            </a:r>
            <a:br>
              <a:rPr lang="pl-PL" sz="1400" b="1" dirty="0" smtClean="0"/>
            </a:br>
            <a:r>
              <a:rPr lang="pl-PL" sz="1400" b="1" dirty="0" smtClean="0"/>
              <a:t>    </a:t>
            </a:r>
            <a:r>
              <a:rPr lang="pl-PL" sz="1400" b="1" dirty="0">
                <a:solidFill>
                  <a:srgbClr val="1226AA"/>
                </a:solidFill>
              </a:rPr>
              <a:t>7 464 934,33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58" name="Gmina Września"/>
          <p:cNvSpPr/>
          <p:nvPr/>
        </p:nvSpPr>
        <p:spPr>
          <a:xfrm>
            <a:off x="6587417" y="3544807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33" name="Gmina Rokietnica 2"/>
          <p:cNvSpPr/>
          <p:nvPr/>
        </p:nvSpPr>
        <p:spPr>
          <a:xfrm>
            <a:off x="1234914" y="1783755"/>
            <a:ext cx="1665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4. </a:t>
            </a:r>
            <a:r>
              <a:rPr lang="pl-PL" sz="1400" b="1" dirty="0"/>
              <a:t>Gmina Rokietnica</a:t>
            </a:r>
          </a:p>
          <a:p>
            <a:r>
              <a:rPr lang="pl-PL" sz="1400" b="1" dirty="0" smtClean="0"/>
              <a:t>     </a:t>
            </a:r>
            <a:r>
              <a:rPr lang="pl-PL" sz="1400" b="1" dirty="0">
                <a:solidFill>
                  <a:srgbClr val="1226AA"/>
                </a:solidFill>
              </a:rPr>
              <a:t>7 982 929,19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48" name="Gmina Rokietnica"/>
          <p:cNvSpPr/>
          <p:nvPr/>
        </p:nvSpPr>
        <p:spPr>
          <a:xfrm>
            <a:off x="5265856" y="2942273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16" name="Gmina Wolsztyn 2"/>
          <p:cNvSpPr/>
          <p:nvPr/>
        </p:nvSpPr>
        <p:spPr>
          <a:xfrm>
            <a:off x="1234914" y="1259170"/>
            <a:ext cx="1817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3. Gmina Wolsztyn</a:t>
            </a:r>
            <a:endParaRPr lang="pl-PL" sz="1400" b="1" dirty="0"/>
          </a:p>
          <a:p>
            <a:r>
              <a:rPr lang="pl-PL" sz="1400" b="1" dirty="0" smtClean="0"/>
              <a:t>    </a:t>
            </a:r>
            <a:r>
              <a:rPr lang="pl-PL" sz="1400" b="1" dirty="0">
                <a:solidFill>
                  <a:srgbClr val="1226AA"/>
                </a:solidFill>
              </a:rPr>
              <a:t>8 096 276,90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8" name="Gmina Wolsztyn"/>
          <p:cNvSpPr/>
          <p:nvPr/>
        </p:nvSpPr>
        <p:spPr>
          <a:xfrm>
            <a:off x="4169465" y="4111783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32" name="Gmina i Miasto Tuliszków 2"/>
          <p:cNvSpPr/>
          <p:nvPr/>
        </p:nvSpPr>
        <p:spPr>
          <a:xfrm>
            <a:off x="1234915" y="738450"/>
            <a:ext cx="2278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2</a:t>
            </a:r>
            <a:r>
              <a:rPr lang="pl-PL" sz="1400" b="1" dirty="0" smtClean="0"/>
              <a:t>. </a:t>
            </a:r>
            <a:r>
              <a:rPr lang="pl-PL" sz="1400" b="1" dirty="0"/>
              <a:t>Gmina i Miasto Tuliszków</a:t>
            </a:r>
            <a:r>
              <a:rPr lang="pl-PL" sz="1400" b="1" dirty="0">
                <a:solidFill>
                  <a:srgbClr val="1226AA"/>
                </a:solidFill>
              </a:rPr>
              <a:t>    </a:t>
            </a:r>
            <a:endParaRPr lang="pl-PL" sz="1400" b="1" dirty="0" smtClean="0">
              <a:solidFill>
                <a:srgbClr val="1226AA"/>
              </a:solidFill>
            </a:endParaRPr>
          </a:p>
          <a:p>
            <a:r>
              <a:rPr lang="pl-PL" sz="1400" b="1" dirty="0">
                <a:solidFill>
                  <a:srgbClr val="1226AA"/>
                </a:solidFill>
              </a:rPr>
              <a:t> </a:t>
            </a:r>
            <a:r>
              <a:rPr lang="pl-PL" sz="1400" b="1" dirty="0" smtClean="0">
                <a:solidFill>
                  <a:srgbClr val="1226AA"/>
                </a:solidFill>
              </a:rPr>
              <a:t>    8 </a:t>
            </a:r>
            <a:r>
              <a:rPr lang="pl-PL" sz="1400" b="1" dirty="0">
                <a:solidFill>
                  <a:srgbClr val="1226AA"/>
                </a:solidFill>
              </a:rPr>
              <a:t>205 147,21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5" name="Gmina i Miasto Tuliszków"/>
          <p:cNvSpPr/>
          <p:nvPr/>
        </p:nvSpPr>
        <p:spPr>
          <a:xfrm>
            <a:off x="7588366" y="4015142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4" name="Gmina Miejska Górka 2"/>
          <p:cNvSpPr/>
          <p:nvPr/>
        </p:nvSpPr>
        <p:spPr>
          <a:xfrm>
            <a:off x="1264760" y="220070"/>
            <a:ext cx="2248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1. Gmina Miejska Górka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     10 866 222,44 zł</a:t>
            </a:r>
            <a:endParaRPr lang="pl-PL" sz="1400" dirty="0">
              <a:solidFill>
                <a:srgbClr val="1226AA"/>
              </a:solidFill>
            </a:endParaRPr>
          </a:p>
        </p:txBody>
      </p:sp>
      <p:sp>
        <p:nvSpPr>
          <p:cNvPr id="50" name="Gmina Miejska Górka"/>
          <p:cNvSpPr/>
          <p:nvPr/>
        </p:nvSpPr>
        <p:spPr>
          <a:xfrm>
            <a:off x="5480253" y="5155301"/>
            <a:ext cx="146649" cy="155275"/>
          </a:xfrm>
          <a:prstGeom prst="ellipse">
            <a:avLst/>
          </a:prstGeom>
          <a:solidFill>
            <a:srgbClr val="122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226AA"/>
              </a:solidFill>
            </a:endParaRPr>
          </a:p>
        </p:txBody>
      </p:sp>
      <p:sp>
        <p:nvSpPr>
          <p:cNvPr id="45" name="Przedszkola"/>
          <p:cNvSpPr txBox="1"/>
          <p:nvPr/>
        </p:nvSpPr>
        <p:spPr>
          <a:xfrm>
            <a:off x="6913636" y="476840"/>
            <a:ext cx="175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 smtClean="0">
                <a:solidFill>
                  <a:srgbClr val="1226AA"/>
                </a:solidFill>
              </a:rPr>
              <a:t>Przedszkola</a:t>
            </a:r>
            <a:endParaRPr lang="pl-PL" sz="2400" b="1" u="sng" dirty="0">
              <a:solidFill>
                <a:srgbClr val="1226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6"/>
    </mc:Choice>
    <mc:Fallback xmlns="">
      <p:transition spd="slow" advTm="12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2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0"/>
                            </p:stCondLst>
                            <p:childTnLst>
                              <p:par>
                                <p:cTn id="2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1000"/>
                            </p:stCondLst>
                            <p:childTnLst>
                              <p:par>
                                <p:cTn id="2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3000"/>
                            </p:stCondLst>
                            <p:childTnLst>
                              <p:par>
                                <p:cTn id="2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4000"/>
                            </p:stCondLst>
                            <p:childTnLst>
                              <p:par>
                                <p:cTn id="2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6000"/>
                            </p:stCondLst>
                            <p:childTnLst>
                              <p:par>
                                <p:cTn id="2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7000"/>
                            </p:stCondLst>
                            <p:childTnLst>
                              <p:par>
                                <p:cTn id="2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8000"/>
                            </p:stCondLst>
                            <p:childTnLst>
                              <p:par>
                                <p:cTn id="2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5" grpId="0"/>
      <p:bldP spid="83" grpId="0" animBg="1"/>
      <p:bldP spid="66" grpId="0"/>
      <p:bldP spid="82" grpId="0" animBg="1"/>
      <p:bldP spid="64" grpId="0"/>
      <p:bldP spid="81" grpId="0" animBg="1"/>
      <p:bldP spid="63" grpId="0"/>
      <p:bldP spid="80" grpId="0" animBg="1"/>
      <p:bldP spid="62" grpId="0"/>
      <p:bldP spid="79" grpId="0" animBg="1"/>
      <p:bldP spid="60" grpId="0"/>
      <p:bldP spid="78" grpId="0" animBg="1"/>
      <p:bldP spid="61" grpId="0"/>
      <p:bldP spid="71" grpId="0" animBg="1"/>
      <p:bldP spid="59" grpId="0"/>
      <p:bldP spid="72" grpId="0" animBg="1"/>
      <p:bldP spid="44" grpId="0"/>
      <p:bldP spid="73" grpId="0" animBg="1"/>
      <p:bldP spid="42" grpId="0"/>
      <p:bldP spid="74" grpId="0" animBg="1"/>
      <p:bldP spid="36" grpId="0"/>
      <p:bldP spid="70" grpId="0" animBg="1"/>
      <p:bldP spid="43" grpId="0"/>
      <p:bldP spid="49" grpId="0" animBg="1"/>
      <p:bldP spid="41" grpId="0"/>
      <p:bldP spid="53" grpId="0" animBg="1"/>
      <p:bldP spid="46" grpId="0"/>
      <p:bldP spid="52" grpId="0" animBg="1"/>
      <p:bldP spid="40" grpId="0"/>
      <p:bldP spid="51" grpId="0" animBg="1"/>
      <p:bldP spid="39" grpId="0"/>
      <p:bldP spid="55" grpId="0" animBg="1"/>
      <p:bldP spid="38" grpId="0"/>
      <p:bldP spid="54" grpId="0" animBg="1"/>
      <p:bldP spid="37" grpId="0"/>
      <p:bldP spid="57" grpId="0" animBg="1"/>
      <p:bldP spid="35" grpId="0"/>
      <p:bldP spid="56" grpId="0" animBg="1"/>
      <p:bldP spid="34" grpId="0"/>
      <p:bldP spid="58" grpId="0" animBg="1"/>
      <p:bldP spid="33" grpId="0"/>
      <p:bldP spid="48" grpId="0" animBg="1"/>
      <p:bldP spid="16" grpId="0"/>
      <p:bldP spid="8" grpId="0" animBg="1"/>
      <p:bldP spid="32" grpId="0"/>
      <p:bldP spid="5" grpId="0" animBg="1"/>
      <p:bldP spid="4" grpId="0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7258513" y="1751449"/>
            <a:ext cx="47026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1226AA"/>
                </a:solidFill>
              </a:rPr>
              <a:t>1. Gmina </a:t>
            </a:r>
            <a:r>
              <a:rPr lang="pl-PL" sz="1400" b="1" dirty="0">
                <a:solidFill>
                  <a:srgbClr val="1226AA"/>
                </a:solidFill>
              </a:rPr>
              <a:t>Miejska Górka </a:t>
            </a:r>
          </a:p>
          <a:p>
            <a:r>
              <a:rPr lang="pl-PL" sz="1400" dirty="0"/>
              <a:t>Budowa przedszkola w Miejskiej Górce </a:t>
            </a:r>
          </a:p>
          <a:p>
            <a:r>
              <a:rPr lang="pl-PL" sz="1400" b="1" dirty="0" smtClean="0">
                <a:solidFill>
                  <a:srgbClr val="1226AA"/>
                </a:solidFill>
              </a:rPr>
              <a:t>Koszt dofinansowania: 10 </a:t>
            </a:r>
            <a:r>
              <a:rPr lang="pl-PL" sz="1400" b="1" dirty="0">
                <a:solidFill>
                  <a:srgbClr val="1226AA"/>
                </a:solidFill>
              </a:rPr>
              <a:t>866 222,44 </a:t>
            </a:r>
            <a:r>
              <a:rPr lang="pl-PL" sz="1400" b="1" dirty="0" smtClean="0">
                <a:solidFill>
                  <a:srgbClr val="1226AA"/>
                </a:solidFill>
              </a:rPr>
              <a:t>zł</a:t>
            </a:r>
          </a:p>
          <a:p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b="1" dirty="0">
                <a:solidFill>
                  <a:srgbClr val="1226AA"/>
                </a:solidFill>
              </a:rPr>
              <a:t>2</a:t>
            </a:r>
            <a:r>
              <a:rPr lang="pl-PL" sz="1400" b="1" dirty="0" smtClean="0">
                <a:solidFill>
                  <a:srgbClr val="1226AA"/>
                </a:solidFill>
              </a:rPr>
              <a:t>. Gmina </a:t>
            </a:r>
            <a:r>
              <a:rPr lang="pl-PL" sz="1400" b="1" dirty="0">
                <a:solidFill>
                  <a:srgbClr val="1226AA"/>
                </a:solidFill>
              </a:rPr>
              <a:t>i Miasto Tuliszków </a:t>
            </a:r>
          </a:p>
          <a:p>
            <a:r>
              <a:rPr lang="pl-PL" sz="1400" dirty="0"/>
              <a:t>Budowa Przedszkola w Tuliszkowie w celu zwiększenia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dostępu </a:t>
            </a:r>
            <a:r>
              <a:rPr lang="pl-PL" sz="1400" dirty="0"/>
              <a:t>do edukacji przedszkolnej </a:t>
            </a:r>
            <a:endParaRPr lang="pl-PL" sz="1400" dirty="0" smtClean="0"/>
          </a:p>
          <a:p>
            <a:r>
              <a:rPr lang="pl-PL" sz="1400" b="1" dirty="0" smtClean="0">
                <a:solidFill>
                  <a:srgbClr val="1226AA"/>
                </a:solidFill>
              </a:rPr>
              <a:t>Koszt </a:t>
            </a:r>
            <a:r>
              <a:rPr lang="pl-PL" sz="1400" b="1" dirty="0">
                <a:solidFill>
                  <a:srgbClr val="1226AA"/>
                </a:solidFill>
              </a:rPr>
              <a:t>dofinansowania: </a:t>
            </a:r>
            <a:r>
              <a:rPr lang="pl-PL" sz="1400" b="1" dirty="0" smtClean="0">
                <a:solidFill>
                  <a:srgbClr val="1226AA"/>
                </a:solidFill>
              </a:rPr>
              <a:t>8 </a:t>
            </a:r>
            <a:r>
              <a:rPr lang="pl-PL" sz="1400" b="1" dirty="0">
                <a:solidFill>
                  <a:srgbClr val="1226AA"/>
                </a:solidFill>
              </a:rPr>
              <a:t>205 147,21 </a:t>
            </a:r>
            <a:r>
              <a:rPr lang="pl-PL" sz="1400" b="1" dirty="0" smtClean="0">
                <a:solidFill>
                  <a:srgbClr val="1226AA"/>
                </a:solidFill>
              </a:rPr>
              <a:t>zł</a:t>
            </a:r>
          </a:p>
          <a:p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b="1" dirty="0">
                <a:solidFill>
                  <a:srgbClr val="1226AA"/>
                </a:solidFill>
              </a:rPr>
              <a:t>3</a:t>
            </a:r>
            <a:r>
              <a:rPr lang="pl-PL" sz="1400" b="1" dirty="0" smtClean="0">
                <a:solidFill>
                  <a:srgbClr val="1226AA"/>
                </a:solidFill>
              </a:rPr>
              <a:t>. Gmina </a:t>
            </a:r>
            <a:r>
              <a:rPr lang="pl-PL" sz="1400" b="1" dirty="0">
                <a:solidFill>
                  <a:srgbClr val="1226AA"/>
                </a:solidFill>
              </a:rPr>
              <a:t>Wolsztyn </a:t>
            </a:r>
          </a:p>
          <a:p>
            <a:r>
              <a:rPr lang="pl-PL" sz="1400" dirty="0"/>
              <a:t>Rozwój usług wychowania przedszkolnego w Gminie Wolsztyn 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Koszt dofinansowania: </a:t>
            </a:r>
            <a:r>
              <a:rPr lang="pl-PL" sz="1400" b="1" dirty="0" smtClean="0">
                <a:solidFill>
                  <a:srgbClr val="1226AA"/>
                </a:solidFill>
              </a:rPr>
              <a:t>8 </a:t>
            </a:r>
            <a:r>
              <a:rPr lang="pl-PL" sz="1400" b="1" dirty="0">
                <a:solidFill>
                  <a:srgbClr val="1226AA"/>
                </a:solidFill>
              </a:rPr>
              <a:t>096 276,90 zł </a:t>
            </a:r>
            <a:endParaRPr lang="pl-PL" sz="1400" b="1" dirty="0" smtClean="0">
              <a:solidFill>
                <a:srgbClr val="1226AA"/>
              </a:solidFill>
            </a:endParaRPr>
          </a:p>
          <a:p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b="1" dirty="0">
                <a:solidFill>
                  <a:srgbClr val="1226AA"/>
                </a:solidFill>
              </a:rPr>
              <a:t>4</a:t>
            </a:r>
            <a:r>
              <a:rPr lang="pl-PL" sz="1400" b="1" dirty="0" smtClean="0">
                <a:solidFill>
                  <a:srgbClr val="1226AA"/>
                </a:solidFill>
              </a:rPr>
              <a:t>. Gmina </a:t>
            </a:r>
            <a:r>
              <a:rPr lang="pl-PL" sz="1400" b="1" dirty="0">
                <a:solidFill>
                  <a:srgbClr val="1226AA"/>
                </a:solidFill>
              </a:rPr>
              <a:t>Rokietnica </a:t>
            </a:r>
          </a:p>
          <a:p>
            <a:r>
              <a:rPr lang="pl-PL" sz="1400" dirty="0"/>
              <a:t>Przebudowa i rozbudowa budynku przedszkola w Rokietnicy 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Koszt dofinansowania: </a:t>
            </a:r>
            <a:r>
              <a:rPr lang="pl-PL" sz="1400" b="1" dirty="0" smtClean="0">
                <a:solidFill>
                  <a:srgbClr val="1226AA"/>
                </a:solidFill>
              </a:rPr>
              <a:t>7 </a:t>
            </a:r>
            <a:r>
              <a:rPr lang="pl-PL" sz="1400" b="1" dirty="0">
                <a:solidFill>
                  <a:srgbClr val="1226AA"/>
                </a:solidFill>
              </a:rPr>
              <a:t>982 929,19 </a:t>
            </a:r>
            <a:r>
              <a:rPr lang="pl-PL" sz="1400" b="1" dirty="0" smtClean="0">
                <a:solidFill>
                  <a:srgbClr val="1226AA"/>
                </a:solidFill>
              </a:rPr>
              <a:t>zł</a:t>
            </a:r>
          </a:p>
          <a:p>
            <a:endParaRPr lang="pl-PL" sz="1400" b="1" dirty="0" smtClean="0">
              <a:solidFill>
                <a:srgbClr val="1226AA"/>
              </a:solidFill>
            </a:endParaRPr>
          </a:p>
          <a:p>
            <a:r>
              <a:rPr lang="pl-PL" sz="1400" b="1" dirty="0" smtClean="0">
                <a:solidFill>
                  <a:srgbClr val="1226AA"/>
                </a:solidFill>
              </a:rPr>
              <a:t>5. Gmina </a:t>
            </a:r>
            <a:r>
              <a:rPr lang="pl-PL" sz="1400" b="1" dirty="0">
                <a:solidFill>
                  <a:srgbClr val="1226AA"/>
                </a:solidFill>
              </a:rPr>
              <a:t>Września</a:t>
            </a:r>
          </a:p>
          <a:p>
            <a:r>
              <a:rPr lang="pl-PL" sz="1400" dirty="0"/>
              <a:t>Budowa nowego budynku przedszkola publicznego we Wrześni wraz z infrastrukturą towarzyszącą w celu poprawy równego dostępu do wysokiej jakości kształcenia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Koszt dofinansowania: </a:t>
            </a:r>
            <a:r>
              <a:rPr lang="pl-PL" sz="1400" b="1" dirty="0" smtClean="0">
                <a:solidFill>
                  <a:srgbClr val="1226AA"/>
                </a:solidFill>
              </a:rPr>
              <a:t>7 </a:t>
            </a:r>
            <a:r>
              <a:rPr lang="pl-PL" sz="1400" b="1" dirty="0">
                <a:solidFill>
                  <a:srgbClr val="1226AA"/>
                </a:solidFill>
              </a:rPr>
              <a:t>464 934,33 zł</a:t>
            </a:r>
          </a:p>
        </p:txBody>
      </p:sp>
      <p:sp>
        <p:nvSpPr>
          <p:cNvPr id="5" name="Działanie"/>
          <p:cNvSpPr/>
          <p:nvPr/>
        </p:nvSpPr>
        <p:spPr>
          <a:xfrm>
            <a:off x="1541404" y="357135"/>
            <a:ext cx="489390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1226AA"/>
                </a:solidFill>
              </a:rPr>
              <a:t>Działanie </a:t>
            </a:r>
            <a:r>
              <a:rPr lang="pl-PL" sz="2400" dirty="0" smtClean="0">
                <a:solidFill>
                  <a:srgbClr val="1226AA"/>
                </a:solidFill>
              </a:rPr>
              <a:t>05.01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800" b="1" dirty="0"/>
              <a:t>Poprawa równego dostępu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do </a:t>
            </a:r>
            <a:r>
              <a:rPr lang="pl-PL" sz="2800" b="1" dirty="0"/>
              <a:t>wysokiej jakości kształcenia, szkolenia i uczenia się przez całe życie poprzez wsparcie infrastruktury edukacyjnej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8566031" y="625550"/>
            <a:ext cx="176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>
                <a:solidFill>
                  <a:srgbClr val="1226AA"/>
                </a:solidFill>
              </a:rPr>
              <a:t>Przedszkola</a:t>
            </a:r>
            <a:endParaRPr lang="pl-PL" sz="2400" b="1" u="sng" dirty="0">
              <a:solidFill>
                <a:srgbClr val="1226AA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92" y="3226279"/>
            <a:ext cx="4514025" cy="3287965"/>
          </a:xfrm>
          <a:prstGeom prst="rect">
            <a:avLst/>
          </a:prstGeom>
          <a:ln>
            <a:solidFill>
              <a:srgbClr val="1226AA"/>
            </a:solidFill>
          </a:ln>
        </p:spPr>
      </p:pic>
    </p:spTree>
    <p:extLst>
      <p:ext uri="{BB962C8B-B14F-4D97-AF65-F5344CB8AC3E}">
        <p14:creationId xmlns:p14="http://schemas.microsoft.com/office/powerpoint/2010/main" val="110332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6"/>
    </mc:Choice>
    <mc:Fallback xmlns="">
      <p:transition spd="slow" advTm="1281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7161646" y="245182"/>
            <a:ext cx="47026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1226AA"/>
                </a:solidFill>
              </a:rPr>
              <a:t>12. Gmina Mosina</a:t>
            </a:r>
          </a:p>
          <a:p>
            <a:r>
              <a:rPr lang="pl-PL" sz="1400" dirty="0"/>
              <a:t>Przebudowa i rozbudowa budynku Przedszkola nr 3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w </a:t>
            </a:r>
            <a:r>
              <a:rPr lang="pl-PL" sz="1400" dirty="0"/>
              <a:t>miejscowości Mosina przy ul. Topolowej 6 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Koszt dofinansowania: 3 069 214,97 zł</a:t>
            </a:r>
          </a:p>
          <a:p>
            <a:endParaRPr lang="pl-PL" sz="1400" b="1" dirty="0" smtClean="0">
              <a:solidFill>
                <a:srgbClr val="1226AA"/>
              </a:solidFill>
            </a:endParaRPr>
          </a:p>
          <a:p>
            <a:r>
              <a:rPr lang="pl-PL" sz="1400" b="1" dirty="0">
                <a:solidFill>
                  <a:srgbClr val="1226AA"/>
                </a:solidFill>
              </a:rPr>
              <a:t>13</a:t>
            </a:r>
            <a:r>
              <a:rPr lang="pl-PL" sz="1400" b="1" dirty="0" smtClean="0">
                <a:solidFill>
                  <a:srgbClr val="1226AA"/>
                </a:solidFill>
              </a:rPr>
              <a:t>. Miasto </a:t>
            </a:r>
            <a:r>
              <a:rPr lang="pl-PL" sz="1400" b="1" dirty="0">
                <a:solidFill>
                  <a:srgbClr val="1226AA"/>
                </a:solidFill>
              </a:rPr>
              <a:t>Poznań</a:t>
            </a:r>
          </a:p>
          <a:p>
            <a:r>
              <a:rPr lang="pl-PL" sz="1400" dirty="0"/>
              <a:t>Rozbudowa oraz zakup niezbędnego wyposażenia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Przedszkola </a:t>
            </a:r>
            <a:r>
              <a:rPr lang="pl-PL" sz="1400" dirty="0"/>
              <a:t>nr 112 „Mali Przyrodnicy” w Poznaniu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Koszt dofinansowania: </a:t>
            </a:r>
            <a:r>
              <a:rPr lang="pl-PL" sz="1400" b="1" dirty="0" smtClean="0">
                <a:solidFill>
                  <a:srgbClr val="1226AA"/>
                </a:solidFill>
              </a:rPr>
              <a:t>2 </a:t>
            </a:r>
            <a:r>
              <a:rPr lang="pl-PL" sz="1400" b="1" dirty="0">
                <a:solidFill>
                  <a:srgbClr val="1226AA"/>
                </a:solidFill>
              </a:rPr>
              <a:t>568 957,94 </a:t>
            </a:r>
            <a:r>
              <a:rPr lang="pl-PL" sz="1400" b="1" dirty="0" smtClean="0">
                <a:solidFill>
                  <a:srgbClr val="1226AA"/>
                </a:solidFill>
              </a:rPr>
              <a:t>zł</a:t>
            </a:r>
          </a:p>
          <a:p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b="1" dirty="0">
                <a:solidFill>
                  <a:srgbClr val="1226AA"/>
                </a:solidFill>
              </a:rPr>
              <a:t>14</a:t>
            </a:r>
            <a:r>
              <a:rPr lang="pl-PL" sz="1400" b="1" dirty="0" smtClean="0">
                <a:solidFill>
                  <a:srgbClr val="1226AA"/>
                </a:solidFill>
              </a:rPr>
              <a:t>. Ogólnopolski </a:t>
            </a:r>
            <a:r>
              <a:rPr lang="pl-PL" sz="1400" b="1" dirty="0">
                <a:solidFill>
                  <a:srgbClr val="1226AA"/>
                </a:solidFill>
              </a:rPr>
              <a:t>Operator Oświaty </a:t>
            </a:r>
          </a:p>
          <a:p>
            <a:r>
              <a:rPr lang="pl-PL" sz="1400" dirty="0"/>
              <a:t>Przyjazna i dostępna przestrzeń dla najmłodszych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- </a:t>
            </a:r>
            <a:r>
              <a:rPr lang="pl-PL" sz="1400" dirty="0"/>
              <a:t>utworzenie przedszkola na terenie miasta Poznań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Koszt dofinansowania: </a:t>
            </a:r>
            <a:r>
              <a:rPr lang="pl-PL" sz="1400" b="1" dirty="0" smtClean="0">
                <a:solidFill>
                  <a:srgbClr val="1226AA"/>
                </a:solidFill>
              </a:rPr>
              <a:t>2 </a:t>
            </a:r>
            <a:r>
              <a:rPr lang="pl-PL" sz="1400" b="1" dirty="0">
                <a:solidFill>
                  <a:srgbClr val="1226AA"/>
                </a:solidFill>
              </a:rPr>
              <a:t>434 049,70 </a:t>
            </a:r>
            <a:r>
              <a:rPr lang="pl-PL" sz="1400" b="1" dirty="0" smtClean="0">
                <a:solidFill>
                  <a:srgbClr val="1226AA"/>
                </a:solidFill>
              </a:rPr>
              <a:t>zł</a:t>
            </a:r>
            <a:endParaRPr lang="pl-PL" sz="1400" b="1" dirty="0">
              <a:solidFill>
                <a:srgbClr val="1226AA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425081" y="208855"/>
            <a:ext cx="504473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1226AA"/>
                </a:solidFill>
              </a:rPr>
              <a:t>6</a:t>
            </a:r>
            <a:r>
              <a:rPr lang="pl-PL" sz="1400" b="1" dirty="0" smtClean="0">
                <a:solidFill>
                  <a:srgbClr val="1226AA"/>
                </a:solidFill>
              </a:rPr>
              <a:t>. Miasto </a:t>
            </a:r>
            <a:r>
              <a:rPr lang="pl-PL" sz="1400" b="1" dirty="0">
                <a:solidFill>
                  <a:srgbClr val="1226AA"/>
                </a:solidFill>
              </a:rPr>
              <a:t>i Gmina Szamotuły </a:t>
            </a:r>
          </a:p>
          <a:p>
            <a:r>
              <a:rPr lang="pl-PL" sz="1400" dirty="0"/>
              <a:t>Budowa przedszkola integracyjnego przy ul. Zygmunta Szczęsnego Felińskiego w Szamotułach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Koszt dofinansowania: </a:t>
            </a:r>
            <a:r>
              <a:rPr lang="pl-PL" sz="1400" b="1" dirty="0" smtClean="0">
                <a:solidFill>
                  <a:srgbClr val="1226AA"/>
                </a:solidFill>
              </a:rPr>
              <a:t>5 </a:t>
            </a:r>
            <a:r>
              <a:rPr lang="pl-PL" sz="1400" b="1" dirty="0">
                <a:solidFill>
                  <a:srgbClr val="1226AA"/>
                </a:solidFill>
              </a:rPr>
              <a:t>313 643,10 zł </a:t>
            </a:r>
          </a:p>
          <a:p>
            <a:endParaRPr lang="pl-PL" sz="1400" b="1" dirty="0" smtClean="0">
              <a:solidFill>
                <a:srgbClr val="1226AA"/>
              </a:solidFill>
            </a:endParaRPr>
          </a:p>
          <a:p>
            <a:r>
              <a:rPr lang="pl-PL" sz="1400" b="1" dirty="0" smtClean="0">
                <a:solidFill>
                  <a:srgbClr val="1226AA"/>
                </a:solidFill>
              </a:rPr>
              <a:t>7. Gmina </a:t>
            </a:r>
            <a:r>
              <a:rPr lang="pl-PL" sz="1400" b="1" dirty="0">
                <a:solidFill>
                  <a:srgbClr val="1226AA"/>
                </a:solidFill>
              </a:rPr>
              <a:t>Przygodzice </a:t>
            </a:r>
          </a:p>
          <a:p>
            <a:r>
              <a:rPr lang="pl-PL" sz="1400" dirty="0"/>
              <a:t>Budowa przedszkola z oddziałem żłobkowym w Dębnicy 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Koszt dofinansowania: </a:t>
            </a:r>
            <a:r>
              <a:rPr lang="pl-PL" sz="1400" b="1" dirty="0" smtClean="0">
                <a:solidFill>
                  <a:srgbClr val="1226AA"/>
                </a:solidFill>
              </a:rPr>
              <a:t>4 </a:t>
            </a:r>
            <a:r>
              <a:rPr lang="pl-PL" sz="1400" b="1" dirty="0">
                <a:solidFill>
                  <a:srgbClr val="1226AA"/>
                </a:solidFill>
              </a:rPr>
              <a:t>789 822,70 zł</a:t>
            </a:r>
          </a:p>
          <a:p>
            <a:endParaRPr lang="pl-PL" sz="1400" b="1" dirty="0" smtClean="0">
              <a:solidFill>
                <a:srgbClr val="1226AA"/>
              </a:solidFill>
            </a:endParaRPr>
          </a:p>
          <a:p>
            <a:r>
              <a:rPr lang="pl-PL" sz="1400" b="1" dirty="0" smtClean="0">
                <a:solidFill>
                  <a:srgbClr val="1226AA"/>
                </a:solidFill>
              </a:rPr>
              <a:t>8. Gmina </a:t>
            </a:r>
            <a:r>
              <a:rPr lang="pl-PL" sz="1400" b="1" dirty="0">
                <a:solidFill>
                  <a:srgbClr val="1226AA"/>
                </a:solidFill>
              </a:rPr>
              <a:t>Golina</a:t>
            </a:r>
          </a:p>
          <a:p>
            <a:r>
              <a:rPr lang="pl-PL" sz="1400" dirty="0"/>
              <a:t>Przebudowa, rozbudowa i remont Przedszkola „Baśniowy Dworek” w Golinie wraz z niezbędną infrastrukturą </a:t>
            </a:r>
            <a:r>
              <a:rPr lang="pl-PL" sz="1400" dirty="0" smtClean="0"/>
              <a:t>i </a:t>
            </a:r>
            <a:r>
              <a:rPr lang="pl-PL" sz="1400" dirty="0"/>
              <a:t>wyposażeniem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Koszt dofinansowania: </a:t>
            </a:r>
            <a:r>
              <a:rPr lang="pl-PL" sz="1400" b="1" dirty="0" smtClean="0">
                <a:solidFill>
                  <a:srgbClr val="1226AA"/>
                </a:solidFill>
              </a:rPr>
              <a:t>4 </a:t>
            </a:r>
            <a:r>
              <a:rPr lang="pl-PL" sz="1400" b="1" dirty="0">
                <a:solidFill>
                  <a:srgbClr val="1226AA"/>
                </a:solidFill>
              </a:rPr>
              <a:t>087 395,18 zł</a:t>
            </a:r>
          </a:p>
          <a:p>
            <a:endParaRPr lang="pl-PL" sz="1400" b="1" dirty="0" smtClean="0">
              <a:solidFill>
                <a:srgbClr val="1226AA"/>
              </a:solidFill>
            </a:endParaRPr>
          </a:p>
          <a:p>
            <a:r>
              <a:rPr lang="pl-PL" sz="1400" b="1" dirty="0" smtClean="0">
                <a:solidFill>
                  <a:srgbClr val="1226AA"/>
                </a:solidFill>
              </a:rPr>
              <a:t>9. Fundacja </a:t>
            </a:r>
            <a:r>
              <a:rPr lang="pl-PL" sz="1400" b="1" dirty="0">
                <a:solidFill>
                  <a:srgbClr val="1226AA"/>
                </a:solidFill>
              </a:rPr>
              <a:t>bł. Carlo Acutisa</a:t>
            </a:r>
          </a:p>
          <a:p>
            <a:r>
              <a:rPr lang="pl-PL" sz="1400" dirty="0"/>
              <a:t>Utworzenie infrastruktury przedszkolnej w Trzemesznie celem podwyższenia dostępu do wysokiej jakości usług wychowania przedszkolnego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Koszt dofinansowania: </a:t>
            </a:r>
            <a:r>
              <a:rPr lang="pl-PL" sz="1400" b="1" dirty="0" smtClean="0">
                <a:solidFill>
                  <a:srgbClr val="1226AA"/>
                </a:solidFill>
              </a:rPr>
              <a:t>3 </a:t>
            </a:r>
            <a:r>
              <a:rPr lang="pl-PL" sz="1400" b="1" dirty="0">
                <a:solidFill>
                  <a:srgbClr val="1226AA"/>
                </a:solidFill>
              </a:rPr>
              <a:t>689 615,65 zł</a:t>
            </a:r>
          </a:p>
          <a:p>
            <a:endParaRPr lang="pl-PL" sz="1400" b="1" dirty="0" smtClean="0">
              <a:solidFill>
                <a:srgbClr val="1226AA"/>
              </a:solidFill>
            </a:endParaRPr>
          </a:p>
          <a:p>
            <a:r>
              <a:rPr lang="pl-PL" sz="1400" b="1" dirty="0" smtClean="0">
                <a:solidFill>
                  <a:srgbClr val="1226AA"/>
                </a:solidFill>
              </a:rPr>
              <a:t>10. Gmina </a:t>
            </a:r>
            <a:r>
              <a:rPr lang="pl-PL" sz="1400" b="1" dirty="0">
                <a:solidFill>
                  <a:srgbClr val="1226AA"/>
                </a:solidFill>
              </a:rPr>
              <a:t>Wągrowiec</a:t>
            </a:r>
          </a:p>
          <a:p>
            <a:r>
              <a:rPr lang="pl-PL" sz="1400" dirty="0"/>
              <a:t>Budowa przedszkola wraz z niezbędną infrastrukturą techniczną oraz zagospodarowaniem terenu, na działkach o </a:t>
            </a:r>
            <a:r>
              <a:rPr lang="pl-PL" sz="1400" dirty="0" smtClean="0"/>
              <a:t>numerach ewidencyjnych 46/5</a:t>
            </a:r>
            <a:r>
              <a:rPr lang="pl-PL" sz="1400" dirty="0"/>
              <a:t>, 47/3 obręb Żelice, gm. Wągrowiec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Koszt dofinansowania: </a:t>
            </a:r>
            <a:r>
              <a:rPr lang="pl-PL" sz="1400" b="1" dirty="0" smtClean="0">
                <a:solidFill>
                  <a:srgbClr val="1226AA"/>
                </a:solidFill>
              </a:rPr>
              <a:t>3 </a:t>
            </a:r>
            <a:r>
              <a:rPr lang="pl-PL" sz="1400" b="1" dirty="0">
                <a:solidFill>
                  <a:srgbClr val="1226AA"/>
                </a:solidFill>
              </a:rPr>
              <a:t>500 000,00 zł</a:t>
            </a:r>
          </a:p>
          <a:p>
            <a:endParaRPr lang="pl-PL" sz="1400" b="1" dirty="0" smtClean="0">
              <a:solidFill>
                <a:srgbClr val="1226AA"/>
              </a:solidFill>
            </a:endParaRPr>
          </a:p>
          <a:p>
            <a:r>
              <a:rPr lang="pl-PL" sz="1400" b="1" dirty="0" smtClean="0">
                <a:solidFill>
                  <a:srgbClr val="1226AA"/>
                </a:solidFill>
              </a:rPr>
              <a:t>11. Gmina </a:t>
            </a:r>
            <a:r>
              <a:rPr lang="pl-PL" sz="1400" b="1" dirty="0">
                <a:solidFill>
                  <a:srgbClr val="1226AA"/>
                </a:solidFill>
              </a:rPr>
              <a:t>Miłosław</a:t>
            </a:r>
          </a:p>
          <a:p>
            <a:r>
              <a:rPr lang="pl-PL" sz="1400" dirty="0"/>
              <a:t>Zwiększenie dostępności edukacji przedszkolnej w Orzechowie poprzez budowę nowego Przedszkola „Bajkowy Świat”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Koszt dofinansowania: </a:t>
            </a:r>
            <a:r>
              <a:rPr lang="pl-PL" sz="1400" b="1" dirty="0" smtClean="0">
                <a:solidFill>
                  <a:srgbClr val="1226AA"/>
                </a:solidFill>
              </a:rPr>
              <a:t>3 </a:t>
            </a:r>
            <a:r>
              <a:rPr lang="pl-PL" sz="1400" b="1" dirty="0">
                <a:solidFill>
                  <a:srgbClr val="1226AA"/>
                </a:solidFill>
              </a:rPr>
              <a:t>395 517,45 </a:t>
            </a:r>
            <a:r>
              <a:rPr lang="pl-PL" sz="1400" b="1" dirty="0" smtClean="0">
                <a:solidFill>
                  <a:srgbClr val="1226AA"/>
                </a:solidFill>
              </a:rPr>
              <a:t>zł</a:t>
            </a:r>
            <a:endParaRPr lang="pl-PL" sz="1400" b="1" dirty="0">
              <a:solidFill>
                <a:srgbClr val="1226AA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94" y="3564313"/>
            <a:ext cx="4015956" cy="3011967"/>
          </a:xfrm>
          <a:prstGeom prst="rect">
            <a:avLst/>
          </a:prstGeom>
          <a:ln>
            <a:solidFill>
              <a:srgbClr val="1226AA"/>
            </a:solidFill>
          </a:ln>
        </p:spPr>
      </p:pic>
      <p:sp>
        <p:nvSpPr>
          <p:cNvPr id="7" name="Prostokąt 6"/>
          <p:cNvSpPr/>
          <p:nvPr/>
        </p:nvSpPr>
        <p:spPr>
          <a:xfrm>
            <a:off x="7280694" y="6282982"/>
            <a:ext cx="4015956" cy="293298"/>
          </a:xfrm>
          <a:prstGeom prst="rect">
            <a:avLst/>
          </a:prstGeom>
          <a:solidFill>
            <a:srgbClr val="1226AA"/>
          </a:solidFill>
          <a:ln>
            <a:solidFill>
              <a:srgbClr val="1226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7289320" y="6285933"/>
            <a:ext cx="4015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</a:rPr>
              <a:t>Przedszkole nr 112 „Mali Przyrodnicy” w Poznaniu</a:t>
            </a:r>
            <a:endParaRPr lang="pl-P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6"/>
    </mc:Choice>
    <mc:Fallback xmlns="">
      <p:transition spd="slow" advTm="1281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485466" y="174348"/>
            <a:ext cx="517412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1226AA"/>
                </a:solidFill>
              </a:rPr>
              <a:t>15. Gmina Gizałki</a:t>
            </a:r>
          </a:p>
          <a:p>
            <a:r>
              <a:rPr lang="pl-PL" sz="1400" dirty="0"/>
              <a:t>Rozbudowa z przebudową budynku Szkoły Podstawowej </a:t>
            </a:r>
            <a:br>
              <a:rPr lang="pl-PL" sz="1400" dirty="0"/>
            </a:br>
            <a:r>
              <a:rPr lang="pl-PL" sz="1400" dirty="0"/>
              <a:t>w Tomicach o pomieszczenia oddziałów przedszkolnych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Koszt dofinansowania: 2 177 227,99 zł</a:t>
            </a:r>
          </a:p>
          <a:p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b="1" dirty="0">
                <a:solidFill>
                  <a:srgbClr val="1226AA"/>
                </a:solidFill>
              </a:rPr>
              <a:t>16. Gmina Kawęczyn </a:t>
            </a:r>
          </a:p>
          <a:p>
            <a:r>
              <a:rPr lang="pl-PL" sz="1400" dirty="0"/>
              <a:t>Rozbudowa i przebudowa przedszkola wraz z infrastrukturą towarzyszącą 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Koszt dofinansowania: 1 797 549,92 zł</a:t>
            </a:r>
          </a:p>
          <a:p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b="1" dirty="0">
                <a:solidFill>
                  <a:srgbClr val="1226AA"/>
                </a:solidFill>
              </a:rPr>
              <a:t>17. Gmina Rawicz</a:t>
            </a:r>
          </a:p>
          <a:p>
            <a:r>
              <a:rPr lang="pl-PL" sz="1400" dirty="0"/>
              <a:t>Wsparcie infrastruktury, wyposażenie i poprawa dostępności przedszkoli prowadzonych przez Gminę Rawicz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Koszt dofinansowania: 1 577 276,08 </a:t>
            </a:r>
            <a:r>
              <a:rPr lang="pl-PL" sz="1400" b="1" dirty="0" smtClean="0">
                <a:solidFill>
                  <a:srgbClr val="1226AA"/>
                </a:solidFill>
              </a:rPr>
              <a:t>zł</a:t>
            </a:r>
          </a:p>
          <a:p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b="1" dirty="0" smtClean="0">
                <a:solidFill>
                  <a:srgbClr val="1226AA"/>
                </a:solidFill>
              </a:rPr>
              <a:t>18. Gmina </a:t>
            </a:r>
            <a:r>
              <a:rPr lang="pl-PL" sz="1400" b="1" dirty="0">
                <a:solidFill>
                  <a:srgbClr val="1226AA"/>
                </a:solidFill>
              </a:rPr>
              <a:t>Szydłowo </a:t>
            </a:r>
          </a:p>
          <a:p>
            <a:r>
              <a:rPr lang="pl-PL" sz="1400" dirty="0"/>
              <a:t>Modernizacja i wyposażenie Przedszkola w Szydłowie 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Koszt dofinansowania: </a:t>
            </a:r>
            <a:r>
              <a:rPr lang="pl-PL" sz="1400" b="1" dirty="0" smtClean="0">
                <a:solidFill>
                  <a:srgbClr val="1226AA"/>
                </a:solidFill>
              </a:rPr>
              <a:t>1 </a:t>
            </a:r>
            <a:r>
              <a:rPr lang="pl-PL" sz="1400" b="1" dirty="0">
                <a:solidFill>
                  <a:srgbClr val="1226AA"/>
                </a:solidFill>
              </a:rPr>
              <a:t>365 253,38 zł</a:t>
            </a:r>
          </a:p>
          <a:p>
            <a:endParaRPr lang="pl-PL" sz="1400" b="1" dirty="0">
              <a:solidFill>
                <a:srgbClr val="1226AA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246189" y="233130"/>
            <a:ext cx="475315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1226AA"/>
                </a:solidFill>
              </a:rPr>
              <a:t>19. Gmina Śmigiel</a:t>
            </a:r>
          </a:p>
          <a:p>
            <a:r>
              <a:rPr lang="pl-PL" sz="1400" dirty="0"/>
              <a:t>Modernizacja budynku Zespołu Przedszkoli w Śmiglu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(</a:t>
            </a:r>
            <a:r>
              <a:rPr lang="pl-PL" sz="1400" dirty="0"/>
              <a:t>ul. Leszczyńska) wraz zakupem wyposażenia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i </a:t>
            </a:r>
            <a:r>
              <a:rPr lang="pl-PL" sz="1400" dirty="0"/>
              <a:t>zagospodarowaniem otoczenia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Koszt dofinansowania: 1 363 540,85 zł</a:t>
            </a:r>
          </a:p>
          <a:p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b="1" dirty="0">
                <a:solidFill>
                  <a:srgbClr val="1226AA"/>
                </a:solidFill>
              </a:rPr>
              <a:t>20. Gmina Grodzisk Wielkopolski</a:t>
            </a:r>
          </a:p>
          <a:p>
            <a:r>
              <a:rPr lang="pl-PL" sz="1400" dirty="0"/>
              <a:t>Rozbudowa z przebudową budynku Przedszkola Gminnego </a:t>
            </a:r>
            <a:br>
              <a:rPr lang="pl-PL" sz="1400" dirty="0"/>
            </a:br>
            <a:r>
              <a:rPr lang="pl-PL" sz="1400" dirty="0"/>
              <a:t>im. Krasnala Hałabały w Grodzisku Wielkopolskim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Koszt dofinansowania: 1 229 062,99 zł</a:t>
            </a:r>
          </a:p>
          <a:p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b="1" dirty="0">
                <a:solidFill>
                  <a:srgbClr val="1226AA"/>
                </a:solidFill>
              </a:rPr>
              <a:t>21. Gmina Kępno</a:t>
            </a:r>
          </a:p>
          <a:p>
            <a:r>
              <a:rPr lang="pl-PL" sz="1400" dirty="0"/>
              <a:t>Przebudowa budynku Szkoły Podstawowej w Kierznie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w </a:t>
            </a:r>
            <a:r>
              <a:rPr lang="pl-PL" sz="1400" dirty="0"/>
              <a:t>celu utworzenia oddziału przedszkolnego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Koszt dofinansowania: 1 185 851,35 zł</a:t>
            </a:r>
          </a:p>
          <a:p>
            <a:endParaRPr lang="pl-PL" sz="1400" b="1" dirty="0" smtClean="0">
              <a:solidFill>
                <a:srgbClr val="1226AA"/>
              </a:solidFill>
            </a:endParaRPr>
          </a:p>
          <a:p>
            <a:r>
              <a:rPr lang="pl-PL" sz="1400" b="1" dirty="0" smtClean="0">
                <a:solidFill>
                  <a:srgbClr val="1226AA"/>
                </a:solidFill>
              </a:rPr>
              <a:t>22</a:t>
            </a:r>
            <a:r>
              <a:rPr lang="pl-PL" sz="1400" b="1" dirty="0">
                <a:solidFill>
                  <a:srgbClr val="1226AA"/>
                </a:solidFill>
              </a:rPr>
              <a:t>. Gmina i Miasto Jastrowie</a:t>
            </a:r>
          </a:p>
          <a:p>
            <a:r>
              <a:rPr lang="pl-PL" sz="1400" dirty="0"/>
              <a:t>Odkrywcy świata - adaptacja i modernizacja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Przedszkola </a:t>
            </a:r>
            <a:r>
              <a:rPr lang="pl-PL" sz="1400" dirty="0"/>
              <a:t>im. Marii Konopnickiej w Jastrowiu 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Koszt dofinansowania: 1 118 337,85 zł</a:t>
            </a:r>
          </a:p>
          <a:p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b="1" dirty="0">
                <a:solidFill>
                  <a:srgbClr val="1226AA"/>
                </a:solidFill>
              </a:rPr>
              <a:t>23. Miasto i Gmina Gołańcz </a:t>
            </a:r>
          </a:p>
          <a:p>
            <a:r>
              <a:rPr lang="pl-PL" sz="1400" dirty="0"/>
              <a:t>Dajemy szansę wszystkim – modernizacja budynku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Przedszkola </a:t>
            </a:r>
            <a:r>
              <a:rPr lang="pl-PL" sz="1400" dirty="0"/>
              <a:t>Publicznego w </a:t>
            </a:r>
            <a:r>
              <a:rPr lang="pl-PL" sz="1400" dirty="0" err="1"/>
              <a:t>Gołańczy</a:t>
            </a:r>
            <a:r>
              <a:rPr lang="pl-PL" sz="1400" dirty="0"/>
              <a:t> 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Koszt dofinansowania: 925 673 zł</a:t>
            </a:r>
          </a:p>
          <a:p>
            <a:endParaRPr lang="pl-PL" sz="1400" b="1" dirty="0">
              <a:solidFill>
                <a:srgbClr val="1226AA"/>
              </a:solidFill>
            </a:endParaRPr>
          </a:p>
          <a:p>
            <a:r>
              <a:rPr lang="pl-PL" sz="1400" b="1" dirty="0">
                <a:solidFill>
                  <a:srgbClr val="1226AA"/>
                </a:solidFill>
              </a:rPr>
              <a:t>24. Gmina Nowy Tomyśl </a:t>
            </a:r>
          </a:p>
          <a:p>
            <a:r>
              <a:rPr lang="pl-PL" sz="1400" dirty="0"/>
              <a:t>Remont Przedszkola nr 4 „Bolka i Lolka” w Nowym Tomyślu </a:t>
            </a:r>
          </a:p>
          <a:p>
            <a:r>
              <a:rPr lang="pl-PL" sz="1400" b="1" dirty="0">
                <a:solidFill>
                  <a:srgbClr val="1226AA"/>
                </a:solidFill>
              </a:rPr>
              <a:t>Koszt dofinansowania: 700 700,43 zł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03" y="4219243"/>
            <a:ext cx="3949175" cy="2328206"/>
          </a:xfrm>
          <a:prstGeom prst="rect">
            <a:avLst/>
          </a:prstGeom>
          <a:ln>
            <a:solidFill>
              <a:srgbClr val="1226AA"/>
            </a:solidFill>
          </a:ln>
        </p:spPr>
      </p:pic>
      <p:sp>
        <p:nvSpPr>
          <p:cNvPr id="11" name="Prostokąt 10"/>
          <p:cNvSpPr/>
          <p:nvPr/>
        </p:nvSpPr>
        <p:spPr>
          <a:xfrm>
            <a:off x="1565402" y="6280029"/>
            <a:ext cx="3949175" cy="293298"/>
          </a:xfrm>
          <a:prstGeom prst="rect">
            <a:avLst/>
          </a:prstGeom>
          <a:solidFill>
            <a:srgbClr val="1226AA"/>
          </a:solidFill>
          <a:ln>
            <a:solidFill>
              <a:srgbClr val="1226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1539813" y="6280484"/>
            <a:ext cx="405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</a:rPr>
              <a:t>Przedszkole im. Krasnala Hałabały w Grodzisku Wielkopolskim</a:t>
            </a:r>
            <a:endParaRPr lang="pl-P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4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6"/>
    </mc:Choice>
    <mc:Fallback xmlns="">
      <p:transition spd="slow" advTm="1281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1553</Words>
  <Application>Microsoft Office PowerPoint</Application>
  <PresentationFormat>Panoramiczny</PresentationFormat>
  <Paragraphs>242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Sklepik Katarzyna</dc:creator>
  <cp:lastModifiedBy>Gracjasz Aleksandra</cp:lastModifiedBy>
  <cp:revision>108</cp:revision>
  <dcterms:created xsi:type="dcterms:W3CDTF">2022-07-11T18:26:08Z</dcterms:created>
  <dcterms:modified xsi:type="dcterms:W3CDTF">2024-07-23T10:25:46Z</dcterms:modified>
</cp:coreProperties>
</file>