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3" r:id="rId3"/>
    <p:sldId id="305" r:id="rId4"/>
    <p:sldId id="266" r:id="rId5"/>
    <p:sldId id="296" r:id="rId6"/>
    <p:sldId id="297" r:id="rId7"/>
    <p:sldId id="299" r:id="rId8"/>
    <p:sldId id="298" r:id="rId9"/>
    <p:sldId id="300" r:id="rId10"/>
    <p:sldId id="301" r:id="rId11"/>
    <p:sldId id="302" r:id="rId12"/>
    <p:sldId id="303" r:id="rId13"/>
    <p:sldId id="304" r:id="rId14"/>
    <p:sldId id="306" r:id="rId15"/>
    <p:sldId id="307" r:id="rId16"/>
    <p:sldId id="293" r:id="rId17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26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1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4E93F-10D6-4DE6-8984-CCE3FF20B906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51FFF5-4F98-4914-8BEB-439A3DED6D1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6001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0FF2-5E0F-4EB7-A586-4D928900507B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1698-1FF1-4A13-A4F8-7AE7EF3327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8226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0FF2-5E0F-4EB7-A586-4D928900507B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1698-1FF1-4A13-A4F8-7AE7EF3327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6076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0FF2-5E0F-4EB7-A586-4D928900507B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1698-1FF1-4A13-A4F8-7AE7EF3327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8432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0FF2-5E0F-4EB7-A586-4D928900507B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1698-1FF1-4A13-A4F8-7AE7EF3327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8811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0FF2-5E0F-4EB7-A586-4D928900507B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1698-1FF1-4A13-A4F8-7AE7EF3327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3631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0FF2-5E0F-4EB7-A586-4D928900507B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1698-1FF1-4A13-A4F8-7AE7EF3327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90202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0FF2-5E0F-4EB7-A586-4D928900507B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1698-1FF1-4A13-A4F8-7AE7EF3327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3018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0FF2-5E0F-4EB7-A586-4D928900507B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1698-1FF1-4A13-A4F8-7AE7EF3327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2987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0FF2-5E0F-4EB7-A586-4D928900507B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1698-1FF1-4A13-A4F8-7AE7EF3327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1817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0FF2-5E0F-4EB7-A586-4D928900507B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1698-1FF1-4A13-A4F8-7AE7EF3327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6099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0FF2-5E0F-4EB7-A586-4D928900507B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1698-1FF1-4A13-A4F8-7AE7EF3327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8125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A0FF2-5E0F-4EB7-A586-4D928900507B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C1698-1FF1-4A13-A4F8-7AE7EF3327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8327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2882362"/>
            <a:ext cx="12192000" cy="966268"/>
          </a:xfrm>
        </p:spPr>
        <p:txBody>
          <a:bodyPr>
            <a:noAutofit/>
          </a:bodyPr>
          <a:lstStyle/>
          <a:p>
            <a:r>
              <a:rPr lang="pl-PL" sz="6600" b="1" dirty="0">
                <a:solidFill>
                  <a:schemeClr val="bg1"/>
                </a:solidFill>
              </a:rPr>
              <a:t>„Błękitno-zielone inicjatywy </a:t>
            </a:r>
            <a:r>
              <a:rPr lang="pl-PL" sz="6600" b="1" dirty="0" smtClean="0">
                <a:solidFill>
                  <a:schemeClr val="bg1"/>
                </a:solidFill>
              </a:rPr>
              <a:t/>
            </a:r>
            <a:br>
              <a:rPr lang="pl-PL" sz="6600" b="1" dirty="0" smtClean="0">
                <a:solidFill>
                  <a:schemeClr val="bg1"/>
                </a:solidFill>
              </a:rPr>
            </a:br>
            <a:r>
              <a:rPr lang="pl-PL" sz="6600" b="1" dirty="0" smtClean="0">
                <a:solidFill>
                  <a:schemeClr val="bg1"/>
                </a:solidFill>
              </a:rPr>
              <a:t>dla Wielkopolski </a:t>
            </a:r>
            <a:br>
              <a:rPr lang="pl-PL" sz="6600" b="1" dirty="0" smtClean="0">
                <a:solidFill>
                  <a:schemeClr val="bg1"/>
                </a:solidFill>
              </a:rPr>
            </a:br>
            <a:r>
              <a:rPr lang="pl-PL" sz="6600" b="1" dirty="0" smtClean="0">
                <a:solidFill>
                  <a:schemeClr val="bg1"/>
                </a:solidFill>
              </a:rPr>
              <a:t>– realizacja i rozliczenie dotacji”</a:t>
            </a:r>
            <a:endParaRPr lang="pl-PL" sz="6600" b="1" dirty="0">
              <a:solidFill>
                <a:schemeClr val="bg1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0" y="5490567"/>
            <a:ext cx="12192000" cy="1655762"/>
          </a:xfrm>
        </p:spPr>
        <p:txBody>
          <a:bodyPr>
            <a:normAutofit/>
          </a:bodyPr>
          <a:lstStyle/>
          <a:p>
            <a:r>
              <a:rPr lang="pl-PL" sz="2800" dirty="0">
                <a:solidFill>
                  <a:schemeClr val="bg1"/>
                </a:solidFill>
              </a:rPr>
              <a:t>Departament Korzystania i Informacji o Środowisku </a:t>
            </a:r>
            <a:r>
              <a:rPr lang="pl-PL" sz="2800" dirty="0" smtClean="0">
                <a:solidFill>
                  <a:schemeClr val="bg1"/>
                </a:solidFill>
              </a:rPr>
              <a:t>                                                         Urzędu </a:t>
            </a:r>
            <a:r>
              <a:rPr lang="pl-PL" sz="2800" dirty="0">
                <a:solidFill>
                  <a:schemeClr val="bg1"/>
                </a:solidFill>
              </a:rPr>
              <a:t>Marszałkowskiego Województwa Wielkopolskiego w Poznaniu</a:t>
            </a:r>
          </a:p>
        </p:txBody>
      </p:sp>
    </p:spTree>
    <p:extLst>
      <p:ext uri="{BB962C8B-B14F-4D97-AF65-F5344CB8AC3E}">
        <p14:creationId xmlns:p14="http://schemas.microsoft.com/office/powerpoint/2010/main" val="203865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2517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pl-PL" b="1" dirty="0" smtClean="0">
                <a:solidFill>
                  <a:srgbClr val="1226AA"/>
                </a:solidFill>
              </a:rPr>
              <a:t>Zasady opisywania faktur</a:t>
            </a:r>
            <a:endParaRPr lang="pl-PL" b="1" dirty="0">
              <a:solidFill>
                <a:srgbClr val="1226AA"/>
              </a:solidFill>
            </a:endParaRPr>
          </a:p>
        </p:txBody>
      </p:sp>
      <p:pic>
        <p:nvPicPr>
          <p:cNvPr id="8" name="Symbol zastępczy zawartości 7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1612" y="6224858"/>
            <a:ext cx="2702187" cy="451635"/>
          </a:xfrm>
        </p:spPr>
      </p:pic>
      <p:sp>
        <p:nvSpPr>
          <p:cNvPr id="5" name="Prostokąt 4"/>
          <p:cNvSpPr/>
          <p:nvPr/>
        </p:nvSpPr>
        <p:spPr>
          <a:xfrm>
            <a:off x="1676400" y="6192982"/>
            <a:ext cx="9677399" cy="5153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2481" y="6241589"/>
            <a:ext cx="395785" cy="415231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1458915" y="1338080"/>
            <a:ext cx="10031470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6AA"/>
              </a:buClr>
              <a:buSzTx/>
              <a:tabLst/>
              <a:defRPr/>
            </a:pP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cs typeface="Times New Roman" panose="02020603050405020304" pitchFamily="18" charset="0"/>
              </a:rPr>
              <a:t>	</a:t>
            </a:r>
          </a:p>
          <a:p>
            <a:pPr marL="457200" lvl="0" indent="-4572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endParaRPr lang="pl-PL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0" indent="-4572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r>
              <a:rPr lang="pl-PL" sz="2000" dirty="0">
                <a:latin typeface="+mj-lt"/>
                <a:ea typeface="Times New Roman" panose="02020603050405020304" pitchFamily="18" charset="0"/>
              </a:rPr>
              <a:t>Każdy z dowodów </a:t>
            </a: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księgowych (faktur, rachunków) </a:t>
            </a:r>
            <a:r>
              <a:rPr lang="pl-PL" sz="2000" dirty="0">
                <a:latin typeface="+mj-lt"/>
                <a:ea typeface="Times New Roman" panose="02020603050405020304" pitchFamily="18" charset="0"/>
              </a:rPr>
              <a:t>powinien być opatrzony na odwrocie pieczęcią </a:t>
            </a: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Dotowanego oraz </a:t>
            </a:r>
            <a:r>
              <a:rPr lang="pl-PL" sz="2000">
                <a:latin typeface="+mj-lt"/>
                <a:ea typeface="Times New Roman" panose="02020603050405020304" pitchFamily="18" charset="0"/>
              </a:rPr>
              <a:t>zawierać </a:t>
            </a:r>
            <a:r>
              <a:rPr lang="pl-PL" sz="2000" smtClean="0">
                <a:latin typeface="+mj-lt"/>
                <a:ea typeface="Times New Roman" panose="02020603050405020304" pitchFamily="18" charset="0"/>
              </a:rPr>
              <a:t>następujące </a:t>
            </a:r>
            <a:r>
              <a:rPr lang="pl-PL" sz="2000" dirty="0">
                <a:latin typeface="+mj-lt"/>
                <a:ea typeface="Times New Roman" panose="02020603050405020304" pitchFamily="18" charset="0"/>
              </a:rPr>
              <a:t>informacje: </a:t>
            </a:r>
            <a:endParaRPr lang="pl-PL" sz="2000" dirty="0" smtClean="0">
              <a:latin typeface="+mj-lt"/>
              <a:ea typeface="Times New Roman" panose="02020603050405020304" pitchFamily="18" charset="0"/>
            </a:endParaRPr>
          </a:p>
          <a:p>
            <a:pPr marL="801688" lvl="0" indent="-352425" algn="just" defTabSz="457200">
              <a:buClr>
                <a:srgbClr val="1226AA"/>
              </a:buClr>
              <a:buFont typeface="Wingdings" panose="05000000000000000000" pitchFamily="2" charset="2"/>
              <a:buChar char="§"/>
              <a:defRPr/>
            </a:pP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z </a:t>
            </a:r>
            <a:r>
              <a:rPr lang="pl-PL" sz="2000" dirty="0">
                <a:latin typeface="+mj-lt"/>
                <a:ea typeface="Times New Roman" panose="02020603050405020304" pitchFamily="18" charset="0"/>
              </a:rPr>
              <a:t>jakich środków wydatkowana kwota została pokryta oraz jakie było przeznaczenie zakupionych towarów, usług lub innego rodzaju opłaconej </a:t>
            </a: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należności</a:t>
            </a:r>
            <a:r>
              <a:rPr lang="pl-PL" sz="2000" dirty="0">
                <a:latin typeface="+mj-lt"/>
                <a:ea typeface="Times New Roman" panose="02020603050405020304" pitchFamily="18" charset="0"/>
              </a:rPr>
              <a:t>,</a:t>
            </a:r>
            <a:endParaRPr lang="pl-PL" sz="2000" dirty="0" smtClean="0">
              <a:latin typeface="+mj-lt"/>
              <a:ea typeface="Times New Roman" panose="02020603050405020304" pitchFamily="18" charset="0"/>
            </a:endParaRPr>
          </a:p>
          <a:p>
            <a:pPr marL="801688" lvl="0" indent="-352425" algn="just" defTabSz="457200">
              <a:buClr>
                <a:srgbClr val="1226AA"/>
              </a:buClr>
              <a:buFont typeface="Wingdings" panose="05000000000000000000" pitchFamily="2" charset="2"/>
              <a:buChar char="§"/>
              <a:defRPr/>
            </a:pP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 potwierdzenie zatwierdzenia dowodu </a:t>
            </a:r>
            <a:r>
              <a:rPr lang="pl-PL" sz="2000" dirty="0">
                <a:latin typeface="+mj-lt"/>
                <a:ea typeface="Times New Roman" panose="02020603050405020304" pitchFamily="18" charset="0"/>
              </a:rPr>
              <a:t>pod względem </a:t>
            </a:r>
            <a:r>
              <a:rPr lang="pl-PL" sz="2000" dirty="0" err="1">
                <a:latin typeface="+mj-lt"/>
                <a:ea typeface="Times New Roman" panose="02020603050405020304" pitchFamily="18" charset="0"/>
              </a:rPr>
              <a:t>merytoryczno</a:t>
            </a:r>
            <a:r>
              <a:rPr lang="pl-PL" sz="2000" dirty="0">
                <a:latin typeface="+mj-lt"/>
                <a:ea typeface="Times New Roman" panose="02020603050405020304" pitchFamily="18" charset="0"/>
              </a:rPr>
              <a:t> – finansowym przez osobę do tego </a:t>
            </a: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upoważnioną,</a:t>
            </a:r>
          </a:p>
          <a:p>
            <a:pPr marL="801688" lvl="0" indent="-352425" algn="just" defTabSz="457200">
              <a:buClr>
                <a:srgbClr val="1226AA"/>
              </a:buClr>
              <a:buFont typeface="Wingdings" panose="05000000000000000000" pitchFamily="2" charset="2"/>
              <a:buChar char="§"/>
              <a:defRPr/>
            </a:pP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 </a:t>
            </a:r>
            <a:r>
              <a:rPr lang="pl-PL" sz="2000" dirty="0">
                <a:latin typeface="+mj-lt"/>
                <a:ea typeface="Times New Roman" panose="02020603050405020304" pitchFamily="18" charset="0"/>
              </a:rPr>
              <a:t>oświadczenie </a:t>
            </a: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o </a:t>
            </a:r>
            <a:r>
              <a:rPr lang="pl-PL" sz="2000" dirty="0">
                <a:latin typeface="+mj-lt"/>
                <a:ea typeface="Times New Roman" panose="02020603050405020304" pitchFamily="18" charset="0"/>
              </a:rPr>
              <a:t>zastosowanym trybie ustawy Prawo zamówień </a:t>
            </a: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publicznych,</a:t>
            </a:r>
          </a:p>
          <a:p>
            <a:pPr marL="801688" lvl="0" indent="-352425" algn="just" defTabSz="457200">
              <a:buClr>
                <a:srgbClr val="1226AA"/>
              </a:buClr>
              <a:buFont typeface="Wingdings" panose="05000000000000000000" pitchFamily="2" charset="2"/>
              <a:buChar char="§"/>
              <a:defRPr/>
            </a:pP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 ponadto </a:t>
            </a:r>
            <a:r>
              <a:rPr lang="pl-PL" sz="2000" dirty="0">
                <a:latin typeface="+mj-lt"/>
                <a:ea typeface="Times New Roman" panose="02020603050405020304" pitchFamily="18" charset="0"/>
              </a:rPr>
              <a:t>zgodnie z art. 21 ust. 1 i 1a ustawy o rachunkowości dowód księgowy powinien zawierać co najmniej: „[…] stwierdzenie sprawdzenia i zakwalifikowania dowodu </a:t>
            </a: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/>
            </a:r>
            <a:br>
              <a:rPr lang="pl-PL" sz="2000" dirty="0" smtClean="0">
                <a:latin typeface="+mj-lt"/>
                <a:ea typeface="Times New Roman" panose="02020603050405020304" pitchFamily="18" charset="0"/>
              </a:rPr>
            </a:b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do </a:t>
            </a:r>
            <a:r>
              <a:rPr lang="pl-PL" sz="2000" dirty="0">
                <a:latin typeface="+mj-lt"/>
                <a:ea typeface="Times New Roman" panose="02020603050405020304" pitchFamily="18" charset="0"/>
              </a:rPr>
              <a:t>ujęcia w księgach rachunkowych przez wskazanie miesiąca oraz sposobu ujęcia dowodu w księgach rachunkowych (dekretacja), podpis osoby odpowiedzialnej za te wskazania</a:t>
            </a: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,</a:t>
            </a:r>
          </a:p>
          <a:p>
            <a:pPr marL="449263" lvl="0" algn="just" defTabSz="457200">
              <a:buClr>
                <a:srgbClr val="1226AA"/>
              </a:buClr>
              <a:defRPr/>
            </a:pPr>
            <a:endParaRPr lang="pl-PL" sz="2000" dirty="0">
              <a:latin typeface="+mj-lt"/>
              <a:ea typeface="Times New Roman" panose="02020603050405020304" pitchFamily="18" charset="0"/>
            </a:endParaRPr>
          </a:p>
          <a:p>
            <a:pPr marL="457200" lvl="0" indent="-4572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endParaRPr lang="pl-PL" sz="2000" dirty="0">
              <a:latin typeface="+mj-lt"/>
              <a:ea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	</a:t>
            </a:r>
            <a:endParaRPr lang="pl-PL" sz="2000" u="sng" dirty="0">
              <a:solidFill>
                <a:prstClr val="black"/>
              </a:solidFill>
              <a:latin typeface="+mj-lt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endParaRPr lang="pl-PL" sz="2000" u="sng" dirty="0" smtClean="0">
              <a:solidFill>
                <a:prstClr val="black"/>
              </a:solidFill>
              <a:latin typeface="+mj-lt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endParaRPr lang="pl-PL" sz="2000" dirty="0" smtClean="0">
              <a:solidFill>
                <a:prstClr val="black"/>
              </a:solidFill>
              <a:latin typeface="+mj-lt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endParaRPr kumimoji="0" lang="pl-PL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endParaRPr kumimoji="0" lang="pl-PL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cs typeface="Times New Roman" panose="02020603050405020304" pitchFamily="18" charset="0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6AA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0143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2517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pl-PL" b="1" dirty="0" smtClean="0">
                <a:solidFill>
                  <a:srgbClr val="1226AA"/>
                </a:solidFill>
              </a:rPr>
              <a:t>Zasady opisywania faktur - cd</a:t>
            </a:r>
            <a:endParaRPr lang="pl-PL" b="1" dirty="0">
              <a:solidFill>
                <a:srgbClr val="1226AA"/>
              </a:solidFill>
            </a:endParaRPr>
          </a:p>
        </p:txBody>
      </p:sp>
      <p:pic>
        <p:nvPicPr>
          <p:cNvPr id="8" name="Symbol zastępczy zawartości 7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1612" y="6224858"/>
            <a:ext cx="2702187" cy="451635"/>
          </a:xfrm>
        </p:spPr>
      </p:pic>
      <p:sp>
        <p:nvSpPr>
          <p:cNvPr id="5" name="Prostokąt 4"/>
          <p:cNvSpPr/>
          <p:nvPr/>
        </p:nvSpPr>
        <p:spPr>
          <a:xfrm>
            <a:off x="1676400" y="6192982"/>
            <a:ext cx="9677399" cy="5153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2481" y="6241589"/>
            <a:ext cx="395785" cy="415231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1458915" y="1338080"/>
            <a:ext cx="10031470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6AA"/>
              </a:buClr>
              <a:buSzTx/>
              <a:tabLst/>
              <a:defRPr/>
            </a:pP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cs typeface="Times New Roman" panose="02020603050405020304" pitchFamily="18" charset="0"/>
              </a:rPr>
              <a:t>	</a:t>
            </a:r>
          </a:p>
          <a:p>
            <a:pPr marL="457200" lvl="0" indent="-4572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endParaRPr lang="pl-PL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0" indent="-4572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klauzulę </a:t>
            </a:r>
            <a:r>
              <a:rPr lang="pl-PL" sz="2000" dirty="0">
                <a:latin typeface="+mj-lt"/>
                <a:ea typeface="Times New Roman" panose="02020603050405020304" pitchFamily="18" charset="0"/>
              </a:rPr>
              <a:t>następującej treści: „zrealizowano ze środków Województwa Wielkopolskiego </a:t>
            </a: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/>
            </a:r>
            <a:br>
              <a:rPr lang="pl-PL" sz="2000" dirty="0" smtClean="0">
                <a:latin typeface="+mj-lt"/>
                <a:ea typeface="Times New Roman" panose="02020603050405020304" pitchFamily="18" charset="0"/>
              </a:rPr>
            </a:b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w </a:t>
            </a:r>
            <a:r>
              <a:rPr lang="pl-PL" sz="2000" dirty="0">
                <a:latin typeface="+mj-lt"/>
                <a:ea typeface="Times New Roman" panose="02020603050405020304" pitchFamily="18" charset="0"/>
              </a:rPr>
              <a:t>kwocie………., zgodnie </a:t>
            </a: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z </a:t>
            </a:r>
            <a:r>
              <a:rPr lang="pl-PL" sz="2000" dirty="0">
                <a:latin typeface="+mj-lt"/>
                <a:ea typeface="Times New Roman" panose="02020603050405020304" pitchFamily="18" charset="0"/>
              </a:rPr>
              <a:t>umową nr ……… z dnia …………….. z zadania jednorocznego </a:t>
            </a: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/>
            </a:r>
            <a:br>
              <a:rPr lang="pl-PL" sz="2000" dirty="0" smtClean="0">
                <a:latin typeface="+mj-lt"/>
                <a:ea typeface="Times New Roman" panose="02020603050405020304" pitchFamily="18" charset="0"/>
              </a:rPr>
            </a:b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/ </a:t>
            </a:r>
            <a:r>
              <a:rPr lang="pl-PL" sz="2000" dirty="0">
                <a:latin typeface="+mj-lt"/>
                <a:ea typeface="Times New Roman" panose="02020603050405020304" pitchFamily="18" charset="0"/>
              </a:rPr>
              <a:t>wieloletniego* pn. ………………………………………... (dokładna nazwa zadania</a:t>
            </a: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)”,</a:t>
            </a:r>
          </a:p>
          <a:p>
            <a:pPr marL="457200" lvl="0" indent="-4572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dekretować wydatki z uwzględnieniem wyodrębnionej analityki, zarówno dla środków dotacji jak i wkładu własnego,</a:t>
            </a:r>
          </a:p>
          <a:p>
            <a:pPr marL="457200" lvl="0" indent="-4572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r>
              <a:rPr lang="pl-PL" sz="2000" dirty="0">
                <a:latin typeface="+mj-lt"/>
                <a:ea typeface="Times New Roman" panose="02020603050405020304" pitchFamily="18" charset="0"/>
              </a:rPr>
              <a:t>d</a:t>
            </a: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ekretować wydatki ze środków dotacyjnych na wydatki majątkowe,</a:t>
            </a:r>
          </a:p>
          <a:p>
            <a:pPr marL="457200" lvl="0" indent="-4572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dokonać kontroli zgodności daty sprzedaży widniejącą na dowodzie księgowym z datą odbioru na protokole (jeżeli został wystawiony),</a:t>
            </a:r>
          </a:p>
          <a:p>
            <a:pPr marL="457200" lvl="0" indent="-4572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r>
              <a:rPr lang="pl-PL" sz="2000" dirty="0">
                <a:latin typeface="+mj-lt"/>
                <a:ea typeface="Times New Roman" panose="02020603050405020304" pitchFamily="18" charset="0"/>
              </a:rPr>
              <a:t>k</a:t>
            </a: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orygować błędy na dowodach księgowych zewnętrznych poprzez wystawienie </a:t>
            </a:r>
            <a:br>
              <a:rPr lang="pl-PL" sz="2000" dirty="0" smtClean="0">
                <a:latin typeface="+mj-lt"/>
                <a:ea typeface="Times New Roman" panose="02020603050405020304" pitchFamily="18" charset="0"/>
              </a:rPr>
            </a:b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not korygujących,</a:t>
            </a:r>
          </a:p>
          <a:p>
            <a:pPr marL="457200" lvl="0" indent="-4572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błędy </a:t>
            </a:r>
            <a:r>
              <a:rPr lang="pl-PL" sz="2000" dirty="0">
                <a:latin typeface="+mj-lt"/>
                <a:ea typeface="Times New Roman" panose="02020603050405020304" pitchFamily="18" charset="0"/>
              </a:rPr>
              <a:t>w opisie faktury poprawia się przez skreślenie dotychczasowej treści i wpisanie nowej, z zachowaniem czytelności błędnego zapisu, </a:t>
            </a:r>
            <a:r>
              <a:rPr lang="pl-PL" sz="2000">
                <a:latin typeface="+mj-lt"/>
                <a:ea typeface="Times New Roman" panose="02020603050405020304" pitchFamily="18" charset="0"/>
              </a:rPr>
              <a:t>oraz </a:t>
            </a:r>
            <a:r>
              <a:rPr lang="pl-PL" sz="2000" smtClean="0">
                <a:latin typeface="+mj-lt"/>
                <a:ea typeface="Times New Roman" panose="02020603050405020304" pitchFamily="18" charset="0"/>
              </a:rPr>
              <a:t>zaparafowanie i </a:t>
            </a:r>
            <a:r>
              <a:rPr lang="pl-PL" sz="2000" dirty="0">
                <a:latin typeface="+mj-lt"/>
                <a:ea typeface="Times New Roman" panose="02020603050405020304" pitchFamily="18" charset="0"/>
              </a:rPr>
              <a:t>umieszczenie daty. Niedopuszczalne jest stosowanie korektora</a:t>
            </a: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.</a:t>
            </a:r>
          </a:p>
          <a:p>
            <a:pPr marL="457200" lvl="0" indent="-4572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endParaRPr lang="pl-PL" sz="2000" dirty="0" smtClean="0">
              <a:latin typeface="+mj-lt"/>
              <a:ea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	</a:t>
            </a:r>
            <a:endParaRPr lang="pl-PL" sz="2000" u="sng" dirty="0" smtClean="0">
              <a:solidFill>
                <a:prstClr val="black"/>
              </a:solidFill>
              <a:latin typeface="+mj-lt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endParaRPr lang="pl-PL" sz="2000" u="sng" dirty="0" smtClean="0">
              <a:solidFill>
                <a:prstClr val="black"/>
              </a:solidFill>
              <a:latin typeface="+mj-lt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endParaRPr lang="pl-PL" sz="2000" dirty="0" smtClean="0">
              <a:solidFill>
                <a:prstClr val="black"/>
              </a:solidFill>
              <a:latin typeface="+mj-lt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endParaRPr kumimoji="0" lang="pl-PL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endParaRPr kumimoji="0" lang="pl-PL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cs typeface="Times New Roman" panose="02020603050405020304" pitchFamily="18" charset="0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6AA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9202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2517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pl-PL" b="1" dirty="0" smtClean="0">
                <a:solidFill>
                  <a:srgbClr val="1226AA"/>
                </a:solidFill>
              </a:rPr>
              <a:t>Sprawozdawczość</a:t>
            </a:r>
            <a:endParaRPr lang="pl-PL" b="1" dirty="0">
              <a:solidFill>
                <a:srgbClr val="1226AA"/>
              </a:solidFill>
            </a:endParaRPr>
          </a:p>
        </p:txBody>
      </p:sp>
      <p:pic>
        <p:nvPicPr>
          <p:cNvPr id="8" name="Symbol zastępczy zawartości 7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1612" y="6224858"/>
            <a:ext cx="2702187" cy="451635"/>
          </a:xfrm>
        </p:spPr>
      </p:pic>
      <p:sp>
        <p:nvSpPr>
          <p:cNvPr id="5" name="Prostokąt 4"/>
          <p:cNvSpPr/>
          <p:nvPr/>
        </p:nvSpPr>
        <p:spPr>
          <a:xfrm>
            <a:off x="1676400" y="6192982"/>
            <a:ext cx="9677399" cy="5153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2481" y="6241589"/>
            <a:ext cx="395785" cy="415231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1458915" y="1338080"/>
            <a:ext cx="1003147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6AA"/>
              </a:buClr>
              <a:buSzTx/>
              <a:tabLst/>
              <a:defRPr/>
            </a:pP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cs typeface="Times New Roman" panose="02020603050405020304" pitchFamily="18" charset="0"/>
              </a:rPr>
              <a:t>	</a:t>
            </a:r>
          </a:p>
          <a:p>
            <a:pPr marL="457200" lvl="0" indent="-4572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endParaRPr lang="pl-PL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0" indent="-4572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Sprawozdanie </a:t>
            </a:r>
            <a:r>
              <a:rPr lang="pl-PL" sz="2000" dirty="0">
                <a:latin typeface="+mj-lt"/>
                <a:ea typeface="Times New Roman" panose="02020603050405020304" pitchFamily="18" charset="0"/>
              </a:rPr>
              <a:t>składa się osobiście lub przekazuje przesyłką poleconą w </a:t>
            </a: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terminie do dnia </a:t>
            </a:r>
            <a:br>
              <a:rPr lang="pl-PL" sz="2000" dirty="0" smtClean="0">
                <a:latin typeface="+mj-lt"/>
                <a:ea typeface="Times New Roman" panose="02020603050405020304" pitchFamily="18" charset="0"/>
              </a:rPr>
            </a:b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12 grudnia 2023 r. na </a:t>
            </a:r>
            <a:r>
              <a:rPr lang="pl-PL" sz="2000" dirty="0">
                <a:latin typeface="+mj-lt"/>
                <a:ea typeface="Times New Roman" panose="02020603050405020304" pitchFamily="18" charset="0"/>
              </a:rPr>
              <a:t>adres Urzędu Marszałkowskiego Województwa Wielkopolskiego                     w Poznaniu, al. Niepodległości 34, 61-714 </a:t>
            </a: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Poznań; </a:t>
            </a:r>
          </a:p>
          <a:p>
            <a:pPr marL="457200" lvl="0" indent="-4572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Do </a:t>
            </a:r>
            <a:r>
              <a:rPr lang="pl-PL" sz="2000" dirty="0">
                <a:latin typeface="+mj-lt"/>
                <a:ea typeface="Times New Roman" panose="02020603050405020304" pitchFamily="18" charset="0"/>
              </a:rPr>
              <a:t>sprawozdania należy dołączyć dwustronną kserokopię rachunków, </a:t>
            </a: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faktur </a:t>
            </a:r>
            <a:br>
              <a:rPr lang="pl-PL" sz="2000" dirty="0" smtClean="0">
                <a:latin typeface="+mj-lt"/>
                <a:ea typeface="Times New Roman" panose="02020603050405020304" pitchFamily="18" charset="0"/>
              </a:rPr>
            </a:b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oraz dokumentów </a:t>
            </a:r>
            <a:r>
              <a:rPr lang="pl-PL" sz="2000" dirty="0">
                <a:latin typeface="+mj-lt"/>
                <a:ea typeface="Times New Roman" panose="02020603050405020304" pitchFamily="18" charset="0"/>
              </a:rPr>
              <a:t>potwierdzających odbiór/wykonanie prac lub potwierdzających przyjęcie do ewidencji </a:t>
            </a: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ilościowo-wartościowej, potwierdzonych </a:t>
            </a:r>
            <a:r>
              <a:rPr lang="pl-PL" sz="2000" dirty="0">
                <a:latin typeface="+mj-lt"/>
                <a:ea typeface="Times New Roman" panose="02020603050405020304" pitchFamily="18" charset="0"/>
              </a:rPr>
              <a:t>za zgodność kserokopii z </a:t>
            </a: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oryginałem;</a:t>
            </a:r>
          </a:p>
          <a:p>
            <a:pPr marL="457200" lvl="0" indent="-4572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Wraz ze sprawozdaniem należy nadesłać dokumentację fotograficzną z realizacji zadania;</a:t>
            </a:r>
          </a:p>
          <a:p>
            <a:pPr marL="457200" lvl="0" indent="-4572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Sprawozdawczość obejmuje również dokumentację </a:t>
            </a:r>
            <a:r>
              <a:rPr lang="pl-PL" sz="2000" dirty="0">
                <a:latin typeface="+mj-lt"/>
                <a:ea typeface="Times New Roman" panose="02020603050405020304" pitchFamily="18" charset="0"/>
              </a:rPr>
              <a:t>potwierdzającą poinformowanie </a:t>
            </a: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/>
            </a:r>
            <a:br>
              <a:rPr lang="pl-PL" sz="2000" dirty="0" smtClean="0">
                <a:latin typeface="+mj-lt"/>
                <a:ea typeface="Times New Roman" panose="02020603050405020304" pitchFamily="18" charset="0"/>
              </a:rPr>
            </a:b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o </a:t>
            </a:r>
            <a:r>
              <a:rPr lang="pl-PL" sz="2000" dirty="0">
                <a:latin typeface="+mj-lt"/>
                <a:ea typeface="Times New Roman" panose="02020603050405020304" pitchFamily="18" charset="0"/>
              </a:rPr>
              <a:t>dofinansowaniu zadania ze środków Samorządu Województwa Wielkopolskiego (strony internetowe, prasa, plakaty, itp</a:t>
            </a: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.);</a:t>
            </a:r>
            <a:endParaRPr lang="pl-PL" sz="2000" dirty="0">
              <a:latin typeface="+mj-lt"/>
              <a:ea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endParaRPr lang="pl-PL" sz="2000" dirty="0" smtClean="0">
              <a:latin typeface="+mj-lt"/>
              <a:ea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	</a:t>
            </a:r>
            <a:endParaRPr lang="pl-PL" sz="2000" u="sng" dirty="0" smtClean="0">
              <a:solidFill>
                <a:prstClr val="black"/>
              </a:solidFill>
              <a:latin typeface="+mj-lt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endParaRPr lang="pl-PL" sz="2000" u="sng" dirty="0" smtClean="0">
              <a:solidFill>
                <a:prstClr val="black"/>
              </a:solidFill>
              <a:latin typeface="+mj-lt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endParaRPr lang="pl-PL" sz="2000" dirty="0" smtClean="0">
              <a:solidFill>
                <a:prstClr val="black"/>
              </a:solidFill>
              <a:latin typeface="+mj-lt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endParaRPr kumimoji="0" lang="pl-PL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endParaRPr kumimoji="0" lang="pl-PL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cs typeface="Times New Roman" panose="02020603050405020304" pitchFamily="18" charset="0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6AA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0524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2517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pl-PL" b="1" dirty="0" smtClean="0">
                <a:solidFill>
                  <a:srgbClr val="1226AA"/>
                </a:solidFill>
              </a:rPr>
              <a:t>Sprawozdawczość cd.</a:t>
            </a:r>
            <a:endParaRPr lang="pl-PL" b="1" dirty="0">
              <a:solidFill>
                <a:srgbClr val="1226AA"/>
              </a:solidFill>
            </a:endParaRPr>
          </a:p>
        </p:txBody>
      </p:sp>
      <p:pic>
        <p:nvPicPr>
          <p:cNvPr id="8" name="Symbol zastępczy zawartości 7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1612" y="6224858"/>
            <a:ext cx="2702187" cy="451635"/>
          </a:xfrm>
        </p:spPr>
      </p:pic>
      <p:sp>
        <p:nvSpPr>
          <p:cNvPr id="5" name="Prostokąt 4"/>
          <p:cNvSpPr/>
          <p:nvPr/>
        </p:nvSpPr>
        <p:spPr>
          <a:xfrm>
            <a:off x="1676400" y="6192982"/>
            <a:ext cx="9677399" cy="5153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2481" y="6241589"/>
            <a:ext cx="395785" cy="415231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1458915" y="1338080"/>
            <a:ext cx="1003147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6AA"/>
              </a:buClr>
              <a:buSzTx/>
              <a:tabLst/>
              <a:defRPr/>
            </a:pP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cs typeface="Times New Roman" panose="02020603050405020304" pitchFamily="18" charset="0"/>
              </a:rPr>
              <a:t>	</a:t>
            </a:r>
          </a:p>
          <a:p>
            <a:pPr marL="457200" lvl="0" indent="-4572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endParaRPr lang="pl-PL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endParaRPr lang="pl-PL" sz="2000" dirty="0" smtClean="0">
              <a:latin typeface="+mj-lt"/>
              <a:ea typeface="Times New Roman" panose="02020603050405020304" pitchFamily="18" charset="0"/>
            </a:endParaRPr>
          </a:p>
          <a:p>
            <a:pPr marL="457200" lvl="0" indent="-4572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endParaRPr lang="pl-PL" sz="2000" dirty="0">
              <a:latin typeface="+mj-lt"/>
              <a:ea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	</a:t>
            </a:r>
            <a:r>
              <a:rPr lang="pl-PL" sz="2000" u="sng" dirty="0" smtClean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</a:rPr>
              <a:t>Uwaga</a:t>
            </a: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: </a:t>
            </a:r>
          </a:p>
          <a:p>
            <a:pPr lvl="0" algn="just" defTabSz="457200">
              <a:buClr>
                <a:srgbClr val="1226AA"/>
              </a:buClr>
              <a:defRPr/>
            </a:pPr>
            <a:r>
              <a:rPr lang="pl-PL" sz="2000" dirty="0">
                <a:latin typeface="+mj-lt"/>
                <a:ea typeface="Times New Roman" panose="02020603050405020304" pitchFamily="18" charset="0"/>
              </a:rPr>
              <a:t>	O</a:t>
            </a: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d roku 2023 obowiązuje nowy wzór sprawozdania, który stanowi załącznik do umowy.</a:t>
            </a:r>
          </a:p>
          <a:p>
            <a:pPr marL="457200" lvl="0" indent="-4572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endParaRPr lang="pl-PL" sz="2000" dirty="0" smtClean="0">
              <a:latin typeface="+mj-lt"/>
              <a:ea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	Dowodem przyjęcia i rozliczenia sprawozdania jest pismo Dotującego o jego rozliczeniu.</a:t>
            </a:r>
            <a:endParaRPr lang="pl-PL" sz="2000" u="sng" dirty="0" smtClean="0">
              <a:solidFill>
                <a:prstClr val="black"/>
              </a:solidFill>
              <a:latin typeface="+mj-lt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endParaRPr lang="pl-PL" sz="2000" u="sng" dirty="0" smtClean="0">
              <a:solidFill>
                <a:prstClr val="black"/>
              </a:solidFill>
              <a:latin typeface="+mj-lt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endParaRPr lang="pl-PL" sz="2000" dirty="0" smtClean="0">
              <a:solidFill>
                <a:prstClr val="black"/>
              </a:solidFill>
              <a:latin typeface="+mj-lt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endParaRPr kumimoji="0" lang="pl-PL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endParaRPr kumimoji="0" lang="pl-PL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cs typeface="Times New Roman" panose="02020603050405020304" pitchFamily="18" charset="0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6AA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9329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2517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pl-PL" b="1" dirty="0" smtClean="0">
                <a:solidFill>
                  <a:srgbClr val="1226AA"/>
                </a:solidFill>
              </a:rPr>
              <a:t>Najczęściej popełniane błędy</a:t>
            </a:r>
            <a:endParaRPr lang="pl-PL" b="1" dirty="0">
              <a:solidFill>
                <a:srgbClr val="1226AA"/>
              </a:solidFill>
            </a:endParaRPr>
          </a:p>
        </p:txBody>
      </p:sp>
      <p:pic>
        <p:nvPicPr>
          <p:cNvPr id="8" name="Symbol zastępczy zawartości 7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1612" y="6224858"/>
            <a:ext cx="2702187" cy="451635"/>
          </a:xfrm>
        </p:spPr>
      </p:pic>
      <p:sp>
        <p:nvSpPr>
          <p:cNvPr id="5" name="Prostokąt 4"/>
          <p:cNvSpPr/>
          <p:nvPr/>
        </p:nvSpPr>
        <p:spPr>
          <a:xfrm>
            <a:off x="1676400" y="6192982"/>
            <a:ext cx="9677399" cy="5153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2481" y="6241589"/>
            <a:ext cx="395785" cy="415231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1458915" y="1338080"/>
            <a:ext cx="1003147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r>
              <a:rPr lang="pl-PL" sz="2000" dirty="0">
                <a:latin typeface="+mj-lt"/>
                <a:cs typeface="Times New Roman" panose="02020603050405020304" pitchFamily="18" charset="0"/>
              </a:rPr>
              <a:t>błędy w sprawozdaniach w zakresie terminu realizacji zadania (należy wskazać datę </a:t>
            </a:r>
            <a:r>
              <a:rPr lang="pl-PL" sz="2000" dirty="0" smtClean="0">
                <a:latin typeface="+mj-lt"/>
                <a:cs typeface="Times New Roman" panose="02020603050405020304" pitchFamily="18" charset="0"/>
              </a:rPr>
              <a:t/>
            </a:r>
            <a:br>
              <a:rPr lang="pl-PL" sz="2000" dirty="0" smtClean="0">
                <a:latin typeface="+mj-lt"/>
                <a:cs typeface="Times New Roman" panose="02020603050405020304" pitchFamily="18" charset="0"/>
              </a:rPr>
            </a:br>
            <a:r>
              <a:rPr lang="pl-PL" sz="2000" dirty="0" smtClean="0">
                <a:latin typeface="+mj-lt"/>
                <a:cs typeface="Times New Roman" panose="02020603050405020304" pitchFamily="18" charset="0"/>
              </a:rPr>
              <a:t>z </a:t>
            </a:r>
            <a:r>
              <a:rPr lang="pl-PL" sz="2000" dirty="0">
                <a:latin typeface="+mj-lt"/>
                <a:cs typeface="Times New Roman" panose="02020603050405020304" pitchFamily="18" charset="0"/>
              </a:rPr>
              <a:t>przedziału pomiędzy datą złożenia wniosku a datą ostatniej płatności);</a:t>
            </a:r>
          </a:p>
          <a:p>
            <a:pPr marL="342900" lvl="0" indent="-3429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r>
              <a:rPr lang="pl-PL" sz="2000" dirty="0">
                <a:latin typeface="+mj-lt"/>
                <a:cs typeface="Times New Roman" panose="02020603050405020304" pitchFamily="18" charset="0"/>
              </a:rPr>
              <a:t>brak wypełnionych wszystkich pozycji sprawozdania m.in. </a:t>
            </a:r>
            <a:r>
              <a:rPr lang="pl-PL" sz="2000" i="1" dirty="0">
                <a:latin typeface="+mj-lt"/>
                <a:cs typeface="Times New Roman" panose="02020603050405020304" pitchFamily="18" charset="0"/>
              </a:rPr>
              <a:t>Kosztorysu ze względu na typ wydatków, </a:t>
            </a:r>
            <a:r>
              <a:rPr lang="pl-PL" sz="2000" dirty="0">
                <a:latin typeface="+mj-lt"/>
                <a:cs typeface="Times New Roman" panose="02020603050405020304" pitchFamily="18" charset="0"/>
              </a:rPr>
              <a:t>oraz </a:t>
            </a:r>
            <a:r>
              <a:rPr lang="pl-PL" sz="2000" i="1" dirty="0">
                <a:latin typeface="+mj-lt"/>
                <a:cs typeface="Times New Roman" panose="02020603050405020304" pitchFamily="18" charset="0"/>
              </a:rPr>
              <a:t>Kosztorysu ze względu na źródła finansowania zadania</a:t>
            </a:r>
            <a:r>
              <a:rPr lang="pl-PL" sz="2000" dirty="0">
                <a:latin typeface="+mj-lt"/>
                <a:cs typeface="Times New Roman" panose="02020603050405020304" pitchFamily="18" charset="0"/>
              </a:rPr>
              <a:t>;</a:t>
            </a:r>
          </a:p>
          <a:p>
            <a:pPr marL="342900" lvl="0" indent="-3429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r>
              <a:rPr lang="pl-PL" sz="2000" dirty="0">
                <a:latin typeface="+mj-lt"/>
                <a:cs typeface="Times New Roman" panose="02020603050405020304" pitchFamily="18" charset="0"/>
              </a:rPr>
              <a:t>błędy w części merytorycznej sprawozdania dot. miejsca realizacji zadania, które nie jest zgodne z Wnioskiem </a:t>
            </a:r>
            <a:r>
              <a:rPr lang="pl-PL" sz="2000" dirty="0" smtClean="0">
                <a:latin typeface="+mj-lt"/>
                <a:cs typeface="Times New Roman" panose="02020603050405020304" pitchFamily="18" charset="0"/>
              </a:rPr>
              <a:t>o </a:t>
            </a:r>
            <a:r>
              <a:rPr lang="pl-PL" sz="2000" dirty="0">
                <a:latin typeface="+mj-lt"/>
                <a:cs typeface="Times New Roman" panose="02020603050405020304" pitchFamily="18" charset="0"/>
              </a:rPr>
              <a:t>dofinansowanie;</a:t>
            </a:r>
          </a:p>
          <a:p>
            <a:pPr marL="342900" lvl="0" indent="-3429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r>
              <a:rPr lang="pl-PL" sz="2000" dirty="0">
                <a:latin typeface="+mj-lt"/>
                <a:cs typeface="Times New Roman" panose="02020603050405020304" pitchFamily="18" charset="0"/>
              </a:rPr>
              <a:t>błędy z zakresie źródła finansowania zadania (brak wskazania finansowania zadania </a:t>
            </a:r>
            <a:r>
              <a:rPr lang="pl-PL" sz="2000" dirty="0" smtClean="0">
                <a:latin typeface="+mj-lt"/>
                <a:cs typeface="Times New Roman" panose="02020603050405020304" pitchFamily="18" charset="0"/>
              </a:rPr>
              <a:t/>
            </a:r>
            <a:br>
              <a:rPr lang="pl-PL" sz="2000" dirty="0" smtClean="0">
                <a:latin typeface="+mj-lt"/>
                <a:cs typeface="Times New Roman" panose="02020603050405020304" pitchFamily="18" charset="0"/>
              </a:rPr>
            </a:br>
            <a:r>
              <a:rPr lang="pl-PL" sz="2000" dirty="0" smtClean="0">
                <a:latin typeface="+mj-lt"/>
                <a:cs typeface="Times New Roman" panose="02020603050405020304" pitchFamily="18" charset="0"/>
              </a:rPr>
              <a:t>ze </a:t>
            </a:r>
            <a:r>
              <a:rPr lang="pl-PL" sz="2000" dirty="0">
                <a:latin typeface="+mj-lt"/>
                <a:cs typeface="Times New Roman" panose="02020603050405020304" pitchFamily="18" charset="0"/>
              </a:rPr>
              <a:t>środków np. funduszu sołeckiego);</a:t>
            </a:r>
          </a:p>
          <a:p>
            <a:pPr marL="342900" lvl="0" indent="-3429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r>
              <a:rPr lang="pl-PL" sz="2000" dirty="0">
                <a:latin typeface="+mj-lt"/>
                <a:cs typeface="Times New Roman" panose="02020603050405020304" pitchFamily="18" charset="0"/>
              </a:rPr>
              <a:t>brak dokumentacji </a:t>
            </a:r>
            <a:r>
              <a:rPr lang="pl-PL" sz="2000">
                <a:latin typeface="+mj-lt"/>
                <a:cs typeface="Times New Roman" panose="02020603050405020304" pitchFamily="18" charset="0"/>
              </a:rPr>
              <a:t>fotograficznej </a:t>
            </a:r>
            <a:r>
              <a:rPr lang="pl-PL" sz="2000" smtClean="0">
                <a:latin typeface="+mj-lt"/>
                <a:cs typeface="Times New Roman" panose="02020603050405020304" pitchFamily="18" charset="0"/>
              </a:rPr>
              <a:t>w </a:t>
            </a:r>
            <a:r>
              <a:rPr lang="pl-PL" sz="2000" dirty="0">
                <a:latin typeface="+mj-lt"/>
                <a:cs typeface="Times New Roman" panose="02020603050405020304" pitchFamily="18" charset="0"/>
              </a:rPr>
              <a:t>formie elektronicznej z widoczną  tablicą informacyjną zgodnie z wymogami umowy;</a:t>
            </a:r>
          </a:p>
          <a:p>
            <a:pPr marL="342900" lvl="0" indent="-3429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r>
              <a:rPr lang="pl-PL" sz="2000" dirty="0">
                <a:latin typeface="+mj-lt"/>
                <a:cs typeface="Times New Roman" panose="02020603050405020304" pitchFamily="18" charset="0"/>
              </a:rPr>
              <a:t>brak korekty błędów w opisie faktur zgodnie z wymogami ustawy o rachunkowości;</a:t>
            </a:r>
          </a:p>
          <a:p>
            <a:pPr marL="342900" lvl="0" indent="-3429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r>
              <a:rPr lang="pl-PL" sz="2000" dirty="0">
                <a:latin typeface="+mj-lt"/>
                <a:cs typeface="Times New Roman" panose="02020603050405020304" pitchFamily="18" charset="0"/>
              </a:rPr>
              <a:t>brak not korygujących do faktur/rachunków zapłaconych po terminie;</a:t>
            </a:r>
          </a:p>
          <a:p>
            <a:pPr marL="342900" lvl="0" indent="-3429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r>
              <a:rPr lang="pl-PL" sz="2000" dirty="0">
                <a:latin typeface="+mj-lt"/>
                <a:cs typeface="Times New Roman" panose="02020603050405020304" pitchFamily="18" charset="0"/>
              </a:rPr>
              <a:t>brak kompletu dokumentów dotyczących wydłużenia terminu płatności przy fakturach płatnych po terminie;</a:t>
            </a:r>
          </a:p>
          <a:p>
            <a:pPr marL="342900" lvl="0" indent="-3429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r>
              <a:rPr lang="pl-PL" sz="2000" dirty="0">
                <a:latin typeface="+mj-lt"/>
                <a:cs typeface="Times New Roman" panose="02020603050405020304" pitchFamily="18" charset="0"/>
              </a:rPr>
              <a:t>brak spójności danych w poszczególnych częściach sprawozdania.</a:t>
            </a:r>
          </a:p>
        </p:txBody>
      </p:sp>
    </p:spTree>
    <p:extLst>
      <p:ext uri="{BB962C8B-B14F-4D97-AF65-F5344CB8AC3E}">
        <p14:creationId xmlns:p14="http://schemas.microsoft.com/office/powerpoint/2010/main" val="153937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2517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pl-PL" b="1" dirty="0" smtClean="0">
                <a:solidFill>
                  <a:srgbClr val="1226AA"/>
                </a:solidFill>
              </a:rPr>
              <a:t>Najczęściej zadawane pytania</a:t>
            </a:r>
            <a:endParaRPr lang="pl-PL" b="1" dirty="0">
              <a:solidFill>
                <a:srgbClr val="1226AA"/>
              </a:solidFill>
            </a:endParaRPr>
          </a:p>
        </p:txBody>
      </p:sp>
      <p:pic>
        <p:nvPicPr>
          <p:cNvPr id="8" name="Symbol zastępczy zawartości 7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1612" y="6224858"/>
            <a:ext cx="2702187" cy="451635"/>
          </a:xfrm>
        </p:spPr>
      </p:pic>
      <p:sp>
        <p:nvSpPr>
          <p:cNvPr id="5" name="Prostokąt 4"/>
          <p:cNvSpPr/>
          <p:nvPr/>
        </p:nvSpPr>
        <p:spPr>
          <a:xfrm>
            <a:off x="1676400" y="6192982"/>
            <a:ext cx="9677399" cy="5153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2481" y="6241589"/>
            <a:ext cx="395785" cy="415231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1458915" y="1338080"/>
            <a:ext cx="1003147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r>
              <a:rPr lang="pl-PL" sz="2000" dirty="0" smtClean="0">
                <a:latin typeface="+mj-lt"/>
                <a:cs typeface="Times New Roman" panose="02020603050405020304" pitchFamily="18" charset="0"/>
              </a:rPr>
              <a:t>Czy istnieje możliwość wydłużenia terminu realizacji zadania,</a:t>
            </a:r>
          </a:p>
          <a:p>
            <a:pPr marL="342900" lvl="0" indent="-3429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r>
              <a:rPr lang="pl-PL" sz="2000" dirty="0" smtClean="0">
                <a:latin typeface="+mj-lt"/>
                <a:cs typeface="Times New Roman" panose="02020603050405020304" pitchFamily="18" charset="0"/>
              </a:rPr>
              <a:t>Czy można zwiększyć kwotę dotacji w przypadku zwiększenia kosztów realizacji zadania,</a:t>
            </a:r>
          </a:p>
          <a:p>
            <a:pPr marL="342900" lvl="0" indent="-3429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r>
              <a:rPr lang="pl-PL" sz="2000" dirty="0" smtClean="0">
                <a:latin typeface="+mj-lt"/>
                <a:cs typeface="Times New Roman" panose="02020603050405020304" pitchFamily="18" charset="0"/>
              </a:rPr>
              <a:t>Czy zwracana kwota dotacji powinna być zaokrąglana do pełnych złotych,</a:t>
            </a:r>
          </a:p>
          <a:p>
            <a:pPr marL="342900" lvl="0" indent="-3429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r>
              <a:rPr lang="pl-PL" sz="2000" dirty="0" smtClean="0">
                <a:latin typeface="+mj-lt"/>
                <a:cs typeface="Times New Roman" panose="02020603050405020304" pitchFamily="18" charset="0"/>
              </a:rPr>
              <a:t>Jaki jest termin na zwrot dotacji,</a:t>
            </a:r>
          </a:p>
          <a:p>
            <a:pPr marL="342900" lvl="0" indent="-3429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r>
              <a:rPr lang="pl-PL" sz="2000" dirty="0" smtClean="0">
                <a:latin typeface="+mj-lt"/>
                <a:cs typeface="Times New Roman" panose="02020603050405020304" pitchFamily="18" charset="0"/>
              </a:rPr>
              <a:t>Na jakie konto powinna być zwrócona dotacja,</a:t>
            </a:r>
          </a:p>
          <a:p>
            <a:pPr marL="342900" lvl="0" indent="-3429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r>
              <a:rPr lang="pl-PL" sz="2000" dirty="0" smtClean="0">
                <a:latin typeface="+mj-lt"/>
                <a:cs typeface="Times New Roman" panose="02020603050405020304" pitchFamily="18" charset="0"/>
              </a:rPr>
              <a:t>Czy udział środków własnych w preliminarzu zadań wykazanym we wniosku o dofinansowanie musi być proporcjonalny na każdej z wykazanych pozycji,</a:t>
            </a:r>
          </a:p>
          <a:p>
            <a:pPr marL="342900" lvl="0" indent="-3429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r>
              <a:rPr lang="pl-PL" sz="2000" dirty="0" smtClean="0">
                <a:latin typeface="+mj-lt"/>
                <a:cs typeface="Times New Roman" panose="02020603050405020304" pitchFamily="18" charset="0"/>
              </a:rPr>
              <a:t>Czy dostępna jest wersja edytowalna sprawozdania,</a:t>
            </a:r>
          </a:p>
          <a:p>
            <a:pPr marL="342900" lvl="0" indent="-3429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r>
              <a:rPr lang="pl-PL" sz="2000" dirty="0" smtClean="0">
                <a:latin typeface="+mj-lt"/>
                <a:cs typeface="Times New Roman" panose="02020603050405020304" pitchFamily="18" charset="0"/>
              </a:rPr>
              <a:t>Jaka jest właściwa klasyfikacja budżetowa dla środków otrzymanych na realizację zadania,</a:t>
            </a:r>
          </a:p>
          <a:p>
            <a:pPr marL="342900" lvl="0" indent="-3429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r>
              <a:rPr lang="pl-PL" sz="2000" dirty="0" smtClean="0">
                <a:latin typeface="+mj-lt"/>
                <a:cs typeface="Times New Roman" panose="02020603050405020304" pitchFamily="18" charset="0"/>
              </a:rPr>
              <a:t>Czy istnieje możliwość zmiany miejsca </a:t>
            </a:r>
            <a:r>
              <a:rPr lang="pl-PL" sz="2000" smtClean="0">
                <a:latin typeface="+mj-lt"/>
                <a:cs typeface="Times New Roman" panose="02020603050405020304" pitchFamily="18" charset="0"/>
              </a:rPr>
              <a:t>realizacji zadania,</a:t>
            </a:r>
            <a:endParaRPr lang="pl-PL" sz="2000" dirty="0" smtClean="0">
              <a:latin typeface="+mj-lt"/>
              <a:cs typeface="Times New Roman" panose="02020603050405020304" pitchFamily="18" charset="0"/>
            </a:endParaRPr>
          </a:p>
          <a:p>
            <a:pPr marL="342900" lvl="0" indent="-3429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r>
              <a:rPr lang="pl-PL" sz="2000" dirty="0" smtClean="0">
                <a:latin typeface="+mj-lt"/>
                <a:cs typeface="Times New Roman" panose="02020603050405020304" pitchFamily="18" charset="0"/>
              </a:rPr>
              <a:t>Jaki jest termin trwałości projektu.</a:t>
            </a:r>
          </a:p>
          <a:p>
            <a:pPr marL="342900" lvl="0" indent="-3429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endParaRPr lang="pl-PL" sz="20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70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720808"/>
            <a:ext cx="12192000" cy="2393328"/>
          </a:xfrm>
        </p:spPr>
        <p:txBody>
          <a:bodyPr>
            <a:noAutofit/>
          </a:bodyPr>
          <a:lstStyle/>
          <a:p>
            <a:pPr algn="ctr"/>
            <a:r>
              <a:rPr lang="pl-PL" sz="6000" b="1" dirty="0" smtClean="0">
                <a:solidFill>
                  <a:srgbClr val="1226AA"/>
                </a:solidFill>
              </a:rPr>
              <a:t/>
            </a:r>
            <a:br>
              <a:rPr lang="pl-PL" sz="6000" b="1" dirty="0" smtClean="0">
                <a:solidFill>
                  <a:srgbClr val="1226AA"/>
                </a:solidFill>
              </a:rPr>
            </a:br>
            <a:r>
              <a:rPr lang="pl-PL" sz="6000" b="1" dirty="0" smtClean="0">
                <a:solidFill>
                  <a:srgbClr val="1226AA"/>
                </a:solidFill>
              </a:rPr>
              <a:t>DZIĘKUJĘ </a:t>
            </a:r>
            <a:r>
              <a:rPr lang="pl-PL" sz="6000" b="1" dirty="0" smtClean="0">
                <a:solidFill>
                  <a:srgbClr val="1226AA"/>
                </a:solidFill>
              </a:rPr>
              <a:t>ZA </a:t>
            </a:r>
            <a:r>
              <a:rPr lang="pl-PL" sz="6000" b="1" dirty="0" smtClean="0">
                <a:solidFill>
                  <a:srgbClr val="1226AA"/>
                </a:solidFill>
              </a:rPr>
              <a:t>UWAGĘ</a:t>
            </a:r>
            <a:br>
              <a:rPr lang="pl-PL" sz="6000" b="1" dirty="0" smtClean="0">
                <a:solidFill>
                  <a:srgbClr val="1226AA"/>
                </a:solidFill>
              </a:rPr>
            </a:br>
            <a:r>
              <a:rPr lang="pl-PL" sz="6000" b="1" dirty="0" smtClean="0">
                <a:solidFill>
                  <a:srgbClr val="1226AA"/>
                </a:solidFill>
              </a:rPr>
              <a:t/>
            </a:r>
            <a:br>
              <a:rPr lang="pl-PL" sz="6000" b="1" dirty="0" smtClean="0">
                <a:solidFill>
                  <a:srgbClr val="1226AA"/>
                </a:solidFill>
              </a:rPr>
            </a:br>
            <a:r>
              <a:rPr lang="pl-PL" sz="5400" b="1" dirty="0" smtClean="0">
                <a:solidFill>
                  <a:srgbClr val="1226AA"/>
                </a:solidFill>
              </a:rPr>
              <a:t>zapraszamy do kontaktu: dsi.sekretariat@umww.pl</a:t>
            </a:r>
            <a:endParaRPr lang="pl-PL" sz="5400" b="1" dirty="0">
              <a:solidFill>
                <a:srgbClr val="1226AA"/>
              </a:solidFill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6802" y="3866398"/>
            <a:ext cx="2635296" cy="2764774"/>
          </a:xfrm>
          <a:prstGeom prst="rect">
            <a:avLst/>
          </a:prstGeom>
        </p:spPr>
      </p:pic>
      <p:pic>
        <p:nvPicPr>
          <p:cNvPr id="11" name="Symbol zastępczy zawartości 7"/>
          <p:cNvPicPr>
            <a:picLocks noGrp="1" noChangeAspect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3512" y="4863997"/>
            <a:ext cx="8114146" cy="1356172"/>
          </a:xfrm>
        </p:spPr>
      </p:pic>
    </p:spTree>
    <p:extLst>
      <p:ext uri="{BB962C8B-B14F-4D97-AF65-F5344CB8AC3E}">
        <p14:creationId xmlns:p14="http://schemas.microsoft.com/office/powerpoint/2010/main" val="102079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b="1" dirty="0" smtClean="0">
                <a:solidFill>
                  <a:srgbClr val="1226AA"/>
                </a:solidFill>
              </a:rPr>
              <a:t/>
            </a:r>
            <a:br>
              <a:rPr lang="pl-PL" b="1" dirty="0" smtClean="0">
                <a:solidFill>
                  <a:srgbClr val="1226AA"/>
                </a:solidFill>
              </a:rPr>
            </a:br>
            <a:r>
              <a:rPr lang="pl-PL" b="1" dirty="0">
                <a:solidFill>
                  <a:srgbClr val="1226AA"/>
                </a:solidFill>
              </a:rPr>
              <a:t/>
            </a:r>
            <a:br>
              <a:rPr lang="pl-PL" b="1" dirty="0">
                <a:solidFill>
                  <a:srgbClr val="1226AA"/>
                </a:solidFill>
              </a:rPr>
            </a:br>
            <a:r>
              <a:rPr lang="pl-PL" b="1" dirty="0" smtClean="0">
                <a:solidFill>
                  <a:srgbClr val="1226AA"/>
                </a:solidFill>
              </a:rPr>
              <a:t>„</a:t>
            </a:r>
            <a:r>
              <a:rPr lang="pl-PL" b="1" dirty="0">
                <a:solidFill>
                  <a:srgbClr val="1226AA"/>
                </a:solidFill>
              </a:rPr>
              <a:t>Błękitno-zielone inicjatywy” </a:t>
            </a:r>
            <a:r>
              <a:rPr lang="pl-PL" b="1" dirty="0" smtClean="0">
                <a:solidFill>
                  <a:srgbClr val="1226AA"/>
                </a:solidFill>
              </a:rPr>
              <a:t/>
            </a:r>
            <a:br>
              <a:rPr lang="pl-PL" b="1" dirty="0" smtClean="0">
                <a:solidFill>
                  <a:srgbClr val="1226AA"/>
                </a:solidFill>
              </a:rPr>
            </a:br>
            <a:r>
              <a:rPr lang="pl-PL" sz="3600" b="1" dirty="0" smtClean="0">
                <a:solidFill>
                  <a:srgbClr val="1226AA"/>
                </a:solidFill>
              </a:rPr>
              <a:t>obowiązek poinformowania/uzyskania zgody</a:t>
            </a:r>
            <a:br>
              <a:rPr lang="pl-PL" sz="3600" b="1" dirty="0" smtClean="0">
                <a:solidFill>
                  <a:srgbClr val="1226AA"/>
                </a:solidFill>
              </a:rPr>
            </a:br>
            <a:r>
              <a:rPr lang="pl-PL" dirty="0"/>
              <a:t/>
            </a:r>
            <a:br>
              <a:rPr lang="pl-PL" dirty="0"/>
            </a:br>
            <a:endParaRPr lang="pl-PL" b="1" dirty="0">
              <a:solidFill>
                <a:srgbClr val="1226AA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33576" y="2173856"/>
            <a:ext cx="10344667" cy="4684143"/>
          </a:xfrm>
        </p:spPr>
        <p:txBody>
          <a:bodyPr>
            <a:normAutofit/>
          </a:bodyPr>
          <a:lstStyle/>
          <a:p>
            <a:pPr marL="449263" indent="-449263" algn="just">
              <a:buClr>
                <a:schemeClr val="accent5"/>
              </a:buClr>
              <a:buFont typeface="Wingdings" panose="05000000000000000000" pitchFamily="2" charset="2"/>
              <a:buChar char="ü"/>
            </a:pPr>
            <a:r>
              <a:rPr lang="pl-PL" sz="2000" dirty="0" smtClean="0">
                <a:latin typeface="+mj-lt"/>
              </a:rPr>
              <a:t>Zmiany </a:t>
            </a:r>
            <a:r>
              <a:rPr lang="pl-PL" sz="2000" dirty="0">
                <a:latin typeface="+mj-lt"/>
              </a:rPr>
              <a:t>zakresu rzeczowego lub ilościowego zadania wymagają poinformowania Dotującego przed rozpoczęciem realizacji prac. - § 4 ust. 5 umowy</a:t>
            </a:r>
            <a:r>
              <a:rPr lang="pl-PL" sz="2000" dirty="0" smtClean="0">
                <a:latin typeface="+mj-lt"/>
              </a:rPr>
              <a:t>.</a:t>
            </a:r>
          </a:p>
          <a:p>
            <a:pPr marL="449263" indent="-449263" algn="just">
              <a:buClr>
                <a:schemeClr val="accent5"/>
              </a:buClr>
              <a:buFont typeface="Wingdings" panose="05000000000000000000" pitchFamily="2" charset="2"/>
              <a:buChar char="ü"/>
            </a:pPr>
            <a:r>
              <a:rPr lang="pl-PL" sz="2000" dirty="0" smtClean="0">
                <a:latin typeface="+mj-lt"/>
              </a:rPr>
              <a:t>Wszelkie </a:t>
            </a:r>
            <a:r>
              <a:rPr lang="pl-PL" sz="2000" dirty="0">
                <a:latin typeface="+mj-lt"/>
              </a:rPr>
              <a:t>istotne zmiany </a:t>
            </a:r>
            <a:r>
              <a:rPr lang="pl-PL" sz="2000">
                <a:latin typeface="+mj-lt"/>
              </a:rPr>
              <a:t>wymagają </a:t>
            </a:r>
            <a:r>
              <a:rPr lang="pl-PL" sz="2000" smtClean="0">
                <a:latin typeface="+mj-lt"/>
              </a:rPr>
              <a:t>nadto pisemnej </a:t>
            </a:r>
            <a:r>
              <a:rPr lang="pl-PL" sz="2000" dirty="0">
                <a:latin typeface="+mj-lt"/>
              </a:rPr>
              <a:t>zgody Dyrektora Departamentu Korzystania </a:t>
            </a:r>
            <a:r>
              <a:rPr lang="pl-PL" sz="2000" dirty="0" smtClean="0">
                <a:latin typeface="+mj-lt"/>
              </a:rPr>
              <a:t>            i </a:t>
            </a:r>
            <a:r>
              <a:rPr lang="pl-PL" sz="2000" dirty="0">
                <a:latin typeface="+mj-lt"/>
              </a:rPr>
              <a:t>Informacji o Środowisku Urzędu Marszałkowskiego Województwa Wielkopolskiego w Poznaniu wyrażonej przed realizacją tych </a:t>
            </a:r>
            <a:r>
              <a:rPr lang="pl-PL" sz="2000" dirty="0" smtClean="0">
                <a:latin typeface="+mj-lt"/>
              </a:rPr>
              <a:t>zmian</a:t>
            </a:r>
            <a:r>
              <a:rPr lang="pl-PL" sz="2000" dirty="0">
                <a:latin typeface="+mj-lt"/>
              </a:rPr>
              <a:t> </a:t>
            </a:r>
            <a:r>
              <a:rPr lang="pl-PL" sz="2000" dirty="0" smtClean="0">
                <a:latin typeface="+mj-lt"/>
              </a:rPr>
              <a:t>- § </a:t>
            </a:r>
            <a:r>
              <a:rPr lang="pl-PL" sz="2000" dirty="0">
                <a:latin typeface="+mj-lt"/>
              </a:rPr>
              <a:t>4 ust. 5</a:t>
            </a:r>
            <a:r>
              <a:rPr lang="pl-PL" sz="2000" dirty="0" smtClean="0">
                <a:latin typeface="+mj-lt"/>
              </a:rPr>
              <a:t> </a:t>
            </a:r>
            <a:r>
              <a:rPr lang="pl-PL" sz="2000" dirty="0">
                <a:latin typeface="+mj-lt"/>
              </a:rPr>
              <a:t>umowy.</a:t>
            </a:r>
          </a:p>
          <a:p>
            <a:pPr marL="449263" indent="-449263" algn="just">
              <a:buClr>
                <a:schemeClr val="accent5"/>
              </a:buClr>
              <a:buFont typeface="Wingdings" panose="05000000000000000000" pitchFamily="2" charset="2"/>
              <a:buChar char="ü"/>
            </a:pPr>
            <a:r>
              <a:rPr lang="pl-PL" sz="2000" dirty="0" smtClean="0">
                <a:latin typeface="+mj-lt"/>
              </a:rPr>
              <a:t>Ostateczna decyzja o tym czy określona zmiana jest istotna czy nie – należy </a:t>
            </a:r>
            <a:r>
              <a:rPr lang="pl-PL" sz="2000" dirty="0">
                <a:latin typeface="+mj-lt"/>
              </a:rPr>
              <a:t>do Dyrektora Departamentu Korzystania i Informacji o </a:t>
            </a:r>
            <a:r>
              <a:rPr lang="pl-PL" sz="2000" dirty="0" smtClean="0">
                <a:latin typeface="+mj-lt"/>
              </a:rPr>
              <a:t>Środowisku UMWW.</a:t>
            </a:r>
            <a:endParaRPr lang="pl-PL" sz="2000" dirty="0">
              <a:latin typeface="+mj-lt"/>
            </a:endParaRPr>
          </a:p>
        </p:txBody>
      </p:sp>
      <p:pic>
        <p:nvPicPr>
          <p:cNvPr id="8" name="Symbol zastępczy zawartości 7"/>
          <p:cNvPicPr>
            <a:picLocks noGrp="1" noChangeAspect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1874" y="6204383"/>
            <a:ext cx="2701925" cy="452437"/>
          </a:xfrm>
        </p:spPr>
      </p:pic>
      <p:sp>
        <p:nvSpPr>
          <p:cNvPr id="5" name="Prostokąt 4"/>
          <p:cNvSpPr/>
          <p:nvPr/>
        </p:nvSpPr>
        <p:spPr>
          <a:xfrm>
            <a:off x="1676400" y="6192982"/>
            <a:ext cx="9677399" cy="5153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2481" y="6241589"/>
            <a:ext cx="395785" cy="415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70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b="1" dirty="0" smtClean="0">
                <a:solidFill>
                  <a:srgbClr val="1226AA"/>
                </a:solidFill>
              </a:rPr>
              <a:t/>
            </a:r>
            <a:br>
              <a:rPr lang="pl-PL" b="1" dirty="0" smtClean="0">
                <a:solidFill>
                  <a:srgbClr val="1226AA"/>
                </a:solidFill>
              </a:rPr>
            </a:br>
            <a:r>
              <a:rPr lang="pl-PL" b="1" dirty="0">
                <a:solidFill>
                  <a:srgbClr val="1226AA"/>
                </a:solidFill>
              </a:rPr>
              <a:t/>
            </a:r>
            <a:br>
              <a:rPr lang="pl-PL" b="1" dirty="0">
                <a:solidFill>
                  <a:srgbClr val="1226AA"/>
                </a:solidFill>
              </a:rPr>
            </a:br>
            <a:r>
              <a:rPr lang="pl-PL" b="1" dirty="0" smtClean="0">
                <a:solidFill>
                  <a:srgbClr val="1226AA"/>
                </a:solidFill>
              </a:rPr>
              <a:t>„</a:t>
            </a:r>
            <a:r>
              <a:rPr lang="pl-PL" b="1" dirty="0">
                <a:solidFill>
                  <a:srgbClr val="1226AA"/>
                </a:solidFill>
              </a:rPr>
              <a:t>Błękitno-zielone inicjatywy” </a:t>
            </a:r>
            <a:r>
              <a:rPr lang="pl-PL" b="1" dirty="0" smtClean="0">
                <a:solidFill>
                  <a:srgbClr val="1226AA"/>
                </a:solidFill>
              </a:rPr>
              <a:t/>
            </a:r>
            <a:br>
              <a:rPr lang="pl-PL" b="1" dirty="0" smtClean="0">
                <a:solidFill>
                  <a:srgbClr val="1226AA"/>
                </a:solidFill>
              </a:rPr>
            </a:br>
            <a:r>
              <a:rPr lang="pl-PL" b="1" dirty="0" smtClean="0">
                <a:solidFill>
                  <a:srgbClr val="1226AA"/>
                </a:solidFill>
              </a:rPr>
              <a:t>– aneksowanie umów</a:t>
            </a:r>
            <a:br>
              <a:rPr lang="pl-PL" b="1" dirty="0" smtClean="0">
                <a:solidFill>
                  <a:srgbClr val="1226AA"/>
                </a:solidFill>
              </a:rPr>
            </a:br>
            <a:r>
              <a:rPr lang="pl-PL" dirty="0"/>
              <a:t/>
            </a:r>
            <a:br>
              <a:rPr lang="pl-PL" dirty="0"/>
            </a:br>
            <a:endParaRPr lang="pl-PL" b="1" dirty="0">
              <a:solidFill>
                <a:srgbClr val="1226AA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33576" y="1690688"/>
            <a:ext cx="10344667" cy="5167312"/>
          </a:xfrm>
        </p:spPr>
        <p:txBody>
          <a:bodyPr>
            <a:normAutofit/>
          </a:bodyPr>
          <a:lstStyle/>
          <a:p>
            <a:pPr marL="449263" indent="-449263" algn="just">
              <a:buClr>
                <a:schemeClr val="accent5"/>
              </a:buClr>
              <a:buFont typeface="Wingdings" panose="05000000000000000000" pitchFamily="2" charset="2"/>
              <a:buChar char="ü"/>
            </a:pPr>
            <a:r>
              <a:rPr lang="pl-PL" sz="2000" dirty="0" smtClean="0">
                <a:latin typeface="+mj-lt"/>
              </a:rPr>
              <a:t>Zmniejszenie </a:t>
            </a:r>
            <a:r>
              <a:rPr lang="pl-PL" sz="2000" dirty="0">
                <a:latin typeface="+mj-lt"/>
              </a:rPr>
              <a:t>kosztów kwalifikowalnych na którejkolwiek pozycji preliminarza przewidywanych kosztów o kwotę przekraczającą 20% kwoty przyznanej </a:t>
            </a:r>
            <a:r>
              <a:rPr lang="pl-PL" sz="2000" dirty="0" smtClean="0">
                <a:latin typeface="+mj-lt"/>
              </a:rPr>
              <a:t>dotacji (również </a:t>
            </a:r>
            <a:r>
              <a:rPr lang="pl-PL" sz="2000" dirty="0">
                <a:latin typeface="+mj-lt"/>
              </a:rPr>
              <a:t>w przypadku, gdy preliminarz przewidywanych kosztów zawiera tylko jedną pozycję) </a:t>
            </a:r>
            <a:r>
              <a:rPr lang="pl-PL" sz="2000" dirty="0" smtClean="0">
                <a:latin typeface="+mj-lt"/>
              </a:rPr>
              <a:t>- § 4 ust. 4 umowy.</a:t>
            </a:r>
          </a:p>
          <a:p>
            <a:pPr marL="449263" indent="-449263">
              <a:buClr>
                <a:schemeClr val="accent5"/>
              </a:buClr>
              <a:buFont typeface="Wingdings" panose="05000000000000000000" pitchFamily="2" charset="2"/>
              <a:buChar char="ü"/>
            </a:pPr>
            <a:r>
              <a:rPr lang="pl-PL" sz="2000" dirty="0" smtClean="0">
                <a:latin typeface="+mj-lt"/>
              </a:rPr>
              <a:t>Zmiana terminu wykonania </a:t>
            </a:r>
            <a:r>
              <a:rPr lang="pl-PL" sz="2000" dirty="0">
                <a:latin typeface="+mj-lt"/>
              </a:rPr>
              <a:t>zadania </a:t>
            </a:r>
            <a:r>
              <a:rPr lang="pl-PL" sz="2000" dirty="0" smtClean="0">
                <a:latin typeface="+mj-lt"/>
              </a:rPr>
              <a:t>- § 2 </a:t>
            </a:r>
            <a:r>
              <a:rPr lang="pl-PL" sz="2000" dirty="0">
                <a:latin typeface="+mj-lt"/>
              </a:rPr>
              <a:t>ust. </a:t>
            </a:r>
            <a:r>
              <a:rPr lang="pl-PL" sz="2000" dirty="0" smtClean="0">
                <a:latin typeface="+mj-lt"/>
              </a:rPr>
              <a:t>1 umowy.</a:t>
            </a:r>
          </a:p>
          <a:p>
            <a:pPr marL="449263" indent="-449263">
              <a:buClr>
                <a:schemeClr val="accent5"/>
              </a:buClr>
              <a:buFont typeface="Wingdings" panose="05000000000000000000" pitchFamily="2" charset="2"/>
              <a:buChar char="ü"/>
            </a:pPr>
            <a:r>
              <a:rPr lang="pl-PL" sz="2000" dirty="0">
                <a:latin typeface="+mj-lt"/>
              </a:rPr>
              <a:t>Zmiana terminu </a:t>
            </a:r>
            <a:r>
              <a:rPr lang="pl-PL" sz="2000" dirty="0" smtClean="0">
                <a:latin typeface="+mj-lt"/>
              </a:rPr>
              <a:t>wykorzystania środków pochodzących z dotacji </a:t>
            </a:r>
            <a:r>
              <a:rPr lang="pl-PL" sz="2000" dirty="0">
                <a:latin typeface="+mj-lt"/>
              </a:rPr>
              <a:t>- § 2 ust. </a:t>
            </a:r>
            <a:r>
              <a:rPr lang="pl-PL" sz="2000" dirty="0" smtClean="0">
                <a:latin typeface="+mj-lt"/>
              </a:rPr>
              <a:t>2 </a:t>
            </a:r>
            <a:r>
              <a:rPr lang="pl-PL" sz="2000" dirty="0">
                <a:latin typeface="+mj-lt"/>
              </a:rPr>
              <a:t>umowy</a:t>
            </a:r>
            <a:r>
              <a:rPr lang="pl-PL" sz="2000" dirty="0" smtClean="0">
                <a:latin typeface="+mj-lt"/>
              </a:rPr>
              <a:t>.</a:t>
            </a:r>
          </a:p>
          <a:p>
            <a:pPr marL="449263" indent="-449263">
              <a:buClr>
                <a:schemeClr val="accent5"/>
              </a:buClr>
              <a:buFont typeface="Wingdings" panose="05000000000000000000" pitchFamily="2" charset="2"/>
              <a:buChar char="ü"/>
            </a:pPr>
            <a:r>
              <a:rPr lang="pl-PL" sz="2000" dirty="0">
                <a:latin typeface="+mj-lt"/>
              </a:rPr>
              <a:t>Zmiana terminu </a:t>
            </a:r>
            <a:r>
              <a:rPr lang="pl-PL" sz="2000" dirty="0" smtClean="0">
                <a:latin typeface="+mj-lt"/>
              </a:rPr>
              <a:t>złożenia sprawozdania finansowego z realizacji zadania </a:t>
            </a:r>
            <a:r>
              <a:rPr lang="pl-PL" sz="2000" dirty="0">
                <a:latin typeface="+mj-lt"/>
              </a:rPr>
              <a:t>- § 2 ust. </a:t>
            </a:r>
            <a:r>
              <a:rPr lang="pl-PL" sz="2000" dirty="0" smtClean="0">
                <a:latin typeface="+mj-lt"/>
              </a:rPr>
              <a:t>3 </a:t>
            </a:r>
            <a:r>
              <a:rPr lang="pl-PL" sz="2000" dirty="0">
                <a:latin typeface="+mj-lt"/>
              </a:rPr>
              <a:t>umowy</a:t>
            </a:r>
            <a:r>
              <a:rPr lang="pl-PL" sz="2000" dirty="0" smtClean="0">
                <a:latin typeface="+mj-lt"/>
              </a:rPr>
              <a:t>.</a:t>
            </a:r>
          </a:p>
          <a:p>
            <a:pPr marL="0" indent="0" algn="ctr">
              <a:buClr>
                <a:schemeClr val="accent5"/>
              </a:buClr>
              <a:buNone/>
            </a:pPr>
            <a:r>
              <a:rPr lang="pl-PL" sz="2000" u="sng" dirty="0" smtClean="0">
                <a:latin typeface="+mj-lt"/>
              </a:rPr>
              <a:t>wydłużenie ww. terminów możliwe jest tylko w sytuacji gdy jeszcze nie upłynęły!</a:t>
            </a:r>
          </a:p>
          <a:p>
            <a:pPr marL="0" indent="0" algn="ctr">
              <a:buClr>
                <a:schemeClr val="accent5"/>
              </a:buClr>
              <a:buNone/>
            </a:pPr>
            <a:r>
              <a:rPr lang="pl-PL" sz="2000" dirty="0" smtClean="0">
                <a:latin typeface="+mj-lt"/>
              </a:rPr>
              <a:t>Wszelkie </a:t>
            </a:r>
            <a:r>
              <a:rPr lang="pl-PL" sz="2000" dirty="0">
                <a:latin typeface="+mj-lt"/>
              </a:rPr>
              <a:t>zmiany dotyczące realizacji zadania, w szczególności zmiany finansowe, które mogą skutkować koniecznością zawarcia aneksu do niniejszej umowy, należy zgłaszać najpóźniej </a:t>
            </a:r>
            <a:r>
              <a:rPr lang="pl-PL" sz="2000" dirty="0" smtClean="0">
                <a:latin typeface="+mj-lt"/>
              </a:rPr>
              <a:t>25 </a:t>
            </a:r>
            <a:r>
              <a:rPr lang="pl-PL" sz="2000" dirty="0">
                <a:latin typeface="+mj-lt"/>
              </a:rPr>
              <a:t>dni przed upływem terminu zakończenia prac, tj. do 6 listopada 2023 r. </a:t>
            </a:r>
            <a:r>
              <a:rPr lang="pl-PL" sz="2000" dirty="0" smtClean="0">
                <a:latin typeface="+mj-lt"/>
              </a:rPr>
              <a:t>- § </a:t>
            </a:r>
            <a:r>
              <a:rPr lang="pl-PL" sz="2000" dirty="0">
                <a:latin typeface="+mj-lt"/>
              </a:rPr>
              <a:t>4 ust. </a:t>
            </a:r>
            <a:r>
              <a:rPr lang="pl-PL" sz="2000" dirty="0" smtClean="0">
                <a:latin typeface="+mj-lt"/>
              </a:rPr>
              <a:t>6 </a:t>
            </a:r>
            <a:r>
              <a:rPr lang="pl-PL" sz="2000" dirty="0">
                <a:latin typeface="+mj-lt"/>
              </a:rPr>
              <a:t>umowy.</a:t>
            </a:r>
          </a:p>
          <a:p>
            <a:pPr marL="449263" indent="-449263" algn="just">
              <a:buClr>
                <a:schemeClr val="accent5"/>
              </a:buClr>
              <a:buFont typeface="Wingdings" panose="05000000000000000000" pitchFamily="2" charset="2"/>
              <a:buChar char="ü"/>
            </a:pPr>
            <a:r>
              <a:rPr lang="pl-PL" sz="2000" dirty="0" smtClean="0">
                <a:latin typeface="+mj-lt"/>
              </a:rPr>
              <a:t>Inne, rzadziej spotykane sytuacje (np. brak możliwości zrealizowania zadania wskazanego          w preliminarzu </a:t>
            </a:r>
            <a:r>
              <a:rPr lang="pl-PL" sz="2000" dirty="0">
                <a:latin typeface="+mj-lt"/>
              </a:rPr>
              <a:t>przewidywanych kosztów </a:t>
            </a:r>
            <a:r>
              <a:rPr lang="pl-PL" sz="2000" dirty="0" smtClean="0">
                <a:latin typeface="+mj-lt"/>
              </a:rPr>
              <a:t>– obiektywne uzasadnienie i zachowanie istoty projektu)</a:t>
            </a:r>
            <a:endParaRPr lang="pl-PL" sz="2000" dirty="0">
              <a:latin typeface="+mj-lt"/>
            </a:endParaRPr>
          </a:p>
          <a:p>
            <a:pPr>
              <a:buClr>
                <a:schemeClr val="accent5"/>
              </a:buClr>
              <a:buFont typeface="Wingdings" panose="05000000000000000000" pitchFamily="2" charset="2"/>
              <a:buChar char="ü"/>
            </a:pPr>
            <a:endParaRPr lang="pl-PL" sz="2000" dirty="0">
              <a:latin typeface="+mj-lt"/>
            </a:endParaRPr>
          </a:p>
        </p:txBody>
      </p:sp>
      <p:pic>
        <p:nvPicPr>
          <p:cNvPr id="8" name="Symbol zastępczy zawartości 7"/>
          <p:cNvPicPr>
            <a:picLocks noGrp="1" noChangeAspect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1874" y="6204383"/>
            <a:ext cx="2701925" cy="452437"/>
          </a:xfrm>
        </p:spPr>
      </p:pic>
      <p:sp>
        <p:nvSpPr>
          <p:cNvPr id="5" name="Prostokąt 4"/>
          <p:cNvSpPr/>
          <p:nvPr/>
        </p:nvSpPr>
        <p:spPr>
          <a:xfrm>
            <a:off x="1676400" y="6192982"/>
            <a:ext cx="9677399" cy="5153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2481" y="6241589"/>
            <a:ext cx="395785" cy="415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44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2517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pl-PL" b="1" dirty="0" smtClean="0">
                <a:solidFill>
                  <a:srgbClr val="1226AA"/>
                </a:solidFill>
              </a:rPr>
              <a:t>Terminy:</a:t>
            </a:r>
            <a:endParaRPr lang="pl-PL" b="1" dirty="0">
              <a:solidFill>
                <a:srgbClr val="1226AA"/>
              </a:solidFill>
            </a:endParaRPr>
          </a:p>
        </p:txBody>
      </p:sp>
      <p:pic>
        <p:nvPicPr>
          <p:cNvPr id="8" name="Symbol zastępczy zawartości 7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1612" y="6224858"/>
            <a:ext cx="2702187" cy="451635"/>
          </a:xfrm>
        </p:spPr>
      </p:pic>
      <p:sp>
        <p:nvSpPr>
          <p:cNvPr id="5" name="Prostokąt 4"/>
          <p:cNvSpPr/>
          <p:nvPr/>
        </p:nvSpPr>
        <p:spPr>
          <a:xfrm>
            <a:off x="1676400" y="6192982"/>
            <a:ext cx="9677399" cy="5153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2481" y="6241589"/>
            <a:ext cx="395785" cy="415231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1433036" y="1338080"/>
            <a:ext cx="10143613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Dotowany zobowiązany został wykonać </a:t>
            </a:r>
            <a:r>
              <a:rPr lang="pl-PL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zadanie w zakresie i na zasadach określonych </a:t>
            </a: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/>
            </a:r>
            <a:b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</a:b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we </a:t>
            </a:r>
            <a:r>
              <a:rPr lang="pl-PL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Wniosku </a:t>
            </a: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o </a:t>
            </a:r>
            <a:r>
              <a:rPr lang="pl-PL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dofinansowanie oraz </a:t>
            </a: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umowie </a:t>
            </a:r>
            <a:r>
              <a:rPr lang="pl-PL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w roku kalendarzowym objętym dotacją, jednak </a:t>
            </a: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nie później niż </a:t>
            </a:r>
            <a:r>
              <a:rPr lang="pl-PL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do </a:t>
            </a:r>
            <a:r>
              <a:rPr lang="pl-PL" sz="2000" b="1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30 </a:t>
            </a:r>
            <a:r>
              <a:rPr lang="pl-PL" sz="2000" b="1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listopada 2023 roku.</a:t>
            </a:r>
          </a:p>
          <a:p>
            <a:pPr marR="0" lvl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6AA"/>
              </a:buClr>
              <a:buSzTx/>
              <a:tabLst/>
              <a:defRPr/>
            </a:pP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cs typeface="Times New Roman" panose="02020603050405020304" pitchFamily="18" charset="0"/>
              </a:rPr>
              <a:t>	</a:t>
            </a:r>
            <a:endParaRPr kumimoji="0" lang="pl-PL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cs typeface="Times New Roman" panose="02020603050405020304" pitchFamily="18" charset="0"/>
            </a:endParaRPr>
          </a:p>
          <a:p>
            <a:pPr marL="457200" lvl="0" indent="-4572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cs typeface="Times New Roman" panose="02020603050405020304" pitchFamily="18" charset="0"/>
              </a:rPr>
              <a:t>Zgodnie z zapisami art. 251 ust. 3 ustawy</a:t>
            </a:r>
            <a:r>
              <a:rPr kumimoji="0" lang="pl-PL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cs typeface="Times New Roman" panose="02020603050405020304" pitchFamily="18" charset="0"/>
              </a:rPr>
              <a:t> o finansach </a:t>
            </a:r>
            <a:r>
              <a:rPr lang="pl-PL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publicznych </a:t>
            </a: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w </a:t>
            </a:r>
            <a:r>
              <a:rPr lang="pl-PL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przypadku gdy termin wykorzystania </a:t>
            </a: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dotacji jest </a:t>
            </a:r>
            <a:r>
              <a:rPr lang="pl-PL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krótszy niż rok budżetowy, niewykorzystana część dotacji podlega zwrotowi w terminie </a:t>
            </a:r>
            <a:r>
              <a:rPr lang="pl-PL" sz="2000" b="1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15 dni </a:t>
            </a:r>
            <a:r>
              <a:rPr lang="pl-PL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po upływie terminu wykorzystania dotacji.</a:t>
            </a:r>
            <a:endParaRPr kumimoji="0" lang="pl-PL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cs typeface="Times New Roman" panose="02020603050405020304" pitchFamily="18" charset="0"/>
            </a:endParaRPr>
          </a:p>
          <a:p>
            <a:pPr marL="457200" marR="0" lvl="0" indent="-4572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6AA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pl-PL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cs typeface="Times New Roman" panose="02020603050405020304" pitchFamily="18" charset="0"/>
            </a:endParaRPr>
          </a:p>
          <a:p>
            <a:pPr marL="457200" lvl="0" indent="-4572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r>
              <a:rPr lang="pl-PL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Wykorzystanie dotacji następuje w szczególności przez </a:t>
            </a:r>
            <a:r>
              <a:rPr lang="pl-PL" sz="2000" b="1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zapłatę</a:t>
            </a:r>
            <a:r>
              <a:rPr lang="pl-PL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 za zrealizowane zadania, </a:t>
            </a: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/>
            </a:r>
            <a:b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</a:b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na </a:t>
            </a:r>
            <a:r>
              <a:rPr lang="pl-PL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które dotacja była </a:t>
            </a: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udzielona.</a:t>
            </a:r>
          </a:p>
          <a:p>
            <a:pPr lvl="0" algn="just" defTabSz="457200">
              <a:buClr>
                <a:srgbClr val="1226AA"/>
              </a:buClr>
              <a:defRPr/>
            </a:pP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	Od </a:t>
            </a:r>
            <a:r>
              <a:rPr lang="pl-PL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kwot dotacji zwróconych po terminach </a:t>
            </a: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nalicza </a:t>
            </a:r>
            <a:r>
              <a:rPr lang="pl-PL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się odsetki w wysokości </a:t>
            </a: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określonej </a:t>
            </a:r>
            <a:b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</a:b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	jak </a:t>
            </a:r>
            <a:r>
              <a:rPr lang="pl-PL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dla </a:t>
            </a: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zaległości </a:t>
            </a:r>
            <a:r>
              <a:rPr lang="pl-PL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podatkowych, począwszy od dnia następującego po upływie terminów </a:t>
            </a: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	zwrotu.</a:t>
            </a:r>
            <a:endParaRPr kumimoji="0" lang="pl-PL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cs typeface="Times New Roman" panose="02020603050405020304" pitchFamily="18" charset="0"/>
            </a:endParaRPr>
          </a:p>
          <a:p>
            <a:pPr marL="342900" lvl="0" indent="-3429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endParaRPr lang="pl-PL" sz="2000" dirty="0" smtClean="0">
              <a:solidFill>
                <a:prstClr val="black"/>
              </a:solidFill>
              <a:latin typeface="+mj-lt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endParaRPr kumimoji="0" lang="pl-PL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endParaRPr kumimoji="0" lang="pl-PL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cs typeface="Times New Roman" panose="02020603050405020304" pitchFamily="18" charset="0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6AA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9184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2517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pl-PL" b="1" dirty="0" smtClean="0">
                <a:solidFill>
                  <a:srgbClr val="1226AA"/>
                </a:solidFill>
              </a:rPr>
              <a:t>Terminy cd:</a:t>
            </a:r>
            <a:endParaRPr lang="pl-PL" b="1" dirty="0">
              <a:solidFill>
                <a:srgbClr val="1226AA"/>
              </a:solidFill>
            </a:endParaRPr>
          </a:p>
        </p:txBody>
      </p:sp>
      <p:pic>
        <p:nvPicPr>
          <p:cNvPr id="8" name="Symbol zastępczy zawartości 7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1612" y="6224858"/>
            <a:ext cx="2702187" cy="451635"/>
          </a:xfrm>
        </p:spPr>
      </p:pic>
      <p:sp>
        <p:nvSpPr>
          <p:cNvPr id="5" name="Prostokąt 4"/>
          <p:cNvSpPr/>
          <p:nvPr/>
        </p:nvSpPr>
        <p:spPr>
          <a:xfrm>
            <a:off x="1676400" y="6192982"/>
            <a:ext cx="9677399" cy="5153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2481" y="6241589"/>
            <a:ext cx="395785" cy="415231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1433036" y="1338080"/>
            <a:ext cx="10057349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6AA"/>
              </a:buClr>
              <a:buSzTx/>
              <a:tabLst/>
              <a:defRPr/>
            </a:pP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cs typeface="Times New Roman" panose="02020603050405020304" pitchFamily="18" charset="0"/>
              </a:rPr>
              <a:t>	</a:t>
            </a:r>
            <a:endParaRPr kumimoji="0" lang="pl-PL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cs typeface="Times New Roman" panose="02020603050405020304" pitchFamily="18" charset="0"/>
            </a:endParaRPr>
          </a:p>
          <a:p>
            <a:pPr marL="457200" lvl="0" indent="-4572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Wykorzystanie </a:t>
            </a:r>
            <a:r>
              <a:rPr lang="pl-PL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środków dotacji winno nastąpić w terminie do </a:t>
            </a:r>
            <a:r>
              <a:rPr lang="pl-PL" sz="2000" b="1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6 grudnia 2023 roku</a:t>
            </a:r>
            <a:r>
              <a:rPr lang="pl-PL" sz="2000" b="1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.</a:t>
            </a:r>
          </a:p>
          <a:p>
            <a:pPr lvl="0" algn="just" defTabSz="457200">
              <a:buClr>
                <a:srgbClr val="1226AA"/>
              </a:buClr>
              <a:defRPr/>
            </a:pPr>
            <a:endParaRPr kumimoji="0" lang="pl-PL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cs typeface="Times New Roman" panose="02020603050405020304" pitchFamily="18" charset="0"/>
            </a:endParaRPr>
          </a:p>
          <a:p>
            <a:pPr marL="457200" lvl="0" indent="-4572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Dotowany </a:t>
            </a:r>
            <a:r>
              <a:rPr lang="pl-PL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zobowiązany jest przedłożyć Dotującemu Sprawozdanie finansowe z wykonania zadania najpóźniej do </a:t>
            </a:r>
            <a:r>
              <a:rPr lang="pl-PL" sz="2000" b="1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12 grudnia 2023 r</a:t>
            </a:r>
            <a:r>
              <a:rPr lang="pl-PL" sz="2000" b="1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. </a:t>
            </a: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wg wzoru stanowiącego załącznik do sprawozdania.</a:t>
            </a:r>
          </a:p>
          <a:p>
            <a:pPr lvl="0" algn="just" defTabSz="457200">
              <a:buClr>
                <a:srgbClr val="1226AA"/>
              </a:buClr>
              <a:defRPr/>
            </a:pPr>
            <a:endParaRPr lang="pl-PL" sz="2000" dirty="0" smtClean="0">
              <a:solidFill>
                <a:prstClr val="black"/>
              </a:solidFill>
              <a:latin typeface="+mj-lt"/>
              <a:cs typeface="Times New Roman" panose="02020603050405020304" pitchFamily="18" charset="0"/>
            </a:endParaRPr>
          </a:p>
          <a:p>
            <a:pPr marL="457200" lvl="0" indent="-4572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Dotowany zobowiązany został do zapewnienia </a:t>
            </a:r>
            <a:r>
              <a:rPr lang="pl-PL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trwałości wykonania </a:t>
            </a: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zadania przez </a:t>
            </a:r>
            <a:r>
              <a:rPr lang="pl-PL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okres </a:t>
            </a:r>
            <a:r>
              <a:rPr lang="pl-PL" sz="2000" b="1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5 lat </a:t>
            </a:r>
            <a:r>
              <a:rPr lang="pl-PL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licząc od początku roku następującego po roku, w którym </a:t>
            </a: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zrealizowano </a:t>
            </a:r>
            <a:r>
              <a:rPr lang="pl-PL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zadanie. </a:t>
            </a:r>
          </a:p>
          <a:p>
            <a:pPr marL="457200" lvl="0" indent="-4572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endParaRPr lang="pl-PL" sz="2000" dirty="0" smtClean="0">
              <a:solidFill>
                <a:prstClr val="black"/>
              </a:solidFill>
              <a:latin typeface="+mj-lt"/>
              <a:cs typeface="Times New Roman" panose="02020603050405020304" pitchFamily="18" charset="0"/>
            </a:endParaRPr>
          </a:p>
          <a:p>
            <a:pPr marL="457200" lvl="0" indent="-4572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Wszelkie </a:t>
            </a:r>
            <a:r>
              <a:rPr lang="pl-PL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zmiany dotyczące realizacji zadania, w szczególności zmiany finansowe, które mogą skutkować koniecznością zawarcia aneksu do </a:t>
            </a: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umowy</a:t>
            </a:r>
            <a:r>
              <a:rPr lang="pl-PL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, należy zgłaszać najpóźniej </a:t>
            </a: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25 </a:t>
            </a:r>
            <a:r>
              <a:rPr lang="pl-PL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dni przed upływem terminu zakończenia prac, tj. do </a:t>
            </a:r>
            <a:r>
              <a:rPr lang="pl-PL" sz="2000" b="1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6 listopada 2023 r</a:t>
            </a:r>
            <a:r>
              <a:rPr lang="pl-PL" sz="2000" b="1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.</a:t>
            </a:r>
          </a:p>
          <a:p>
            <a:pPr marL="457200" lvl="0" indent="-4572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endParaRPr lang="pl-PL" sz="2000" b="1" dirty="0">
              <a:solidFill>
                <a:prstClr val="black"/>
              </a:solidFill>
              <a:latin typeface="+mj-lt"/>
              <a:cs typeface="Times New Roman" panose="02020603050405020304" pitchFamily="18" charset="0"/>
            </a:endParaRPr>
          </a:p>
          <a:p>
            <a:pPr marL="457200" lvl="0" indent="-4572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Dotującemu przysługuje prawo do kontroli realizacji projektu przez okres </a:t>
            </a:r>
            <a:r>
              <a:rPr lang="pl-PL" sz="2000" b="1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5 lat </a:t>
            </a: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od rozliczenia zadania, w tym również do przeprowadzenia kontroli w trakcie realizacji na każdym z jego etapów.</a:t>
            </a:r>
          </a:p>
          <a:p>
            <a:pPr marL="457200" lvl="0" indent="-4572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endParaRPr lang="pl-PL" sz="2000" dirty="0" smtClean="0">
              <a:solidFill>
                <a:prstClr val="black"/>
              </a:solidFill>
              <a:latin typeface="+mj-lt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endParaRPr lang="pl-PL" sz="2000" dirty="0" smtClean="0">
              <a:solidFill>
                <a:prstClr val="black"/>
              </a:solidFill>
              <a:latin typeface="+mj-lt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endParaRPr kumimoji="0" lang="pl-PL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endParaRPr kumimoji="0" lang="pl-PL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cs typeface="Times New Roman" panose="02020603050405020304" pitchFamily="18" charset="0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6AA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4315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2517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pl-PL" b="1" dirty="0" smtClean="0">
                <a:solidFill>
                  <a:srgbClr val="1226AA"/>
                </a:solidFill>
              </a:rPr>
              <a:t>Zwrot dotacji:</a:t>
            </a:r>
            <a:endParaRPr lang="pl-PL" b="1" dirty="0">
              <a:solidFill>
                <a:srgbClr val="1226AA"/>
              </a:solidFill>
            </a:endParaRPr>
          </a:p>
        </p:txBody>
      </p:sp>
      <p:pic>
        <p:nvPicPr>
          <p:cNvPr id="8" name="Symbol zastępczy zawartości 7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1612" y="6224858"/>
            <a:ext cx="2702187" cy="451635"/>
          </a:xfrm>
        </p:spPr>
      </p:pic>
      <p:sp>
        <p:nvSpPr>
          <p:cNvPr id="5" name="Prostokąt 4"/>
          <p:cNvSpPr/>
          <p:nvPr/>
        </p:nvSpPr>
        <p:spPr>
          <a:xfrm>
            <a:off x="1676400" y="6192982"/>
            <a:ext cx="9677399" cy="5153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2481" y="6241589"/>
            <a:ext cx="395785" cy="415231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1433036" y="1338080"/>
            <a:ext cx="10048722" cy="7448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6AA"/>
              </a:buClr>
              <a:buSzTx/>
              <a:tabLst/>
              <a:defRPr/>
            </a:pP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cs typeface="Times New Roman" panose="02020603050405020304" pitchFamily="18" charset="0"/>
              </a:rPr>
              <a:t>	</a:t>
            </a:r>
            <a:endParaRPr kumimoji="0" lang="pl-PL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cs typeface="Times New Roman" panose="02020603050405020304" pitchFamily="18" charset="0"/>
            </a:endParaRPr>
          </a:p>
          <a:p>
            <a:pPr marL="457200" lvl="0" indent="-4572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Dotacja </a:t>
            </a:r>
            <a:r>
              <a:rPr lang="pl-PL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niewykorzystana w terminie </a:t>
            </a: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do dnia 6 grudnia 2023 r., </a:t>
            </a:r>
            <a:r>
              <a:rPr lang="pl-PL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wykorzystana niezgodnie </a:t>
            </a: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/>
            </a:r>
            <a:b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</a:b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z </a:t>
            </a:r>
            <a:r>
              <a:rPr lang="pl-PL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przeznaczeniem, pobrana nienależenie lub w nadmiernej wysokości, podlega zwrotowi wraz z odsetkami liczonymi jak dla zaległości podatkowych w terminach i na zasadach określonych w art. 251 ust. 3 </a:t>
            </a: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(tj. 15 </a:t>
            </a:r>
            <a:r>
              <a:rPr lang="pl-PL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dni po upływie terminu wykorzystania </a:t>
            </a: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dotacji) </a:t>
            </a:r>
            <a:b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</a:b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i </a:t>
            </a:r>
            <a:r>
              <a:rPr lang="pl-PL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ust. 5 </a:t>
            </a: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(od </a:t>
            </a:r>
            <a:r>
              <a:rPr lang="pl-PL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kwot dotacji zwróconych po </a:t>
            </a: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terminach) </a:t>
            </a:r>
            <a:r>
              <a:rPr lang="pl-PL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oraz art. 252 (wykorzystane niezgodnie </a:t>
            </a: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/>
            </a:r>
            <a:b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</a:b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z przeznaczeniem, pobrane </a:t>
            </a:r>
            <a:r>
              <a:rPr lang="pl-PL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nienależnie lub w nadmiernej </a:t>
            </a: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wysokości) ustawy </a:t>
            </a:r>
            <a:r>
              <a:rPr lang="pl-PL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z dnia </a:t>
            </a: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/>
            </a:r>
            <a:b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</a:b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27 </a:t>
            </a:r>
            <a:r>
              <a:rPr lang="pl-PL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sierpnia 2009 r. </a:t>
            </a: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o </a:t>
            </a:r>
            <a:r>
              <a:rPr lang="pl-PL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finansach publicznych </a:t>
            </a: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(tekst jednolity Dz.U. z 2023 poz. 1270). </a:t>
            </a:r>
          </a:p>
          <a:p>
            <a:pPr lvl="0" algn="just" defTabSz="457200">
              <a:buClr>
                <a:srgbClr val="1226AA"/>
              </a:buClr>
              <a:defRPr/>
            </a:pPr>
            <a:endParaRPr lang="pl-PL" sz="2000" dirty="0">
              <a:solidFill>
                <a:prstClr val="black"/>
              </a:solidFill>
              <a:latin typeface="+mj-lt"/>
              <a:cs typeface="Times New Roman" panose="02020603050405020304" pitchFamily="18" charset="0"/>
            </a:endParaRPr>
          </a:p>
          <a:p>
            <a:pPr marL="457200" lvl="0" indent="-4572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Od całości lub części dotacji zwróconej w terminie do 15 dni od dnia jej wykorzystania </a:t>
            </a:r>
            <a:b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</a:b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nie nalicza się odsetek (</a:t>
            </a:r>
            <a:r>
              <a:rPr lang="pl-PL" sz="2000" dirty="0">
                <a:solidFill>
                  <a:prstClr val="black"/>
                </a:solidFill>
                <a:latin typeface="Calibri Light" panose="020F0302020204030204"/>
                <a:cs typeface="Times New Roman" panose="02020603050405020304" pitchFamily="18" charset="0"/>
              </a:rPr>
              <a:t>w</a:t>
            </a:r>
            <a:r>
              <a:rPr lang="pl-PL" sz="2000" dirty="0" smtClean="0">
                <a:solidFill>
                  <a:prstClr val="black"/>
                </a:solidFill>
                <a:latin typeface="Calibri Light" panose="020F0302020204030204"/>
                <a:cs typeface="Times New Roman" panose="02020603050405020304" pitchFamily="18" charset="0"/>
              </a:rPr>
              <a:t>ykorzystanie </a:t>
            </a:r>
            <a:r>
              <a:rPr lang="pl-PL" sz="2000" dirty="0">
                <a:solidFill>
                  <a:prstClr val="black"/>
                </a:solidFill>
                <a:latin typeface="Calibri Light" panose="020F0302020204030204"/>
                <a:cs typeface="Times New Roman" panose="02020603050405020304" pitchFamily="18" charset="0"/>
              </a:rPr>
              <a:t>dotacji następuje w szczególności przez zapłatę </a:t>
            </a:r>
            <a:r>
              <a:rPr lang="pl-PL" sz="2000" dirty="0" smtClean="0">
                <a:solidFill>
                  <a:prstClr val="black"/>
                </a:solidFill>
                <a:latin typeface="Calibri Light" panose="020F0302020204030204"/>
                <a:cs typeface="Times New Roman" panose="02020603050405020304" pitchFamily="18" charset="0"/>
              </a:rPr>
              <a:t/>
            </a:r>
            <a:br>
              <a:rPr lang="pl-PL" sz="2000" dirty="0" smtClean="0">
                <a:solidFill>
                  <a:prstClr val="black"/>
                </a:solidFill>
                <a:latin typeface="Calibri Light" panose="020F0302020204030204"/>
                <a:cs typeface="Times New Roman" panose="02020603050405020304" pitchFamily="18" charset="0"/>
              </a:rPr>
            </a:br>
            <a:r>
              <a:rPr lang="pl-PL" sz="2000" dirty="0" smtClean="0">
                <a:solidFill>
                  <a:prstClr val="black"/>
                </a:solidFill>
                <a:latin typeface="Calibri Light" panose="020F0302020204030204"/>
                <a:cs typeface="Times New Roman" panose="02020603050405020304" pitchFamily="18" charset="0"/>
              </a:rPr>
              <a:t>za </a:t>
            </a:r>
            <a:r>
              <a:rPr lang="pl-PL" sz="2000" dirty="0">
                <a:solidFill>
                  <a:prstClr val="black"/>
                </a:solidFill>
                <a:latin typeface="Calibri Light" panose="020F0302020204030204"/>
                <a:cs typeface="Times New Roman" panose="02020603050405020304" pitchFamily="18" charset="0"/>
              </a:rPr>
              <a:t>zrealizowane </a:t>
            </a:r>
            <a:r>
              <a:rPr lang="pl-PL" sz="2000" dirty="0" smtClean="0">
                <a:solidFill>
                  <a:prstClr val="black"/>
                </a:solidFill>
                <a:latin typeface="Calibri Light" panose="020F0302020204030204"/>
                <a:cs typeface="Times New Roman" panose="02020603050405020304" pitchFamily="18" charset="0"/>
              </a:rPr>
              <a:t>zadanie).</a:t>
            </a:r>
            <a:endParaRPr lang="pl-PL" sz="2000" dirty="0" smtClean="0">
              <a:solidFill>
                <a:prstClr val="black"/>
              </a:solidFill>
              <a:latin typeface="+mj-lt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endParaRPr lang="pl-PL" sz="2000" dirty="0">
              <a:solidFill>
                <a:prstClr val="black"/>
              </a:solidFill>
              <a:latin typeface="+mj-lt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endParaRPr kumimoji="0" lang="pl-PL" sz="2000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endParaRPr lang="pl-PL" sz="2000" dirty="0">
              <a:solidFill>
                <a:prstClr val="black"/>
              </a:solidFill>
              <a:latin typeface="+mj-lt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endParaRPr kumimoji="0" lang="pl-PL" sz="2000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endParaRPr lang="pl-PL" sz="2000" dirty="0">
              <a:solidFill>
                <a:prstClr val="black"/>
              </a:solidFill>
              <a:latin typeface="+mj-lt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endParaRPr kumimoji="0" lang="pl-PL" sz="2000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endParaRPr kumimoji="0" lang="pl-PL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endParaRPr lang="pl-PL" sz="2000" dirty="0" smtClean="0">
              <a:solidFill>
                <a:prstClr val="black"/>
              </a:solidFill>
              <a:latin typeface="+mj-lt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endParaRPr lang="pl-PL" sz="2000" dirty="0" smtClean="0">
              <a:solidFill>
                <a:prstClr val="black"/>
              </a:solidFill>
              <a:latin typeface="+mj-lt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endParaRPr kumimoji="0" lang="pl-PL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endParaRPr kumimoji="0" lang="pl-PL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cs typeface="Times New Roman" panose="02020603050405020304" pitchFamily="18" charset="0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6AA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9028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2517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pl-PL" b="1" dirty="0" smtClean="0">
                <a:solidFill>
                  <a:srgbClr val="1226AA"/>
                </a:solidFill>
              </a:rPr>
              <a:t>Zwrot dotacji - przykład</a:t>
            </a:r>
            <a:endParaRPr lang="pl-PL" b="1" dirty="0">
              <a:solidFill>
                <a:srgbClr val="1226AA"/>
              </a:solidFill>
            </a:endParaRPr>
          </a:p>
        </p:txBody>
      </p:sp>
      <p:pic>
        <p:nvPicPr>
          <p:cNvPr id="8" name="Symbol zastępczy zawartości 7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1612" y="6224858"/>
            <a:ext cx="2702187" cy="451635"/>
          </a:xfrm>
        </p:spPr>
      </p:pic>
      <p:sp>
        <p:nvSpPr>
          <p:cNvPr id="5" name="Prostokąt 4"/>
          <p:cNvSpPr/>
          <p:nvPr/>
        </p:nvSpPr>
        <p:spPr>
          <a:xfrm>
            <a:off x="1676400" y="6192982"/>
            <a:ext cx="9677399" cy="5153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2481" y="6241589"/>
            <a:ext cx="395785" cy="415231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1433036" y="1338080"/>
            <a:ext cx="10048722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r>
              <a:rPr lang="pl-PL" sz="2000" b="1" u="sng" dirty="0">
                <a:solidFill>
                  <a:prstClr val="black"/>
                </a:solidFill>
                <a:latin typeface="Calibri Light" panose="020F0302020204030204"/>
                <a:cs typeface="Times New Roman" panose="02020603050405020304" pitchFamily="18" charset="0"/>
              </a:rPr>
              <a:t>Przykład:</a:t>
            </a:r>
            <a:r>
              <a:rPr lang="pl-PL" sz="2000" dirty="0">
                <a:solidFill>
                  <a:prstClr val="black"/>
                </a:solidFill>
                <a:latin typeface="Calibri Light" panose="020F0302020204030204"/>
                <a:cs typeface="Times New Roman" panose="02020603050405020304" pitchFamily="18" charset="0"/>
              </a:rPr>
              <a:t> </a:t>
            </a:r>
            <a:endParaRPr lang="pl-PL" sz="2000" dirty="0" smtClean="0">
              <a:solidFill>
                <a:prstClr val="black"/>
              </a:solidFill>
              <a:latin typeface="Calibri Light" panose="020F0302020204030204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r>
              <a:rPr lang="pl-PL" sz="2000" dirty="0">
                <a:solidFill>
                  <a:prstClr val="black"/>
                </a:solidFill>
                <a:latin typeface="Calibri Light" panose="020F0302020204030204"/>
                <a:cs typeface="Times New Roman" panose="02020603050405020304" pitchFamily="18" charset="0"/>
              </a:rPr>
              <a:t>	</a:t>
            </a:r>
            <a:r>
              <a:rPr lang="pl-PL" sz="2000" dirty="0" smtClean="0">
                <a:solidFill>
                  <a:prstClr val="black"/>
                </a:solidFill>
                <a:latin typeface="Calibri Light" panose="020F0302020204030204"/>
                <a:cs typeface="Times New Roman" panose="02020603050405020304" pitchFamily="18" charset="0"/>
              </a:rPr>
              <a:t>Dotowany, tj. Gmina X zawarła z wykonawcą Firmą Y umowę na </a:t>
            </a:r>
            <a:r>
              <a:rPr lang="pl-PL" sz="2000" dirty="0">
                <a:solidFill>
                  <a:prstClr val="black"/>
                </a:solidFill>
                <a:latin typeface="Calibri Light" panose="020F0302020204030204"/>
                <a:cs typeface="Times New Roman" panose="02020603050405020304" pitchFamily="18" charset="0"/>
              </a:rPr>
              <a:t>kwotę niższą </a:t>
            </a:r>
            <a:r>
              <a:rPr lang="pl-PL" sz="2000" dirty="0" smtClean="0">
                <a:solidFill>
                  <a:prstClr val="black"/>
                </a:solidFill>
                <a:latin typeface="Calibri Light" panose="020F0302020204030204"/>
                <a:cs typeface="Times New Roman" panose="02020603050405020304" pitchFamily="18" charset="0"/>
              </a:rPr>
              <a:t/>
            </a:r>
            <a:br>
              <a:rPr lang="pl-PL" sz="2000" dirty="0" smtClean="0">
                <a:solidFill>
                  <a:prstClr val="black"/>
                </a:solidFill>
                <a:latin typeface="Calibri Light" panose="020F0302020204030204"/>
                <a:cs typeface="Times New Roman" panose="02020603050405020304" pitchFamily="18" charset="0"/>
              </a:rPr>
            </a:br>
            <a:r>
              <a:rPr lang="pl-PL" sz="2000" dirty="0" smtClean="0">
                <a:solidFill>
                  <a:prstClr val="black"/>
                </a:solidFill>
                <a:latin typeface="Calibri Light" panose="020F0302020204030204"/>
                <a:cs typeface="Times New Roman" panose="02020603050405020304" pitchFamily="18" charset="0"/>
              </a:rPr>
              <a:t>	niż </a:t>
            </a:r>
            <a:r>
              <a:rPr lang="pl-PL" sz="2000" dirty="0">
                <a:solidFill>
                  <a:prstClr val="black"/>
                </a:solidFill>
                <a:latin typeface="Calibri Light" panose="020F0302020204030204"/>
                <a:cs typeface="Times New Roman" panose="02020603050405020304" pitchFamily="18" charset="0"/>
              </a:rPr>
              <a:t>przedstawiona </a:t>
            </a:r>
            <a:r>
              <a:rPr lang="pl-PL" sz="2000" dirty="0" smtClean="0">
                <a:solidFill>
                  <a:prstClr val="black"/>
                </a:solidFill>
                <a:latin typeface="Calibri Light" panose="020F0302020204030204"/>
                <a:cs typeface="Times New Roman" panose="02020603050405020304" pitchFamily="18" charset="0"/>
              </a:rPr>
              <a:t>w </a:t>
            </a:r>
            <a:r>
              <a:rPr lang="pl-PL" sz="2000" dirty="0">
                <a:solidFill>
                  <a:prstClr val="black"/>
                </a:solidFill>
                <a:latin typeface="Calibri Light" panose="020F0302020204030204"/>
                <a:cs typeface="Times New Roman" panose="02020603050405020304" pitchFamily="18" charset="0"/>
              </a:rPr>
              <a:t>preliminarzu </a:t>
            </a:r>
            <a:r>
              <a:rPr lang="pl-PL" sz="2000" dirty="0" smtClean="0">
                <a:solidFill>
                  <a:prstClr val="black"/>
                </a:solidFill>
                <a:latin typeface="Calibri Light" panose="020F0302020204030204"/>
                <a:cs typeface="Times New Roman" panose="02020603050405020304" pitchFamily="18" charset="0"/>
              </a:rPr>
              <a:t>stanowiącym </a:t>
            </a:r>
            <a:r>
              <a:rPr lang="pl-PL" sz="2000" dirty="0">
                <a:solidFill>
                  <a:prstClr val="black"/>
                </a:solidFill>
                <a:latin typeface="Calibri Light" panose="020F0302020204030204"/>
                <a:cs typeface="Times New Roman" panose="02020603050405020304" pitchFamily="18" charset="0"/>
              </a:rPr>
              <a:t>integralną część wniosku o dofinansowanie. </a:t>
            </a:r>
            <a:endParaRPr lang="pl-PL" sz="2000" dirty="0" smtClean="0">
              <a:solidFill>
                <a:prstClr val="black"/>
              </a:solidFill>
              <a:latin typeface="Calibri Light" panose="020F0302020204030204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r>
              <a:rPr lang="pl-PL" sz="2000" dirty="0">
                <a:solidFill>
                  <a:prstClr val="black"/>
                </a:solidFill>
                <a:latin typeface="Calibri Light" panose="020F0302020204030204"/>
                <a:cs typeface="Times New Roman" panose="02020603050405020304" pitchFamily="18" charset="0"/>
              </a:rPr>
              <a:t>	</a:t>
            </a:r>
            <a:r>
              <a:rPr lang="pl-PL" sz="2000" dirty="0" smtClean="0">
                <a:solidFill>
                  <a:prstClr val="black"/>
                </a:solidFill>
                <a:latin typeface="Calibri Light" panose="020F0302020204030204"/>
                <a:cs typeface="Times New Roman" panose="02020603050405020304" pitchFamily="18" charset="0"/>
              </a:rPr>
              <a:t>Zwrot niewykorzystanej </a:t>
            </a:r>
            <a:r>
              <a:rPr lang="pl-PL" sz="2000" dirty="0">
                <a:solidFill>
                  <a:prstClr val="black"/>
                </a:solidFill>
                <a:latin typeface="Calibri Light" panose="020F0302020204030204"/>
                <a:cs typeface="Times New Roman" panose="02020603050405020304" pitchFamily="18" charset="0"/>
              </a:rPr>
              <a:t>części dotacji </a:t>
            </a:r>
            <a:r>
              <a:rPr lang="pl-PL" sz="2000" dirty="0" smtClean="0">
                <a:solidFill>
                  <a:prstClr val="black"/>
                </a:solidFill>
                <a:latin typeface="Calibri Light" panose="020F0302020204030204"/>
                <a:cs typeface="Times New Roman" panose="02020603050405020304" pitchFamily="18" charset="0"/>
              </a:rPr>
              <a:t>powinien </a:t>
            </a:r>
            <a:r>
              <a:rPr lang="pl-PL" sz="2000" dirty="0">
                <a:solidFill>
                  <a:prstClr val="black"/>
                </a:solidFill>
                <a:latin typeface="Calibri Light" panose="020F0302020204030204"/>
                <a:cs typeface="Times New Roman" panose="02020603050405020304" pitchFamily="18" charset="0"/>
              </a:rPr>
              <a:t>nastąpić po dokonaniu zapłaty </a:t>
            </a:r>
            <a:r>
              <a:rPr lang="pl-PL" sz="2000" dirty="0" smtClean="0">
                <a:solidFill>
                  <a:prstClr val="black"/>
                </a:solidFill>
                <a:latin typeface="Calibri Light" panose="020F0302020204030204"/>
                <a:cs typeface="Times New Roman" panose="02020603050405020304" pitchFamily="18" charset="0"/>
              </a:rPr>
              <a:t>za ostatnią 	fakturę Firmie Y.</a:t>
            </a:r>
          </a:p>
          <a:p>
            <a:pPr lvl="0" algn="just" defTabSz="457200">
              <a:buClr>
                <a:srgbClr val="1226AA"/>
              </a:buClr>
              <a:defRPr/>
            </a:pPr>
            <a:r>
              <a:rPr lang="pl-PL" sz="2000" dirty="0">
                <a:solidFill>
                  <a:prstClr val="black"/>
                </a:solidFill>
                <a:latin typeface="Calibri Light" panose="020F0302020204030204"/>
                <a:cs typeface="Times New Roman" panose="02020603050405020304" pitchFamily="18" charset="0"/>
              </a:rPr>
              <a:t>	</a:t>
            </a:r>
            <a:r>
              <a:rPr lang="pl-PL" sz="2000" dirty="0" smtClean="0">
                <a:solidFill>
                  <a:prstClr val="black"/>
                </a:solidFill>
                <a:latin typeface="Calibri Light" panose="020F0302020204030204"/>
                <a:cs typeface="Times New Roman" panose="02020603050405020304" pitchFamily="18" charset="0"/>
              </a:rPr>
              <a:t>Gmina X </a:t>
            </a:r>
            <a:r>
              <a:rPr lang="pl-PL" sz="2000" dirty="0">
                <a:solidFill>
                  <a:prstClr val="black"/>
                </a:solidFill>
                <a:latin typeface="Calibri Light" panose="020F0302020204030204"/>
                <a:cs typeface="Times New Roman" panose="02020603050405020304" pitchFamily="18" charset="0"/>
              </a:rPr>
              <a:t>dokonuje zwrotu środków </a:t>
            </a:r>
            <a:r>
              <a:rPr lang="pl-PL" sz="2000" dirty="0" smtClean="0">
                <a:solidFill>
                  <a:prstClr val="black"/>
                </a:solidFill>
                <a:latin typeface="Calibri Light" panose="020F0302020204030204"/>
                <a:cs typeface="Times New Roman" panose="02020603050405020304" pitchFamily="18" charset="0"/>
              </a:rPr>
              <a:t>finansowych na </a:t>
            </a:r>
            <a:r>
              <a:rPr lang="pl-PL" sz="2000" dirty="0">
                <a:solidFill>
                  <a:prstClr val="black"/>
                </a:solidFill>
                <a:latin typeface="Calibri Light" panose="020F0302020204030204"/>
                <a:cs typeface="Times New Roman" panose="02020603050405020304" pitchFamily="18" charset="0"/>
              </a:rPr>
              <a:t>rachunek </a:t>
            </a:r>
            <a:r>
              <a:rPr lang="pl-PL" sz="2000" dirty="0" smtClean="0">
                <a:solidFill>
                  <a:prstClr val="black"/>
                </a:solidFill>
                <a:latin typeface="Calibri Light" panose="020F0302020204030204"/>
                <a:cs typeface="Times New Roman" panose="02020603050405020304" pitchFamily="18" charset="0"/>
              </a:rPr>
              <a:t>Dotującego UMWW </a:t>
            </a:r>
            <a:br>
              <a:rPr lang="pl-PL" sz="2000" dirty="0" smtClean="0">
                <a:solidFill>
                  <a:prstClr val="black"/>
                </a:solidFill>
                <a:latin typeface="Calibri Light" panose="020F0302020204030204"/>
                <a:cs typeface="Times New Roman" panose="02020603050405020304" pitchFamily="18" charset="0"/>
              </a:rPr>
            </a:br>
            <a:r>
              <a:rPr lang="pl-PL" sz="2000" dirty="0" smtClean="0">
                <a:solidFill>
                  <a:prstClr val="black"/>
                </a:solidFill>
                <a:latin typeface="Calibri Light" panose="020F0302020204030204"/>
                <a:cs typeface="Times New Roman" panose="02020603050405020304" pitchFamily="18" charset="0"/>
              </a:rPr>
              <a:t>	w Poznaniu </a:t>
            </a:r>
            <a:r>
              <a:rPr lang="pl-PL" sz="2000" dirty="0">
                <a:solidFill>
                  <a:prstClr val="black"/>
                </a:solidFill>
                <a:latin typeface="Calibri Light" panose="020F0302020204030204"/>
                <a:cs typeface="Times New Roman" panose="02020603050405020304" pitchFamily="18" charset="0"/>
              </a:rPr>
              <a:t>nr: 07 1020 4027 0000 1802 0437 </a:t>
            </a:r>
            <a:r>
              <a:rPr lang="pl-PL" sz="2000" dirty="0" smtClean="0">
                <a:solidFill>
                  <a:prstClr val="black"/>
                </a:solidFill>
                <a:latin typeface="Calibri Light" panose="020F0302020204030204"/>
                <a:cs typeface="Times New Roman" panose="02020603050405020304" pitchFamily="18" charset="0"/>
              </a:rPr>
              <a:t>3254</a:t>
            </a:r>
            <a:r>
              <a:rPr lang="pl-PL" sz="2000" dirty="0">
                <a:solidFill>
                  <a:prstClr val="black"/>
                </a:solidFill>
                <a:latin typeface="Calibri Light" panose="020F0302020204030204"/>
                <a:cs typeface="Times New Roman" panose="02020603050405020304" pitchFamily="18" charset="0"/>
              </a:rPr>
              <a:t> </a:t>
            </a:r>
            <a:r>
              <a:rPr lang="pl-PL" sz="2000" dirty="0" smtClean="0">
                <a:solidFill>
                  <a:prstClr val="black"/>
                </a:solidFill>
                <a:latin typeface="Calibri Light" panose="020F0302020204030204"/>
                <a:cs typeface="Times New Roman" panose="02020603050405020304" pitchFamily="18" charset="0"/>
              </a:rPr>
              <a:t>podając w tytule nr umowy dotacyjnej 	DSIXX/2023.</a:t>
            </a:r>
          </a:p>
          <a:p>
            <a:pPr lvl="0" algn="just" defTabSz="457200">
              <a:buClr>
                <a:srgbClr val="1226AA"/>
              </a:buClr>
              <a:defRPr/>
            </a:pPr>
            <a:endParaRPr lang="pl-PL" sz="2000" dirty="0">
              <a:solidFill>
                <a:prstClr val="black"/>
              </a:solidFill>
              <a:latin typeface="Calibri Light" panose="020F0302020204030204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endParaRPr lang="pl-PL" dirty="0"/>
          </a:p>
          <a:p>
            <a:pPr lvl="0" algn="just" defTabSz="457200">
              <a:buClr>
                <a:srgbClr val="1226AA"/>
              </a:buClr>
              <a:defRPr/>
            </a:pPr>
            <a:endParaRPr lang="pl-PL" sz="2000" dirty="0">
              <a:solidFill>
                <a:prstClr val="black"/>
              </a:solidFill>
              <a:latin typeface="Calibri Light" panose="020F0302020204030204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98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2517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pl-PL" b="1" dirty="0" smtClean="0">
                <a:solidFill>
                  <a:srgbClr val="1226AA"/>
                </a:solidFill>
              </a:rPr>
              <a:t>Zwrot dotacji cd:</a:t>
            </a:r>
            <a:endParaRPr lang="pl-PL" b="1" dirty="0">
              <a:solidFill>
                <a:srgbClr val="1226AA"/>
              </a:solidFill>
            </a:endParaRPr>
          </a:p>
        </p:txBody>
      </p:sp>
      <p:pic>
        <p:nvPicPr>
          <p:cNvPr id="8" name="Symbol zastępczy zawartości 7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1612" y="6224858"/>
            <a:ext cx="2702187" cy="451635"/>
          </a:xfrm>
        </p:spPr>
      </p:pic>
      <p:sp>
        <p:nvSpPr>
          <p:cNvPr id="5" name="Prostokąt 4"/>
          <p:cNvSpPr/>
          <p:nvPr/>
        </p:nvSpPr>
        <p:spPr>
          <a:xfrm>
            <a:off x="1676400" y="6192982"/>
            <a:ext cx="9677399" cy="5153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2481" y="6241589"/>
            <a:ext cx="395785" cy="415231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1458915" y="1338080"/>
            <a:ext cx="10031470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6AA"/>
              </a:buClr>
              <a:buSzTx/>
              <a:tabLst/>
              <a:defRPr/>
            </a:pP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cs typeface="Times New Roman" panose="02020603050405020304" pitchFamily="18" charset="0"/>
              </a:rPr>
              <a:t>	</a:t>
            </a:r>
          </a:p>
          <a:p>
            <a:pPr marL="457200" lvl="0" indent="-4572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r>
              <a:rPr lang="pl-PL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W</a:t>
            </a: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pl-PL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przypadku zmniejszenia kosztów kwalifikowalnych zadania wysokość dotacji ulega zmniejszeniu do kwoty nieprzekraczającej 90 % kosztów </a:t>
            </a: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kwalifikowalnych. </a:t>
            </a:r>
            <a:b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</a:b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Powyższe ma zastosowanie również,  gdy przyznana dotacja stanowiła mniej niż 90% wartości projektu. </a:t>
            </a:r>
          </a:p>
          <a:p>
            <a:pPr lvl="0" algn="just" defTabSz="457200">
              <a:buClr>
                <a:srgbClr val="1226AA"/>
              </a:buClr>
              <a:defRPr/>
            </a:pPr>
            <a:endParaRPr lang="pl-PL" sz="2000" dirty="0" smtClean="0">
              <a:solidFill>
                <a:prstClr val="black"/>
              </a:solidFill>
              <a:latin typeface="+mj-lt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	</a:t>
            </a:r>
            <a:r>
              <a:rPr lang="pl-PL" sz="2000" u="sng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Przykład:</a:t>
            </a:r>
          </a:p>
          <a:p>
            <a:pPr lvl="0" algn="just" defTabSz="457200">
              <a:buClr>
                <a:srgbClr val="1226AA"/>
              </a:buClr>
              <a:defRPr/>
            </a:pP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	Zgodnie z wnioskiem o udzielenie dotacji Gmina X otrzymała dotację </a:t>
            </a:r>
            <a:b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</a:b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	w wysokości 100 000 zł (89,74% wartości zadania), przy wkładzie własnym w kwocie </a:t>
            </a:r>
            <a:b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</a:b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	11 436 	zł (10,26% wartości zadania). Przyznana dotacja stanowiła więc mniej niż 90% 	wartości 	realizacji zadania. </a:t>
            </a:r>
            <a:endParaRPr lang="pl-PL" sz="2000" dirty="0">
              <a:solidFill>
                <a:prstClr val="black"/>
              </a:solidFill>
              <a:latin typeface="+mj-lt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	Realizacja </a:t>
            </a:r>
            <a:r>
              <a:rPr lang="pl-PL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zadania wyniosła  </a:t>
            </a: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94 792 zł a nie jak zakładano we wniosku 111 436 zł.</a:t>
            </a:r>
          </a:p>
          <a:p>
            <a:pPr lvl="0" algn="just" defTabSz="457200">
              <a:buClr>
                <a:srgbClr val="1226AA"/>
              </a:buClr>
              <a:defRPr/>
            </a:pP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	Zwrot dotacji powinien nastąpić w kwocie 14 687,20 zł, czyli przy założeniu, że dotacja 	stanowi 90% wartości zadania.</a:t>
            </a:r>
          </a:p>
          <a:p>
            <a:pPr lvl="0" algn="just" defTabSz="457200">
              <a:buClr>
                <a:srgbClr val="1226AA"/>
              </a:buClr>
              <a:defRPr/>
            </a:pPr>
            <a:r>
              <a:rPr lang="pl-PL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	</a:t>
            </a: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Sposób wyliczenia dotacji do zwrotu: 94 792 zł x 90% = 85 312,80 zł </a:t>
            </a:r>
          </a:p>
          <a:p>
            <a:pPr lvl="0" algn="just" defTabSz="457200">
              <a:buClr>
                <a:srgbClr val="1226AA"/>
              </a:buClr>
              <a:defRPr/>
            </a:pPr>
            <a:r>
              <a:rPr lang="pl-PL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	</a:t>
            </a:r>
            <a:r>
              <a:rPr lang="pl-PL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100 000 zł – 85 312,80 zł = 14 687,20 zł</a:t>
            </a:r>
          </a:p>
          <a:p>
            <a:pPr lvl="0" algn="just" defTabSz="457200">
              <a:buClr>
                <a:srgbClr val="1226AA"/>
              </a:buClr>
              <a:defRPr/>
            </a:pPr>
            <a:endParaRPr lang="pl-PL" sz="2000" u="sng" dirty="0">
              <a:solidFill>
                <a:prstClr val="black"/>
              </a:solidFill>
              <a:latin typeface="+mj-lt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endParaRPr lang="pl-PL" sz="2000" u="sng" dirty="0" smtClean="0">
              <a:solidFill>
                <a:prstClr val="black"/>
              </a:solidFill>
              <a:latin typeface="+mj-lt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endParaRPr lang="pl-PL" sz="2000" dirty="0" smtClean="0">
              <a:solidFill>
                <a:prstClr val="black"/>
              </a:solidFill>
              <a:latin typeface="+mj-lt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endParaRPr kumimoji="0" lang="pl-PL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endParaRPr kumimoji="0" lang="pl-PL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cs typeface="Times New Roman" panose="02020603050405020304" pitchFamily="18" charset="0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6AA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5339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2517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pl-PL" b="1" dirty="0" smtClean="0">
                <a:solidFill>
                  <a:srgbClr val="1226AA"/>
                </a:solidFill>
              </a:rPr>
              <a:t>Ewidencja księgowa dotacji</a:t>
            </a:r>
            <a:endParaRPr lang="pl-PL" b="1" dirty="0">
              <a:solidFill>
                <a:srgbClr val="1226AA"/>
              </a:solidFill>
            </a:endParaRPr>
          </a:p>
        </p:txBody>
      </p:sp>
      <p:pic>
        <p:nvPicPr>
          <p:cNvPr id="8" name="Symbol zastępczy zawartości 7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1612" y="6224858"/>
            <a:ext cx="2702187" cy="451635"/>
          </a:xfrm>
        </p:spPr>
      </p:pic>
      <p:sp>
        <p:nvSpPr>
          <p:cNvPr id="5" name="Prostokąt 4"/>
          <p:cNvSpPr/>
          <p:nvPr/>
        </p:nvSpPr>
        <p:spPr>
          <a:xfrm>
            <a:off x="1676400" y="6192982"/>
            <a:ext cx="9677399" cy="5153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2481" y="6241589"/>
            <a:ext cx="395785" cy="415231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1458915" y="1338080"/>
            <a:ext cx="10031470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6AA"/>
              </a:buClr>
              <a:buSzTx/>
              <a:tabLst/>
              <a:defRPr/>
            </a:pP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cs typeface="Times New Roman" panose="02020603050405020304" pitchFamily="18" charset="0"/>
              </a:rPr>
              <a:t>	</a:t>
            </a:r>
          </a:p>
          <a:p>
            <a:pPr marL="457200" lvl="0" indent="-4572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endParaRPr lang="pl-PL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0" indent="-4572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Dotowany zobowiązany jest do prowadzenia </a:t>
            </a:r>
            <a:r>
              <a:rPr lang="pl-PL" sz="2000" b="1" dirty="0" smtClean="0">
                <a:latin typeface="+mj-lt"/>
                <a:ea typeface="Times New Roman" panose="02020603050405020304" pitchFamily="18" charset="0"/>
              </a:rPr>
              <a:t>wyodrębnionej dokumentacji finansowo</a:t>
            </a:r>
            <a:br>
              <a:rPr lang="pl-PL" sz="2000" b="1" dirty="0" smtClean="0">
                <a:latin typeface="+mj-lt"/>
                <a:ea typeface="Times New Roman" panose="02020603050405020304" pitchFamily="18" charset="0"/>
              </a:rPr>
            </a:br>
            <a:r>
              <a:rPr lang="pl-PL" sz="2000" b="1" dirty="0" smtClean="0">
                <a:latin typeface="+mj-lt"/>
                <a:ea typeface="Times New Roman" panose="02020603050405020304" pitchFamily="18" charset="0"/>
              </a:rPr>
              <a:t>-księgowej </a:t>
            </a: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środków finansowych otrzymanych na realizację zadania zgodnie z zasadami wynikającymi z ustawy z dnia 29 września 1994 r. o rachunkowości (Dz. U. z 2023 r. poz. 120) w sposób umożliwiający identyfikację poszczególnych operacji księgowych, </a:t>
            </a:r>
            <a:br>
              <a:rPr lang="pl-PL" sz="2000" dirty="0" smtClean="0">
                <a:latin typeface="+mj-lt"/>
                <a:ea typeface="Times New Roman" panose="02020603050405020304" pitchFamily="18" charset="0"/>
              </a:rPr>
            </a:b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w szczególności do prowadzenia wyodrębnionej ewidencji księgowej środków otrzymanych </a:t>
            </a:r>
            <a:br>
              <a:rPr lang="pl-PL" sz="2000" dirty="0" smtClean="0">
                <a:latin typeface="+mj-lt"/>
                <a:ea typeface="Times New Roman" panose="02020603050405020304" pitchFamily="18" charset="0"/>
              </a:rPr>
            </a:b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z dotacji oraz wydatków dokonywanych z tych środków, zgodnie z art. 152 ust 1 ustawy </a:t>
            </a:r>
            <a:br>
              <a:rPr lang="pl-PL" sz="2000" dirty="0" smtClean="0">
                <a:latin typeface="+mj-lt"/>
                <a:ea typeface="Times New Roman" panose="02020603050405020304" pitchFamily="18" charset="0"/>
              </a:rPr>
            </a:b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z dnia 27 sierpnia 2009 r. o finansach publicznych (Dz. U. z 2023 r. poz. 1270).</a:t>
            </a:r>
          </a:p>
          <a:p>
            <a:pPr marL="457200" lvl="0" indent="-457200" algn="just" defTabSz="457200">
              <a:buClr>
                <a:srgbClr val="1226AA"/>
              </a:buClr>
              <a:buFont typeface="Wingdings" panose="05000000000000000000" pitchFamily="2" charset="2"/>
              <a:buChar char="ü"/>
              <a:defRPr/>
            </a:pPr>
            <a:endParaRPr lang="pl-PL" sz="2000" dirty="0">
              <a:latin typeface="+mj-lt"/>
              <a:ea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	Spełnienie powyższego wymogu stanowi np.:</a:t>
            </a:r>
          </a:p>
          <a:p>
            <a:pPr lvl="0" algn="just" defTabSz="457200">
              <a:buClr>
                <a:srgbClr val="1226AA"/>
              </a:buClr>
              <a:defRPr/>
            </a:pP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	- stosowny zapis w polityce rachunkowości Dotowanego,</a:t>
            </a:r>
          </a:p>
          <a:p>
            <a:pPr lvl="0" algn="just" defTabSz="457200">
              <a:buClr>
                <a:srgbClr val="1226AA"/>
              </a:buClr>
              <a:defRPr/>
            </a:pPr>
            <a:r>
              <a:rPr lang="pl-PL" sz="2000" dirty="0">
                <a:latin typeface="+mj-lt"/>
                <a:ea typeface="Times New Roman" panose="02020603050405020304" pitchFamily="18" charset="0"/>
              </a:rPr>
              <a:t>	</a:t>
            </a: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- plan kont uwzględniający konta analityczne zw. z realizacją Programu „Błękitno zielone 		  inicjatywy dla Wielkopolski”,</a:t>
            </a:r>
          </a:p>
          <a:p>
            <a:pPr lvl="0" algn="just" defTabSz="457200">
              <a:buClr>
                <a:srgbClr val="1226AA"/>
              </a:buClr>
              <a:defRPr/>
            </a:pPr>
            <a:r>
              <a:rPr lang="pl-PL" sz="2000" dirty="0">
                <a:latin typeface="+mj-lt"/>
                <a:ea typeface="Times New Roman" panose="02020603050405020304" pitchFamily="18" charset="0"/>
              </a:rPr>
              <a:t>	</a:t>
            </a: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- zarządzenie Kierownika jednostki Dotowanego w </a:t>
            </a:r>
            <a:r>
              <a:rPr lang="pl-PL" sz="2000" dirty="0" err="1" smtClean="0">
                <a:latin typeface="+mj-lt"/>
                <a:ea typeface="Times New Roman" panose="02020603050405020304" pitchFamily="18" charset="0"/>
              </a:rPr>
              <a:t>spr</a:t>
            </a:r>
            <a:r>
              <a:rPr lang="pl-PL" sz="2000" dirty="0" smtClean="0">
                <a:latin typeface="+mj-lt"/>
                <a:ea typeface="Times New Roman" panose="02020603050405020304" pitchFamily="18" charset="0"/>
              </a:rPr>
              <a:t>. wyodrębnienia ewidencji księgowej 	na potrzeby realizacji Programu.</a:t>
            </a:r>
            <a:endParaRPr lang="pl-PL" sz="2400" dirty="0" smtClean="0">
              <a:latin typeface="+mj-lt"/>
              <a:ea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endParaRPr lang="pl-PL" sz="2000" u="sng" dirty="0">
              <a:solidFill>
                <a:prstClr val="black"/>
              </a:solidFill>
              <a:latin typeface="+mj-lt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endParaRPr lang="pl-PL" sz="2000" u="sng" dirty="0" smtClean="0">
              <a:solidFill>
                <a:prstClr val="black"/>
              </a:solidFill>
              <a:latin typeface="+mj-lt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endParaRPr lang="pl-PL" sz="2000" dirty="0" smtClean="0">
              <a:solidFill>
                <a:prstClr val="black"/>
              </a:solidFill>
              <a:latin typeface="+mj-lt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endParaRPr kumimoji="0" lang="pl-PL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1226AA"/>
              </a:buClr>
              <a:defRPr/>
            </a:pPr>
            <a:endParaRPr kumimoji="0" lang="pl-PL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cs typeface="Times New Roman" panose="02020603050405020304" pitchFamily="18" charset="0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6AA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1163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988</TotalTime>
  <Words>1779</Words>
  <Application>Microsoft Office PowerPoint</Application>
  <PresentationFormat>Panoramiczny</PresentationFormat>
  <Paragraphs>159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Motyw pakietu Office</vt:lpstr>
      <vt:lpstr>„Błękitno-zielone inicjatywy  dla Wielkopolski  – realizacja i rozliczenie dotacji”</vt:lpstr>
      <vt:lpstr>  „Błękitno-zielone inicjatywy”  obowiązek poinformowania/uzyskania zgody  </vt:lpstr>
      <vt:lpstr>  „Błękitno-zielone inicjatywy”  – aneksowanie umów  </vt:lpstr>
      <vt:lpstr>Terminy:</vt:lpstr>
      <vt:lpstr>Terminy cd:</vt:lpstr>
      <vt:lpstr>Zwrot dotacji:</vt:lpstr>
      <vt:lpstr>Zwrot dotacji - przykład</vt:lpstr>
      <vt:lpstr>Zwrot dotacji cd:</vt:lpstr>
      <vt:lpstr>Ewidencja księgowa dotacji</vt:lpstr>
      <vt:lpstr>Zasady opisywania faktur</vt:lpstr>
      <vt:lpstr>Zasady opisywania faktur - cd</vt:lpstr>
      <vt:lpstr>Sprawozdawczość</vt:lpstr>
      <vt:lpstr>Sprawozdawczość cd.</vt:lpstr>
      <vt:lpstr>Najczęściej popełniane błędy</vt:lpstr>
      <vt:lpstr>Najczęściej zadawane pytania</vt:lpstr>
      <vt:lpstr> DZIĘKUJĘ ZA UWAGĘ  zapraszamy do kontaktu: dsi.sekretariat@umww.pl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Sklepik Katarzyna</dc:creator>
  <cp:lastModifiedBy>Kuczynska Sylwia</cp:lastModifiedBy>
  <cp:revision>108</cp:revision>
  <cp:lastPrinted>2023-01-16T06:53:18Z</cp:lastPrinted>
  <dcterms:created xsi:type="dcterms:W3CDTF">2022-07-11T18:26:08Z</dcterms:created>
  <dcterms:modified xsi:type="dcterms:W3CDTF">2023-10-30T07:07:39Z</dcterms:modified>
</cp:coreProperties>
</file>