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6" r:id="rId3"/>
    <p:sldId id="283" r:id="rId4"/>
    <p:sldId id="282" r:id="rId5"/>
    <p:sldId id="279" r:id="rId6"/>
    <p:sldId id="280" r:id="rId7"/>
    <p:sldId id="281" r:id="rId8"/>
    <p:sldId id="270" r:id="rId9"/>
    <p:sldId id="258" r:id="rId10"/>
    <p:sldId id="259" r:id="rId11"/>
    <p:sldId id="260" r:id="rId12"/>
    <p:sldId id="261" r:id="rId13"/>
    <p:sldId id="287" r:id="rId14"/>
    <p:sldId id="265" r:id="rId15"/>
    <p:sldId id="266" r:id="rId16"/>
    <p:sldId id="267" r:id="rId17"/>
    <p:sldId id="268" r:id="rId18"/>
    <p:sldId id="264" r:id="rId19"/>
    <p:sldId id="271" r:id="rId20"/>
    <p:sldId id="272" r:id="rId21"/>
    <p:sldId id="273" r:id="rId22"/>
    <p:sldId id="269" r:id="rId23"/>
    <p:sldId id="274" r:id="rId24"/>
    <p:sldId id="275" r:id="rId25"/>
    <p:sldId id="276" r:id="rId26"/>
    <p:sldId id="277" r:id="rId27"/>
    <p:sldId id="278" r:id="rId28"/>
    <p:sldId id="288" r:id="rId29"/>
    <p:sldId id="285" r:id="rId3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95"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smtClean="0"/>
              <a:t>Kliknij, aby edytować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965B717-DFD7-4092-949C-85AB5D08118C}" type="datetimeFigureOut">
              <a:rPr lang="pl-PL" smtClean="0"/>
              <a:t>04.02.2022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D919B7-D218-4A42-A5FC-F1F06D01BE36}" type="slidenum">
              <a:rPr lang="pl-PL" smtClean="0"/>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1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965B717-DFD7-4092-949C-85AB5D08118C}" type="datetimeFigureOut">
              <a:rPr lang="pl-PL" smtClean="0"/>
              <a:t>04.02.2022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424576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965B717-DFD7-4092-949C-85AB5D08118C}" type="datetimeFigureOut">
              <a:rPr lang="pl-PL" smtClean="0"/>
              <a:t>04.02.2022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429488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965B717-DFD7-4092-949C-85AB5D08118C}" type="datetimeFigureOut">
              <a:rPr lang="pl-PL" smtClean="0"/>
              <a:t>04.02.2022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374498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A965B717-DFD7-4092-949C-85AB5D08118C}" type="datetimeFigureOut">
              <a:rPr lang="pl-PL" smtClean="0"/>
              <a:t>04.02.2022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D919B7-D218-4A42-A5FC-F1F06D01BE36}" type="slidenum">
              <a:rPr lang="pl-PL" smtClean="0"/>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6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smtClean="0"/>
              <a:t>Kliknij, aby edytować styl</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965B717-DFD7-4092-949C-85AB5D08118C}" type="datetimeFigureOut">
              <a:rPr lang="pl-PL" smtClean="0"/>
              <a:t>04.02.2022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133975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965B717-DFD7-4092-949C-85AB5D08118C}" type="datetimeFigureOut">
              <a:rPr lang="pl-PL" smtClean="0"/>
              <a:t>04.02.2022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248127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965B717-DFD7-4092-949C-85AB5D08118C}" type="datetimeFigureOut">
              <a:rPr lang="pl-PL" smtClean="0"/>
              <a:t>04.02.2022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185773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65B717-DFD7-4092-949C-85AB5D08118C}" type="datetimeFigureOut">
              <a:rPr lang="pl-PL" smtClean="0"/>
              <a:t>04.02.2022</a:t>
            </a:fld>
            <a:endParaRPr lang="pl-P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l-PL"/>
          </a:p>
        </p:txBody>
      </p:sp>
      <p:sp>
        <p:nvSpPr>
          <p:cNvPr id="9" name="Slide Number Placeholder 8"/>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425345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smtClean="0"/>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965B717-DFD7-4092-949C-85AB5D08118C}" type="datetimeFigureOut">
              <a:rPr lang="pl-PL" smtClean="0"/>
              <a:t>04.02.2022</a:t>
            </a:fld>
            <a:endParaRPr lang="pl-P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FD919B7-D218-4A42-A5FC-F1F06D01BE36}" type="slidenum">
              <a:rPr lang="pl-PL" smtClean="0"/>
              <a:t>‹#›</a:t>
            </a:fld>
            <a:endParaRPr lang="pl-PL"/>
          </a:p>
        </p:txBody>
      </p:sp>
    </p:spTree>
    <p:extLst>
      <p:ext uri="{BB962C8B-B14F-4D97-AF65-F5344CB8AC3E}">
        <p14:creationId xmlns:p14="http://schemas.microsoft.com/office/powerpoint/2010/main" val="271950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A965B717-DFD7-4092-949C-85AB5D08118C}" type="datetimeFigureOut">
              <a:rPr lang="pl-PL" smtClean="0"/>
              <a:t>04.02.2022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D919B7-D218-4A42-A5FC-F1F06D01BE36}" type="slidenum">
              <a:rPr lang="pl-PL" smtClean="0"/>
              <a:t>‹#›</a:t>
            </a:fld>
            <a:endParaRPr lang="pl-PL"/>
          </a:p>
        </p:txBody>
      </p:sp>
    </p:spTree>
    <p:extLst>
      <p:ext uri="{BB962C8B-B14F-4D97-AF65-F5344CB8AC3E}">
        <p14:creationId xmlns:p14="http://schemas.microsoft.com/office/powerpoint/2010/main" val="52019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smtClean="0"/>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965B717-DFD7-4092-949C-85AB5D08118C}" type="datetimeFigureOut">
              <a:rPr lang="pl-PL" smtClean="0"/>
              <a:t>04.02.2022</a:t>
            </a:fld>
            <a:endParaRPr lang="pl-P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l-P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FD919B7-D218-4A42-A5FC-F1F06D01BE36}" type="slidenum">
              <a:rPr lang="pl-PL" smtClean="0"/>
              <a:t>‹#›</a:t>
            </a:fld>
            <a:endParaRPr lang="pl-P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417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umww.pl/konkurs-nasz-pomysl-na-ochrone-srodowiska-vii-edycja" TargetMode="External"/><Relationship Id="rId2" Type="http://schemas.openxmlformats.org/officeDocument/2006/relationships/hyperlink" Target="https://www.umww.pl/dzialania-proekologiczne-i-prokulturowe-w-ramach-strategii-rozwoju-wojewodztwa-wielkopolskiego" TargetMode="Externa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bip.umww.pl/292---489---k_85---k_281---ogloszenie-w-sprawie-zlecenia-organizacjom-pozarzadowym-1-12012481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Sylwia.Kuczynska@umww.p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Lukasz.Chmielewski@umww.pl" TargetMode="External"/><Relationship Id="rId5" Type="http://schemas.openxmlformats.org/officeDocument/2006/relationships/hyperlink" Target="mailto:Leszek.Hamrol@umww.pl" TargetMode="External"/><Relationship Id="rId4" Type="http://schemas.openxmlformats.org/officeDocument/2006/relationships/hyperlink" Target="http://www.umww.p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0" y="135439"/>
            <a:ext cx="12192000" cy="3566160"/>
          </a:xfrm>
        </p:spPr>
        <p:txBody>
          <a:bodyPr anchor="b">
            <a:normAutofit/>
          </a:bodyPr>
          <a:lstStyle/>
          <a:p>
            <a:pPr algn="ctr"/>
            <a:r>
              <a:rPr lang="pl-PL" altLang="pl-PL" sz="4800" b="1" dirty="0">
                <a:latin typeface="Times New Roman" panose="02020603050405020304" pitchFamily="18" charset="0"/>
              </a:rPr>
              <a:t>„</a:t>
            </a:r>
            <a:r>
              <a:rPr lang="pl-PL" altLang="pl-PL" sz="4800" b="1" dirty="0" smtClean="0">
                <a:latin typeface="Times New Roman" panose="02020603050405020304" pitchFamily="18" charset="0"/>
              </a:rPr>
              <a:t>Błękitno-zielone inicjatywy dla Wielkopolski”</a:t>
            </a:r>
            <a:r>
              <a:rPr lang="pl-PL" altLang="pl-PL" sz="5400" b="1" dirty="0">
                <a:latin typeface="Times New Roman" panose="02020603050405020304" pitchFamily="18" charset="0"/>
              </a:rPr>
              <a:t/>
            </a:r>
            <a:br>
              <a:rPr lang="pl-PL" altLang="pl-PL" sz="5400" b="1" dirty="0">
                <a:latin typeface="Times New Roman" panose="02020603050405020304" pitchFamily="18" charset="0"/>
              </a:rPr>
            </a:br>
            <a:r>
              <a:rPr lang="pl-PL" altLang="pl-PL" sz="5400" b="1" dirty="0" smtClean="0">
                <a:latin typeface="Times New Roman" panose="02020603050405020304" pitchFamily="18" charset="0"/>
              </a:rPr>
              <a:t> </a:t>
            </a:r>
            <a:endParaRPr lang="pl-PL" sz="5400" dirty="0"/>
          </a:p>
        </p:txBody>
      </p:sp>
      <p:sp>
        <p:nvSpPr>
          <p:cNvPr id="3" name="Podtytuł 2"/>
          <p:cNvSpPr>
            <a:spLocks noGrp="1"/>
          </p:cNvSpPr>
          <p:nvPr>
            <p:ph type="subTitle" idx="1"/>
          </p:nvPr>
        </p:nvSpPr>
        <p:spPr/>
        <p:txBody>
          <a:bodyPr/>
          <a:lstStyle/>
          <a:p>
            <a:r>
              <a:rPr lang="pl-PL" altLang="pl-PL" dirty="0" smtClean="0">
                <a:solidFill>
                  <a:srgbClr val="000000"/>
                </a:solidFill>
                <a:latin typeface="Times New Roman" panose="02020603050405020304" pitchFamily="18" charset="0"/>
              </a:rPr>
              <a:t>        </a:t>
            </a:r>
            <a:endParaRPr lang="pl-PL" dirty="0"/>
          </a:p>
        </p:txBody>
      </p:sp>
      <p:sp>
        <p:nvSpPr>
          <p:cNvPr id="7" name="Text Box 1032"/>
          <p:cNvSpPr txBox="1">
            <a:spLocks noChangeArrowheads="1"/>
          </p:cNvSpPr>
          <p:nvPr/>
        </p:nvSpPr>
        <p:spPr bwMode="auto">
          <a:xfrm>
            <a:off x="1547446" y="4631514"/>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l-PL" altLang="pl-PL" sz="2400" dirty="0">
                <a:solidFill>
                  <a:srgbClr val="000000"/>
                </a:solidFill>
                <a:latin typeface="Times New Roman" panose="02020603050405020304" pitchFamily="18" charset="0"/>
              </a:rPr>
              <a:t>Departament Korzystania i Informacji o Środowisku Urzędu Marszałkowskiego Województwa </a:t>
            </a:r>
            <a:r>
              <a:rPr lang="pl-PL" altLang="pl-PL" sz="2400" dirty="0" smtClean="0">
                <a:solidFill>
                  <a:srgbClr val="000000"/>
                </a:solidFill>
                <a:latin typeface="Times New Roman" panose="02020603050405020304" pitchFamily="18" charset="0"/>
              </a:rPr>
              <a:t>Wielkopolskiego w </a:t>
            </a:r>
            <a:r>
              <a:rPr lang="pl-PL" altLang="pl-PL" sz="2400" dirty="0">
                <a:solidFill>
                  <a:srgbClr val="000000"/>
                </a:solidFill>
                <a:latin typeface="Times New Roman" panose="02020603050405020304" pitchFamily="18" charset="0"/>
              </a:rPr>
              <a:t>Poznaniu</a:t>
            </a:r>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274840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165702"/>
            <a:ext cx="12192000" cy="1206500"/>
          </a:xfrm>
        </p:spPr>
        <p:txBody>
          <a:bodyPr anchor="t">
            <a:noAutofit/>
          </a:bodyPr>
          <a:lstStyle/>
          <a:p>
            <a:pPr algn="ctr"/>
            <a:r>
              <a:rPr lang="pl-PL" altLang="pl-PL" sz="4000" b="1" dirty="0" smtClean="0">
                <a:latin typeface="Times New Roman" panose="02020603050405020304" pitchFamily="18" charset="0"/>
                <a:cs typeface="Times New Roman" panose="02020603050405020304" pitchFamily="18" charset="0"/>
              </a:rPr>
              <a:t>Przykłady działań, które mogą zostać dofinansowane:</a:t>
            </a:r>
            <a:endParaRPr lang="pl-PL" sz="4000" dirty="0">
              <a:latin typeface="Times New Roman" panose="02020603050405020304" pitchFamily="18" charset="0"/>
              <a:cs typeface="Times New Roman" panose="02020603050405020304" pitchFamily="18" charset="0"/>
            </a:endParaRPr>
          </a:p>
        </p:txBody>
      </p:sp>
      <p:sp>
        <p:nvSpPr>
          <p:cNvPr id="5" name="pole tekstowe 4"/>
          <p:cNvSpPr txBox="1"/>
          <p:nvPr/>
        </p:nvSpPr>
        <p:spPr>
          <a:xfrm>
            <a:off x="773723" y="1787652"/>
            <a:ext cx="11418277" cy="4370427"/>
          </a:xfrm>
          <a:prstGeom prst="rect">
            <a:avLst/>
          </a:prstGeom>
          <a:noFill/>
        </p:spPr>
        <p:txBody>
          <a:bodyPr wrap="square" rtlCol="0">
            <a:spAutoFit/>
          </a:bodyPr>
          <a:lstStyle/>
          <a:p>
            <a:pPr marL="285750" indent="-285750">
              <a:buClr>
                <a:schemeClr val="accent1"/>
              </a:buClr>
              <a:buFont typeface="Wingdings" panose="05000000000000000000" pitchFamily="2" charset="2"/>
              <a:buChar char="ü"/>
            </a:pPr>
            <a:endParaRPr lang="pl-PL" altLang="pl-PL" dirty="0" smtClean="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altLang="pl-PL"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redukcja lub ograniczanie zużycia paliw </a:t>
            </a:r>
            <a:r>
              <a:rPr lang="pl-PL" altLang="pl-PL" sz="2000" dirty="0" smtClean="0">
                <a:latin typeface="Times New Roman" panose="02020603050405020304" pitchFamily="18" charset="0"/>
                <a:cs typeface="Times New Roman" panose="02020603050405020304" pitchFamily="18" charset="0"/>
              </a:rPr>
              <a:t>konwencjonalnych</a:t>
            </a:r>
            <a:r>
              <a:rPr lang="pl-PL" altLang="pl-PL" sz="2000" dirty="0">
                <a:latin typeface="Times New Roman" panose="02020603050405020304" pitchFamily="18" charset="0"/>
                <a:cs typeface="Times New Roman" panose="02020603050405020304" pitchFamily="18" charset="0"/>
              </a:rPr>
              <a:t>;</a:t>
            </a:r>
            <a:endParaRPr lang="pl-PL" altLang="pl-PL" sz="2000" dirty="0" smtClean="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ogrody deszczowe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zielone place zabaw</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zielone przystanki</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zielone dachy</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zielone fasady i ściany</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nawierzchnie przepuszczalne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podłoża strukturalne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ogrody/parki/ skwery miododajne</a:t>
            </a:r>
            <a:r>
              <a:rPr lang="pl-PL" altLang="pl-PL" sz="2000" dirty="0" smtClean="0">
                <a:latin typeface="Times New Roman" panose="02020603050405020304" pitchFamily="18" charset="0"/>
                <a:cs typeface="Times New Roman" panose="02020603050405020304" pitchFamily="18" charset="0"/>
              </a:rPr>
              <a:t>; </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chodniki </a:t>
            </a:r>
            <a:r>
              <a:rPr lang="pl-PL" altLang="pl-PL" sz="2000" dirty="0" err="1" smtClean="0">
                <a:latin typeface="Times New Roman" panose="02020603050405020304" pitchFamily="18" charset="0"/>
                <a:cs typeface="Times New Roman" panose="02020603050405020304" pitchFamily="18" charset="0"/>
              </a:rPr>
              <a:t>rampowe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wybiegi/place </a:t>
            </a:r>
            <a:r>
              <a:rPr lang="pl-PL" altLang="pl-PL" sz="2000" dirty="0">
                <a:latin typeface="Times New Roman" panose="02020603050405020304" pitchFamily="18" charset="0"/>
                <a:cs typeface="Times New Roman" panose="02020603050405020304" pitchFamily="18" charset="0"/>
              </a:rPr>
              <a:t>zabaw dla psów/kotów</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ogrody </a:t>
            </a:r>
            <a:r>
              <a:rPr lang="pl-PL" altLang="pl-PL" sz="2000" dirty="0">
                <a:latin typeface="Times New Roman" panose="02020603050405020304" pitchFamily="18" charset="0"/>
                <a:cs typeface="Times New Roman" panose="02020603050405020304" pitchFamily="18" charset="0"/>
              </a:rPr>
              <a:t>sensoryczne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 </a:t>
            </a:r>
            <a:r>
              <a:rPr lang="pl-PL" altLang="pl-PL" sz="2000" dirty="0">
                <a:latin typeface="Times New Roman" panose="02020603050405020304" pitchFamily="18" charset="0"/>
                <a:cs typeface="Times New Roman" panose="02020603050405020304" pitchFamily="18" charset="0"/>
              </a:rPr>
              <a:t>ścieżki/aleje </a:t>
            </a:r>
            <a:r>
              <a:rPr lang="pl-PL" altLang="pl-PL" sz="2000" dirty="0" err="1" smtClean="0">
                <a:latin typeface="Times New Roman" panose="02020603050405020304" pitchFamily="18" charset="0"/>
                <a:cs typeface="Times New Roman" panose="02020603050405020304" pitchFamily="18" charset="0"/>
              </a:rPr>
              <a:t>eko</a:t>
            </a:r>
            <a:r>
              <a:rPr lang="pl-PL" altLang="pl-PL" sz="2000" dirty="0" smtClean="0">
                <a:latin typeface="Times New Roman" panose="02020603050405020304" pitchFamily="18" charset="0"/>
                <a:cs typeface="Times New Roman" panose="02020603050405020304" pitchFamily="18" charset="0"/>
              </a:rPr>
              <a:t>-edukacyjne</a:t>
            </a:r>
            <a:r>
              <a:rPr lang="pl-PL" altLang="pl-PL" sz="2000" dirty="0">
                <a:latin typeface="Times New Roman" panose="02020603050405020304" pitchFamily="18" charset="0"/>
                <a:cs typeface="Times New Roman" panose="02020603050405020304" pitchFamily="18" charset="0"/>
              </a:rPr>
              <a:t>;</a:t>
            </a:r>
            <a:endParaRPr lang="pl-PL" sz="2000" dirty="0">
              <a:latin typeface="Times New Roman" panose="02020603050405020304" pitchFamily="18" charset="0"/>
              <a:cs typeface="Times New Roman" panose="02020603050405020304" pitchFamily="18" charset="0"/>
            </a:endParaRPr>
          </a:p>
        </p:txBody>
      </p:sp>
      <p:pic>
        <p:nvPicPr>
          <p:cNvPr id="6" name="Obraz 5" descr="Horticulture Guide | College of DuPage Libra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834" y="2584938"/>
            <a:ext cx="3349043" cy="378926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43513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117496"/>
            <a:ext cx="12192000" cy="1206500"/>
          </a:xfrm>
        </p:spPr>
        <p:txBody>
          <a:bodyPr anchor="ctr">
            <a:noAutofit/>
          </a:bodyPr>
          <a:lstStyle/>
          <a:p>
            <a:pPr algn="ctr"/>
            <a:r>
              <a:rPr lang="pl-PL" altLang="pl-PL" sz="4000" b="1" dirty="0" smtClean="0">
                <a:latin typeface="Times New Roman" panose="02020603050405020304" pitchFamily="18" charset="0"/>
                <a:cs typeface="Times New Roman" panose="02020603050405020304" pitchFamily="18" charset="0"/>
              </a:rPr>
              <a:t>Przykłady działań, które mogą zostać dofinansowane (ciąg dalszy):</a:t>
            </a:r>
            <a:endParaRPr lang="pl-PL" sz="4000" dirty="0">
              <a:latin typeface="Times New Roman" panose="02020603050405020304" pitchFamily="18" charset="0"/>
              <a:cs typeface="Times New Roman" panose="02020603050405020304" pitchFamily="18" charset="0"/>
            </a:endParaRPr>
          </a:p>
        </p:txBody>
      </p:sp>
      <p:sp>
        <p:nvSpPr>
          <p:cNvPr id="5" name="pole tekstowe 4"/>
          <p:cNvSpPr txBox="1"/>
          <p:nvPr/>
        </p:nvSpPr>
        <p:spPr>
          <a:xfrm>
            <a:off x="522201" y="1829355"/>
            <a:ext cx="10857923" cy="3231654"/>
          </a:xfrm>
          <a:prstGeom prst="rect">
            <a:avLst/>
          </a:prstGeom>
          <a:noFill/>
        </p:spPr>
        <p:txBody>
          <a:bodyPr wrap="square" rtlCol="0">
            <a:spAutoFit/>
          </a:bodyPr>
          <a:lstStyle/>
          <a:p>
            <a:endParaRPr lang="pl-PL" altLang="pl-PL" sz="2400" i="1" dirty="0" smtClean="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tereny </a:t>
            </a:r>
            <a:r>
              <a:rPr lang="pl-PL" altLang="pl-PL" sz="2000" dirty="0">
                <a:latin typeface="Times New Roman" panose="02020603050405020304" pitchFamily="18" charset="0"/>
                <a:cs typeface="Times New Roman" panose="02020603050405020304" pitchFamily="18" charset="0"/>
              </a:rPr>
              <a:t>rekreacyjne/oazy zieleni</a:t>
            </a:r>
            <a:r>
              <a:rPr lang="pl-PL" altLang="pl-PL" sz="2000" dirty="0" smtClean="0">
                <a:latin typeface="Times New Roman" panose="02020603050405020304" pitchFamily="18" charset="0"/>
                <a:cs typeface="Times New Roman" panose="02020603050405020304" pitchFamily="18" charset="0"/>
              </a:rPr>
              <a:t>;</a:t>
            </a:r>
          </a:p>
          <a:p>
            <a:pPr marL="285750" indent="-285750" algn="just">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tworzenie </a:t>
            </a:r>
            <a:r>
              <a:rPr lang="pl-PL" altLang="pl-PL" sz="2000" dirty="0">
                <a:latin typeface="Times New Roman" panose="02020603050405020304" pitchFamily="18" charset="0"/>
                <a:cs typeface="Times New Roman" panose="02020603050405020304" pitchFamily="18" charset="0"/>
              </a:rPr>
              <a:t>wspólnych przestrzeni zielonych/rozwiązania w przestrzeni gminnej mające na celu </a:t>
            </a:r>
            <a:r>
              <a:rPr lang="pl-PL" altLang="pl-PL" sz="2000" dirty="0" smtClean="0">
                <a:latin typeface="Times New Roman" panose="02020603050405020304" pitchFamily="18" charset="0"/>
                <a:cs typeface="Times New Roman" panose="02020603050405020304" pitchFamily="18" charset="0"/>
              </a:rPr>
              <a:t>zastępowanie utwardzonych </a:t>
            </a:r>
            <a:r>
              <a:rPr lang="pl-PL" altLang="pl-PL" sz="2000" dirty="0">
                <a:latin typeface="Times New Roman" panose="02020603050405020304" pitchFamily="18" charset="0"/>
                <a:cs typeface="Times New Roman" panose="02020603050405020304" pitchFamily="18" charset="0"/>
              </a:rPr>
              <a:t>nawierzchni zielenią</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nasadzenia </a:t>
            </a:r>
            <a:r>
              <a:rPr lang="pl-PL" altLang="pl-PL" sz="2000" dirty="0">
                <a:latin typeface="Times New Roman" panose="02020603050405020304" pitchFamily="18" charset="0"/>
                <a:cs typeface="Times New Roman" panose="02020603050405020304" pitchFamily="18" charset="0"/>
              </a:rPr>
              <a:t>starych (polskich) odmian drzew i </a:t>
            </a:r>
            <a:r>
              <a:rPr lang="pl-PL" altLang="pl-PL" sz="2000" dirty="0" smtClean="0">
                <a:latin typeface="Times New Roman" panose="02020603050405020304" pitchFamily="18" charset="0"/>
                <a:cs typeface="Times New Roman" panose="02020603050405020304" pitchFamily="18" charset="0"/>
              </a:rPr>
              <a:t>krzewów;</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domki </a:t>
            </a:r>
            <a:r>
              <a:rPr lang="pl-PL" altLang="pl-PL" sz="2000" dirty="0">
                <a:latin typeface="Times New Roman" panose="02020603050405020304" pitchFamily="18" charset="0"/>
                <a:cs typeface="Times New Roman" panose="02020603050405020304" pitchFamily="18" charset="0"/>
              </a:rPr>
              <a:t>dla owadów</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zielone </a:t>
            </a:r>
            <a:r>
              <a:rPr lang="pl-PL" altLang="pl-PL" sz="2000" dirty="0">
                <a:latin typeface="Times New Roman" panose="02020603050405020304" pitchFamily="18" charset="0"/>
                <a:cs typeface="Times New Roman" panose="02020603050405020304" pitchFamily="18" charset="0"/>
              </a:rPr>
              <a:t>sale wykładowe</a:t>
            </a:r>
            <a:r>
              <a:rPr lang="pl-PL" altLang="pl-PL" sz="2000" dirty="0" smtClean="0">
                <a:latin typeface="Times New Roman" panose="02020603050405020304" pitchFamily="18" charset="0"/>
                <a:cs typeface="Times New Roman" panose="02020603050405020304" pitchFamily="18" charset="0"/>
              </a:rPr>
              <a:t>;</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rowery miejskie</a:t>
            </a: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stacje </a:t>
            </a:r>
            <a:r>
              <a:rPr lang="pl-PL" altLang="pl-PL" sz="2000" dirty="0">
                <a:latin typeface="Times New Roman" panose="02020603050405020304" pitchFamily="18" charset="0"/>
                <a:cs typeface="Times New Roman" panose="02020603050405020304" pitchFamily="18" charset="0"/>
              </a:rPr>
              <a:t>ładowania samochodów elektrycznych </a:t>
            </a:r>
            <a:endParaRPr lang="pl-PL" altLang="pl-PL" sz="2000" dirty="0" smtClean="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altLang="pl-PL" sz="2000" dirty="0" smtClean="0">
                <a:latin typeface="Times New Roman" panose="02020603050405020304" pitchFamily="18" charset="0"/>
                <a:cs typeface="Times New Roman" panose="02020603050405020304" pitchFamily="18" charset="0"/>
              </a:rPr>
              <a:t>odnawialne </a:t>
            </a:r>
            <a:r>
              <a:rPr lang="pl-PL" altLang="pl-PL" sz="2000" dirty="0">
                <a:latin typeface="Times New Roman" panose="02020603050405020304" pitchFamily="18" charset="0"/>
                <a:cs typeface="Times New Roman" panose="02020603050405020304" pitchFamily="18" charset="0"/>
              </a:rPr>
              <a:t>źródła energii</a:t>
            </a:r>
            <a:endParaRPr lang="pl-PL" sz="2000" dirty="0">
              <a:latin typeface="Times New Roman" panose="02020603050405020304" pitchFamily="18" charset="0"/>
              <a:cs typeface="Times New Roman" panose="02020603050405020304" pitchFamily="18" charset="0"/>
            </a:endParaRPr>
          </a:p>
        </p:txBody>
      </p:sp>
      <p:pic>
        <p:nvPicPr>
          <p:cNvPr id="6" name="Obraz 5" descr="Horticulture Guide | College of DuPage Libra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141" y="3056600"/>
            <a:ext cx="2916634" cy="330001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81304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610426"/>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Warunki udzielenia dofinansowania:</a:t>
            </a:r>
            <a:endParaRPr lang="pl-PL" b="1" dirty="0">
              <a:latin typeface="Times New Roman" panose="02020603050405020304" pitchFamily="18" charset="0"/>
              <a:cs typeface="Times New Roman" panose="02020603050405020304" pitchFamily="18"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
        <p:nvSpPr>
          <p:cNvPr id="3" name="pole tekstowe 2"/>
          <p:cNvSpPr txBox="1"/>
          <p:nvPr/>
        </p:nvSpPr>
        <p:spPr>
          <a:xfrm>
            <a:off x="332348" y="1700550"/>
            <a:ext cx="11393074" cy="4598182"/>
          </a:xfrm>
          <a:prstGeom prst="rect">
            <a:avLst/>
          </a:prstGeom>
          <a:noFill/>
        </p:spPr>
        <p:txBody>
          <a:bodyPr wrap="square" rtlCol="0">
            <a:spAutoFit/>
          </a:bodyPr>
          <a:lstStyle/>
          <a:p>
            <a:pPr lvl="0" algn="just" defTabSz="914400" eaLnBrk="0" fontAlgn="base" hangingPunct="0">
              <a:spcBef>
                <a:spcPct val="20000"/>
              </a:spcBef>
              <a:spcAft>
                <a:spcPct val="0"/>
              </a:spcAft>
              <a:buClr>
                <a:srgbClr val="99CB38"/>
              </a:buClr>
              <a:defRPr/>
            </a:pPr>
            <a:r>
              <a:rPr lang="pl-PL" sz="1600" dirty="0">
                <a:solidFill>
                  <a:prstClr val="black"/>
                </a:solidFill>
                <a:latin typeface="Times New Roman" panose="02020603050405020304" pitchFamily="18" charset="0"/>
                <a:cs typeface="Times New Roman" panose="02020603050405020304" pitchFamily="18" charset="0"/>
              </a:rPr>
              <a:t>Wnioskodawca ma prawo złożyć </a:t>
            </a:r>
            <a:r>
              <a:rPr lang="pl-PL" sz="1600" b="1" dirty="0">
                <a:solidFill>
                  <a:prstClr val="black"/>
                </a:solidFill>
                <a:latin typeface="Times New Roman" panose="02020603050405020304" pitchFamily="18" charset="0"/>
                <a:cs typeface="Times New Roman" panose="02020603050405020304" pitchFamily="18" charset="0"/>
              </a:rPr>
              <a:t>jeden wniosek.</a:t>
            </a:r>
            <a:r>
              <a:rPr lang="pl-PL" altLang="pl-PL" sz="1600" dirty="0">
                <a:solidFill>
                  <a:prstClr val="black"/>
                </a:solidFill>
                <a:latin typeface="Times New Roman" panose="02020603050405020304" pitchFamily="18" charset="0"/>
                <a:cs typeface="Times New Roman" panose="02020603050405020304" pitchFamily="18" charset="0"/>
              </a:rPr>
              <a:t> </a:t>
            </a:r>
            <a:endParaRPr lang="pl-PL" altLang="pl-PL" sz="1600" dirty="0" smtClean="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20000"/>
              </a:spcBef>
              <a:spcAft>
                <a:spcPct val="0"/>
              </a:spcAft>
              <a:buClr>
                <a:srgbClr val="99CB38"/>
              </a:buClr>
              <a:defRPr/>
            </a:pPr>
            <a:endParaRPr lang="pl-PL" altLang="pl-PL" sz="1200" dirty="0" smtClean="0">
              <a:latin typeface="Times New Roman" panose="02020603050405020304" pitchFamily="18" charset="0"/>
              <a:cs typeface="Times New Roman" panose="02020603050405020304" pitchFamily="18" charset="0"/>
            </a:endParaRPr>
          </a:p>
          <a:p>
            <a:pPr algn="just" defTabSz="914400" eaLnBrk="0" fontAlgn="base" hangingPunct="0">
              <a:spcBef>
                <a:spcPct val="20000"/>
              </a:spcBef>
              <a:spcAft>
                <a:spcPct val="0"/>
              </a:spcAft>
              <a:buClr>
                <a:srgbClr val="99CB38"/>
              </a:buClr>
              <a:defRPr/>
            </a:pPr>
            <a:r>
              <a:rPr lang="pl-PL" altLang="pl-PL" sz="1600" dirty="0" smtClean="0">
                <a:latin typeface="Times New Roman" panose="02020603050405020304" pitchFamily="18" charset="0"/>
                <a:cs typeface="Times New Roman" panose="02020603050405020304" pitchFamily="18" charset="0"/>
              </a:rPr>
              <a:t>Przedsięwzięcie </a:t>
            </a:r>
            <a:r>
              <a:rPr lang="pl-PL" altLang="pl-PL" sz="1600" dirty="0">
                <a:latin typeface="Times New Roman" panose="02020603050405020304" pitchFamily="18" charset="0"/>
                <a:cs typeface="Times New Roman" panose="02020603050405020304" pitchFamily="18" charset="0"/>
              </a:rPr>
              <a:t>objęte wnioskiem może być współfinansowane z innych środków, za wyjątkiem środków </a:t>
            </a:r>
            <a:r>
              <a:rPr lang="pl-PL" altLang="pl-PL" sz="1600" dirty="0" smtClean="0">
                <a:latin typeface="Times New Roman" panose="02020603050405020304" pitchFamily="18" charset="0"/>
                <a:cs typeface="Times New Roman" panose="02020603050405020304" pitchFamily="18" charset="0"/>
              </a:rPr>
              <a:t>europejskich.</a:t>
            </a:r>
          </a:p>
          <a:p>
            <a:pPr algn="just" defTabSz="914400" eaLnBrk="0" fontAlgn="base" hangingPunct="0">
              <a:spcBef>
                <a:spcPct val="20000"/>
              </a:spcBef>
              <a:spcAft>
                <a:spcPct val="0"/>
              </a:spcAft>
              <a:buClr>
                <a:srgbClr val="99CB38"/>
              </a:buClr>
              <a:defRPr/>
            </a:pPr>
            <a:endParaRPr lang="pl-PL" altLang="pl-PL" sz="1200" dirty="0" smtClean="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20000"/>
              </a:spcBef>
              <a:spcAft>
                <a:spcPct val="0"/>
              </a:spcAft>
              <a:buClr>
                <a:srgbClr val="99CB38"/>
              </a:buClr>
              <a:defRPr/>
            </a:pPr>
            <a:r>
              <a:rPr lang="pl-PL" altLang="pl-PL" sz="1600" dirty="0" smtClean="0">
                <a:solidFill>
                  <a:prstClr val="black"/>
                </a:solidFill>
                <a:latin typeface="Times New Roman" panose="02020603050405020304" pitchFamily="18" charset="0"/>
                <a:cs typeface="Times New Roman" panose="02020603050405020304" pitchFamily="18" charset="0"/>
              </a:rPr>
              <a:t>Maksymalna </a:t>
            </a:r>
            <a:r>
              <a:rPr lang="pl-PL" altLang="pl-PL" sz="1600" dirty="0">
                <a:solidFill>
                  <a:prstClr val="black"/>
                </a:solidFill>
                <a:latin typeface="Times New Roman" panose="02020603050405020304" pitchFamily="18" charset="0"/>
                <a:cs typeface="Times New Roman" panose="02020603050405020304" pitchFamily="18" charset="0"/>
              </a:rPr>
              <a:t>kwota dofinansowania przedsięwzięcia przez Województwo Wielkopolskie wynosi </a:t>
            </a:r>
            <a:r>
              <a:rPr lang="pl-PL" altLang="pl-PL" sz="1600" b="1" dirty="0">
                <a:solidFill>
                  <a:prstClr val="black"/>
                </a:solidFill>
                <a:latin typeface="Times New Roman" panose="02020603050405020304" pitchFamily="18" charset="0"/>
                <a:cs typeface="Times New Roman" panose="02020603050405020304" pitchFamily="18" charset="0"/>
              </a:rPr>
              <a:t>50 000,00 zł</a:t>
            </a:r>
            <a:r>
              <a:rPr lang="pl-PL" altLang="pl-PL" sz="1600" dirty="0">
                <a:solidFill>
                  <a:prstClr val="black"/>
                </a:solidFill>
                <a:latin typeface="Times New Roman" panose="02020603050405020304" pitchFamily="18" charset="0"/>
                <a:cs typeface="Times New Roman" panose="02020603050405020304" pitchFamily="18" charset="0"/>
              </a:rPr>
              <a:t>, jednak nie więcej </a:t>
            </a:r>
            <a:br>
              <a:rPr lang="pl-PL" altLang="pl-PL" sz="1600" dirty="0">
                <a:solidFill>
                  <a:prstClr val="black"/>
                </a:solidFill>
                <a:latin typeface="Times New Roman" panose="02020603050405020304" pitchFamily="18" charset="0"/>
                <a:cs typeface="Times New Roman" panose="02020603050405020304" pitchFamily="18" charset="0"/>
              </a:rPr>
            </a:br>
            <a:r>
              <a:rPr lang="pl-PL" altLang="pl-PL" sz="1600" dirty="0">
                <a:solidFill>
                  <a:prstClr val="black"/>
                </a:solidFill>
                <a:latin typeface="Times New Roman" panose="02020603050405020304" pitchFamily="18" charset="0"/>
                <a:cs typeface="Times New Roman" panose="02020603050405020304" pitchFamily="18" charset="0"/>
              </a:rPr>
              <a:t>niż </a:t>
            </a:r>
            <a:r>
              <a:rPr lang="pl-PL" altLang="pl-PL" sz="1600" b="1" dirty="0">
                <a:solidFill>
                  <a:prstClr val="black"/>
                </a:solidFill>
                <a:latin typeface="Times New Roman" panose="02020603050405020304" pitchFamily="18" charset="0"/>
                <a:cs typeface="Times New Roman" panose="02020603050405020304" pitchFamily="18" charset="0"/>
              </a:rPr>
              <a:t>80%</a:t>
            </a:r>
            <a:r>
              <a:rPr lang="pl-PL" altLang="pl-PL" sz="1600" dirty="0">
                <a:solidFill>
                  <a:prstClr val="black"/>
                </a:solidFill>
                <a:latin typeface="Times New Roman" panose="02020603050405020304" pitchFamily="18" charset="0"/>
                <a:cs typeface="Times New Roman" panose="02020603050405020304" pitchFamily="18" charset="0"/>
              </a:rPr>
              <a:t> łącznej puli kosztów kwalifikowalnych przedsięwzięcia wskazanych we wniosku poniesionych po dacie podpisania umowy. Pozostałe środki muszą być zabezpieczone przez Wnioskodawcę, przy założeniu, że dopuszcza się możliwość współfinansowania przedsięwzięcia z innych źródeł, przy czym minimalny wkład finansowy Wnioskodawcy nie może być mniejszy niż </a:t>
            </a:r>
            <a:r>
              <a:rPr lang="pl-PL" altLang="pl-PL" sz="1600" b="1" dirty="0">
                <a:solidFill>
                  <a:prstClr val="black"/>
                </a:solidFill>
                <a:latin typeface="Times New Roman" panose="02020603050405020304" pitchFamily="18" charset="0"/>
                <a:cs typeface="Times New Roman" panose="02020603050405020304" pitchFamily="18" charset="0"/>
              </a:rPr>
              <a:t>20%.</a:t>
            </a:r>
          </a:p>
          <a:p>
            <a:pPr lvl="0" algn="just">
              <a:buClr>
                <a:srgbClr val="99CB38"/>
              </a:buClr>
            </a:pPr>
            <a:r>
              <a:rPr lang="pl-PL" altLang="pl-PL" sz="1600" dirty="0">
                <a:solidFill>
                  <a:prstClr val="black"/>
                </a:solidFill>
                <a:latin typeface="Times New Roman" panose="02020603050405020304" pitchFamily="18" charset="0"/>
                <a:cs typeface="Times New Roman" panose="02020603050405020304" pitchFamily="18" charset="0"/>
              </a:rPr>
              <a:t>Kwotę dotacji celowej zawartą we wniosku o dofinansowanie należy określić w pełnych złotych. </a:t>
            </a:r>
            <a:r>
              <a:rPr lang="pl-PL" sz="1200" i="1" dirty="0" smtClean="0">
                <a:solidFill>
                  <a:prstClr val="black"/>
                </a:solidFill>
                <a:latin typeface="Times New Roman" panose="02020603050405020304" pitchFamily="18" charset="0"/>
                <a:cs typeface="Times New Roman" panose="02020603050405020304" pitchFamily="18" charset="0"/>
              </a:rPr>
              <a:t> </a:t>
            </a:r>
            <a:endParaRPr lang="pl-PL" sz="1200" i="1" dirty="0">
              <a:solidFill>
                <a:prstClr val="black"/>
              </a:solidFill>
              <a:latin typeface="Times New Roman" panose="02020603050405020304" pitchFamily="18" charset="0"/>
              <a:cs typeface="Times New Roman" panose="02020603050405020304" pitchFamily="18" charset="0"/>
            </a:endParaRPr>
          </a:p>
          <a:p>
            <a:pPr lvl="0" algn="just" defTabSz="914400" eaLnBrk="0" fontAlgn="base" hangingPunct="0">
              <a:spcBef>
                <a:spcPct val="20000"/>
              </a:spcBef>
              <a:spcAft>
                <a:spcPct val="0"/>
              </a:spcAft>
              <a:buClr>
                <a:schemeClr val="accent1"/>
              </a:buClr>
              <a:defRPr/>
            </a:pPr>
            <a:endParaRPr lang="pl-PL" altLang="pl-PL" sz="1200" dirty="0" smtClean="0">
              <a:solidFill>
                <a:prstClr val="black"/>
              </a:solidFill>
              <a:latin typeface="Times New Roman" panose="02020603050405020304" pitchFamily="18" charset="0"/>
              <a:cs typeface="Times New Roman" panose="02020603050405020304" pitchFamily="18" charset="0"/>
            </a:endParaRPr>
          </a:p>
          <a:p>
            <a:pPr lvl="0" algn="just" defTabSz="914400" eaLnBrk="0" fontAlgn="base" hangingPunct="0">
              <a:spcBef>
                <a:spcPct val="20000"/>
              </a:spcBef>
              <a:spcAft>
                <a:spcPct val="0"/>
              </a:spcAft>
              <a:buClr>
                <a:schemeClr val="accent1"/>
              </a:buClr>
              <a:defRPr/>
            </a:pPr>
            <a:r>
              <a:rPr lang="pl-PL" altLang="pl-PL" sz="1600" dirty="0" smtClean="0">
                <a:solidFill>
                  <a:prstClr val="black"/>
                </a:solidFill>
                <a:latin typeface="Times New Roman" panose="02020603050405020304" pitchFamily="18" charset="0"/>
                <a:cs typeface="Times New Roman" panose="02020603050405020304" pitchFamily="18" charset="0"/>
              </a:rPr>
              <a:t>Wnioskodawcy</a:t>
            </a:r>
            <a:r>
              <a:rPr lang="pl-PL" altLang="pl-PL" sz="1600" dirty="0">
                <a:solidFill>
                  <a:prstClr val="black"/>
                </a:solidFill>
                <a:latin typeface="Times New Roman" panose="02020603050405020304" pitchFamily="18" charset="0"/>
                <a:cs typeface="Times New Roman" panose="02020603050405020304" pitchFamily="18" charset="0"/>
              </a:rPr>
              <a:t>, których przedsięwzięcia zostaną wyłonione w ramach Programu, uzyskają pomoc finansową  w formie  dotacji  celowej </a:t>
            </a:r>
          </a:p>
          <a:p>
            <a:pPr lvl="0" algn="just" defTabSz="914400" eaLnBrk="0" fontAlgn="base" hangingPunct="0">
              <a:spcBef>
                <a:spcPct val="20000"/>
              </a:spcBef>
              <a:spcAft>
                <a:spcPct val="0"/>
              </a:spcAft>
              <a:buClr>
                <a:schemeClr val="accent1"/>
              </a:buClr>
              <a:defRPr/>
            </a:pPr>
            <a:r>
              <a:rPr lang="pl-PL" altLang="pl-PL" sz="1600" dirty="0">
                <a:solidFill>
                  <a:prstClr val="black"/>
                </a:solidFill>
                <a:latin typeface="Times New Roman" panose="02020603050405020304" pitchFamily="18" charset="0"/>
                <a:cs typeface="Times New Roman" panose="02020603050405020304" pitchFamily="18" charset="0"/>
              </a:rPr>
              <a:t>z budżetu Województwa Wielkopolskiego.</a:t>
            </a:r>
          </a:p>
          <a:p>
            <a:pPr lvl="0" algn="just" defTabSz="914400" eaLnBrk="0" fontAlgn="base" hangingPunct="0">
              <a:spcBef>
                <a:spcPct val="20000"/>
              </a:spcBef>
              <a:spcAft>
                <a:spcPct val="0"/>
              </a:spcAft>
              <a:buClr>
                <a:schemeClr val="accent1"/>
              </a:buClr>
              <a:defRPr/>
            </a:pPr>
            <a:endParaRPr lang="pl-PL" altLang="pl-PL" sz="1200" dirty="0" smtClean="0">
              <a:solidFill>
                <a:prstClr val="black"/>
              </a:solidFill>
              <a:latin typeface="Times New Roman" panose="02020603050405020304" pitchFamily="18" charset="0"/>
              <a:cs typeface="Times New Roman" panose="02020603050405020304" pitchFamily="18" charset="0"/>
            </a:endParaRPr>
          </a:p>
          <a:p>
            <a:pPr lvl="0" algn="just" defTabSz="914400" eaLnBrk="0" fontAlgn="base" hangingPunct="0">
              <a:spcBef>
                <a:spcPct val="20000"/>
              </a:spcBef>
              <a:spcAft>
                <a:spcPct val="0"/>
              </a:spcAft>
              <a:buClr>
                <a:schemeClr val="accent1"/>
              </a:buClr>
              <a:defRPr/>
            </a:pPr>
            <a:r>
              <a:rPr lang="pl-PL" altLang="pl-PL" sz="1600" dirty="0" smtClean="0">
                <a:solidFill>
                  <a:prstClr val="black"/>
                </a:solidFill>
                <a:latin typeface="Times New Roman" panose="02020603050405020304" pitchFamily="18" charset="0"/>
                <a:cs typeface="Times New Roman" panose="02020603050405020304" pitchFamily="18" charset="0"/>
              </a:rPr>
              <a:t>Podstawą </a:t>
            </a:r>
            <a:r>
              <a:rPr lang="pl-PL" altLang="pl-PL" sz="1600" dirty="0">
                <a:solidFill>
                  <a:prstClr val="black"/>
                </a:solidFill>
                <a:latin typeface="Times New Roman" panose="02020603050405020304" pitchFamily="18" charset="0"/>
                <a:cs typeface="Times New Roman" panose="02020603050405020304" pitchFamily="18" charset="0"/>
              </a:rPr>
              <a:t>udzielenia dotacji będzie umowa o udzielenie pomocy finansowej w formie dotacji celowej zawarta pomiędzy Województwem Wielkopolskim a Wnioskodawcą.</a:t>
            </a:r>
            <a:endParaRPr lang="pl-PL" sz="1600" dirty="0">
              <a:latin typeface="Times New Roman" panose="02020603050405020304" pitchFamily="18" charset="0"/>
              <a:cs typeface="Times New Roman" panose="02020603050405020304" pitchFamily="18" charset="0"/>
            </a:endParaRPr>
          </a:p>
          <a:p>
            <a:pPr algn="just" defTabSz="914400" eaLnBrk="0" fontAlgn="base" hangingPunct="0">
              <a:spcBef>
                <a:spcPct val="20000"/>
              </a:spcBef>
              <a:spcAft>
                <a:spcPct val="0"/>
              </a:spcAft>
              <a:buClr>
                <a:schemeClr val="accent1"/>
              </a:buClr>
              <a:defRPr/>
            </a:pPr>
            <a:endParaRPr lang="pl-PL" sz="1200" b="1" dirty="0" smtClean="0">
              <a:latin typeface="Times New Roman" panose="02020603050405020304" pitchFamily="18" charset="0"/>
              <a:cs typeface="Times New Roman" panose="02020603050405020304" pitchFamily="18" charset="0"/>
            </a:endParaRPr>
          </a:p>
          <a:p>
            <a:pPr algn="just" defTabSz="914400" eaLnBrk="0" fontAlgn="base" hangingPunct="0">
              <a:spcBef>
                <a:spcPct val="20000"/>
              </a:spcBef>
              <a:spcAft>
                <a:spcPct val="0"/>
              </a:spcAft>
              <a:buClr>
                <a:schemeClr val="accent1"/>
              </a:buClr>
              <a:defRPr/>
            </a:pPr>
            <a:r>
              <a:rPr lang="pl-PL" sz="1600" b="1" dirty="0" smtClean="0">
                <a:latin typeface="Times New Roman" panose="02020603050405020304" pitchFamily="18" charset="0"/>
                <a:cs typeface="Times New Roman" panose="02020603050405020304" pitchFamily="18" charset="0"/>
              </a:rPr>
              <a:t>Wydatkowanie </a:t>
            </a:r>
            <a:r>
              <a:rPr lang="pl-PL" sz="1600" b="1" dirty="0">
                <a:latin typeface="Times New Roman" panose="02020603050405020304" pitchFamily="18" charset="0"/>
                <a:cs typeface="Times New Roman" panose="02020603050405020304" pitchFamily="18" charset="0"/>
              </a:rPr>
              <a:t>środków z dotacji może nastąpić wyłącznie po dacie zawarcia umowy zawartej z Województwem  </a:t>
            </a:r>
            <a:r>
              <a:rPr lang="pl-PL" sz="1600" b="1" dirty="0" smtClean="0">
                <a:latin typeface="Times New Roman" panose="02020603050405020304" pitchFamily="18" charset="0"/>
                <a:cs typeface="Times New Roman" panose="02020603050405020304" pitchFamily="18" charset="0"/>
              </a:rPr>
              <a:t>Wielkopolskim.</a:t>
            </a:r>
            <a:endParaRPr lang="pl-PL"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589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951247"/>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Warunki udzielenia dofinansowania:</a:t>
            </a:r>
            <a:endParaRPr lang="pl-PL" b="1" dirty="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a:xfrm>
            <a:off x="402686" y="2485499"/>
            <a:ext cx="11018522" cy="3558238"/>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endParaRPr lang="pl-PL" altLang="pl-PL" sz="1800" dirty="0" smtClean="0">
              <a:latin typeface="Times New Roman" panose="02020603050405020304" pitchFamily="18" charset="0"/>
              <a:cs typeface="Times New Roman" panose="02020603050405020304" pitchFamily="18" charset="0"/>
            </a:endParaRPr>
          </a:p>
          <a:p>
            <a:pPr marL="0" indent="0" algn="just">
              <a:buNone/>
            </a:pPr>
            <a:endParaRPr lang="pl-PL" altLang="pl-PL" sz="1800" dirty="0" smtClean="0">
              <a:latin typeface="Times New Roman" panose="02020603050405020304" pitchFamily="18" charset="0"/>
              <a:cs typeface="Times New Roman" panose="02020603050405020304" pitchFamily="18" charset="0"/>
            </a:endParaRPr>
          </a:p>
          <a:p>
            <a:pPr marL="0" indent="0" algn="just">
              <a:buNone/>
            </a:pPr>
            <a:r>
              <a:rPr lang="pl-PL" altLang="pl-PL" sz="1800" b="1" dirty="0" smtClean="0">
                <a:latin typeface="Times New Roman" panose="02020603050405020304" pitchFamily="18" charset="0"/>
                <a:cs typeface="Times New Roman" panose="02020603050405020304" pitchFamily="18" charset="0"/>
              </a:rPr>
              <a:t>Dotacja </a:t>
            </a:r>
            <a:r>
              <a:rPr lang="pl-PL" altLang="pl-PL" sz="1800" b="1" dirty="0">
                <a:latin typeface="Times New Roman" panose="02020603050405020304" pitchFamily="18" charset="0"/>
                <a:cs typeface="Times New Roman" panose="02020603050405020304" pitchFamily="18" charset="0"/>
              </a:rPr>
              <a:t>może być wykorzystana wyłącznie na wydatki inwestycyjne związane z realizowanym przedsięwzięciem</a:t>
            </a:r>
            <a:r>
              <a:rPr lang="pl-PL" altLang="pl-PL" sz="1800" dirty="0">
                <a:latin typeface="Times New Roman" panose="02020603050405020304" pitchFamily="18" charset="0"/>
                <a:cs typeface="Times New Roman" panose="02020603050405020304" pitchFamily="18" charset="0"/>
              </a:rPr>
              <a:t>.  </a:t>
            </a:r>
            <a:r>
              <a:rPr lang="pl-PL" altLang="pl-PL" sz="1800" dirty="0" smtClean="0">
                <a:latin typeface="Times New Roman" panose="02020603050405020304" pitchFamily="18" charset="0"/>
                <a:cs typeface="Times New Roman" panose="02020603050405020304" pitchFamily="18" charset="0"/>
              </a:rPr>
              <a:t>Całkowite </a:t>
            </a:r>
            <a:r>
              <a:rPr lang="pl-PL" altLang="pl-PL" sz="1800" dirty="0">
                <a:latin typeface="Times New Roman" panose="02020603050405020304" pitchFamily="18" charset="0"/>
                <a:cs typeface="Times New Roman" panose="02020603050405020304" pitchFamily="18" charset="0"/>
              </a:rPr>
              <a:t>bądź częściowe niespełnienie tego warunku stanowić będzie podstawę zwrotu dotacji w odpowiednim </a:t>
            </a:r>
            <a:r>
              <a:rPr lang="pl-PL" altLang="pl-PL" sz="1800" dirty="0" smtClean="0">
                <a:latin typeface="Times New Roman" panose="02020603050405020304" pitchFamily="18" charset="0"/>
                <a:cs typeface="Times New Roman" panose="02020603050405020304" pitchFamily="18" charset="0"/>
              </a:rPr>
              <a:t>zakresie.</a:t>
            </a:r>
          </a:p>
          <a:p>
            <a:pPr marL="0" lvl="0" indent="0" algn="just" defTabSz="457200">
              <a:lnSpc>
                <a:spcPct val="100000"/>
              </a:lnSpc>
              <a:spcBef>
                <a:spcPts val="0"/>
              </a:spcBef>
              <a:spcAft>
                <a:spcPts val="0"/>
              </a:spcAft>
              <a:buClrTx/>
              <a:buSzTx/>
              <a:buNone/>
            </a:pPr>
            <a:endParaRPr lang="pl-PL" altLang="pl-PL" sz="1800" dirty="0">
              <a:latin typeface="Times New Roman" panose="02020603050405020304" pitchFamily="18" charset="0"/>
              <a:cs typeface="Times New Roman" panose="02020603050405020304" pitchFamily="18" charset="0"/>
            </a:endParaRPr>
          </a:p>
          <a:p>
            <a:pPr marL="0" lvl="0" indent="0" algn="just" defTabSz="457200">
              <a:lnSpc>
                <a:spcPct val="100000"/>
              </a:lnSpc>
              <a:spcBef>
                <a:spcPts val="0"/>
              </a:spcBef>
              <a:spcAft>
                <a:spcPts val="0"/>
              </a:spcAft>
              <a:buClrTx/>
              <a:buSzTx/>
              <a:buNone/>
            </a:pPr>
            <a:r>
              <a:rPr lang="pl-PL" altLang="pl-PL" sz="1800" dirty="0" smtClean="0">
                <a:solidFill>
                  <a:prstClr val="black"/>
                </a:solidFill>
                <a:latin typeface="Times New Roman" panose="02020603050405020304" pitchFamily="18" charset="0"/>
                <a:cs typeface="Times New Roman" panose="02020603050405020304" pitchFamily="18" charset="0"/>
              </a:rPr>
              <a:t>Trwałość </a:t>
            </a:r>
            <a:r>
              <a:rPr lang="pl-PL" altLang="pl-PL" sz="1800" dirty="0">
                <a:solidFill>
                  <a:prstClr val="black"/>
                </a:solidFill>
                <a:latin typeface="Times New Roman" panose="02020603050405020304" pitchFamily="18" charset="0"/>
                <a:cs typeface="Times New Roman" panose="02020603050405020304" pitchFamily="18" charset="0"/>
              </a:rPr>
              <a:t>przedsięwzięcia </a:t>
            </a:r>
            <a:r>
              <a:rPr lang="pl-PL" altLang="pl-PL" sz="1800" b="1" dirty="0">
                <a:solidFill>
                  <a:prstClr val="black"/>
                </a:solidFill>
                <a:latin typeface="Times New Roman" panose="02020603050405020304" pitchFamily="18" charset="0"/>
                <a:cs typeface="Times New Roman" panose="02020603050405020304" pitchFamily="18" charset="0"/>
              </a:rPr>
              <a:t>nie</a:t>
            </a:r>
            <a:r>
              <a:rPr lang="pl-PL" altLang="pl-PL" sz="1800" dirty="0">
                <a:solidFill>
                  <a:prstClr val="black"/>
                </a:solidFill>
                <a:latin typeface="Times New Roman" panose="02020603050405020304" pitchFamily="18" charset="0"/>
                <a:cs typeface="Times New Roman" panose="02020603050405020304" pitchFamily="18" charset="0"/>
              </a:rPr>
              <a:t> </a:t>
            </a:r>
            <a:r>
              <a:rPr lang="pl-PL" altLang="pl-PL" sz="1800" b="1" dirty="0">
                <a:solidFill>
                  <a:prstClr val="black"/>
                </a:solidFill>
                <a:latin typeface="Times New Roman" panose="02020603050405020304" pitchFamily="18" charset="0"/>
                <a:cs typeface="Times New Roman" panose="02020603050405020304" pitchFamily="18" charset="0"/>
              </a:rPr>
              <a:t>może</a:t>
            </a:r>
            <a:r>
              <a:rPr lang="pl-PL" altLang="pl-PL" sz="1800" dirty="0">
                <a:solidFill>
                  <a:prstClr val="black"/>
                </a:solidFill>
                <a:latin typeface="Times New Roman" panose="02020603050405020304" pitchFamily="18" charset="0"/>
                <a:cs typeface="Times New Roman" panose="02020603050405020304" pitchFamily="18" charset="0"/>
              </a:rPr>
              <a:t> być krótsza niż </a:t>
            </a:r>
            <a:r>
              <a:rPr lang="pl-PL" altLang="pl-PL" sz="1800" b="1" dirty="0">
                <a:solidFill>
                  <a:prstClr val="black"/>
                </a:solidFill>
                <a:latin typeface="Times New Roman" panose="02020603050405020304" pitchFamily="18" charset="0"/>
                <a:cs typeface="Times New Roman" panose="02020603050405020304" pitchFamily="18" charset="0"/>
              </a:rPr>
              <a:t>5 lat </a:t>
            </a:r>
            <a:r>
              <a:rPr lang="pl-PL" altLang="pl-PL" sz="1800" dirty="0">
                <a:solidFill>
                  <a:prstClr val="black"/>
                </a:solidFill>
                <a:latin typeface="Times New Roman" panose="02020603050405020304" pitchFamily="18" charset="0"/>
                <a:cs typeface="Times New Roman" panose="02020603050405020304" pitchFamily="18" charset="0"/>
              </a:rPr>
              <a:t>od dnia zaakceptowania sprawozdania końcowego </a:t>
            </a:r>
            <a:br>
              <a:rPr lang="pl-PL" altLang="pl-PL" sz="1800" dirty="0">
                <a:solidFill>
                  <a:prstClr val="black"/>
                </a:solidFill>
                <a:latin typeface="Times New Roman" panose="02020603050405020304" pitchFamily="18" charset="0"/>
                <a:cs typeface="Times New Roman" panose="02020603050405020304" pitchFamily="18" charset="0"/>
              </a:rPr>
            </a:br>
            <a:r>
              <a:rPr lang="pl-PL" altLang="pl-PL" sz="1800" dirty="0">
                <a:solidFill>
                  <a:prstClr val="black"/>
                </a:solidFill>
                <a:latin typeface="Times New Roman" panose="02020603050405020304" pitchFamily="18" charset="0"/>
                <a:cs typeface="Times New Roman" panose="02020603050405020304" pitchFamily="18" charset="0"/>
              </a:rPr>
              <a:t>z wykonania przedsięwzięcia. W przypadku niespełnienia tego warunku, udzielona dotacja będzie podlegać zwrotowi proporcjonalnie do stwierdzonych naruszeń w tym </a:t>
            </a:r>
            <a:r>
              <a:rPr lang="pl-PL" altLang="pl-PL" sz="1800" dirty="0" smtClean="0">
                <a:solidFill>
                  <a:prstClr val="black"/>
                </a:solidFill>
                <a:latin typeface="Times New Roman" panose="02020603050405020304" pitchFamily="18" charset="0"/>
                <a:cs typeface="Times New Roman" panose="02020603050405020304" pitchFamily="18" charset="0"/>
              </a:rPr>
              <a:t>zakresie</a:t>
            </a:r>
            <a:r>
              <a:rPr lang="pl-PL" altLang="pl-PL" sz="1800" dirty="0">
                <a:solidFill>
                  <a:prstClr val="black"/>
                </a:solidFill>
                <a:latin typeface="Times New Roman" panose="02020603050405020304" pitchFamily="18" charset="0"/>
                <a:cs typeface="Times New Roman" panose="02020603050405020304" pitchFamily="18" charset="0"/>
              </a:rPr>
              <a:t>.</a:t>
            </a:r>
            <a:endParaRPr lang="pl-PL" altLang="pl-PL" sz="1800" dirty="0" smtClean="0">
              <a:solidFill>
                <a:prstClr val="black"/>
              </a:solidFill>
              <a:latin typeface="Times New Roman" panose="02020603050405020304" pitchFamily="18" charset="0"/>
              <a:cs typeface="Times New Roman" panose="02020603050405020304" pitchFamily="18" charset="0"/>
            </a:endParaRPr>
          </a:p>
          <a:p>
            <a:pPr marL="0" lvl="0" indent="0" algn="just" defTabSz="457200">
              <a:lnSpc>
                <a:spcPct val="100000"/>
              </a:lnSpc>
              <a:spcBef>
                <a:spcPts val="0"/>
              </a:spcBef>
              <a:spcAft>
                <a:spcPts val="0"/>
              </a:spcAft>
              <a:buClrTx/>
              <a:buSzTx/>
              <a:buNone/>
            </a:pPr>
            <a:r>
              <a:rPr lang="pl-PL" altLang="pl-PL" sz="1800" dirty="0" smtClean="0">
                <a:solidFill>
                  <a:prstClr val="black"/>
                </a:solidFill>
                <a:latin typeface="Times New Roman" panose="02020603050405020304" pitchFamily="18" charset="0"/>
                <a:cs typeface="Times New Roman" panose="02020603050405020304" pitchFamily="18" charset="0"/>
              </a:rPr>
              <a:t> </a:t>
            </a:r>
            <a:endParaRPr lang="pl-PL" altLang="pl-PL" sz="1800" dirty="0">
              <a:latin typeface="Times New Roman" panose="02020603050405020304" pitchFamily="18" charset="0"/>
              <a:cs typeface="Times New Roman" panose="02020603050405020304" pitchFamily="18" charset="0"/>
            </a:endParaRPr>
          </a:p>
          <a:p>
            <a:pPr marL="0" lvl="0" indent="0" algn="just" defTabSz="457200">
              <a:lnSpc>
                <a:spcPct val="100000"/>
              </a:lnSpc>
              <a:spcBef>
                <a:spcPts val="0"/>
              </a:spcBef>
              <a:spcAft>
                <a:spcPts val="0"/>
              </a:spcAft>
              <a:buClrTx/>
              <a:buSzTx/>
              <a:buNone/>
            </a:pPr>
            <a:r>
              <a:rPr lang="pl-PL" altLang="pl-PL" sz="1800" dirty="0" smtClean="0">
                <a:solidFill>
                  <a:prstClr val="black"/>
                </a:solidFill>
                <a:latin typeface="Times New Roman" panose="02020603050405020304" pitchFamily="18" charset="0"/>
                <a:cs typeface="Times New Roman" panose="02020603050405020304" pitchFamily="18" charset="0"/>
              </a:rPr>
              <a:t>W </a:t>
            </a:r>
            <a:r>
              <a:rPr lang="pl-PL" altLang="pl-PL" sz="1800" dirty="0">
                <a:solidFill>
                  <a:prstClr val="black"/>
                </a:solidFill>
                <a:latin typeface="Times New Roman" panose="02020603050405020304" pitchFamily="18" charset="0"/>
                <a:cs typeface="Times New Roman" panose="02020603050405020304" pitchFamily="18" charset="0"/>
              </a:rPr>
              <a:t>przypadku gdy przedsięwzięcie jest związane z nieruchomością, do naboru zgłoszone mogą być jedynie przedsięwzięcia realizowane </a:t>
            </a:r>
            <a:r>
              <a:rPr lang="pl-PL" altLang="pl-PL" sz="1800" dirty="0" smtClean="0">
                <a:solidFill>
                  <a:prstClr val="black"/>
                </a:solidFill>
                <a:latin typeface="Times New Roman" panose="02020603050405020304" pitchFamily="18" charset="0"/>
                <a:cs typeface="Times New Roman" panose="02020603050405020304" pitchFamily="18" charset="0"/>
              </a:rPr>
              <a:t>na nieruchomości</a:t>
            </a:r>
            <a:r>
              <a:rPr lang="pl-PL" altLang="pl-PL" sz="1800" dirty="0">
                <a:solidFill>
                  <a:prstClr val="black"/>
                </a:solidFill>
                <a:latin typeface="Times New Roman" panose="02020603050405020304" pitchFamily="18" charset="0"/>
                <a:cs typeface="Times New Roman" panose="02020603050405020304" pitchFamily="18" charset="0"/>
              </a:rPr>
              <a:t>, do której Wnioskodawca ma tytuł prawny co najmniej </a:t>
            </a:r>
            <a:br>
              <a:rPr lang="pl-PL" altLang="pl-PL" sz="1800" dirty="0">
                <a:solidFill>
                  <a:prstClr val="black"/>
                </a:solidFill>
                <a:latin typeface="Times New Roman" panose="02020603050405020304" pitchFamily="18" charset="0"/>
                <a:cs typeface="Times New Roman" panose="02020603050405020304" pitchFamily="18" charset="0"/>
              </a:rPr>
            </a:br>
            <a:r>
              <a:rPr lang="pl-PL" altLang="pl-PL" sz="1800" dirty="0">
                <a:solidFill>
                  <a:prstClr val="black"/>
                </a:solidFill>
                <a:latin typeface="Times New Roman" panose="02020603050405020304" pitchFamily="18" charset="0"/>
                <a:cs typeface="Times New Roman" panose="02020603050405020304" pitchFamily="18" charset="0"/>
              </a:rPr>
              <a:t>do </a:t>
            </a:r>
            <a:r>
              <a:rPr lang="pl-PL" altLang="pl-PL" sz="1800" b="1" dirty="0">
                <a:solidFill>
                  <a:prstClr val="black"/>
                </a:solidFill>
                <a:latin typeface="Times New Roman" panose="02020603050405020304" pitchFamily="18" charset="0"/>
                <a:cs typeface="Times New Roman" panose="02020603050405020304" pitchFamily="18" charset="0"/>
              </a:rPr>
              <a:t>31 grudnia 2027 roku</a:t>
            </a:r>
            <a:r>
              <a:rPr lang="pl-PL" altLang="pl-PL" sz="1800" dirty="0">
                <a:solidFill>
                  <a:prstClr val="black"/>
                </a:solidFill>
                <a:latin typeface="Times New Roman" panose="02020603050405020304" pitchFamily="18" charset="0"/>
                <a:cs typeface="Times New Roman" panose="02020603050405020304" pitchFamily="18" charset="0"/>
              </a:rPr>
              <a:t>.</a:t>
            </a:r>
          </a:p>
          <a:p>
            <a:pPr>
              <a:buFontTx/>
              <a:buNone/>
            </a:pPr>
            <a:endParaRPr lang="pl-PL" altLang="pl-PL" sz="1400" dirty="0" smtClean="0"/>
          </a:p>
          <a:p>
            <a:pPr>
              <a:buFontTx/>
              <a:buNone/>
            </a:pPr>
            <a:endParaRPr lang="pl-PL" altLang="pl-PL" sz="1400" dirty="0" smtClean="0"/>
          </a:p>
          <a:p>
            <a:pPr>
              <a:buFontTx/>
              <a:buNone/>
            </a:pPr>
            <a:endParaRPr lang="pl-PL" altLang="pl-PL" sz="1400" dirty="0" smtClean="0"/>
          </a:p>
          <a:p>
            <a:pPr>
              <a:buFontTx/>
              <a:buNone/>
            </a:pPr>
            <a:endParaRPr lang="pl-PL" altLang="pl-PL" sz="1400" b="1" dirty="0" smtClean="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948440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199940"/>
            <a:ext cx="12192000" cy="1206500"/>
          </a:xfrm>
        </p:spPr>
        <p:txBody>
          <a:bodyPr anchor="t">
            <a:noAutofit/>
          </a:bodyPr>
          <a:lstStyle/>
          <a:p>
            <a:pPr algn="ctr"/>
            <a:r>
              <a:rPr lang="pl-PL" b="1" dirty="0" smtClean="0">
                <a:latin typeface="Times New Roman" panose="02020603050405020304" pitchFamily="18" charset="0"/>
                <a:cs typeface="Times New Roman" panose="02020603050405020304" pitchFamily="18" charset="0"/>
              </a:rPr>
              <a:t>Kwalifikowalność kosztów:</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4" name="pole tekstowe 3"/>
          <p:cNvSpPr txBox="1"/>
          <p:nvPr/>
        </p:nvSpPr>
        <p:spPr>
          <a:xfrm>
            <a:off x="267311" y="2343718"/>
            <a:ext cx="11768087" cy="1200329"/>
          </a:xfrm>
          <a:prstGeom prst="rect">
            <a:avLst/>
          </a:prstGeom>
          <a:noFill/>
        </p:spPr>
        <p:txBody>
          <a:bodyPr wrap="square" rtlCol="0">
            <a:spAutoFit/>
          </a:bodyPr>
          <a:lstStyle/>
          <a:p>
            <a:pPr algn="just">
              <a:defRPr/>
            </a:pPr>
            <a:r>
              <a:rPr lang="pl-PL" altLang="pl-PL" b="1" dirty="0">
                <a:latin typeface="Times New Roman" panose="02020603050405020304" pitchFamily="18" charset="0"/>
                <a:cs typeface="Times New Roman" panose="02020603050405020304" pitchFamily="18" charset="0"/>
              </a:rPr>
              <a:t>Koszty kwalifikowalne to koszty przedsięwzięcia, które zostaną sfinansowane ze środków dotacji celowej i z wkładu własnego Wnioskodawcy oraz określone w załączniku rzeczowo – finansowym do umowy</a:t>
            </a:r>
            <a:r>
              <a:rPr lang="pl-PL" altLang="pl-PL" dirty="0">
                <a:latin typeface="Times New Roman" panose="02020603050405020304" pitchFamily="18" charset="0"/>
                <a:cs typeface="Times New Roman" panose="02020603050405020304" pitchFamily="18" charset="0"/>
              </a:rPr>
              <a:t>.</a:t>
            </a:r>
          </a:p>
          <a:p>
            <a:pPr>
              <a:defRPr/>
            </a:pPr>
            <a:r>
              <a:rPr lang="pl-PL" altLang="pl-PL" dirty="0">
                <a:latin typeface="Times New Roman" panose="02020603050405020304" pitchFamily="18" charset="0"/>
                <a:cs typeface="Times New Roman" panose="02020603050405020304" pitchFamily="18" charset="0"/>
              </a:rPr>
              <a:t>Koszty kwalifikowalne obejmują m. in.:</a:t>
            </a:r>
          </a:p>
          <a:p>
            <a:endParaRPr lang="pl-PL" dirty="0"/>
          </a:p>
        </p:txBody>
      </p:sp>
      <p:sp>
        <p:nvSpPr>
          <p:cNvPr id="5" name="pole tekstowe 4"/>
          <p:cNvSpPr txBox="1"/>
          <p:nvPr/>
        </p:nvSpPr>
        <p:spPr>
          <a:xfrm>
            <a:off x="562708" y="3444214"/>
            <a:ext cx="11210192" cy="2862322"/>
          </a:xfrm>
          <a:prstGeom prst="rect">
            <a:avLst/>
          </a:prstGeom>
          <a:noFill/>
        </p:spPr>
        <p:txBody>
          <a:bodyPr wrap="square" rtlCol="0">
            <a:spAutoFit/>
          </a:bodyPr>
          <a:lstStyle/>
          <a:p>
            <a:pPr marL="285750" indent="-285750">
              <a:buClr>
                <a:schemeClr val="accent1"/>
              </a:buClr>
              <a:buFont typeface="Wingdings" panose="05000000000000000000" pitchFamily="2" charset="2"/>
              <a:buChar char="ü"/>
              <a:defRPr/>
            </a:pPr>
            <a:r>
              <a:rPr lang="pl-PL" altLang="pl-PL" dirty="0" smtClean="0"/>
              <a:t> </a:t>
            </a:r>
            <a:r>
              <a:rPr lang="pl-PL" altLang="pl-PL" dirty="0">
                <a:latin typeface="Times New Roman" panose="02020603050405020304" pitchFamily="18" charset="0"/>
                <a:cs typeface="Times New Roman" panose="02020603050405020304" pitchFamily="18" charset="0"/>
              </a:rPr>
              <a:t>wykonanie usług </a:t>
            </a:r>
            <a:r>
              <a:rPr lang="pl-PL" altLang="pl-PL" dirty="0" smtClean="0">
                <a:latin typeface="Times New Roman" panose="02020603050405020304" pitchFamily="18" charset="0"/>
                <a:cs typeface="Times New Roman" panose="02020603050405020304" pitchFamily="18" charset="0"/>
              </a:rPr>
              <a:t>budowlanych;</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materiałów </a:t>
            </a:r>
            <a:r>
              <a:rPr lang="pl-PL" altLang="pl-PL" dirty="0" smtClean="0">
                <a:latin typeface="Times New Roman" panose="02020603050405020304" pitchFamily="18" charset="0"/>
                <a:cs typeface="Times New Roman" panose="02020603050405020304" pitchFamily="18" charset="0"/>
              </a:rPr>
              <a:t>budowlanych;</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sadzonek drzew, krzewów oraz innej </a:t>
            </a:r>
            <a:r>
              <a:rPr lang="pl-PL" altLang="pl-PL" dirty="0" smtClean="0">
                <a:latin typeface="Times New Roman" panose="02020603050405020304" pitchFamily="18" charset="0"/>
                <a:cs typeface="Times New Roman" panose="02020603050405020304" pitchFamily="18" charset="0"/>
              </a:rPr>
              <a:t>roślinności;</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materiałów </a:t>
            </a:r>
            <a:r>
              <a:rPr lang="pl-PL" altLang="pl-PL" dirty="0" smtClean="0">
                <a:latin typeface="Times New Roman" panose="02020603050405020304" pitchFamily="18" charset="0"/>
                <a:cs typeface="Times New Roman" panose="02020603050405020304" pitchFamily="18" charset="0"/>
              </a:rPr>
              <a:t>ogrodniczych;</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wykonanie systemów rozprowadzających wodę i nawadniających wraz ze </a:t>
            </a:r>
            <a:r>
              <a:rPr lang="pl-PL" altLang="pl-PL" dirty="0" smtClean="0">
                <a:latin typeface="Times New Roman" panose="02020603050405020304" pitchFamily="18" charset="0"/>
                <a:cs typeface="Times New Roman" panose="02020603050405020304" pitchFamily="18" charset="0"/>
              </a:rPr>
              <a:t>sterownikami;</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materiałów do wykonania systemów rozprowadzających wodę i nawadniających wraz ze </a:t>
            </a:r>
            <a:r>
              <a:rPr lang="pl-PL" altLang="pl-PL" dirty="0" smtClean="0">
                <a:latin typeface="Times New Roman" panose="02020603050405020304" pitchFamily="18" charset="0"/>
                <a:cs typeface="Times New Roman" panose="02020603050405020304" pitchFamily="18" charset="0"/>
              </a:rPr>
              <a:t>sterownikami;</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i montaż zbiornika magazynującego </a:t>
            </a:r>
            <a:r>
              <a:rPr lang="pl-PL" altLang="pl-PL" dirty="0" smtClean="0">
                <a:latin typeface="Times New Roman" panose="02020603050405020304" pitchFamily="18" charset="0"/>
                <a:cs typeface="Times New Roman" panose="02020603050405020304" pitchFamily="18" charset="0"/>
              </a:rPr>
              <a:t>wodę;</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i montaż wyposażenia placu </a:t>
            </a:r>
            <a:r>
              <a:rPr lang="pl-PL" altLang="pl-PL" dirty="0" smtClean="0">
                <a:latin typeface="Times New Roman" panose="02020603050405020304" pitchFamily="18" charset="0"/>
                <a:cs typeface="Times New Roman" panose="02020603050405020304" pitchFamily="18" charset="0"/>
              </a:rPr>
              <a:t>zabaw;</a:t>
            </a:r>
            <a:endParaRPr lang="pl-PL" altLang="pl-PL"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defRPr/>
            </a:pPr>
            <a:r>
              <a:rPr lang="pl-PL" altLang="pl-PL" dirty="0" smtClean="0">
                <a:latin typeface="Times New Roman" panose="02020603050405020304" pitchFamily="18" charset="0"/>
                <a:cs typeface="Times New Roman" panose="02020603050405020304" pitchFamily="18" charset="0"/>
              </a:rPr>
              <a:t> </a:t>
            </a:r>
            <a:r>
              <a:rPr lang="pl-PL" altLang="pl-PL" dirty="0">
                <a:latin typeface="Times New Roman" panose="02020603050405020304" pitchFamily="18" charset="0"/>
                <a:cs typeface="Times New Roman" panose="02020603050405020304" pitchFamily="18" charset="0"/>
              </a:rPr>
              <a:t>zakup wyposażenia wybiegu dla </a:t>
            </a:r>
            <a:r>
              <a:rPr lang="pl-PL" altLang="pl-PL" dirty="0" smtClean="0">
                <a:latin typeface="Times New Roman" panose="02020603050405020304" pitchFamily="18" charset="0"/>
                <a:cs typeface="Times New Roman" panose="02020603050405020304" pitchFamily="18" charset="0"/>
              </a:rPr>
              <a:t>psów/kotów ;</a:t>
            </a:r>
            <a:endParaRPr lang="pl-PL" altLang="pl-PL" dirty="0">
              <a:latin typeface="Times New Roman" panose="02020603050405020304" pitchFamily="18" charset="0"/>
              <a:cs typeface="Times New Roman" panose="02020603050405020304" pitchFamily="18" charset="0"/>
            </a:endParaRPr>
          </a:p>
          <a:p>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297082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108480"/>
            <a:ext cx="12192000" cy="1206500"/>
          </a:xfrm>
        </p:spPr>
        <p:txBody>
          <a:bodyPr anchor="t">
            <a:noAutofit/>
          </a:bodyPr>
          <a:lstStyle/>
          <a:p>
            <a:pPr algn="ctr"/>
            <a:r>
              <a:rPr lang="pl-PL" b="1" dirty="0" smtClean="0">
                <a:latin typeface="Times New Roman" panose="02020603050405020304" pitchFamily="18" charset="0"/>
                <a:cs typeface="Times New Roman" panose="02020603050405020304" pitchFamily="18" charset="0"/>
              </a:rPr>
              <a:t>Kwalifikowalność kosztów – ciąg dalszy:</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9" name="Symbol zastępczy zawartości 4"/>
          <p:cNvSpPr txBox="1">
            <a:spLocks/>
          </p:cNvSpPr>
          <p:nvPr/>
        </p:nvSpPr>
        <p:spPr>
          <a:xfrm>
            <a:off x="332348" y="2089156"/>
            <a:ext cx="11297157" cy="503066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a:t>
            </a:r>
            <a:r>
              <a:rPr lang="pl-PL" altLang="pl-PL" sz="1600" b="1" dirty="0" smtClean="0">
                <a:latin typeface="Times New Roman" panose="02020603050405020304" pitchFamily="18" charset="0"/>
                <a:cs typeface="Times New Roman" panose="02020603050405020304" pitchFamily="18" charset="0"/>
              </a:rPr>
              <a:t>zakup innych uzasadnionych materiałów, towarów oraz wykonanie innych uzasadnionych usług </a:t>
            </a:r>
            <a:r>
              <a:rPr lang="pl-PL" altLang="pl-PL" sz="1600" b="1" dirty="0" smtClean="0">
                <a:latin typeface="Times New Roman" panose="02020603050405020304" pitchFamily="18" charset="0"/>
                <a:cs typeface="Times New Roman" panose="02020603050405020304" pitchFamily="18" charset="0"/>
              </a:rPr>
              <a:t>bezpośrednio </a:t>
            </a:r>
            <a:r>
              <a:rPr lang="pl-PL" altLang="pl-PL" sz="1600" b="1" dirty="0" smtClean="0">
                <a:latin typeface="Times New Roman" panose="02020603050405020304" pitchFamily="18" charset="0"/>
                <a:cs typeface="Times New Roman" panose="02020603050405020304" pitchFamily="18" charset="0"/>
              </a:rPr>
              <a:t>związanych                z realizacją zadania</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zakup rowerów miejskich/stojaków na rowery</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zakup i montaż elementów instalacji dotyczącej odnawialnych źródeł energii </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zakup i montaż  stacji ładowania samochodów elektrycznych </a:t>
            </a:r>
          </a:p>
          <a:p>
            <a:pPr marL="0" indent="0" algn="just">
              <a:buNone/>
              <a:defRPr/>
            </a:pPr>
            <a:r>
              <a:rPr lang="pl-PL" altLang="pl-PL" sz="1600" b="1" dirty="0" smtClean="0">
                <a:latin typeface="Times New Roman" panose="02020603050405020304" pitchFamily="18" charset="0"/>
                <a:cs typeface="Times New Roman" panose="02020603050405020304" pitchFamily="18" charset="0"/>
              </a:rPr>
              <a:t>Do wkładu finansowego Wnioskodawcy, zalicza się również tę część kosztów kwalifikowalnych przedsięwzięcia, która została przewidziana przez Wnioskodawcę do sfinansowania w całości ze środków własnych i która została poniesiona przed dniem zawarcia umowy, jednak nie wcześniej niż po dniu złożenia wniosku</a:t>
            </a:r>
            <a:r>
              <a:rPr lang="pl-PL" altLang="pl-PL" sz="1600" dirty="0" smtClean="0">
                <a:latin typeface="Times New Roman" panose="02020603050405020304" pitchFamily="18" charset="0"/>
                <a:cs typeface="Times New Roman" panose="02020603050405020304" pitchFamily="18" charset="0"/>
              </a:rPr>
              <a:t>.</a:t>
            </a:r>
          </a:p>
          <a:p>
            <a:pPr marL="0" indent="0" algn="just">
              <a:buNone/>
              <a:defRPr/>
            </a:pPr>
            <a:endParaRPr lang="pl-PL" altLang="pl-PL" sz="1600" dirty="0" smtClean="0">
              <a:latin typeface="Times New Roman" panose="02020603050405020304" pitchFamily="18" charset="0"/>
              <a:cs typeface="Times New Roman" panose="02020603050405020304" pitchFamily="18" charset="0"/>
            </a:endParaRPr>
          </a:p>
          <a:p>
            <a:pPr marL="0" indent="0" algn="just">
              <a:buNone/>
              <a:defRPr/>
            </a:pPr>
            <a:r>
              <a:rPr lang="pl-PL" altLang="pl-PL" sz="1600" dirty="0" smtClean="0">
                <a:latin typeface="Times New Roman" panose="02020603050405020304" pitchFamily="18" charset="0"/>
                <a:cs typeface="Times New Roman" panose="02020603050405020304" pitchFamily="18" charset="0"/>
              </a:rPr>
              <a:t>Propozycję otrzymania dofinansowania uzyskają tylko Wnioskodawcy, których wnioski według kolejności zdobyły najwyższą liczbę punktów. Oznacza to, że nie wszystkie wnioski zaopiniowane pozytywnie muszą uzyskać dotacje celowe z budżetu Województwa Wielkopolskiego.</a:t>
            </a:r>
          </a:p>
          <a:p>
            <a:pPr marL="0" indent="0" algn="just">
              <a:buNone/>
              <a:defRPr/>
            </a:pPr>
            <a:endParaRPr lang="pl-PL" altLang="pl-PL" sz="1600" dirty="0" smtClean="0"/>
          </a:p>
          <a:p>
            <a:pPr marL="0" indent="0">
              <a:buFont typeface="Arial" panose="020B0604020202020204" pitchFamily="34" charset="0"/>
              <a:buNone/>
              <a:defRPr/>
            </a:pPr>
            <a:endParaRPr lang="pl-PL" altLang="pl-PL" sz="1600" dirty="0" smtClean="0"/>
          </a:p>
          <a:p>
            <a:pPr>
              <a:buFont typeface="Wingdings" panose="05000000000000000000" pitchFamily="2" charset="2"/>
              <a:buChar char="Ø"/>
              <a:defRPr/>
            </a:pPr>
            <a:endParaRPr lang="pl-PL" altLang="pl-PL" sz="1600" dirty="0" smtClean="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1526705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155077"/>
            <a:ext cx="12192000" cy="1206500"/>
          </a:xfrm>
        </p:spPr>
        <p:txBody>
          <a:bodyPr anchor="t">
            <a:noAutofit/>
          </a:bodyPr>
          <a:lstStyle/>
          <a:p>
            <a:pPr algn="ctr"/>
            <a:r>
              <a:rPr lang="pl-PL" b="1" dirty="0" smtClean="0">
                <a:latin typeface="Times New Roman" panose="02020603050405020304" pitchFamily="18" charset="0"/>
                <a:cs typeface="Times New Roman" panose="02020603050405020304" pitchFamily="18" charset="0"/>
              </a:rPr>
              <a:t>Kwalifikowalność kosztów – ciąg dalszy:</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423949" y="2113213"/>
            <a:ext cx="11172305" cy="583247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defRPr/>
            </a:pPr>
            <a:r>
              <a:rPr lang="pl-PL" altLang="pl-PL" sz="1600" dirty="0">
                <a:latin typeface="Times New Roman" panose="02020603050405020304" pitchFamily="18" charset="0"/>
                <a:cs typeface="Times New Roman" panose="02020603050405020304" pitchFamily="18" charset="0"/>
              </a:rPr>
              <a:t>P</a:t>
            </a:r>
            <a:r>
              <a:rPr lang="pl-PL" altLang="pl-PL" sz="1600" dirty="0" smtClean="0">
                <a:latin typeface="Times New Roman" panose="02020603050405020304" pitchFamily="18" charset="0"/>
                <a:cs typeface="Times New Roman" panose="02020603050405020304" pitchFamily="18" charset="0"/>
              </a:rPr>
              <a:t>odatek od towarów i usług (VAT) stanowi koszt kwalifikowalny przedsięwzięcia wyłącznie w sytuacji, gdy Beneficjent nie ma prawnej możliwości jego odliczenia lub odzyskania.</a:t>
            </a:r>
          </a:p>
          <a:p>
            <a:pPr marL="0" indent="0" algn="just">
              <a:buNone/>
              <a:defRPr/>
            </a:pPr>
            <a:r>
              <a:rPr lang="pl-PL" altLang="pl-PL" sz="1600" dirty="0" smtClean="0">
                <a:latin typeface="Times New Roman" panose="02020603050405020304" pitchFamily="18" charset="0"/>
                <a:cs typeface="Times New Roman" panose="02020603050405020304" pitchFamily="18" charset="0"/>
              </a:rPr>
              <a:t>Wnioskodawca składa stosowne „Oświadczenie o podatku VAT” stanowiące załącznik nr 3 do Regulaminu.</a:t>
            </a:r>
          </a:p>
          <a:p>
            <a:pPr marL="0" indent="0" algn="just">
              <a:buNone/>
              <a:defRPr/>
            </a:pPr>
            <a:r>
              <a:rPr lang="pl-PL" altLang="pl-PL" sz="1600" dirty="0" smtClean="0">
                <a:latin typeface="Times New Roman" panose="02020603050405020304" pitchFamily="18" charset="0"/>
                <a:cs typeface="Times New Roman" panose="02020603050405020304" pitchFamily="18" charset="0"/>
              </a:rPr>
              <a:t>Do kosztów kwalifikowalnych </a:t>
            </a:r>
            <a:r>
              <a:rPr lang="pl-PL" altLang="pl-PL" sz="1600" b="1" dirty="0" smtClean="0">
                <a:latin typeface="Times New Roman" panose="02020603050405020304" pitchFamily="18" charset="0"/>
                <a:cs typeface="Times New Roman" panose="02020603050405020304" pitchFamily="18" charset="0"/>
              </a:rPr>
              <a:t>nie zalicza </a:t>
            </a:r>
            <a:r>
              <a:rPr lang="pl-PL" altLang="pl-PL" sz="1600" dirty="0" smtClean="0">
                <a:latin typeface="Times New Roman" panose="02020603050405020304" pitchFamily="18" charset="0"/>
                <a:cs typeface="Times New Roman" panose="02020603050405020304" pitchFamily="18" charset="0"/>
              </a:rPr>
              <a:t>się wydatków poniesionych </a:t>
            </a:r>
            <a:r>
              <a:rPr lang="pl-PL" altLang="pl-PL" sz="1600" dirty="0" smtClean="0">
                <a:latin typeface="Times New Roman" panose="02020603050405020304" pitchFamily="18" charset="0"/>
                <a:cs typeface="Times New Roman" panose="02020603050405020304" pitchFamily="18" charset="0"/>
              </a:rPr>
              <a:t>m.in. na</a:t>
            </a:r>
            <a:r>
              <a:rPr lang="pl-PL" altLang="pl-PL" sz="16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wolontariat;</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a:t>
            </a:r>
            <a:r>
              <a:rPr lang="pl-PL" altLang="pl-PL" sz="1600" dirty="0" smtClean="0">
                <a:latin typeface="Times New Roman" panose="02020603050405020304" pitchFamily="18" charset="0"/>
                <a:cs typeface="Times New Roman" panose="02020603050405020304" pitchFamily="18" charset="0"/>
              </a:rPr>
              <a:t> </a:t>
            </a:r>
            <a:r>
              <a:rPr lang="pl-PL" altLang="pl-PL" sz="1600" dirty="0" smtClean="0">
                <a:latin typeface="Times New Roman" panose="02020603050405020304" pitchFamily="18" charset="0"/>
                <a:cs typeface="Times New Roman" panose="02020603050405020304" pitchFamily="18" charset="0"/>
              </a:rPr>
              <a:t>koordynację przedsięwzięcia;</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 obsługę księgową przedsięwzięcia;</a:t>
            </a:r>
          </a:p>
          <a:p>
            <a:pPr algn="just">
              <a:buFont typeface="Wingdings" panose="05000000000000000000" pitchFamily="2" charset="2"/>
              <a:buChar char="ü"/>
              <a:defRPr/>
            </a:pPr>
            <a:r>
              <a:rPr lang="pl-PL" altLang="pl-PL" sz="1600" dirty="0" smtClean="0">
                <a:latin typeface="Times New Roman" panose="02020603050405020304" pitchFamily="18" charset="0"/>
                <a:cs typeface="Times New Roman" panose="02020603050405020304" pitchFamily="18" charset="0"/>
              </a:rPr>
              <a:t>przygotowanie wniosku i dokumentów (w szczególności kosztów dokumentacji technicznej, ekonomicznej,   kosztorysów, zaświadczeń, pozwoleń, opłat, kosztów nadzoru budowlanego, przygotowania dokumentacji przetargowej, wizualizacji projektów oraz kosztów robót geodezyjnych i pomiarów powykonawczych)</a:t>
            </a:r>
            <a:endParaRPr lang="pl-PL" altLang="pl-PL" sz="1600" b="1" i="1" dirty="0">
              <a:solidFill>
                <a:srgbClr val="FF0000"/>
              </a:solidFill>
              <a:latin typeface="Times New Roman" panose="02020603050405020304" pitchFamily="18" charset="0"/>
              <a:cs typeface="Times New Roman" panose="02020603050405020304" pitchFamily="18" charset="0"/>
            </a:endParaRPr>
          </a:p>
          <a:p>
            <a:pPr marL="0" indent="0" algn="just">
              <a:buNone/>
              <a:defRPr/>
            </a:pPr>
            <a:r>
              <a:rPr lang="pl-PL" sz="1400" b="1" i="1" dirty="0">
                <a:solidFill>
                  <a:srgbClr val="FF0000"/>
                </a:solidFill>
                <a:latin typeface="Times New Roman" panose="02020603050405020304" pitchFamily="18" charset="0"/>
                <a:cs typeface="Times New Roman" panose="02020603050405020304" pitchFamily="18" charset="0"/>
              </a:rPr>
              <a:t> </a:t>
            </a:r>
            <a:r>
              <a:rPr lang="pl-PL" sz="1400" b="1" i="1" dirty="0" smtClean="0">
                <a:solidFill>
                  <a:srgbClr val="FF0000"/>
                </a:solidFill>
                <a:latin typeface="Times New Roman" panose="02020603050405020304" pitchFamily="18" charset="0"/>
                <a:cs typeface="Times New Roman" panose="02020603050405020304" pitchFamily="18" charset="0"/>
              </a:rPr>
              <a:t>  </a:t>
            </a:r>
            <a:r>
              <a:rPr lang="pl-PL" sz="1600" b="1" i="1" dirty="0" smtClean="0">
                <a:solidFill>
                  <a:srgbClr val="FF0000"/>
                </a:solidFill>
                <a:latin typeface="Times New Roman" panose="02020603050405020304" pitchFamily="18" charset="0"/>
                <a:cs typeface="Times New Roman" panose="02020603050405020304" pitchFamily="18" charset="0"/>
              </a:rPr>
              <a:t>Środki </a:t>
            </a:r>
            <a:r>
              <a:rPr lang="pl-PL" sz="1600" b="1" i="1" dirty="0">
                <a:solidFill>
                  <a:srgbClr val="FF0000"/>
                </a:solidFill>
                <a:latin typeface="Times New Roman" panose="02020603050405020304" pitchFamily="18" charset="0"/>
                <a:cs typeface="Times New Roman" panose="02020603050405020304" pitchFamily="18" charset="0"/>
              </a:rPr>
              <a:t>własne Wnioskodawcy mogą stanowić wydatki poniesione po dacie złożenia wniosku a przed datą zawarcia umowy</a:t>
            </a:r>
            <a:r>
              <a:rPr lang="pl-PL" sz="1400" b="1" i="1" dirty="0">
                <a:solidFill>
                  <a:srgbClr val="FF0000"/>
                </a:solidFill>
                <a:latin typeface="Times New Roman" panose="02020603050405020304" pitchFamily="18" charset="0"/>
                <a:cs typeface="Times New Roman" panose="02020603050405020304" pitchFamily="18" charset="0"/>
              </a:rPr>
              <a:t>.</a:t>
            </a:r>
            <a:endParaRPr lang="pl-PL" sz="1400" dirty="0">
              <a:solidFill>
                <a:srgbClr val="FF000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619080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357879"/>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Termin realizacji przedsięwzięcia:</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0" y="1187207"/>
            <a:ext cx="12192000" cy="40664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sp>
        <p:nvSpPr>
          <p:cNvPr id="3" name="pole tekstowe 2"/>
          <p:cNvSpPr txBox="1"/>
          <p:nvPr/>
        </p:nvSpPr>
        <p:spPr>
          <a:xfrm>
            <a:off x="0" y="3291459"/>
            <a:ext cx="12191999" cy="1323439"/>
          </a:xfrm>
          <a:prstGeom prst="rect">
            <a:avLst/>
          </a:prstGeom>
          <a:noFill/>
        </p:spPr>
        <p:txBody>
          <a:bodyPr wrap="square" rtlCol="0">
            <a:spAutoFit/>
          </a:bodyPr>
          <a:lstStyle/>
          <a:p>
            <a:pPr algn="ctr">
              <a:defRPr/>
            </a:pPr>
            <a:r>
              <a:rPr lang="pl-PL" sz="4000" dirty="0">
                <a:latin typeface="Times New Roman" panose="02020603050405020304" pitchFamily="18" charset="0"/>
                <a:cs typeface="Times New Roman" panose="02020603050405020304" pitchFamily="18" charset="0"/>
              </a:rPr>
              <a:t>Termin realizacji przedsięwzięcia realizowanego </a:t>
            </a:r>
            <a:endParaRPr lang="pl-PL" sz="4000" dirty="0" smtClean="0">
              <a:latin typeface="Times New Roman" panose="02020603050405020304" pitchFamily="18" charset="0"/>
              <a:cs typeface="Times New Roman" panose="02020603050405020304" pitchFamily="18" charset="0"/>
            </a:endParaRPr>
          </a:p>
          <a:p>
            <a:pPr algn="ctr">
              <a:defRPr/>
            </a:pPr>
            <a:r>
              <a:rPr lang="pl-PL" sz="4000" dirty="0" smtClean="0">
                <a:latin typeface="Times New Roman" panose="02020603050405020304" pitchFamily="18" charset="0"/>
                <a:cs typeface="Times New Roman" panose="02020603050405020304" pitchFamily="18" charset="0"/>
              </a:rPr>
              <a:t>w </a:t>
            </a:r>
            <a:r>
              <a:rPr lang="pl-PL" sz="4000" dirty="0">
                <a:latin typeface="Times New Roman" panose="02020603050405020304" pitchFamily="18" charset="0"/>
                <a:cs typeface="Times New Roman" panose="02020603050405020304" pitchFamily="18" charset="0"/>
              </a:rPr>
              <a:t>ramach Programu będzie określała umowa.</a:t>
            </a: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40514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274754"/>
            <a:ext cx="12192000" cy="1206500"/>
          </a:xfrm>
        </p:spPr>
        <p:txBody>
          <a:bodyPr anchor="t">
            <a:noAutofit/>
          </a:bodyPr>
          <a:lstStyle/>
          <a:p>
            <a:pPr algn="ctr"/>
            <a:r>
              <a:rPr lang="pl-PL" b="1" dirty="0" smtClean="0">
                <a:latin typeface="Times New Roman" panose="02020603050405020304" pitchFamily="18" charset="0"/>
                <a:cs typeface="Times New Roman" panose="02020603050405020304" pitchFamily="18" charset="0"/>
              </a:rPr>
              <a:t>Składanie wniosków o dofinansowanie </a:t>
            </a:r>
            <a:br>
              <a:rPr lang="pl-PL" b="1" dirty="0" smtClean="0">
                <a:latin typeface="Times New Roman" panose="02020603050405020304" pitchFamily="18" charset="0"/>
                <a:cs typeface="Times New Roman" panose="02020603050405020304" pitchFamily="18" charset="0"/>
              </a:rPr>
            </a:br>
            <a:r>
              <a:rPr lang="pl-PL" b="1" dirty="0" smtClean="0">
                <a:latin typeface="Times New Roman" panose="02020603050405020304" pitchFamily="18" charset="0"/>
                <a:cs typeface="Times New Roman" panose="02020603050405020304" pitchFamily="18" charset="0"/>
              </a:rPr>
              <a:t>w ramach programu:</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332348" y="3447208"/>
            <a:ext cx="11455099" cy="572171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defRPr/>
            </a:pPr>
            <a:r>
              <a:rPr lang="pl-PL" altLang="pl-PL" sz="1800" dirty="0" smtClean="0">
                <a:latin typeface="Times New Roman" panose="02020603050405020304" pitchFamily="18" charset="0"/>
                <a:cs typeface="Times New Roman" panose="02020603050405020304" pitchFamily="18" charset="0"/>
              </a:rPr>
              <a:t>Wnioski należy składać na określonym formularzu (załącznik nr 1 Regulaminu) pocztą tradycyjną na adres Urzędu Marszałkowskiego Województwa Wielkopolskiego w Poznaniu, al. Niepodległości 34, 61-714 Poznań, osobiście </a:t>
            </a:r>
            <a:br>
              <a:rPr lang="pl-PL" altLang="pl-PL" sz="1800" dirty="0" smtClean="0">
                <a:latin typeface="Times New Roman" panose="02020603050405020304" pitchFamily="18" charset="0"/>
                <a:cs typeface="Times New Roman" panose="02020603050405020304" pitchFamily="18" charset="0"/>
              </a:rPr>
            </a:br>
            <a:r>
              <a:rPr lang="pl-PL" altLang="pl-PL" sz="1800" dirty="0">
                <a:latin typeface="Times New Roman" panose="02020603050405020304" pitchFamily="18" charset="0"/>
                <a:cs typeface="Times New Roman" panose="02020603050405020304" pitchFamily="18" charset="0"/>
              </a:rPr>
              <a:t>w</a:t>
            </a:r>
            <a:r>
              <a:rPr lang="pl-PL" altLang="pl-PL" sz="1800" dirty="0" smtClean="0">
                <a:latin typeface="Times New Roman" panose="02020603050405020304" pitchFamily="18" charset="0"/>
                <a:cs typeface="Times New Roman" panose="02020603050405020304" pitchFamily="18" charset="0"/>
              </a:rPr>
              <a:t> Punkcie Kancelaryjnym Urzędu Marszałkowskiego Województwa Wielkopolskiego w Poznaniu bądź poprzez e-PUAP   (podpisane elektronicznie)w terminie do </a:t>
            </a:r>
            <a:r>
              <a:rPr lang="pl-PL" altLang="pl-PL" sz="1800" b="1" dirty="0" smtClean="0">
                <a:latin typeface="Times New Roman" panose="02020603050405020304" pitchFamily="18" charset="0"/>
                <a:cs typeface="Times New Roman" panose="02020603050405020304" pitchFamily="18" charset="0"/>
              </a:rPr>
              <a:t>31 marca 2022 r.</a:t>
            </a:r>
            <a:endParaRPr lang="pl-PL" altLang="pl-PL" dirty="0" smtClean="0">
              <a:latin typeface="Times New Roman" panose="02020603050405020304" pitchFamily="18" charset="0"/>
              <a:cs typeface="Times New Roman" panose="02020603050405020304" pitchFamily="18" charset="0"/>
            </a:endParaRPr>
          </a:p>
          <a:p>
            <a:pPr marL="0" indent="0" algn="just">
              <a:buNone/>
              <a:defRPr/>
            </a:pPr>
            <a:r>
              <a:rPr lang="pl-PL" altLang="pl-PL" sz="1800" dirty="0" smtClean="0">
                <a:latin typeface="Times New Roman" panose="02020603050405020304" pitchFamily="18" charset="0"/>
                <a:cs typeface="Times New Roman" panose="02020603050405020304" pitchFamily="18" charset="0"/>
              </a:rPr>
              <a:t>O zachowaniu terminu złożenia wniosku decyduje data nadania wniosku w wersji papierowej w zamkniętej kopercie </a:t>
            </a:r>
            <a:br>
              <a:rPr lang="pl-PL" altLang="pl-PL" sz="1800" dirty="0" smtClean="0">
                <a:latin typeface="Times New Roman" panose="02020603050405020304" pitchFamily="18" charset="0"/>
                <a:cs typeface="Times New Roman" panose="02020603050405020304" pitchFamily="18" charset="0"/>
              </a:rPr>
            </a:br>
            <a:r>
              <a:rPr lang="pl-PL" altLang="pl-PL" sz="1800" dirty="0" smtClean="0">
                <a:latin typeface="Times New Roman" panose="02020603050405020304" pitchFamily="18" charset="0"/>
                <a:cs typeface="Times New Roman" panose="02020603050405020304" pitchFamily="18" charset="0"/>
              </a:rPr>
              <a:t>z adnotacją: Program pn. „Błękitno - zielone inicjatywy dla Wielkopolski”, data osobistego złożenia w Punkcie Kancelaryjnym Urzędu Marszałkowskiego Województwa Wielkopolskiego w Poznaniu bądź data wpływu przez </a:t>
            </a:r>
            <a:r>
              <a:rPr lang="pl-PL" altLang="pl-PL" sz="1800" dirty="0" err="1" smtClean="0">
                <a:latin typeface="Times New Roman" panose="02020603050405020304" pitchFamily="18" charset="0"/>
                <a:cs typeface="Times New Roman" panose="02020603050405020304" pitchFamily="18" charset="0"/>
              </a:rPr>
              <a:t>ePUAP</a:t>
            </a:r>
            <a:r>
              <a:rPr lang="pl-PL" altLang="pl-PL" sz="1800" dirty="0" smtClean="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defRPr/>
            </a:pPr>
            <a:r>
              <a:rPr lang="pl-PL" altLang="pl-PL" dirty="0" smtClean="0"/>
              <a:t/>
            </a:r>
            <a:br>
              <a:rPr lang="pl-PL" altLang="pl-PL" dirty="0" smtClean="0"/>
            </a:br>
            <a:endParaRPr lang="pl-PL" altLang="pl-PL" dirty="0" smtClean="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4210177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075248"/>
            <a:ext cx="12192000" cy="1206500"/>
          </a:xfrm>
        </p:spPr>
        <p:txBody>
          <a:bodyPr anchor="t">
            <a:noAutofit/>
          </a:bodyPr>
          <a:lstStyle/>
          <a:p>
            <a:pPr algn="ctr"/>
            <a:r>
              <a:rPr lang="pl-PL" b="1" dirty="0" smtClean="0">
                <a:latin typeface="Times New Roman" panose="02020603050405020304" pitchFamily="18" charset="0"/>
                <a:cs typeface="Times New Roman" panose="02020603050405020304" pitchFamily="18" charset="0"/>
              </a:rPr>
              <a:t>Weryfikacja i ocena wniosku:</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399011" y="2572698"/>
            <a:ext cx="11305309" cy="572171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spcBef>
                <a:spcPts val="0"/>
              </a:spcBef>
              <a:buNone/>
              <a:defRPr/>
            </a:pPr>
            <a:r>
              <a:rPr lang="pl-PL" dirty="0" smtClean="0">
                <a:latin typeface="Times New Roman" panose="02020603050405020304" pitchFamily="18" charset="0"/>
                <a:cs typeface="Times New Roman" panose="02020603050405020304" pitchFamily="18" charset="0"/>
              </a:rPr>
              <a:t>Jeżeli złożony wniosek o dofinansowanie przedsięwzięcia jest nieprawidłowy, wymaga uzupełnienia </a:t>
            </a:r>
            <a:br>
              <a:rPr lang="pl-PL" dirty="0" smtClean="0">
                <a:latin typeface="Times New Roman" panose="02020603050405020304" pitchFamily="18" charset="0"/>
                <a:cs typeface="Times New Roman" panose="02020603050405020304" pitchFamily="18" charset="0"/>
              </a:rPr>
            </a:br>
            <a:r>
              <a:rPr lang="pl-PL" dirty="0" smtClean="0">
                <a:latin typeface="Times New Roman" panose="02020603050405020304" pitchFamily="18" charset="0"/>
                <a:cs typeface="Times New Roman" panose="02020603050405020304" pitchFamily="18" charset="0"/>
              </a:rPr>
              <a:t>lub wyjaśnień, wzywa się Wnioskodawcę do usunięcia nieprawidłowości, uzupełnienia braków lub złożenia wyjaśnień </a:t>
            </a:r>
            <a:r>
              <a:rPr lang="pl-PL" b="1" dirty="0" smtClean="0">
                <a:latin typeface="Times New Roman" panose="02020603050405020304" pitchFamily="18" charset="0"/>
                <a:cs typeface="Times New Roman" panose="02020603050405020304" pitchFamily="18" charset="0"/>
              </a:rPr>
              <a:t>w terminie do 7 dni kalendarzowych</a:t>
            </a:r>
            <a:r>
              <a:rPr lang="pl-PL" dirty="0" smtClean="0">
                <a:latin typeface="Times New Roman" panose="02020603050405020304" pitchFamily="18" charset="0"/>
                <a:cs typeface="Times New Roman" panose="02020603050405020304" pitchFamily="18" charset="0"/>
              </a:rPr>
              <a:t>, licząc od dnia następującego po dniu doręczenia wezwania, przy czym wezwania mogą być dokonywane w formie pisemnej lub w formie elektronicznej </a:t>
            </a:r>
            <a:br>
              <a:rPr lang="pl-PL" dirty="0" smtClean="0">
                <a:latin typeface="Times New Roman" panose="02020603050405020304" pitchFamily="18" charset="0"/>
                <a:cs typeface="Times New Roman" panose="02020603050405020304" pitchFamily="18" charset="0"/>
              </a:rPr>
            </a:br>
            <a:r>
              <a:rPr lang="pl-PL" dirty="0" smtClean="0">
                <a:latin typeface="Times New Roman" panose="02020603050405020304" pitchFamily="18" charset="0"/>
                <a:cs typeface="Times New Roman" panose="02020603050405020304" pitchFamily="18" charset="0"/>
              </a:rPr>
              <a:t>na wskazany adres e-mail.</a:t>
            </a:r>
          </a:p>
          <a:p>
            <a:pPr marL="0" lvl="0" indent="0">
              <a:buNone/>
            </a:pPr>
            <a:r>
              <a:rPr lang="pl-PL" b="1" dirty="0" smtClean="0">
                <a:latin typeface="Times New Roman" panose="02020603050405020304" pitchFamily="18" charset="0"/>
                <a:cs typeface="Times New Roman" panose="02020603050405020304" pitchFamily="18" charset="0"/>
              </a:rPr>
              <a:t>Zwrot </a:t>
            </a:r>
            <a:r>
              <a:rPr lang="pl-PL" b="1" dirty="0">
                <a:latin typeface="Times New Roman" panose="02020603050405020304" pitchFamily="18" charset="0"/>
                <a:cs typeface="Times New Roman" panose="02020603050405020304" pitchFamily="18" charset="0"/>
              </a:rPr>
              <a:t>niewykorzystanej </a:t>
            </a:r>
            <a:r>
              <a:rPr lang="pl-PL" b="1" dirty="0" smtClean="0">
                <a:latin typeface="Times New Roman" panose="02020603050405020304" pitchFamily="18" charset="0"/>
                <a:cs typeface="Times New Roman" panose="02020603050405020304" pitchFamily="18" charset="0"/>
              </a:rPr>
              <a:t>dotacji:</a:t>
            </a:r>
            <a:endParaRPr lang="pl-PL" b="1" dirty="0">
              <a:latin typeface="Times New Roman" panose="02020603050405020304" pitchFamily="18" charset="0"/>
              <a:cs typeface="Times New Roman" panose="02020603050405020304" pitchFamily="18" charset="0"/>
            </a:endParaRPr>
          </a:p>
          <a:p>
            <a:pPr marL="0" indent="0" algn="just">
              <a:buNone/>
            </a:pPr>
            <a:r>
              <a:rPr lang="pl-PL" dirty="0">
                <a:latin typeface="Times New Roman" panose="02020603050405020304" pitchFamily="18" charset="0"/>
                <a:cs typeface="Times New Roman" panose="02020603050405020304" pitchFamily="18" charset="0"/>
              </a:rPr>
              <a:t>W przypadku niewykorzystania całości lub części dotacji </a:t>
            </a:r>
            <a:r>
              <a:rPr lang="pl-PL" dirty="0" smtClean="0">
                <a:latin typeface="Times New Roman" panose="02020603050405020304" pitchFamily="18" charset="0"/>
                <a:cs typeface="Times New Roman" panose="02020603050405020304" pitchFamily="18" charset="0"/>
              </a:rPr>
              <a:t>podlega ona zwrotowi </a:t>
            </a:r>
            <a:r>
              <a:rPr lang="pl-PL" dirty="0">
                <a:latin typeface="Times New Roman" panose="02020603050405020304" pitchFamily="18" charset="0"/>
                <a:cs typeface="Times New Roman" panose="02020603050405020304" pitchFamily="18" charset="0"/>
              </a:rPr>
              <a:t>w terminie 15 dni </a:t>
            </a:r>
            <a:r>
              <a:rPr lang="pl-PL" dirty="0" smtClean="0">
                <a:latin typeface="Times New Roman" panose="02020603050405020304" pitchFamily="18" charset="0"/>
                <a:cs typeface="Times New Roman" panose="02020603050405020304" pitchFamily="18" charset="0"/>
              </a:rPr>
              <a:t/>
            </a:r>
            <a:br>
              <a:rPr lang="pl-PL" dirty="0" smtClean="0">
                <a:latin typeface="Times New Roman" panose="02020603050405020304" pitchFamily="18" charset="0"/>
                <a:cs typeface="Times New Roman" panose="02020603050405020304" pitchFamily="18" charset="0"/>
              </a:rPr>
            </a:br>
            <a:r>
              <a:rPr lang="pl-PL" dirty="0" smtClean="0">
                <a:latin typeface="Times New Roman" panose="02020603050405020304" pitchFamily="18" charset="0"/>
                <a:cs typeface="Times New Roman" panose="02020603050405020304" pitchFamily="18" charset="0"/>
              </a:rPr>
              <a:t>po </a:t>
            </a:r>
            <a:r>
              <a:rPr lang="pl-PL" dirty="0">
                <a:latin typeface="Times New Roman" panose="02020603050405020304" pitchFamily="18" charset="0"/>
                <a:cs typeface="Times New Roman" panose="02020603050405020304" pitchFamily="18" charset="0"/>
              </a:rPr>
              <a:t>upływie terminu wykorzystania dotacji</a:t>
            </a:r>
            <a:r>
              <a:rPr lang="pl-PL" dirty="0" smtClean="0">
                <a:latin typeface="Times New Roman" panose="02020603050405020304" pitchFamily="18" charset="0"/>
                <a:cs typeface="Times New Roman" panose="02020603050405020304" pitchFamily="18" charset="0"/>
              </a:rPr>
              <a:t>.</a:t>
            </a:r>
            <a:endParaRPr lang="pl-PL" dirty="0">
              <a:solidFill>
                <a:srgbClr val="FF0000"/>
              </a:solidFill>
              <a:latin typeface="Times New Roman" panose="02020603050405020304" pitchFamily="18" charset="0"/>
              <a:cs typeface="Times New Roman" panose="02020603050405020304" pitchFamily="18" charset="0"/>
            </a:endParaRPr>
          </a:p>
          <a:p>
            <a:pPr marL="0" indent="0" algn="just">
              <a:buNone/>
              <a:defRPr/>
            </a:pPr>
            <a:endParaRPr lang="pl-PL" dirty="0" smtClean="0">
              <a:latin typeface="Times New Roman" panose="02020603050405020304" pitchFamily="18" charset="0"/>
              <a:cs typeface="Times New Roman" panose="02020603050405020304" pitchFamily="18" charset="0"/>
            </a:endParaRPr>
          </a:p>
          <a:p>
            <a:pPr marL="0" indent="0">
              <a:buNone/>
              <a:defRPr/>
            </a:pPr>
            <a:endParaRPr lang="pl-PL" dirty="0">
              <a:latin typeface="Times New Roman" panose="02020603050405020304" pitchFamily="18" charset="0"/>
              <a:cs typeface="Times New Roman" panose="02020603050405020304" pitchFamily="18" charset="0"/>
            </a:endParaRPr>
          </a:p>
          <a:p>
            <a:pPr marL="0" indent="0">
              <a:buNone/>
              <a:defRPr/>
            </a:pPr>
            <a:r>
              <a:rPr lang="pl-PL" dirty="0" smtClean="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
            </a:r>
            <a:br>
              <a:rPr lang="pl-PL" dirty="0">
                <a:latin typeface="Times New Roman" panose="02020603050405020304" pitchFamily="18" charset="0"/>
                <a:cs typeface="Times New Roman" panose="02020603050405020304" pitchFamily="18" charset="0"/>
              </a:rPr>
            </a:br>
            <a:r>
              <a:rPr lang="pl-PL" altLang="pl-PL" dirty="0" smtClean="0"/>
              <a:t/>
            </a:r>
            <a:br>
              <a:rPr lang="pl-PL" altLang="pl-PL" dirty="0" smtClean="0"/>
            </a:br>
            <a:endParaRPr lang="pl-PL" altLang="pl-PL" dirty="0" smtClean="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316519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idx="4294967295"/>
          </p:nvPr>
        </p:nvSpPr>
        <p:spPr>
          <a:xfrm>
            <a:off x="0" y="-586999"/>
            <a:ext cx="12192000" cy="3565525"/>
          </a:xfrm>
        </p:spPr>
        <p:txBody>
          <a:bodyPr anchor="b">
            <a:normAutofit/>
          </a:bodyPr>
          <a:lstStyle/>
          <a:p>
            <a:pPr algn="ctr"/>
            <a:r>
              <a:rPr lang="pl-PL" altLang="pl-PL" sz="3600" b="1" dirty="0">
                <a:latin typeface="Times New Roman" panose="02020603050405020304" pitchFamily="18" charset="0"/>
              </a:rPr>
              <a:t>„</a:t>
            </a:r>
            <a:r>
              <a:rPr lang="pl-PL" altLang="pl-PL" sz="3600" b="1" dirty="0" smtClean="0">
                <a:latin typeface="Times New Roman" panose="02020603050405020304" pitchFamily="18" charset="0"/>
              </a:rPr>
              <a:t>Błękitno-zielone</a:t>
            </a:r>
            <a:r>
              <a:rPr lang="en-US" altLang="pl-PL" sz="3600" b="1" dirty="0" smtClean="0">
                <a:latin typeface="Times New Roman" panose="02020603050405020304" pitchFamily="18" charset="0"/>
              </a:rPr>
              <a:t> inicjatywy</a:t>
            </a:r>
            <a:r>
              <a:rPr lang="en-US" altLang="pl-PL" sz="3600" b="1" dirty="0">
                <a:latin typeface="Times New Roman" panose="02020603050405020304" pitchFamily="18" charset="0"/>
              </a:rPr>
              <a:t> </a:t>
            </a:r>
            <a:r>
              <a:rPr lang="en-US" altLang="pl-PL" sz="3600" b="1" dirty="0" smtClean="0">
                <a:latin typeface="Times New Roman" panose="02020603050405020304" pitchFamily="18" charset="0"/>
              </a:rPr>
              <a:t>- podsumowanie edycji pilotażowej”</a:t>
            </a:r>
            <a:r>
              <a:rPr lang="pl-PL" altLang="pl-PL" sz="5400" b="1" dirty="0">
                <a:latin typeface="Times New Roman" panose="02020603050405020304" pitchFamily="18" charset="0"/>
              </a:rPr>
              <a:t/>
            </a:r>
            <a:br>
              <a:rPr lang="pl-PL" altLang="pl-PL" sz="5400" b="1" dirty="0">
                <a:latin typeface="Times New Roman" panose="02020603050405020304" pitchFamily="18" charset="0"/>
              </a:rPr>
            </a:br>
            <a:r>
              <a:rPr lang="pl-PL" altLang="pl-PL" sz="5400" b="1" dirty="0" smtClean="0">
                <a:latin typeface="Times New Roman" panose="02020603050405020304" pitchFamily="18" charset="0"/>
              </a:rPr>
              <a:t> </a:t>
            </a:r>
            <a:endParaRPr lang="pl-PL" sz="5400" dirty="0"/>
          </a:p>
        </p:txBody>
      </p:sp>
      <p:sp>
        <p:nvSpPr>
          <p:cNvPr id="3" name="Podtytuł 2"/>
          <p:cNvSpPr>
            <a:spLocks noGrp="1"/>
          </p:cNvSpPr>
          <p:nvPr>
            <p:ph type="subTitle" idx="4294967295"/>
          </p:nvPr>
        </p:nvSpPr>
        <p:spPr>
          <a:xfrm>
            <a:off x="2133600" y="4456113"/>
            <a:ext cx="10058400" cy="1143000"/>
          </a:xfrm>
        </p:spPr>
        <p:txBody>
          <a:bodyPr/>
          <a:lstStyle/>
          <a:p>
            <a:r>
              <a:rPr lang="pl-PL" altLang="pl-PL" dirty="0" smtClean="0">
                <a:solidFill>
                  <a:srgbClr val="000000"/>
                </a:solidFill>
                <a:latin typeface="Times New Roman" panose="02020603050405020304" pitchFamily="18" charset="0"/>
              </a:rPr>
              <a:t>        </a:t>
            </a:r>
            <a:endParaRPr lang="pl-PL" dirty="0"/>
          </a:p>
        </p:txBody>
      </p:sp>
      <p:sp>
        <p:nvSpPr>
          <p:cNvPr id="7" name="Text Box 1032"/>
          <p:cNvSpPr txBox="1">
            <a:spLocks noChangeArrowheads="1"/>
          </p:cNvSpPr>
          <p:nvPr/>
        </p:nvSpPr>
        <p:spPr bwMode="auto">
          <a:xfrm>
            <a:off x="1547446" y="4631514"/>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pl-PL" altLang="pl-PL" sz="2400" dirty="0">
              <a:solidFill>
                <a:srgbClr val="000000"/>
              </a:solidFill>
              <a:latin typeface="Times New Roman" panose="02020603050405020304" pitchFamily="18" charset="0"/>
            </a:endParaRPr>
          </a:p>
        </p:txBody>
      </p:sp>
      <p:sp>
        <p:nvSpPr>
          <p:cNvPr id="4" name="pole tekstowe 3"/>
          <p:cNvSpPr txBox="1"/>
          <p:nvPr/>
        </p:nvSpPr>
        <p:spPr>
          <a:xfrm>
            <a:off x="498598" y="2534461"/>
            <a:ext cx="11056088" cy="3477875"/>
          </a:xfrm>
          <a:prstGeom prst="rect">
            <a:avLst/>
          </a:prstGeom>
          <a:noFill/>
        </p:spPr>
        <p:txBody>
          <a:bodyPr wrap="square" rtlCol="0">
            <a:spAutoFit/>
          </a:bodyPr>
          <a:lstStyle/>
          <a:p>
            <a:pPr algn="just"/>
            <a:r>
              <a:rPr lang="pl-PL" sz="2000" dirty="0" smtClean="0">
                <a:latin typeface="Times New Roman" panose="02020603050405020304" pitchFamily="18" charset="0"/>
                <a:cs typeface="Times New Roman" panose="02020603050405020304" pitchFamily="18" charset="0"/>
              </a:rPr>
              <a:t>W 2021 r. w budżecie Województwa Wielkopolskiego na </a:t>
            </a:r>
            <a:r>
              <a:rPr lang="pl-PL" sz="2000" dirty="0">
                <a:latin typeface="Times New Roman" panose="02020603050405020304" pitchFamily="18" charset="0"/>
                <a:cs typeface="Times New Roman" panose="02020603050405020304" pitchFamily="18" charset="0"/>
              </a:rPr>
              <a:t>pilotażowy </a:t>
            </a:r>
            <a:r>
              <a:rPr lang="pl-PL" sz="2000" dirty="0" smtClean="0">
                <a:latin typeface="Times New Roman" panose="02020603050405020304" pitchFamily="18" charset="0"/>
                <a:cs typeface="Times New Roman" panose="02020603050405020304" pitchFamily="18" charset="0"/>
              </a:rPr>
              <a:t>Program pn. </a:t>
            </a:r>
            <a:r>
              <a:rPr lang="pl-PL" sz="2000" dirty="0">
                <a:latin typeface="Times New Roman" panose="02020603050405020304" pitchFamily="18" charset="0"/>
                <a:cs typeface="Times New Roman" panose="02020603050405020304" pitchFamily="18" charset="0"/>
              </a:rPr>
              <a:t>„Błękitno – zielone inicjatywy dla </a:t>
            </a:r>
            <a:r>
              <a:rPr lang="pl-PL" sz="2000" dirty="0" smtClean="0">
                <a:latin typeface="Times New Roman" panose="02020603050405020304" pitchFamily="18" charset="0"/>
                <a:cs typeface="Times New Roman" panose="02020603050405020304" pitchFamily="18" charset="0"/>
              </a:rPr>
              <a:t>Wielkopolski”</a:t>
            </a:r>
            <a:r>
              <a:rPr lang="en-US" sz="2000" dirty="0" smtClean="0">
                <a:latin typeface="Times New Roman" panose="02020603050405020304" pitchFamily="18" charset="0"/>
                <a:cs typeface="Times New Roman" panose="02020603050405020304" pitchFamily="18" charset="0"/>
              </a:rPr>
              <a:t> </a:t>
            </a:r>
            <a:r>
              <a:rPr lang="pl-PL" sz="2000" dirty="0" smtClean="0">
                <a:latin typeface="Times New Roman" panose="02020603050405020304" pitchFamily="18" charset="0"/>
                <a:cs typeface="Times New Roman" panose="02020603050405020304" pitchFamily="18" charset="0"/>
              </a:rPr>
              <a:t>zabezpieczono </a:t>
            </a:r>
            <a:r>
              <a:rPr lang="pl-PL" sz="2000" b="1" dirty="0" smtClean="0">
                <a:latin typeface="Times New Roman" panose="02020603050405020304" pitchFamily="18" charset="0"/>
                <a:cs typeface="Times New Roman" panose="02020603050405020304" pitchFamily="18" charset="0"/>
              </a:rPr>
              <a:t>500 tys. zł. </a:t>
            </a:r>
          </a:p>
          <a:p>
            <a:pPr algn="just"/>
            <a:r>
              <a:rPr lang="pl-PL" sz="2000" dirty="0" smtClean="0">
                <a:latin typeface="Times New Roman" panose="02020603050405020304" pitchFamily="18" charset="0"/>
                <a:cs typeface="Times New Roman" panose="02020603050405020304" pitchFamily="18" charset="0"/>
              </a:rPr>
              <a:t>Wpłynęły </a:t>
            </a:r>
            <a:r>
              <a:rPr lang="pl-PL" sz="2000" b="1" dirty="0">
                <a:latin typeface="Times New Roman" panose="02020603050405020304" pitchFamily="18" charset="0"/>
                <a:cs typeface="Times New Roman" panose="02020603050405020304" pitchFamily="18" charset="0"/>
              </a:rPr>
              <a:t>104 wnioski </a:t>
            </a:r>
            <a:r>
              <a:rPr lang="pl-PL" sz="2000" dirty="0">
                <a:latin typeface="Times New Roman" panose="02020603050405020304" pitchFamily="18" charset="0"/>
                <a:cs typeface="Times New Roman" panose="02020603050405020304" pitchFamily="18" charset="0"/>
              </a:rPr>
              <a:t>o dofinansowanie</a:t>
            </a:r>
            <a:r>
              <a:rPr lang="pl-PL"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r>
              <a:rPr lang="pl-PL" sz="2000"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algn="just"/>
            <a:r>
              <a:rPr lang="pl-PL" sz="2000" dirty="0" smtClean="0">
                <a:latin typeface="Times New Roman" panose="02020603050405020304" pitchFamily="18" charset="0"/>
                <a:cs typeface="Times New Roman" panose="02020603050405020304" pitchFamily="18" charset="0"/>
              </a:rPr>
              <a:t>Całkowity </a:t>
            </a:r>
            <a:r>
              <a:rPr lang="pl-PL" sz="2000" dirty="0">
                <a:latin typeface="Times New Roman" panose="02020603050405020304" pitchFamily="18" charset="0"/>
                <a:cs typeface="Times New Roman" panose="02020603050405020304" pitchFamily="18" charset="0"/>
              </a:rPr>
              <a:t>koszt </a:t>
            </a:r>
            <a:r>
              <a:rPr lang="pl-PL" sz="2000" dirty="0" smtClean="0">
                <a:latin typeface="Times New Roman" panose="02020603050405020304" pitchFamily="18" charset="0"/>
                <a:cs typeface="Times New Roman" panose="02020603050405020304" pitchFamily="18" charset="0"/>
              </a:rPr>
              <a:t>zadań </a:t>
            </a:r>
            <a:r>
              <a:rPr lang="pl-PL" sz="2000" dirty="0">
                <a:latin typeface="Times New Roman" panose="02020603050405020304" pitchFamily="18" charset="0"/>
                <a:cs typeface="Times New Roman" panose="02020603050405020304" pitchFamily="18" charset="0"/>
              </a:rPr>
              <a:t>w ramach złożonych </a:t>
            </a:r>
            <a:r>
              <a:rPr lang="pl-PL" sz="2000" b="1" dirty="0">
                <a:latin typeface="Times New Roman" panose="02020603050405020304" pitchFamily="18" charset="0"/>
                <a:cs typeface="Times New Roman" panose="02020603050405020304" pitchFamily="18" charset="0"/>
              </a:rPr>
              <a:t>104 wniosków </a:t>
            </a:r>
            <a:r>
              <a:rPr lang="pl-PL" sz="2000" dirty="0">
                <a:latin typeface="Times New Roman" panose="02020603050405020304" pitchFamily="18" charset="0"/>
                <a:cs typeface="Times New Roman" panose="02020603050405020304" pitchFamily="18" charset="0"/>
              </a:rPr>
              <a:t>to </a:t>
            </a:r>
            <a:r>
              <a:rPr lang="pl-PL" sz="2000" b="1" dirty="0">
                <a:latin typeface="Times New Roman" panose="02020603050405020304" pitchFamily="18" charset="0"/>
                <a:cs typeface="Times New Roman" panose="02020603050405020304" pitchFamily="18" charset="0"/>
              </a:rPr>
              <a:t>4 664 182 zł</a:t>
            </a:r>
            <a:r>
              <a:rPr lang="pl-PL"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r>
              <a:rPr lang="pl-PL" sz="2000" dirty="0" smtClean="0">
                <a:latin typeface="Times New Roman" panose="02020603050405020304" pitchFamily="18" charset="0"/>
                <a:cs typeface="Times New Roman" panose="02020603050405020304" pitchFamily="18" charset="0"/>
              </a:rPr>
              <a:t>z </a:t>
            </a:r>
            <a:r>
              <a:rPr lang="pl-PL" sz="2000" dirty="0">
                <a:latin typeface="Times New Roman" panose="02020603050405020304" pitchFamily="18" charset="0"/>
                <a:cs typeface="Times New Roman" panose="02020603050405020304" pitchFamily="18" charset="0"/>
              </a:rPr>
              <a:t>czego </a:t>
            </a:r>
            <a:r>
              <a:rPr lang="pl-PL" sz="2000" b="1" dirty="0">
                <a:latin typeface="Times New Roman" panose="02020603050405020304" pitchFamily="18" charset="0"/>
                <a:cs typeface="Times New Roman" panose="02020603050405020304" pitchFamily="18" charset="0"/>
              </a:rPr>
              <a:t>1 561 978 zł</a:t>
            </a:r>
            <a:r>
              <a:rPr lang="pl-PL" sz="2000" dirty="0">
                <a:latin typeface="Times New Roman" panose="02020603050405020304" pitchFamily="18" charset="0"/>
                <a:cs typeface="Times New Roman" panose="02020603050405020304" pitchFamily="18" charset="0"/>
              </a:rPr>
              <a:t> to środki własne </a:t>
            </a:r>
            <a:r>
              <a:rPr lang="pl-PL" sz="2000" dirty="0" smtClean="0">
                <a:latin typeface="Times New Roman" panose="02020603050405020304" pitchFamily="18" charset="0"/>
                <a:cs typeface="Times New Roman" panose="02020603050405020304" pitchFamily="18" charset="0"/>
              </a:rPr>
              <a:t>beneficjentów</a:t>
            </a:r>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a:t>
            </a:r>
            <a:r>
              <a:rPr lang="pl-PL" sz="2000" b="1" dirty="0" smtClean="0">
                <a:latin typeface="Times New Roman" panose="02020603050405020304" pitchFamily="18" charset="0"/>
                <a:cs typeface="Times New Roman" panose="02020603050405020304" pitchFamily="18" charset="0"/>
              </a:rPr>
              <a:t> </a:t>
            </a:r>
            <a:r>
              <a:rPr lang="pl-PL" sz="2000" b="1" dirty="0">
                <a:latin typeface="Times New Roman" panose="02020603050405020304" pitchFamily="18" charset="0"/>
                <a:cs typeface="Times New Roman" panose="02020603050405020304" pitchFamily="18" charset="0"/>
              </a:rPr>
              <a:t>3 102 204 z</a:t>
            </a:r>
            <a:r>
              <a:rPr lang="pl-PL" sz="2000" dirty="0">
                <a:latin typeface="Times New Roman" panose="02020603050405020304" pitchFamily="18" charset="0"/>
                <a:cs typeface="Times New Roman" panose="02020603050405020304" pitchFamily="18" charset="0"/>
              </a:rPr>
              <a:t>ł to środki </a:t>
            </a:r>
            <a:r>
              <a:rPr lang="pl-PL" sz="2000" dirty="0" smtClean="0">
                <a:latin typeface="Times New Roman" panose="02020603050405020304" pitchFamily="18" charset="0"/>
                <a:cs typeface="Times New Roman" panose="02020603050405020304" pitchFamily="18" charset="0"/>
              </a:rPr>
              <a:t>pochodzące</a:t>
            </a:r>
            <a:r>
              <a:rPr lang="en-US" sz="2000" dirty="0" smtClean="0">
                <a:latin typeface="Times New Roman" panose="02020603050405020304" pitchFamily="18" charset="0"/>
                <a:cs typeface="Times New Roman" panose="02020603050405020304" pitchFamily="18" charset="0"/>
              </a:rPr>
              <a:t> </a:t>
            </a:r>
            <a:r>
              <a:rPr lang="pl-PL" sz="2000" dirty="0" smtClean="0">
                <a:latin typeface="Times New Roman" panose="02020603050405020304" pitchFamily="18" charset="0"/>
                <a:cs typeface="Times New Roman" panose="02020603050405020304" pitchFamily="18" charset="0"/>
              </a:rPr>
              <a:t>z </a:t>
            </a:r>
            <a:r>
              <a:rPr lang="pl-PL" sz="2000" dirty="0" err="1" smtClean="0">
                <a:latin typeface="Times New Roman" panose="02020603050405020304" pitchFamily="18" charset="0"/>
                <a:cs typeface="Times New Roman" panose="02020603050405020304" pitchFamily="18" charset="0"/>
              </a:rPr>
              <a:t>dotac</a:t>
            </a:r>
            <a:r>
              <a:rPr lang="en-US" sz="2000" dirty="0" err="1" smtClean="0">
                <a:latin typeface="Times New Roman" panose="02020603050405020304" pitchFamily="18" charset="0"/>
                <a:cs typeface="Times New Roman" panose="02020603050405020304" pitchFamily="18" charset="0"/>
              </a:rPr>
              <a:t>ji</a:t>
            </a:r>
            <a:r>
              <a:rPr lang="pl-PL" sz="2000" dirty="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endParaRPr lang="pl-PL" sz="2000" dirty="0">
              <a:latin typeface="Times New Roman" panose="02020603050405020304" pitchFamily="18" charset="0"/>
              <a:cs typeface="Times New Roman" panose="02020603050405020304" pitchFamily="18" charset="0"/>
            </a:endParaRPr>
          </a:p>
          <a:p>
            <a:pPr algn="just"/>
            <a:r>
              <a:rPr lang="pl-PL" sz="2000" dirty="0" smtClean="0">
                <a:latin typeface="Times New Roman" panose="02020603050405020304" pitchFamily="18" charset="0"/>
                <a:cs typeface="Times New Roman" panose="02020603050405020304" pitchFamily="18" charset="0"/>
              </a:rPr>
              <a:t>Po </a:t>
            </a:r>
            <a:r>
              <a:rPr lang="pl-PL" sz="2000" dirty="0">
                <a:latin typeface="Times New Roman" panose="02020603050405020304" pitchFamily="18" charset="0"/>
                <a:cs typeface="Times New Roman" panose="02020603050405020304" pitchFamily="18" charset="0"/>
              </a:rPr>
              <a:t>dokonaniu oceny formalnej przez pracowników Departamentu Korzystania i Informacji o </a:t>
            </a:r>
            <a:r>
              <a:rPr lang="pl-PL" sz="2000" dirty="0" smtClean="0">
                <a:latin typeface="Times New Roman" panose="02020603050405020304" pitchFamily="18" charset="0"/>
                <a:cs typeface="Times New Roman" panose="02020603050405020304" pitchFamily="18" charset="0"/>
              </a:rPr>
              <a:t>Środowisku</a:t>
            </a:r>
            <a:r>
              <a:rPr lang="en-US" sz="2000" dirty="0" smtClean="0">
                <a:latin typeface="Times New Roman" panose="02020603050405020304" pitchFamily="18" charset="0"/>
                <a:cs typeface="Times New Roman" panose="02020603050405020304" pitchFamily="18" charset="0"/>
              </a:rPr>
              <a:t> </a:t>
            </a:r>
            <a:r>
              <a:rPr lang="pl-PL" sz="2000" dirty="0" smtClean="0">
                <a:latin typeface="Times New Roman" panose="02020603050405020304" pitchFamily="18" charset="0"/>
                <a:cs typeface="Times New Roman" panose="02020603050405020304" pitchFamily="18" charset="0"/>
              </a:rPr>
              <a:t>Kapituła </a:t>
            </a:r>
            <a:r>
              <a:rPr lang="pl-PL" sz="2000" dirty="0">
                <a:latin typeface="Times New Roman" panose="02020603050405020304" pitchFamily="18" charset="0"/>
                <a:cs typeface="Times New Roman" panose="02020603050405020304" pitchFamily="18" charset="0"/>
              </a:rPr>
              <a:t>Programu dokonała oceny merytorycznej </a:t>
            </a:r>
            <a:r>
              <a:rPr lang="pl-PL" sz="2000" b="1" dirty="0">
                <a:latin typeface="Times New Roman" panose="02020603050405020304" pitchFamily="18" charset="0"/>
                <a:cs typeface="Times New Roman" panose="02020603050405020304" pitchFamily="18" charset="0"/>
              </a:rPr>
              <a:t>91 wniosków </a:t>
            </a:r>
            <a:r>
              <a:rPr lang="pl-PL" sz="2000" dirty="0">
                <a:latin typeface="Times New Roman" panose="02020603050405020304" pitchFamily="18" charset="0"/>
                <a:cs typeface="Times New Roman" panose="02020603050405020304" pitchFamily="18" charset="0"/>
              </a:rPr>
              <a:t>o dofinansowanie</a:t>
            </a:r>
            <a:r>
              <a:rPr lang="pl-PL"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endParaRPr lang="pl-PL" sz="2000" dirty="0">
              <a:latin typeface="Times New Roman" panose="02020603050405020304" pitchFamily="18" charset="0"/>
              <a:cs typeface="Times New Roman" panose="02020603050405020304" pitchFamily="18" charset="0"/>
            </a:endParaRPr>
          </a:p>
          <a:p>
            <a:pPr algn="just"/>
            <a:r>
              <a:rPr lang="pl-PL" sz="2000" dirty="0" smtClean="0">
                <a:latin typeface="Times New Roman" panose="02020603050405020304" pitchFamily="18" charset="0"/>
                <a:cs typeface="Times New Roman" panose="02020603050405020304" pitchFamily="18" charset="0"/>
              </a:rPr>
              <a:t>Dotacje </a:t>
            </a:r>
            <a:r>
              <a:rPr lang="pl-PL" sz="2000" dirty="0">
                <a:latin typeface="Times New Roman" panose="02020603050405020304" pitchFamily="18" charset="0"/>
                <a:cs typeface="Times New Roman" panose="02020603050405020304" pitchFamily="18" charset="0"/>
              </a:rPr>
              <a:t>przyznano 33 beneficjentom na łączna kwotę</a:t>
            </a:r>
            <a:r>
              <a:rPr lang="pl-PL" sz="2000" b="1">
                <a:latin typeface="Times New Roman" panose="02020603050405020304" pitchFamily="18" charset="0"/>
                <a:cs typeface="Times New Roman" panose="02020603050405020304" pitchFamily="18" charset="0"/>
              </a:rPr>
              <a:t>: </a:t>
            </a:r>
            <a:r>
              <a:rPr lang="pl-PL" sz="2000" b="1" smtClean="0">
                <a:latin typeface="Times New Roman" panose="02020603050405020304" pitchFamily="18" charset="0"/>
                <a:cs typeface="Times New Roman" panose="02020603050405020304" pitchFamily="18" charset="0"/>
              </a:rPr>
              <a:t>496 267,00 </a:t>
            </a:r>
            <a:r>
              <a:rPr lang="pl-PL" sz="2000" b="1" dirty="0">
                <a:latin typeface="Times New Roman" panose="02020603050405020304" pitchFamily="18" charset="0"/>
                <a:cs typeface="Times New Roman" panose="02020603050405020304" pitchFamily="18" charset="0"/>
              </a:rPr>
              <a:t>zł </a:t>
            </a:r>
            <a:r>
              <a:rPr lang="en-US" sz="2000" b="1" dirty="0" smtClean="0">
                <a:latin typeface="Times New Roman" panose="02020603050405020304" pitchFamily="18" charset="0"/>
                <a:cs typeface="Times New Roman" panose="02020603050405020304" pitchFamily="18" charset="0"/>
              </a:rPr>
              <a:t> </a:t>
            </a:r>
            <a:endParaRPr lang="pl-PL" sz="2000" b="1" dirty="0">
              <a:latin typeface="Times New Roman" panose="02020603050405020304" pitchFamily="18" charset="0"/>
              <a:cs typeface="Times New Roman" panose="02020603050405020304" pitchFamily="18" charset="0"/>
            </a:endParaRPr>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211128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357888"/>
            <a:ext cx="12192000" cy="1206500"/>
          </a:xfrm>
        </p:spPr>
        <p:txBody>
          <a:bodyPr anchor="t">
            <a:noAutofit/>
          </a:bodyPr>
          <a:lstStyle/>
          <a:p>
            <a:pPr algn="ctr"/>
            <a:r>
              <a:rPr lang="pl-PL" sz="4400" b="1" dirty="0">
                <a:latin typeface="Times New Roman" panose="02020603050405020304" pitchFamily="18" charset="0"/>
                <a:cs typeface="Times New Roman" panose="02020603050405020304" pitchFamily="18" charset="0"/>
              </a:rPr>
              <a:t>Wymogi formalne ewidencji i rozliczania </a:t>
            </a:r>
            <a:r>
              <a:rPr lang="pl-PL" sz="4400" b="1" dirty="0" smtClean="0">
                <a:latin typeface="Times New Roman" panose="02020603050405020304" pitchFamily="18" charset="0"/>
                <a:cs typeface="Times New Roman" panose="02020603050405020304" pitchFamily="18" charset="0"/>
              </a:rPr>
              <a:t>dotacji:</a:t>
            </a:r>
            <a:r>
              <a:rPr lang="pl-PL" sz="4400" dirty="0">
                <a:latin typeface="Times New Roman" panose="02020603050405020304" pitchFamily="18" charset="0"/>
                <a:cs typeface="Times New Roman" panose="02020603050405020304" pitchFamily="18" charset="0"/>
              </a:rPr>
              <a:t/>
            </a:r>
            <a:br>
              <a:rPr lang="pl-PL" sz="4400" dirty="0">
                <a:latin typeface="Times New Roman" panose="02020603050405020304" pitchFamily="18" charset="0"/>
                <a:cs typeface="Times New Roman" panose="02020603050405020304" pitchFamily="18" charset="0"/>
              </a:rPr>
            </a:br>
            <a:endParaRPr lang="pl-PL" sz="4400"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1" y="1566863"/>
            <a:ext cx="12192000" cy="572171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defRPr/>
            </a:pPr>
            <a:r>
              <a:rPr lang="pl-PL" dirty="0">
                <a:latin typeface="Times New Roman" panose="02020603050405020304" pitchFamily="18" charset="0"/>
                <a:cs typeface="Times New Roman" panose="02020603050405020304" pitchFamily="18" charset="0"/>
              </a:rPr>
              <a:t/>
            </a:r>
            <a:br>
              <a:rPr lang="pl-PL" dirty="0">
                <a:latin typeface="Times New Roman" panose="02020603050405020304" pitchFamily="18" charset="0"/>
                <a:cs typeface="Times New Roman" panose="02020603050405020304" pitchFamily="18" charset="0"/>
              </a:rPr>
            </a:br>
            <a:r>
              <a:rPr lang="pl-PL" altLang="pl-PL" dirty="0" smtClean="0"/>
              <a:t/>
            </a:r>
            <a:br>
              <a:rPr lang="pl-PL" altLang="pl-PL" dirty="0" smtClean="0"/>
            </a:br>
            <a:endParaRPr lang="pl-PL" altLang="pl-PL" dirty="0" smtClean="0"/>
          </a:p>
        </p:txBody>
      </p:sp>
      <p:sp>
        <p:nvSpPr>
          <p:cNvPr id="3" name="pole tekstowe 2"/>
          <p:cNvSpPr txBox="1"/>
          <p:nvPr/>
        </p:nvSpPr>
        <p:spPr>
          <a:xfrm>
            <a:off x="332348" y="2527059"/>
            <a:ext cx="11255594" cy="3693319"/>
          </a:xfrm>
          <a:prstGeom prst="rect">
            <a:avLst/>
          </a:prstGeom>
          <a:noFill/>
        </p:spPr>
        <p:txBody>
          <a:bodyPr wrap="square" rtlCol="0">
            <a:spAutoFit/>
          </a:bodyPr>
          <a:lstStyle/>
          <a:p>
            <a:pPr algn="just"/>
            <a:r>
              <a:rPr lang="pl-PL" b="1" dirty="0" smtClean="0">
                <a:latin typeface="Times New Roman" panose="02020603050405020304" pitchFamily="18" charset="0"/>
                <a:cs typeface="Times New Roman" panose="02020603050405020304" pitchFamily="18" charset="0"/>
              </a:rPr>
              <a:t>Wnioskodawca </a:t>
            </a:r>
            <a:r>
              <a:rPr lang="pl-PL" b="1" dirty="0">
                <a:latin typeface="Times New Roman" panose="02020603050405020304" pitchFamily="18" charset="0"/>
                <a:cs typeface="Times New Roman" panose="02020603050405020304" pitchFamily="18" charset="0"/>
              </a:rPr>
              <a:t>zobowiązany jest do prowadzenia wyodrębnionej ewidencji księgowej, </a:t>
            </a:r>
            <a:r>
              <a:rPr lang="pl-PL" dirty="0">
                <a:latin typeface="Times New Roman" panose="02020603050405020304" pitchFamily="18" charset="0"/>
                <a:cs typeface="Times New Roman" panose="02020603050405020304" pitchFamily="18" charset="0"/>
              </a:rPr>
              <a:t>poprzez:</a:t>
            </a:r>
          </a:p>
          <a:p>
            <a:pPr marL="285750" indent="-285750" algn="just">
              <a:buClr>
                <a:schemeClr val="accent1"/>
              </a:buClr>
              <a:buFont typeface="Wingdings" panose="05000000000000000000" pitchFamily="2" charset="2"/>
              <a:buChar char="ü"/>
            </a:pPr>
            <a:r>
              <a:rPr lang="pl-PL" b="1" dirty="0" smtClean="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zapis w polityce </a:t>
            </a:r>
            <a:r>
              <a:rPr lang="pl-PL" dirty="0" smtClean="0">
                <a:latin typeface="Times New Roman" panose="02020603050405020304" pitchFamily="18" charset="0"/>
                <a:cs typeface="Times New Roman" panose="02020603050405020304" pitchFamily="18" charset="0"/>
              </a:rPr>
              <a:t>rachunkowości</a:t>
            </a:r>
            <a:r>
              <a:rPr lang="pl-PL" b="1" dirty="0" smtClean="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wskazujący na sposób ujmowania </a:t>
            </a:r>
            <a:r>
              <a:rPr lang="pl-PL" dirty="0" smtClean="0">
                <a:latin typeface="Times New Roman" panose="02020603050405020304" pitchFamily="18" charset="0"/>
                <a:cs typeface="Times New Roman" panose="02020603050405020304" pitchFamily="18" charset="0"/>
              </a:rPr>
              <a:t>w </a:t>
            </a:r>
            <a:r>
              <a:rPr lang="pl-PL" dirty="0">
                <a:latin typeface="Times New Roman" panose="02020603050405020304" pitchFamily="18" charset="0"/>
                <a:cs typeface="Times New Roman" panose="02020603050405020304" pitchFamily="18" charset="0"/>
              </a:rPr>
              <a:t>księgach rachunkowych umów dotacyjnych </a:t>
            </a:r>
            <a:r>
              <a:rPr lang="pl-PL" dirty="0" smtClean="0">
                <a:latin typeface="Times New Roman" panose="02020603050405020304" pitchFamily="18" charset="0"/>
                <a:cs typeface="Times New Roman" panose="02020603050405020304" pitchFamily="18" charset="0"/>
              </a:rPr>
              <a:t>        i </a:t>
            </a:r>
            <a:r>
              <a:rPr lang="pl-PL" dirty="0">
                <a:latin typeface="Times New Roman" panose="02020603050405020304" pitchFamily="18" charset="0"/>
                <a:cs typeface="Times New Roman" panose="02020603050405020304" pitchFamily="18" charset="0"/>
              </a:rPr>
              <a:t>wydatków ich dotyczących;</a:t>
            </a:r>
          </a:p>
          <a:p>
            <a:pPr marL="285750" indent="-285750" algn="just">
              <a:buClr>
                <a:schemeClr val="accent1"/>
              </a:buClr>
              <a:buFont typeface="Wingdings" panose="05000000000000000000" pitchFamily="2" charset="2"/>
              <a:buChar char="ü"/>
            </a:pPr>
            <a:r>
              <a:rPr lang="pl-PL" b="1" dirty="0" smtClean="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w przypadku braku zapisów w polityce rachunkowości należy opracować wewnętrzną procedurę (np. w formie zarządzenia)</a:t>
            </a:r>
            <a:r>
              <a:rPr lang="pl-PL" b="1" dirty="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określającą </a:t>
            </a:r>
            <a:r>
              <a:rPr lang="pl-PL" dirty="0">
                <a:latin typeface="Times New Roman" panose="02020603050405020304" pitchFamily="18" charset="0"/>
                <a:cs typeface="Times New Roman" panose="02020603050405020304" pitchFamily="18" charset="0"/>
              </a:rPr>
              <a:t>sposób rozliczania dotacji.</a:t>
            </a:r>
          </a:p>
          <a:p>
            <a:pPr algn="just"/>
            <a:r>
              <a:rPr lang="pl-PL" dirty="0">
                <a:latin typeface="Times New Roman" panose="02020603050405020304" pitchFamily="18" charset="0"/>
                <a:cs typeface="Times New Roman" panose="02020603050405020304" pitchFamily="18" charset="0"/>
              </a:rPr>
              <a:t> </a:t>
            </a:r>
          </a:p>
          <a:p>
            <a:pPr algn="just">
              <a:buClr>
                <a:schemeClr val="accent1"/>
              </a:buClr>
            </a:pPr>
            <a:r>
              <a:rPr lang="pl-PL" dirty="0" smtClean="0">
                <a:latin typeface="Times New Roman" panose="02020603050405020304" pitchFamily="18" charset="0"/>
                <a:cs typeface="Times New Roman" panose="02020603050405020304" pitchFamily="18" charset="0"/>
              </a:rPr>
              <a:t>Wnioskodawca </a:t>
            </a:r>
            <a:r>
              <a:rPr lang="pl-PL" dirty="0">
                <a:latin typeface="Times New Roman" panose="02020603050405020304" pitchFamily="18" charset="0"/>
                <a:cs typeface="Times New Roman" panose="02020603050405020304" pitchFamily="18" charset="0"/>
              </a:rPr>
              <a:t>zobowiązany jest do </a:t>
            </a:r>
            <a:r>
              <a:rPr lang="pl-PL" b="1" dirty="0">
                <a:latin typeface="Times New Roman" panose="02020603050405020304" pitchFamily="18" charset="0"/>
                <a:cs typeface="Times New Roman" panose="02020603050405020304" pitchFamily="18" charset="0"/>
              </a:rPr>
              <a:t>sporządzenia sprawozdania finansowego</a:t>
            </a:r>
            <a:r>
              <a:rPr lang="pl-PL" dirty="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z </a:t>
            </a:r>
            <a:r>
              <a:rPr lang="pl-PL" dirty="0">
                <a:latin typeface="Times New Roman" panose="02020603050405020304" pitchFamily="18" charset="0"/>
                <a:cs typeface="Times New Roman" panose="02020603050405020304" pitchFamily="18" charset="0"/>
              </a:rPr>
              <a:t>wykonania przedsięwzięcia </a:t>
            </a:r>
            <a:r>
              <a:rPr lang="pl-PL" dirty="0" smtClean="0">
                <a:latin typeface="Times New Roman" panose="02020603050405020304" pitchFamily="18" charset="0"/>
                <a:cs typeface="Times New Roman" panose="02020603050405020304" pitchFamily="18" charset="0"/>
              </a:rPr>
              <a:t/>
            </a:r>
            <a:br>
              <a:rPr lang="pl-PL" dirty="0" smtClean="0">
                <a:latin typeface="Times New Roman" panose="02020603050405020304" pitchFamily="18" charset="0"/>
                <a:cs typeface="Times New Roman" panose="02020603050405020304" pitchFamily="18" charset="0"/>
              </a:rPr>
            </a:br>
            <a:r>
              <a:rPr lang="pl-PL" dirty="0" smtClean="0">
                <a:latin typeface="Times New Roman" panose="02020603050405020304" pitchFamily="18" charset="0"/>
                <a:cs typeface="Times New Roman" panose="02020603050405020304" pitchFamily="18" charset="0"/>
              </a:rPr>
              <a:t>w </a:t>
            </a:r>
            <a:r>
              <a:rPr lang="pl-PL" dirty="0">
                <a:latin typeface="Times New Roman" panose="02020603050405020304" pitchFamily="18" charset="0"/>
                <a:cs typeface="Times New Roman" panose="02020603050405020304" pitchFamily="18" charset="0"/>
              </a:rPr>
              <a:t>terminie i na formularzu określonym w umowie.</a:t>
            </a:r>
          </a:p>
          <a:p>
            <a:pPr algn="just"/>
            <a:r>
              <a:rPr lang="pl-PL" dirty="0" smtClean="0">
                <a:latin typeface="Times New Roman" panose="02020603050405020304" pitchFamily="18" charset="0"/>
                <a:cs typeface="Times New Roman" panose="02020603050405020304" pitchFamily="18" charset="0"/>
              </a:rPr>
              <a:t>     </a:t>
            </a:r>
          </a:p>
          <a:p>
            <a:pPr algn="just"/>
            <a:r>
              <a:rPr lang="pl-PL" dirty="0" smtClean="0">
                <a:latin typeface="Times New Roman" panose="02020603050405020304" pitchFamily="18" charset="0"/>
                <a:cs typeface="Times New Roman" panose="02020603050405020304" pitchFamily="18" charset="0"/>
              </a:rPr>
              <a:t>Sprawozdanie </a:t>
            </a:r>
            <a:r>
              <a:rPr lang="pl-PL" dirty="0">
                <a:latin typeface="Times New Roman" panose="02020603050405020304" pitchFamily="18" charset="0"/>
                <a:cs typeface="Times New Roman" panose="02020603050405020304" pitchFamily="18" charset="0"/>
              </a:rPr>
              <a:t>składa się osobiście lub przekazuje przesyłką poleconą.</a:t>
            </a:r>
          </a:p>
          <a:p>
            <a:pPr algn="just"/>
            <a:r>
              <a:rPr lang="pl-PL" dirty="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    </a:t>
            </a:r>
          </a:p>
          <a:p>
            <a:pPr algn="just"/>
            <a:r>
              <a:rPr lang="pl-PL" dirty="0" smtClean="0">
                <a:latin typeface="Times New Roman" panose="02020603050405020304" pitchFamily="18" charset="0"/>
                <a:cs typeface="Times New Roman" panose="02020603050405020304" pitchFamily="18" charset="0"/>
              </a:rPr>
              <a:t>W </a:t>
            </a:r>
            <a:r>
              <a:rPr lang="pl-PL" dirty="0">
                <a:latin typeface="Times New Roman" panose="02020603050405020304" pitchFamily="18" charset="0"/>
                <a:cs typeface="Times New Roman" panose="02020603050405020304" pitchFamily="18" charset="0"/>
              </a:rPr>
              <a:t>przypadku błędów lub braków w sprawozdaniu należy złożyć korektę sprawozdania.</a:t>
            </a:r>
          </a:p>
          <a:p>
            <a:pPr algn="just"/>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871463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709488"/>
            <a:ext cx="12192000" cy="1206500"/>
          </a:xfrm>
        </p:spPr>
        <p:txBody>
          <a:bodyPr anchor="t">
            <a:noAutofit/>
          </a:bodyPr>
          <a:lstStyle/>
          <a:p>
            <a:pPr algn="ctr"/>
            <a:r>
              <a:rPr lang="pl-PL" sz="4400" b="1" dirty="0" smtClean="0">
                <a:latin typeface="Times New Roman" panose="02020603050405020304" pitchFamily="18" charset="0"/>
                <a:cs typeface="Times New Roman" panose="02020603050405020304" pitchFamily="18" charset="0"/>
              </a:rPr>
              <a:t>Najczęstsze błędy:</a:t>
            </a:r>
            <a:r>
              <a:rPr lang="pl-PL" sz="4400" dirty="0">
                <a:latin typeface="Times New Roman" panose="02020603050405020304" pitchFamily="18" charset="0"/>
                <a:cs typeface="Times New Roman" panose="02020603050405020304" pitchFamily="18" charset="0"/>
              </a:rPr>
              <a:t/>
            </a:r>
            <a:br>
              <a:rPr lang="pl-PL" sz="4400" dirty="0">
                <a:latin typeface="Times New Roman" panose="02020603050405020304" pitchFamily="18" charset="0"/>
                <a:cs typeface="Times New Roman" panose="02020603050405020304" pitchFamily="18" charset="0"/>
              </a:rPr>
            </a:br>
            <a:endParaRPr lang="pl-PL" sz="4400"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1" y="1566863"/>
            <a:ext cx="12192000" cy="572171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defRPr/>
            </a:pPr>
            <a:r>
              <a:rPr lang="pl-PL" dirty="0">
                <a:latin typeface="Times New Roman" panose="02020603050405020304" pitchFamily="18" charset="0"/>
                <a:cs typeface="Times New Roman" panose="02020603050405020304" pitchFamily="18" charset="0"/>
              </a:rPr>
              <a:t/>
            </a:r>
            <a:br>
              <a:rPr lang="pl-PL" dirty="0">
                <a:latin typeface="Times New Roman" panose="02020603050405020304" pitchFamily="18" charset="0"/>
                <a:cs typeface="Times New Roman" panose="02020603050405020304" pitchFamily="18" charset="0"/>
              </a:rPr>
            </a:br>
            <a:r>
              <a:rPr lang="pl-PL" altLang="pl-PL" dirty="0" smtClean="0"/>
              <a:t/>
            </a:r>
            <a:br>
              <a:rPr lang="pl-PL" altLang="pl-PL" dirty="0" smtClean="0"/>
            </a:br>
            <a:endParaRPr lang="pl-PL" altLang="pl-PL" dirty="0" smtClean="0"/>
          </a:p>
        </p:txBody>
      </p:sp>
      <p:sp>
        <p:nvSpPr>
          <p:cNvPr id="3" name="pole tekstowe 2"/>
          <p:cNvSpPr txBox="1"/>
          <p:nvPr/>
        </p:nvSpPr>
        <p:spPr>
          <a:xfrm>
            <a:off x="332348" y="1645910"/>
            <a:ext cx="11330408" cy="3970318"/>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błędy </a:t>
            </a:r>
            <a:r>
              <a:rPr lang="pl-PL" dirty="0">
                <a:latin typeface="Times New Roman" panose="02020603050405020304" pitchFamily="18" charset="0"/>
                <a:cs typeface="Times New Roman" panose="02020603050405020304" pitchFamily="18" charset="0"/>
              </a:rPr>
              <a:t>w sprawozdaniach w zakresie </a:t>
            </a:r>
            <a:r>
              <a:rPr lang="pl-PL" b="1" dirty="0">
                <a:latin typeface="Times New Roman" panose="02020603050405020304" pitchFamily="18" charset="0"/>
                <a:cs typeface="Times New Roman" panose="02020603050405020304" pitchFamily="18" charset="0"/>
              </a:rPr>
              <a:t>terminu realizacji zadania</a:t>
            </a:r>
            <a:r>
              <a:rPr lang="pl-PL" dirty="0">
                <a:latin typeface="Times New Roman" panose="02020603050405020304" pitchFamily="18" charset="0"/>
                <a:cs typeface="Times New Roman" panose="02020603050405020304" pitchFamily="18" charset="0"/>
              </a:rPr>
              <a:t> (należy wskazać datę z przedziału pomiędzy datą </a:t>
            </a:r>
            <a:r>
              <a:rPr lang="pl-PL" dirty="0" smtClean="0">
                <a:latin typeface="Times New Roman" panose="02020603050405020304" pitchFamily="18" charset="0"/>
                <a:cs typeface="Times New Roman" panose="02020603050405020304" pitchFamily="18" charset="0"/>
              </a:rPr>
              <a:t>złożenia wniosku </a:t>
            </a:r>
            <a:r>
              <a:rPr lang="pl-PL" dirty="0">
                <a:latin typeface="Times New Roman" panose="02020603050405020304" pitchFamily="18" charset="0"/>
                <a:cs typeface="Times New Roman" panose="02020603050405020304" pitchFamily="18" charset="0"/>
              </a:rPr>
              <a:t>a datą ostatniej płatności</a:t>
            </a:r>
            <a:r>
              <a:rPr lang="pl-PL" dirty="0" smtClean="0">
                <a:latin typeface="Times New Roman" panose="02020603050405020304" pitchFamily="18" charset="0"/>
                <a:cs typeface="Times New Roman" panose="02020603050405020304" pitchFamily="18" charset="0"/>
              </a:rPr>
              <a:t>);</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brak </a:t>
            </a:r>
            <a:r>
              <a:rPr lang="pl-PL" dirty="0">
                <a:latin typeface="Times New Roman" panose="02020603050405020304" pitchFamily="18" charset="0"/>
                <a:cs typeface="Times New Roman" panose="02020603050405020304" pitchFamily="18" charset="0"/>
              </a:rPr>
              <a:t>wypełnionych wszystkich pozycji sprawozdania m.in. </a:t>
            </a:r>
            <a:r>
              <a:rPr lang="pl-PL" i="1" dirty="0">
                <a:latin typeface="Times New Roman" panose="02020603050405020304" pitchFamily="18" charset="0"/>
                <a:cs typeface="Times New Roman" panose="02020603050405020304" pitchFamily="18" charset="0"/>
              </a:rPr>
              <a:t>Kosztorysu ze względu </a:t>
            </a:r>
            <a:r>
              <a:rPr lang="pl-PL" i="1" dirty="0" smtClean="0">
                <a:latin typeface="Times New Roman" panose="02020603050405020304" pitchFamily="18" charset="0"/>
                <a:cs typeface="Times New Roman" panose="02020603050405020304" pitchFamily="18" charset="0"/>
              </a:rPr>
              <a:t>na </a:t>
            </a:r>
            <a:r>
              <a:rPr lang="pl-PL" i="1" dirty="0">
                <a:latin typeface="Times New Roman" panose="02020603050405020304" pitchFamily="18" charset="0"/>
                <a:cs typeface="Times New Roman" panose="02020603050405020304" pitchFamily="18" charset="0"/>
              </a:rPr>
              <a:t>typ wydatków, </a:t>
            </a:r>
            <a:r>
              <a:rPr lang="pl-PL" dirty="0">
                <a:latin typeface="Times New Roman" panose="02020603050405020304" pitchFamily="18" charset="0"/>
                <a:cs typeface="Times New Roman" panose="02020603050405020304" pitchFamily="18" charset="0"/>
              </a:rPr>
              <a:t>oraz </a:t>
            </a:r>
            <a:r>
              <a:rPr lang="pl-PL" i="1" dirty="0">
                <a:latin typeface="Times New Roman" panose="02020603050405020304" pitchFamily="18" charset="0"/>
                <a:cs typeface="Times New Roman" panose="02020603050405020304" pitchFamily="18" charset="0"/>
              </a:rPr>
              <a:t>Kosztorysu ze względu na źródła finansowania zadania</a:t>
            </a:r>
            <a:r>
              <a:rPr lang="pl-PL" dirty="0">
                <a:latin typeface="Times New Roman" panose="02020603050405020304" pitchFamily="18" charset="0"/>
                <a:cs typeface="Times New Roman" panose="02020603050405020304" pitchFamily="18" charset="0"/>
              </a:rPr>
              <a:t>;</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błędy </a:t>
            </a:r>
            <a:r>
              <a:rPr lang="pl-PL" dirty="0">
                <a:latin typeface="Times New Roman" panose="02020603050405020304" pitchFamily="18" charset="0"/>
                <a:cs typeface="Times New Roman" panose="02020603050405020304" pitchFamily="18" charset="0"/>
              </a:rPr>
              <a:t>w części merytorycznej sprawozdania dot. miejsca realizacji zadania, które nie jest zgodne z Wnioskiem </a:t>
            </a:r>
            <a:r>
              <a:rPr lang="pl-PL" dirty="0" smtClean="0">
                <a:latin typeface="Times New Roman" panose="02020603050405020304" pitchFamily="18" charset="0"/>
                <a:cs typeface="Times New Roman" panose="02020603050405020304" pitchFamily="18" charset="0"/>
              </a:rPr>
              <a:t/>
            </a:r>
            <a:br>
              <a:rPr lang="pl-PL" dirty="0" smtClean="0">
                <a:latin typeface="Times New Roman" panose="02020603050405020304" pitchFamily="18" charset="0"/>
                <a:cs typeface="Times New Roman" panose="02020603050405020304" pitchFamily="18" charset="0"/>
              </a:rPr>
            </a:br>
            <a:r>
              <a:rPr lang="pl-PL" dirty="0" smtClean="0">
                <a:latin typeface="Times New Roman" panose="02020603050405020304" pitchFamily="18" charset="0"/>
                <a:cs typeface="Times New Roman" panose="02020603050405020304" pitchFamily="18" charset="0"/>
              </a:rPr>
              <a:t>o </a:t>
            </a:r>
            <a:r>
              <a:rPr lang="pl-PL" dirty="0">
                <a:latin typeface="Times New Roman" panose="02020603050405020304" pitchFamily="18" charset="0"/>
                <a:cs typeface="Times New Roman" panose="02020603050405020304" pitchFamily="18" charset="0"/>
              </a:rPr>
              <a:t>dofinansowanie;</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błędy </a:t>
            </a:r>
            <a:r>
              <a:rPr lang="pl-PL" dirty="0">
                <a:latin typeface="Times New Roman" panose="02020603050405020304" pitchFamily="18" charset="0"/>
                <a:cs typeface="Times New Roman" panose="02020603050405020304" pitchFamily="18" charset="0"/>
              </a:rPr>
              <a:t>z zakresie źródła finansowania </a:t>
            </a:r>
            <a:r>
              <a:rPr lang="pl-PL" dirty="0" smtClean="0">
                <a:latin typeface="Times New Roman" panose="02020603050405020304" pitchFamily="18" charset="0"/>
                <a:cs typeface="Times New Roman" panose="02020603050405020304" pitchFamily="18" charset="0"/>
              </a:rPr>
              <a:t>zadania (brak </a:t>
            </a:r>
            <a:r>
              <a:rPr lang="pl-PL" dirty="0">
                <a:latin typeface="Times New Roman" panose="02020603050405020304" pitchFamily="18" charset="0"/>
                <a:cs typeface="Times New Roman" panose="02020603050405020304" pitchFamily="18" charset="0"/>
              </a:rPr>
              <a:t>wskazania finansowania zadania ze środków np. funduszu sołeckiego);</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brak </a:t>
            </a:r>
            <a:r>
              <a:rPr lang="pl-PL" dirty="0">
                <a:latin typeface="Times New Roman" panose="02020603050405020304" pitchFamily="18" charset="0"/>
                <a:cs typeface="Times New Roman" panose="02020603050405020304" pitchFamily="18" charset="0"/>
              </a:rPr>
              <a:t>dokumentacji fotograficznej i/lub audiowizualnej w formie elektronicznej </a:t>
            </a:r>
            <a:r>
              <a:rPr lang="pl-PL" dirty="0" smtClean="0">
                <a:latin typeface="Times New Roman" panose="02020603050405020304" pitchFamily="18" charset="0"/>
                <a:cs typeface="Times New Roman" panose="02020603050405020304" pitchFamily="18" charset="0"/>
              </a:rPr>
              <a:t>z </a:t>
            </a:r>
            <a:r>
              <a:rPr lang="pl-PL" dirty="0">
                <a:latin typeface="Times New Roman" panose="02020603050405020304" pitchFamily="18" charset="0"/>
                <a:cs typeface="Times New Roman" panose="02020603050405020304" pitchFamily="18" charset="0"/>
              </a:rPr>
              <a:t>widoczną  tablicą informacyjną zgodnie z wymogami </a:t>
            </a:r>
            <a:r>
              <a:rPr lang="pl-PL" dirty="0" smtClean="0">
                <a:latin typeface="Times New Roman" panose="02020603050405020304" pitchFamily="18" charset="0"/>
                <a:cs typeface="Times New Roman" panose="02020603050405020304" pitchFamily="18" charset="0"/>
              </a:rPr>
              <a:t>umowy;</a:t>
            </a: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brak </a:t>
            </a:r>
            <a:r>
              <a:rPr lang="pl-PL" dirty="0">
                <a:latin typeface="Times New Roman" panose="02020603050405020304" pitchFamily="18" charset="0"/>
                <a:cs typeface="Times New Roman" panose="02020603050405020304" pitchFamily="18" charset="0"/>
              </a:rPr>
              <a:t>korekty błędów w opisie faktur zgodnie z wymogami ustawy o rachunkowości;</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brak </a:t>
            </a:r>
            <a:r>
              <a:rPr lang="pl-PL" dirty="0">
                <a:latin typeface="Times New Roman" panose="02020603050405020304" pitchFamily="18" charset="0"/>
                <a:cs typeface="Times New Roman" panose="02020603050405020304" pitchFamily="18" charset="0"/>
              </a:rPr>
              <a:t>kompletu dokumentów dotyczących wydłużenia terminu płatności przy fakturach płatnych po terminie;</a:t>
            </a:r>
            <a:endParaRPr lang="pl-PL" b="1"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dirty="0" smtClean="0">
                <a:latin typeface="Times New Roman" panose="02020603050405020304" pitchFamily="18" charset="0"/>
                <a:cs typeface="Times New Roman" panose="02020603050405020304" pitchFamily="18" charset="0"/>
              </a:rPr>
              <a:t>brak </a:t>
            </a:r>
            <a:r>
              <a:rPr lang="pl-PL" dirty="0">
                <a:latin typeface="Times New Roman" panose="02020603050405020304" pitchFamily="18" charset="0"/>
                <a:cs typeface="Times New Roman" panose="02020603050405020304" pitchFamily="18" charset="0"/>
              </a:rPr>
              <a:t>spójności danych w poszczególnych częściach sprawozdania.</a:t>
            </a:r>
            <a:endParaRPr lang="pl-PL" b="1" dirty="0">
              <a:latin typeface="Times New Roman" panose="02020603050405020304" pitchFamily="18" charset="0"/>
              <a:cs typeface="Times New Roman" panose="02020603050405020304" pitchFamily="18" charset="0"/>
            </a:endParaRPr>
          </a:p>
          <a:p>
            <a:pPr algn="just"/>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47442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534917"/>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Zasady kontroli:</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0" y="1187207"/>
            <a:ext cx="12192000" cy="40664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sp>
        <p:nvSpPr>
          <p:cNvPr id="4" name="pole tekstowe 3"/>
          <p:cNvSpPr txBox="1"/>
          <p:nvPr/>
        </p:nvSpPr>
        <p:spPr>
          <a:xfrm>
            <a:off x="267311" y="2053230"/>
            <a:ext cx="11536762" cy="3262432"/>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ü"/>
              <a:defRPr/>
            </a:pPr>
            <a:r>
              <a:rPr lang="pl-PL" sz="2200" dirty="0">
                <a:latin typeface="Times New Roman" panose="02020603050405020304" pitchFamily="18" charset="0"/>
                <a:cs typeface="Times New Roman" panose="02020603050405020304" pitchFamily="18" charset="0"/>
              </a:rPr>
              <a:t>Przedsięwzięcia dofinansowane w ramach Programu mogą podlegać kontroli </a:t>
            </a:r>
            <a:r>
              <a:rPr lang="pl-PL" sz="2200" dirty="0" smtClean="0">
                <a:latin typeface="Times New Roman" panose="02020603050405020304" pitchFamily="18" charset="0"/>
                <a:cs typeface="Times New Roman" panose="02020603050405020304" pitchFamily="18" charset="0"/>
              </a:rPr>
              <a:t>w trakcie realizacji </a:t>
            </a:r>
            <a:r>
              <a:rPr lang="pl-PL" sz="2200" dirty="0">
                <a:latin typeface="Times New Roman" panose="02020603050405020304" pitchFamily="18" charset="0"/>
                <a:cs typeface="Times New Roman" panose="02020603050405020304" pitchFamily="18" charset="0"/>
              </a:rPr>
              <a:t>przedsięwzięcia, a także w okresie do 5 lat od ich rozliczenia</a:t>
            </a:r>
            <a:r>
              <a:rPr lang="pl-PL" sz="2200" dirty="0" smtClean="0">
                <a:latin typeface="Times New Roman" panose="02020603050405020304" pitchFamily="18" charset="0"/>
                <a:cs typeface="Times New Roman" panose="02020603050405020304" pitchFamily="18" charset="0"/>
              </a:rPr>
              <a:t>.</a:t>
            </a:r>
          </a:p>
          <a:p>
            <a:pPr algn="just">
              <a:buClr>
                <a:schemeClr val="accent1"/>
              </a:buClr>
              <a:defRPr/>
            </a:pPr>
            <a:endParaRPr lang="pl-PL" sz="1600"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defRPr/>
            </a:pPr>
            <a:r>
              <a:rPr lang="pl-PL" sz="2200" dirty="0">
                <a:latin typeface="Times New Roman" panose="02020603050405020304" pitchFamily="18" charset="0"/>
                <a:cs typeface="Times New Roman" panose="02020603050405020304" pitchFamily="18" charset="0"/>
              </a:rPr>
              <a:t>Wnioskodawca zobowiązany jest do przechowywania dokumentacji związanej </a:t>
            </a:r>
            <a:r>
              <a:rPr lang="pl-PL" sz="2200" dirty="0" smtClean="0">
                <a:latin typeface="Times New Roman" panose="02020603050405020304" pitchFamily="18" charset="0"/>
                <a:cs typeface="Times New Roman" panose="02020603050405020304" pitchFamily="18" charset="0"/>
              </a:rPr>
              <a:t>z </a:t>
            </a:r>
            <a:r>
              <a:rPr lang="pl-PL" sz="2200" dirty="0">
                <a:latin typeface="Times New Roman" panose="02020603050405020304" pitchFamily="18" charset="0"/>
                <a:cs typeface="Times New Roman" panose="02020603050405020304" pitchFamily="18" charset="0"/>
              </a:rPr>
              <a:t>realizacją przedsięwzięcia przez okres </a:t>
            </a:r>
            <a:r>
              <a:rPr lang="pl-PL" sz="2200" b="1" dirty="0">
                <a:latin typeface="Times New Roman" panose="02020603050405020304" pitchFamily="18" charset="0"/>
                <a:cs typeface="Times New Roman" panose="02020603050405020304" pitchFamily="18" charset="0"/>
              </a:rPr>
              <a:t>5 lat </a:t>
            </a:r>
            <a:r>
              <a:rPr lang="pl-PL" sz="2200" dirty="0">
                <a:latin typeface="Times New Roman" panose="02020603050405020304" pitchFamily="18" charset="0"/>
                <a:cs typeface="Times New Roman" panose="02020603050405020304" pitchFamily="18" charset="0"/>
              </a:rPr>
              <a:t>od ich rozliczenia</a:t>
            </a:r>
            <a:r>
              <a:rPr lang="pl-PL" sz="2200" dirty="0" smtClean="0">
                <a:latin typeface="Times New Roman" panose="02020603050405020304" pitchFamily="18" charset="0"/>
                <a:cs typeface="Times New Roman" panose="02020603050405020304" pitchFamily="18" charset="0"/>
              </a:rPr>
              <a:t>.</a:t>
            </a:r>
          </a:p>
          <a:p>
            <a:pPr algn="just">
              <a:buClr>
                <a:schemeClr val="accent1"/>
              </a:buClr>
              <a:defRPr/>
            </a:pPr>
            <a:endParaRPr lang="pl-PL" sz="1600"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defRPr/>
            </a:pPr>
            <a:r>
              <a:rPr lang="pl-PL" sz="2200" dirty="0">
                <a:latin typeface="Times New Roman" panose="02020603050405020304" pitchFamily="18" charset="0"/>
                <a:cs typeface="Times New Roman" panose="02020603050405020304" pitchFamily="18" charset="0"/>
              </a:rPr>
              <a:t>Kontrolę zgodności przedsięwzięcia z umową przeprowadzają na podstawie stosownych upoważnień wyznaczeni pracownicy Urzędu Marszałkowskiego Województwa Wielkopolskiego w Poznaniu.</a:t>
            </a:r>
          </a:p>
          <a:p>
            <a:pPr algn="just"/>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792661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441009"/>
            <a:ext cx="12192000" cy="1206500"/>
          </a:xfrm>
        </p:spPr>
        <p:txBody>
          <a:bodyPr anchor="ctr">
            <a:noAutofit/>
          </a:bodyPr>
          <a:lstStyle/>
          <a:p>
            <a:pPr algn="ctr"/>
            <a:r>
              <a:rPr lang="pl-PL" sz="4000" b="1" dirty="0" smtClean="0">
                <a:solidFill>
                  <a:prstClr val="black"/>
                </a:solidFill>
                <a:latin typeface="Times New Roman" panose="02020603050405020304" pitchFamily="18" charset="0"/>
                <a:cs typeface="Times New Roman" panose="02020603050405020304" pitchFamily="18" charset="0"/>
              </a:rPr>
              <a:t>Dodatkowe działania </a:t>
            </a:r>
            <a:r>
              <a:rPr lang="pl-PL" sz="4000" b="1" dirty="0">
                <a:solidFill>
                  <a:prstClr val="black"/>
                </a:solidFill>
                <a:latin typeface="Times New Roman" panose="02020603050405020304" pitchFamily="18" charset="0"/>
                <a:cs typeface="Times New Roman" panose="02020603050405020304" pitchFamily="18" charset="0"/>
              </a:rPr>
              <a:t>Departamentu Korzystania </a:t>
            </a:r>
            <a:r>
              <a:rPr lang="pl-PL" sz="4000" b="1" dirty="0" smtClean="0">
                <a:solidFill>
                  <a:prstClr val="black"/>
                </a:solidFill>
                <a:latin typeface="Times New Roman" panose="02020603050405020304" pitchFamily="18" charset="0"/>
                <a:cs typeface="Times New Roman" panose="02020603050405020304" pitchFamily="18" charset="0"/>
              </a:rPr>
              <a:t/>
            </a:r>
            <a:br>
              <a:rPr lang="pl-PL" sz="4000" b="1" dirty="0" smtClean="0">
                <a:solidFill>
                  <a:prstClr val="black"/>
                </a:solidFill>
                <a:latin typeface="Times New Roman" panose="02020603050405020304" pitchFamily="18" charset="0"/>
                <a:cs typeface="Times New Roman" panose="02020603050405020304" pitchFamily="18" charset="0"/>
              </a:rPr>
            </a:br>
            <a:r>
              <a:rPr lang="pl-PL" sz="4000" b="1" dirty="0" smtClean="0">
                <a:solidFill>
                  <a:prstClr val="black"/>
                </a:solidFill>
                <a:latin typeface="Times New Roman" panose="02020603050405020304" pitchFamily="18" charset="0"/>
                <a:cs typeface="Times New Roman" panose="02020603050405020304" pitchFamily="18" charset="0"/>
              </a:rPr>
              <a:t>i </a:t>
            </a:r>
            <a:r>
              <a:rPr lang="pl-PL" sz="4000" b="1" dirty="0">
                <a:solidFill>
                  <a:prstClr val="black"/>
                </a:solidFill>
                <a:latin typeface="Times New Roman" panose="02020603050405020304" pitchFamily="18" charset="0"/>
                <a:cs typeface="Times New Roman" panose="02020603050405020304" pitchFamily="18" charset="0"/>
              </a:rPr>
              <a:t>Informacji o Środowisku </a:t>
            </a:r>
            <a:r>
              <a:rPr lang="pl-PL" sz="4000" b="1" dirty="0" smtClean="0">
                <a:solidFill>
                  <a:prstClr val="black"/>
                </a:solidFill>
                <a:latin typeface="Times New Roman" panose="02020603050405020304" pitchFamily="18" charset="0"/>
                <a:cs typeface="Times New Roman" panose="02020603050405020304" pitchFamily="18" charset="0"/>
              </a:rPr>
              <a:t>w </a:t>
            </a:r>
            <a:r>
              <a:rPr lang="pl-PL" sz="4000" b="1" dirty="0">
                <a:solidFill>
                  <a:prstClr val="black"/>
                </a:solidFill>
                <a:latin typeface="Times New Roman" panose="02020603050405020304" pitchFamily="18" charset="0"/>
                <a:cs typeface="Times New Roman" panose="02020603050405020304" pitchFamily="18" charset="0"/>
              </a:rPr>
              <a:t>zakresie edukacji </a:t>
            </a:r>
            <a:r>
              <a:rPr lang="pl-PL" sz="4000" b="1" dirty="0" smtClean="0">
                <a:solidFill>
                  <a:prstClr val="black"/>
                </a:solidFill>
                <a:latin typeface="Times New Roman" panose="02020603050405020304" pitchFamily="18" charset="0"/>
                <a:cs typeface="Times New Roman" panose="02020603050405020304" pitchFamily="18" charset="0"/>
              </a:rPr>
              <a:t>ekologicznej</a:t>
            </a:r>
            <a:r>
              <a:rPr lang="pl-PL" sz="4000" b="1" dirty="0" smtClean="0">
                <a:latin typeface="Times New Roman" panose="02020603050405020304" pitchFamily="18" charset="0"/>
                <a:cs typeface="Times New Roman" panose="02020603050405020304" pitchFamily="18" charset="0"/>
              </a:rPr>
              <a:t>:</a:t>
            </a:r>
            <a:endParaRPr lang="pl-PL" sz="4000"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0" y="1187207"/>
            <a:ext cx="12192000" cy="40664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sp>
        <p:nvSpPr>
          <p:cNvPr id="3" name="pole tekstowe 2"/>
          <p:cNvSpPr txBox="1"/>
          <p:nvPr/>
        </p:nvSpPr>
        <p:spPr>
          <a:xfrm>
            <a:off x="267310" y="3408203"/>
            <a:ext cx="11561701" cy="2308324"/>
          </a:xfrm>
          <a:prstGeom prst="rect">
            <a:avLst/>
          </a:prstGeom>
          <a:noFill/>
        </p:spPr>
        <p:txBody>
          <a:bodyPr wrap="square" rtlCol="0">
            <a:spAutoFit/>
          </a:bodyPr>
          <a:lstStyle/>
          <a:p>
            <a:pPr algn="just">
              <a:spcBef>
                <a:spcPts val="0"/>
              </a:spcBef>
            </a:pPr>
            <a:r>
              <a:rPr lang="pl-PL" dirty="0">
                <a:solidFill>
                  <a:prstClr val="black"/>
                </a:solidFill>
                <a:latin typeface="Times New Roman" panose="02020603050405020304" pitchFamily="18" charset="0"/>
                <a:cs typeface="Times New Roman" panose="02020603050405020304" pitchFamily="18" charset="0"/>
              </a:rPr>
              <a:t>Departament Korzystania i Informacji o Środowisku Urzędu Marszałkowskiego Województwa Wielkopolskiego </a:t>
            </a:r>
            <a:br>
              <a:rPr lang="pl-PL" dirty="0">
                <a:solidFill>
                  <a:prstClr val="black"/>
                </a:solidFill>
                <a:latin typeface="Times New Roman" panose="02020603050405020304" pitchFamily="18" charset="0"/>
                <a:cs typeface="Times New Roman" panose="02020603050405020304" pitchFamily="18" charset="0"/>
              </a:rPr>
            </a:br>
            <a:r>
              <a:rPr lang="pl-PL" dirty="0" smtClean="0">
                <a:solidFill>
                  <a:prstClr val="black"/>
                </a:solidFill>
                <a:latin typeface="Times New Roman" panose="02020603050405020304" pitchFamily="18" charset="0"/>
                <a:cs typeface="Times New Roman" panose="02020603050405020304" pitchFamily="18" charset="0"/>
              </a:rPr>
              <a:t>w Poznaniu w ramach kompetencji Samorządu Województwa realizuje zadania z zakresu opłat za korzystanie </a:t>
            </a:r>
            <a:br>
              <a:rPr lang="pl-PL" dirty="0" smtClean="0">
                <a:solidFill>
                  <a:prstClr val="black"/>
                </a:solidFill>
                <a:latin typeface="Times New Roman" panose="02020603050405020304" pitchFamily="18" charset="0"/>
                <a:cs typeface="Times New Roman" panose="02020603050405020304" pitchFamily="18" charset="0"/>
              </a:rPr>
            </a:br>
            <a:r>
              <a:rPr lang="pl-PL" dirty="0" smtClean="0">
                <a:solidFill>
                  <a:prstClr val="black"/>
                </a:solidFill>
                <a:latin typeface="Times New Roman" panose="02020603050405020304" pitchFamily="18" charset="0"/>
                <a:cs typeface="Times New Roman" panose="02020603050405020304" pitchFamily="18" charset="0"/>
              </a:rPr>
              <a:t>ze środowiska, baz danych o środowisku, ochrony przyrody i krajobrazu, edukacji ekologicznej oraz promocji zachowań proekologicznych na terenie Województwa.</a:t>
            </a:r>
          </a:p>
          <a:p>
            <a:pPr algn="just">
              <a:spcBef>
                <a:spcPts val="0"/>
              </a:spcBef>
            </a:pPr>
            <a:endParaRPr lang="pl-PL" dirty="0">
              <a:solidFill>
                <a:prstClr val="black"/>
              </a:solidFill>
              <a:latin typeface="Times New Roman" panose="02020603050405020304" pitchFamily="18" charset="0"/>
              <a:cs typeface="Times New Roman" panose="02020603050405020304" pitchFamily="18" charset="0"/>
            </a:endParaRPr>
          </a:p>
          <a:p>
            <a:pPr algn="just" defTabSz="179388">
              <a:spcBef>
                <a:spcPts val="0"/>
              </a:spcBef>
              <a:tabLst>
                <a:tab pos="2241550" algn="l"/>
                <a:tab pos="3225800" algn="l"/>
              </a:tabLst>
            </a:pPr>
            <a:r>
              <a:rPr lang="pl-PL" dirty="0">
                <a:solidFill>
                  <a:prstClr val="black"/>
                </a:solidFill>
                <a:latin typeface="Times New Roman" panose="02020603050405020304" pitchFamily="18" charset="0"/>
                <a:cs typeface="Times New Roman" panose="02020603050405020304" pitchFamily="18" charset="0"/>
              </a:rPr>
              <a:t>Głównym celem działania Departamentu jest kształtowanie </a:t>
            </a:r>
            <a:r>
              <a:rPr lang="pl-PL" dirty="0" smtClean="0">
                <a:solidFill>
                  <a:prstClr val="black"/>
                </a:solidFill>
                <a:latin typeface="Times New Roman" panose="02020603050405020304" pitchFamily="18" charset="0"/>
                <a:cs typeface="Times New Roman" panose="02020603050405020304" pitchFamily="18" charset="0"/>
              </a:rPr>
              <a:t>i promocja </a:t>
            </a:r>
            <a:r>
              <a:rPr lang="pl-PL" dirty="0">
                <a:solidFill>
                  <a:prstClr val="black"/>
                </a:solidFill>
                <a:latin typeface="Times New Roman" panose="02020603050405020304" pitchFamily="18" charset="0"/>
                <a:cs typeface="Times New Roman" panose="02020603050405020304" pitchFamily="18" charset="0"/>
              </a:rPr>
              <a:t>postaw ekologicznych, wspieranie </a:t>
            </a:r>
            <a:br>
              <a:rPr lang="pl-PL" dirty="0">
                <a:solidFill>
                  <a:prstClr val="black"/>
                </a:solidFill>
                <a:latin typeface="Times New Roman" panose="02020603050405020304" pitchFamily="18" charset="0"/>
                <a:cs typeface="Times New Roman" panose="02020603050405020304" pitchFamily="18" charset="0"/>
              </a:rPr>
            </a:br>
            <a:r>
              <a:rPr lang="pl-PL" dirty="0">
                <a:solidFill>
                  <a:prstClr val="black"/>
                </a:solidFill>
                <a:latin typeface="Times New Roman" panose="02020603050405020304" pitchFamily="18" charset="0"/>
                <a:cs typeface="Times New Roman" panose="02020603050405020304" pitchFamily="18" charset="0"/>
              </a:rPr>
              <a:t>i promocja inicjatyw społecznych w zakresie ochrony środowiska, upowszechnianie współpracy różnych podmiotów zakresie ochrony środowiska (administracja publiczna, społeczności lokalne, przedstawiciele nauki, przedsiębiorcy).</a:t>
            </a:r>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1778804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291375"/>
            <a:ext cx="12192000" cy="1206500"/>
          </a:xfrm>
        </p:spPr>
        <p:txBody>
          <a:bodyPr anchor="ctr">
            <a:noAutofit/>
          </a:bodyPr>
          <a:lstStyle/>
          <a:p>
            <a:pPr algn="ctr"/>
            <a:r>
              <a:rPr lang="pl-PL" sz="4000" b="1" dirty="0">
                <a:latin typeface="Times New Roman" panose="02020603050405020304" pitchFamily="18" charset="0"/>
                <a:cs typeface="Times New Roman" panose="02020603050405020304" pitchFamily="18" charset="0"/>
              </a:rPr>
              <a:t>Na szczególną uwagę zasługują działania </a:t>
            </a:r>
            <a:r>
              <a:rPr lang="pl-PL" sz="4000" b="1" dirty="0" smtClean="0">
                <a:latin typeface="Times New Roman" panose="02020603050405020304" pitchFamily="18" charset="0"/>
                <a:cs typeface="Times New Roman" panose="02020603050405020304" pitchFamily="18" charset="0"/>
              </a:rPr>
              <a:t/>
            </a:r>
            <a:br>
              <a:rPr lang="pl-PL" sz="4000" b="1" dirty="0" smtClean="0">
                <a:latin typeface="Times New Roman" panose="02020603050405020304" pitchFamily="18" charset="0"/>
                <a:cs typeface="Times New Roman" panose="02020603050405020304" pitchFamily="18" charset="0"/>
              </a:rPr>
            </a:br>
            <a:r>
              <a:rPr lang="pl-PL" sz="4000" b="1" dirty="0" smtClean="0">
                <a:latin typeface="Times New Roman" panose="02020603050405020304" pitchFamily="18" charset="0"/>
                <a:cs typeface="Times New Roman" panose="02020603050405020304" pitchFamily="18" charset="0"/>
              </a:rPr>
              <a:t>w </a:t>
            </a:r>
            <a:r>
              <a:rPr lang="pl-PL" sz="4000" b="1" dirty="0">
                <a:latin typeface="Times New Roman" panose="02020603050405020304" pitchFamily="18" charset="0"/>
                <a:cs typeface="Times New Roman" panose="02020603050405020304" pitchFamily="18" charset="0"/>
              </a:rPr>
              <a:t>zakresie edukacji </a:t>
            </a:r>
            <a:r>
              <a:rPr lang="pl-PL" sz="4000" b="1" dirty="0" smtClean="0">
                <a:latin typeface="Times New Roman" panose="02020603050405020304" pitchFamily="18" charset="0"/>
                <a:cs typeface="Times New Roman" panose="02020603050405020304" pitchFamily="18" charset="0"/>
              </a:rPr>
              <a:t>ekologicznej</a:t>
            </a:r>
            <a:r>
              <a:rPr lang="pl-PL" sz="4000" dirty="0" smtClean="0">
                <a:latin typeface="Times New Roman" panose="02020603050405020304" pitchFamily="18" charset="0"/>
                <a:cs typeface="Times New Roman" panose="02020603050405020304" pitchFamily="18" charset="0"/>
              </a:rPr>
              <a:t>:</a:t>
            </a:r>
            <a:r>
              <a:rPr lang="pl-PL" dirty="0">
                <a:latin typeface="Times New Roman" panose="02020603050405020304" pitchFamily="18" charset="0"/>
                <a:ea typeface="Times New Roman" panose="02020603050405020304" pitchFamily="18" charset="0"/>
              </a:rPr>
              <a:t/>
            </a:r>
            <a:br>
              <a:rPr lang="pl-PL" dirty="0">
                <a:latin typeface="Times New Roman" panose="02020603050405020304" pitchFamily="18" charset="0"/>
                <a:ea typeface="Times New Roman" panose="02020603050405020304" pitchFamily="18" charset="0"/>
              </a:rPr>
            </a:b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0" y="1187207"/>
            <a:ext cx="12192000" cy="40664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sp>
        <p:nvSpPr>
          <p:cNvPr id="3" name="pole tekstowe 2"/>
          <p:cNvSpPr txBox="1"/>
          <p:nvPr/>
        </p:nvSpPr>
        <p:spPr>
          <a:xfrm>
            <a:off x="0" y="2527060"/>
            <a:ext cx="12192000" cy="6443302"/>
          </a:xfrm>
          <a:prstGeom prst="rect">
            <a:avLst/>
          </a:prstGeom>
          <a:noFill/>
        </p:spPr>
        <p:txBody>
          <a:bodyPr wrap="square" rtlCol="0">
            <a:spAutoFit/>
          </a:bodyPr>
          <a:lstStyle/>
          <a:p>
            <a:pPr marL="342900" indent="-342900" algn="just">
              <a:lnSpc>
                <a:spcPct val="115000"/>
              </a:lnSpc>
              <a:spcAft>
                <a:spcPts val="0"/>
              </a:spcAft>
              <a:buFont typeface="Arial" panose="020B0604020202020204" pitchFamily="34" charset="0"/>
              <a:buChar char="•"/>
            </a:pPr>
            <a:r>
              <a:rPr lang="pl-PL" sz="2000" b="1" dirty="0" smtClean="0">
                <a:latin typeface="Times New Roman" panose="02020603050405020304" pitchFamily="18" charset="0"/>
                <a:ea typeface="Times New Roman" panose="02020603050405020304" pitchFamily="18" charset="0"/>
              </a:rPr>
              <a:t>Konkurs </a:t>
            </a:r>
            <a:r>
              <a:rPr lang="pl-PL" sz="2000" b="1" dirty="0">
                <a:latin typeface="Times New Roman" panose="02020603050405020304" pitchFamily="18" charset="0"/>
                <a:ea typeface="Times New Roman" panose="02020603050405020304" pitchFamily="18" charset="0"/>
              </a:rPr>
              <a:t>„Działania proekologiczne i prokulturowe w ramach strategii  </a:t>
            </a:r>
            <a:r>
              <a:rPr lang="pl-PL" sz="2000" b="1" dirty="0" smtClean="0">
                <a:latin typeface="Times New Roman" panose="02020603050405020304" pitchFamily="18" charset="0"/>
                <a:ea typeface="Times New Roman" panose="02020603050405020304" pitchFamily="18" charset="0"/>
              </a:rPr>
              <a:t>rozwoju Województwa Wielkopolskiego</a:t>
            </a:r>
            <a:r>
              <a:rPr lang="pl-PL" sz="2000" b="1" dirty="0">
                <a:latin typeface="Times New Roman" panose="02020603050405020304" pitchFamily="18" charset="0"/>
                <a:ea typeface="Times New Roman" panose="02020603050405020304" pitchFamily="18" charset="0"/>
              </a:rPr>
              <a:t>” </a:t>
            </a:r>
            <a:r>
              <a:rPr lang="pl-PL" sz="2000" b="1" dirty="0" smtClean="0">
                <a:latin typeface="Times New Roman" panose="02020603050405020304" pitchFamily="18" charset="0"/>
                <a:ea typeface="Times New Roman" panose="02020603050405020304" pitchFamily="18" charset="0"/>
              </a:rPr>
              <a:t>– </a:t>
            </a:r>
            <a:r>
              <a:rPr lang="pl-PL" sz="2000" b="1" dirty="0">
                <a:latin typeface="Times New Roman" panose="02020603050405020304" pitchFamily="18" charset="0"/>
                <a:ea typeface="Times New Roman" panose="02020603050405020304" pitchFamily="18" charset="0"/>
              </a:rPr>
              <a:t>XXIII </a:t>
            </a:r>
            <a:r>
              <a:rPr lang="pl-PL" sz="2000" b="1" dirty="0" smtClean="0">
                <a:latin typeface="Times New Roman" panose="02020603050405020304" pitchFamily="18" charset="0"/>
                <a:ea typeface="Times New Roman" panose="02020603050405020304" pitchFamily="18" charset="0"/>
              </a:rPr>
              <a:t>edycja.</a:t>
            </a:r>
          </a:p>
          <a:p>
            <a:pPr algn="just">
              <a:lnSpc>
                <a:spcPct val="115000"/>
              </a:lnSpc>
              <a:spcAft>
                <a:spcPts val="0"/>
              </a:spcAft>
            </a:pPr>
            <a:r>
              <a:rPr lang="pl-PL" sz="1400" dirty="0" smtClean="0">
                <a:latin typeface="Times New Roman" panose="02020603050405020304" pitchFamily="18" charset="0"/>
                <a:ea typeface="Times New Roman" panose="02020603050405020304" pitchFamily="18" charset="0"/>
              </a:rPr>
              <a:t>	</a:t>
            </a:r>
            <a:r>
              <a:rPr lang="pl-PL" sz="1400" dirty="0" smtClean="0">
                <a:latin typeface="Times New Roman" panose="02020603050405020304" pitchFamily="18" charset="0"/>
                <a:ea typeface="Times New Roman" panose="02020603050405020304" pitchFamily="18" charset="0"/>
                <a:hlinkClick r:id="rId2"/>
              </a:rPr>
              <a:t>https</a:t>
            </a:r>
            <a:r>
              <a:rPr lang="pl-PL" sz="1400" dirty="0">
                <a:latin typeface="Times New Roman" panose="02020603050405020304" pitchFamily="18" charset="0"/>
                <a:ea typeface="Times New Roman" panose="02020603050405020304" pitchFamily="18" charset="0"/>
                <a:hlinkClick r:id="rId2"/>
              </a:rPr>
              <a:t>://</a:t>
            </a:r>
            <a:r>
              <a:rPr lang="pl-PL" sz="1400" dirty="0" smtClean="0">
                <a:latin typeface="Times New Roman" panose="02020603050405020304" pitchFamily="18" charset="0"/>
                <a:ea typeface="Times New Roman" panose="02020603050405020304" pitchFamily="18" charset="0"/>
                <a:hlinkClick r:id="rId2"/>
              </a:rPr>
              <a:t>www.umww.pl/dzialania-proekologiczne-i-prokulturowe-w-ramach-strategii-rozwoju-wojewodztwa-wielkopolskiego</a:t>
            </a:r>
            <a:endParaRPr lang="pl-PL" sz="1400" dirty="0">
              <a:latin typeface="Times New Roman" panose="02020603050405020304" pitchFamily="18" charset="0"/>
              <a:ea typeface="Times New Roman" panose="02020603050405020304" pitchFamily="18" charset="0"/>
            </a:endParaRPr>
          </a:p>
          <a:p>
            <a:pPr algn="just">
              <a:lnSpc>
                <a:spcPct val="115000"/>
              </a:lnSpc>
              <a:spcAft>
                <a:spcPts val="0"/>
              </a:spcAft>
            </a:pPr>
            <a:endParaRPr lang="pl-PL" sz="2000" b="1" dirty="0" smtClean="0">
              <a:latin typeface="Times New Roman" panose="02020603050405020304" pitchFamily="18" charset="0"/>
              <a:ea typeface="Times New Roman" panose="02020603050405020304" pitchFamily="18" charset="0"/>
            </a:endParaRPr>
          </a:p>
          <a:p>
            <a:pPr marL="342900" indent="-342900" algn="just">
              <a:lnSpc>
                <a:spcPct val="115000"/>
              </a:lnSpc>
              <a:spcAft>
                <a:spcPts val="0"/>
              </a:spcAft>
              <a:buFont typeface="Arial" panose="020B0604020202020204" pitchFamily="34" charset="0"/>
              <a:buChar char="•"/>
            </a:pPr>
            <a:r>
              <a:rPr lang="pl-PL" sz="2000" b="1" dirty="0" smtClean="0">
                <a:latin typeface="Times New Roman" panose="02020603050405020304" pitchFamily="18" charset="0"/>
                <a:ea typeface="Calibri" panose="020F0502020204030204" pitchFamily="34" charset="0"/>
              </a:rPr>
              <a:t>Konkurs </a:t>
            </a:r>
            <a:r>
              <a:rPr lang="pl-PL" sz="2000" b="1" dirty="0">
                <a:latin typeface="Times New Roman" panose="02020603050405020304" pitchFamily="18" charset="0"/>
                <a:ea typeface="Calibri" panose="020F0502020204030204" pitchFamily="34" charset="0"/>
              </a:rPr>
              <a:t>„Nasz pomysł na ochronę środowiska” – VII edycja</a:t>
            </a:r>
            <a:r>
              <a:rPr lang="pl-PL" sz="2400" b="1" dirty="0">
                <a:latin typeface="Times New Roman" panose="02020603050405020304" pitchFamily="18" charset="0"/>
                <a:ea typeface="Calibri" panose="020F0502020204030204" pitchFamily="34" charset="0"/>
              </a:rPr>
              <a:t>.</a:t>
            </a:r>
            <a:r>
              <a:rPr lang="pl-PL" sz="2400" i="1" dirty="0">
                <a:latin typeface="Times New Roman" panose="02020603050405020304" pitchFamily="18" charset="0"/>
                <a:ea typeface="Calibri" panose="020F0502020204030204" pitchFamily="34" charset="0"/>
              </a:rPr>
              <a:t>  </a:t>
            </a:r>
            <a:endParaRPr lang="pl-PL" sz="2400" i="1" dirty="0" smtClean="0">
              <a:latin typeface="Times New Roman" panose="02020603050405020304" pitchFamily="18" charset="0"/>
              <a:ea typeface="Calibri" panose="020F0502020204030204" pitchFamily="34" charset="0"/>
            </a:endParaRPr>
          </a:p>
          <a:p>
            <a:pPr algn="just">
              <a:lnSpc>
                <a:spcPct val="115000"/>
              </a:lnSpc>
              <a:spcAft>
                <a:spcPts val="0"/>
              </a:spcAft>
            </a:pPr>
            <a:r>
              <a:rPr lang="pl-PL" sz="1400" dirty="0" smtClean="0">
                <a:latin typeface="Times New Roman" panose="02020603050405020304" pitchFamily="18" charset="0"/>
                <a:ea typeface="Calibri" panose="020F0502020204030204" pitchFamily="34" charset="0"/>
              </a:rPr>
              <a:t>           </a:t>
            </a:r>
            <a:r>
              <a:rPr lang="pl-PL" sz="1400" dirty="0" smtClean="0">
                <a:latin typeface="Times New Roman" panose="02020603050405020304" pitchFamily="18" charset="0"/>
                <a:ea typeface="Calibri" panose="020F0502020204030204" pitchFamily="34" charset="0"/>
                <a:hlinkClick r:id="rId3"/>
              </a:rPr>
              <a:t>https</a:t>
            </a:r>
            <a:r>
              <a:rPr lang="pl-PL" sz="1400" dirty="0">
                <a:latin typeface="Times New Roman" panose="02020603050405020304" pitchFamily="18" charset="0"/>
                <a:ea typeface="Calibri" panose="020F0502020204030204" pitchFamily="34" charset="0"/>
                <a:hlinkClick r:id="rId3"/>
              </a:rPr>
              <a:t>://</a:t>
            </a:r>
            <a:r>
              <a:rPr lang="pl-PL" sz="1400" dirty="0" smtClean="0">
                <a:latin typeface="Times New Roman" panose="02020603050405020304" pitchFamily="18" charset="0"/>
                <a:ea typeface="Calibri" panose="020F0502020204030204" pitchFamily="34" charset="0"/>
                <a:hlinkClick r:id="rId3"/>
              </a:rPr>
              <a:t>www.umww.pl/konkurs-nasz-pomysl-na-ochrone-srodowiska-vii-edycja</a:t>
            </a:r>
            <a:endParaRPr lang="pl-PL" sz="1400" dirty="0" smtClean="0">
              <a:latin typeface="Times New Roman" panose="02020603050405020304" pitchFamily="18" charset="0"/>
              <a:ea typeface="Calibri" panose="020F0502020204030204" pitchFamily="34" charset="0"/>
            </a:endParaRPr>
          </a:p>
          <a:p>
            <a:pPr algn="just">
              <a:lnSpc>
                <a:spcPct val="115000"/>
              </a:lnSpc>
              <a:spcAft>
                <a:spcPts val="0"/>
              </a:spcAft>
            </a:pPr>
            <a:endParaRPr lang="pl-PL" sz="1400" dirty="0" smtClean="0">
              <a:latin typeface="Times New Roman" panose="02020603050405020304" pitchFamily="18" charset="0"/>
              <a:ea typeface="Calibri" panose="020F0502020204030204" pitchFamily="34" charset="0"/>
            </a:endParaRPr>
          </a:p>
          <a:p>
            <a:pPr marL="342900" indent="-342900" algn="just">
              <a:lnSpc>
                <a:spcPct val="115000"/>
              </a:lnSpc>
              <a:buFont typeface="Arial" panose="020B0604020202020204" pitchFamily="34" charset="0"/>
              <a:buChar char="•"/>
            </a:pPr>
            <a:r>
              <a:rPr lang="pl-PL" sz="2000" b="1" dirty="0">
                <a:latin typeface="Times New Roman" panose="02020603050405020304" pitchFamily="18" charset="0"/>
                <a:cs typeface="Times New Roman" panose="02020603050405020304" pitchFamily="18" charset="0"/>
              </a:rPr>
              <a:t>Otwarty konkurs ofert na realizację w formie wspierania zadań publicznych Województwa Wielkopolskiego w dziedzinie ekologii i ochrony zwierząt oraz ochrony dziedzictwa przyrodniczego w roku 2022. </a:t>
            </a:r>
            <a:endParaRPr lang="pl-PL" sz="2000" b="1" dirty="0" smtClean="0">
              <a:latin typeface="Times New Roman" panose="02020603050405020304" pitchFamily="18" charset="0"/>
              <a:cs typeface="Times New Roman" panose="02020603050405020304" pitchFamily="18" charset="0"/>
            </a:endParaRPr>
          </a:p>
          <a:p>
            <a:pPr algn="just">
              <a:lnSpc>
                <a:spcPct val="115000"/>
              </a:lnSpc>
            </a:pPr>
            <a:r>
              <a:rPr lang="pl-PL" sz="1400" dirty="0" smtClean="0">
                <a:latin typeface="Times New Roman" panose="02020603050405020304" pitchFamily="18" charset="0"/>
                <a:cs typeface="Times New Roman" panose="02020603050405020304" pitchFamily="18" charset="0"/>
              </a:rPr>
              <a:t>          </a:t>
            </a:r>
            <a:r>
              <a:rPr lang="pl-PL" sz="1400" dirty="0" smtClean="0">
                <a:latin typeface="Times New Roman" panose="02020603050405020304" pitchFamily="18" charset="0"/>
                <a:cs typeface="Times New Roman" panose="02020603050405020304" pitchFamily="18" charset="0"/>
                <a:hlinkClick r:id="rId4"/>
              </a:rPr>
              <a:t>https://bip.umww.pl/292---489---k_85---k_281---ogloszenie-w-sprawie-zlecenia-organizacjom-pozarzadowym-1-120124813</a:t>
            </a:r>
            <a:endParaRPr lang="pl-PL" sz="1400" dirty="0" smtClean="0">
              <a:latin typeface="Times New Roman" panose="02020603050405020304" pitchFamily="18" charset="0"/>
              <a:cs typeface="Times New Roman" panose="02020603050405020304" pitchFamily="18" charset="0"/>
            </a:endParaRPr>
          </a:p>
          <a:p>
            <a:pPr algn="just">
              <a:lnSpc>
                <a:spcPct val="115000"/>
              </a:lnSpc>
            </a:pPr>
            <a:endParaRPr lang="pl-PL" sz="1400" dirty="0">
              <a:latin typeface="Times New Roman" panose="02020603050405020304" pitchFamily="18" charset="0"/>
              <a:cs typeface="Times New Roman" panose="02020603050405020304" pitchFamily="18" charset="0"/>
            </a:endParaRPr>
          </a:p>
          <a:p>
            <a:pPr>
              <a:lnSpc>
                <a:spcPct val="115000"/>
              </a:lnSpc>
              <a:spcAft>
                <a:spcPts val="0"/>
              </a:spcAft>
            </a:pPr>
            <a:endParaRPr lang="pl-PL" sz="2800" i="1" dirty="0" smtClean="0">
              <a:latin typeface="Times New Roman" panose="02020603050405020304" pitchFamily="18" charset="0"/>
              <a:ea typeface="Calibri" panose="020F0502020204030204" pitchFamily="34" charset="0"/>
            </a:endParaRPr>
          </a:p>
          <a:p>
            <a:pPr marL="342900" indent="-342900">
              <a:lnSpc>
                <a:spcPct val="115000"/>
              </a:lnSpc>
              <a:spcAft>
                <a:spcPts val="0"/>
              </a:spcAft>
              <a:buFont typeface="Arial" panose="020B0604020202020204" pitchFamily="34" charset="0"/>
              <a:buChar char="•"/>
            </a:pPr>
            <a:endParaRPr lang="pl-PL" sz="2800" i="1" dirty="0" smtClean="0">
              <a:latin typeface="Times New Roman" panose="02020603050405020304" pitchFamily="18" charset="0"/>
              <a:ea typeface="Calibri" panose="020F0502020204030204" pitchFamily="34" charset="0"/>
            </a:endParaRPr>
          </a:p>
          <a:p>
            <a:pPr marL="342900" indent="-342900">
              <a:lnSpc>
                <a:spcPct val="115000"/>
              </a:lnSpc>
              <a:spcAft>
                <a:spcPts val="0"/>
              </a:spcAft>
              <a:buFont typeface="Wingdings" panose="05000000000000000000" pitchFamily="2" charset="2"/>
              <a:buChar char="§"/>
            </a:pPr>
            <a:endParaRPr lang="pl-PL" sz="2800" i="1"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pl-PL" sz="2800" dirty="0"/>
          </a:p>
          <a:p>
            <a:pPr>
              <a:lnSpc>
                <a:spcPct val="150000"/>
              </a:lnSpc>
            </a:pPr>
            <a:r>
              <a:rPr lang="pl-PL" sz="2800" b="1" i="1" dirty="0" smtClean="0">
                <a:latin typeface="Times New Roman" panose="02020603050405020304" pitchFamily="18" charset="0"/>
                <a:ea typeface="Times New Roman" panose="02020603050405020304" pitchFamily="18" charset="0"/>
              </a:rPr>
              <a:t>.</a:t>
            </a:r>
            <a:endParaRPr lang="pl-PL" sz="2800" b="1" i="1" dirty="0">
              <a:latin typeface="Times New Roman" panose="02020603050405020304" pitchFamily="18" charset="0"/>
              <a:ea typeface="Times New Roman" panose="02020603050405020304" pitchFamily="18" charset="0"/>
            </a:endParaRPr>
          </a:p>
        </p:txBody>
      </p:sp>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890737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8" name="pole tekstowe 7"/>
          <p:cNvSpPr txBox="1"/>
          <p:nvPr/>
        </p:nvSpPr>
        <p:spPr>
          <a:xfrm>
            <a:off x="267311" y="2048963"/>
            <a:ext cx="11570014" cy="4339650"/>
          </a:xfrm>
          <a:prstGeom prst="rect">
            <a:avLst/>
          </a:prstGeom>
          <a:noFill/>
        </p:spPr>
        <p:txBody>
          <a:bodyPr wrap="square" rtlCol="0">
            <a:spAutoFit/>
          </a:bodyPr>
          <a:lstStyle/>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Ideą konkursu jest pobudzenie, wyszukiwanie i promowanie inicjatyw lokalnych w zakresie działalności proekologicznej i prokulturowej w ramach strategii rozwoju Województwa Wielkopolskiego. Konkurs ma za zadanie popularyzowanie działań proekologicznych, szczególnie </a:t>
            </a:r>
            <a:br>
              <a:rPr lang="pl-PL" sz="1500" dirty="0" smtClean="0">
                <a:latin typeface="Times New Roman" panose="02020603050405020304" pitchFamily="18" charset="0"/>
                <a:ea typeface="Times New Roman" panose="02020603050405020304" pitchFamily="18" charset="0"/>
              </a:rPr>
            </a:br>
            <a:r>
              <a:rPr lang="pl-PL" sz="1500" dirty="0" smtClean="0">
                <a:latin typeface="Times New Roman" panose="02020603050405020304" pitchFamily="18" charset="0"/>
                <a:ea typeface="Times New Roman" panose="02020603050405020304" pitchFamily="18" charset="0"/>
              </a:rPr>
              <a:t>w zakresie edukacji ekologicznej, pozytywnych zachowań zmierzających do poprawy jakości powietrza oraz właściwego zagospodarowania odpadami, co wpływa na zwiększenie świadomości ekologicznej lokalnych społeczności. Celem konkursu jest również popularyzowanie działań przyczyniających się do realizacji idei „Małej Ojczyzny” bliskiej swoim obywatelom.</a:t>
            </a:r>
          </a:p>
          <a:p>
            <a:pPr algn="just">
              <a:lnSpc>
                <a:spcPct val="115000"/>
              </a:lnSpc>
              <a:spcAft>
                <a:spcPts val="0"/>
              </a:spcAft>
              <a:buClr>
                <a:schemeClr val="accent1"/>
              </a:buClr>
            </a:pPr>
            <a:endParaRPr lang="pl-PL" sz="1000" dirty="0" smtClean="0">
              <a:latin typeface="Times New Roman" panose="02020603050405020304" pitchFamily="18" charset="0"/>
              <a:ea typeface="Times New Roman" panose="02020603050405020304" pitchFamily="18" charset="0"/>
            </a:endParaRPr>
          </a:p>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Konkurs „Działania proekologiczne i prokulturowe w ramach strategii rozwoju Województwa Wielkopolskiego” skierowany jest do gmin, </a:t>
            </a:r>
            <a:br>
              <a:rPr lang="pl-PL" sz="1500" dirty="0" smtClean="0">
                <a:latin typeface="Times New Roman" panose="02020603050405020304" pitchFamily="18" charset="0"/>
                <a:ea typeface="Times New Roman" panose="02020603050405020304" pitchFamily="18" charset="0"/>
              </a:rPr>
            </a:br>
            <a:r>
              <a:rPr lang="pl-PL" sz="1500" dirty="0" smtClean="0">
                <a:latin typeface="Times New Roman" panose="02020603050405020304" pitchFamily="18" charset="0"/>
                <a:ea typeface="Times New Roman" panose="02020603050405020304" pitchFamily="18" charset="0"/>
              </a:rPr>
              <a:t>powiatów,  podległych im jednostek organizacyjnych, podmiotów gospodarczych oraz organizacji pożytku publicznego, zarejestrowanych </a:t>
            </a:r>
            <a:br>
              <a:rPr lang="pl-PL" sz="1500" dirty="0" smtClean="0">
                <a:latin typeface="Times New Roman" panose="02020603050405020304" pitchFamily="18" charset="0"/>
                <a:ea typeface="Times New Roman" panose="02020603050405020304" pitchFamily="18" charset="0"/>
              </a:rPr>
            </a:br>
            <a:r>
              <a:rPr lang="pl-PL" sz="1500" dirty="0" smtClean="0">
                <a:latin typeface="Times New Roman" panose="02020603050405020304" pitchFamily="18" charset="0"/>
                <a:ea typeface="Times New Roman" panose="02020603050405020304" pitchFamily="18" charset="0"/>
              </a:rPr>
              <a:t>na terenie Województwa Wielkopolskiego. Inicjatywa od 23 lat przyczynia się do aktywizacji i integracji lokalnych społeczności w sferze ochrony środowiska oraz działalności kulturowej.</a:t>
            </a:r>
          </a:p>
          <a:p>
            <a:pPr algn="just">
              <a:lnSpc>
                <a:spcPct val="115000"/>
              </a:lnSpc>
              <a:spcAft>
                <a:spcPts val="0"/>
              </a:spcAft>
              <a:buClr>
                <a:schemeClr val="accent1"/>
              </a:buClr>
            </a:pPr>
            <a:endParaRPr lang="pl-PL" sz="1000" dirty="0" smtClean="0">
              <a:latin typeface="Times New Roman" panose="02020603050405020304" pitchFamily="18" charset="0"/>
              <a:ea typeface="Times New Roman" panose="02020603050405020304" pitchFamily="18" charset="0"/>
            </a:endParaRPr>
          </a:p>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Termin realizacji </a:t>
            </a:r>
            <a:r>
              <a:rPr lang="pl-PL" sz="1500" dirty="0" smtClean="0">
                <a:latin typeface="Times New Roman" panose="02020603050405020304" pitchFamily="18" charset="0"/>
                <a:ea typeface="Times New Roman" panose="02020603050405020304" pitchFamily="18" charset="0"/>
              </a:rPr>
              <a:t>Konkursu </a:t>
            </a:r>
            <a:r>
              <a:rPr lang="pl-PL" sz="1500" b="1" dirty="0" smtClean="0">
                <a:latin typeface="Times New Roman" panose="02020603050405020304" pitchFamily="18" charset="0"/>
                <a:ea typeface="Times New Roman" panose="02020603050405020304" pitchFamily="18" charset="0"/>
              </a:rPr>
              <a:t>od 27 stycznia 2022 roku (</a:t>
            </a:r>
            <a:r>
              <a:rPr lang="pl-PL" sz="1500" dirty="0" smtClean="0">
                <a:latin typeface="Times New Roman" panose="02020603050405020304" pitchFamily="18" charset="0"/>
                <a:ea typeface="Times New Roman" panose="02020603050405020304" pitchFamily="18" charset="0"/>
              </a:rPr>
              <a:t>data ogłoszenia) </a:t>
            </a:r>
            <a:r>
              <a:rPr lang="pl-PL" sz="1500" dirty="0" smtClean="0">
                <a:latin typeface="Times New Roman" panose="02020603050405020304" pitchFamily="18" charset="0"/>
                <a:ea typeface="Times New Roman" panose="02020603050405020304" pitchFamily="18" charset="0"/>
              </a:rPr>
              <a:t>i trwa do </a:t>
            </a:r>
            <a:r>
              <a:rPr lang="pl-PL" sz="1500" b="1" dirty="0" smtClean="0">
                <a:latin typeface="Times New Roman" panose="02020603050405020304" pitchFamily="18" charset="0"/>
                <a:ea typeface="Times New Roman" panose="02020603050405020304" pitchFamily="18" charset="0"/>
              </a:rPr>
              <a:t>31 maja 2022 roku </a:t>
            </a:r>
            <a:r>
              <a:rPr lang="pl-PL" sz="1500" dirty="0" smtClean="0">
                <a:latin typeface="Times New Roman" panose="02020603050405020304" pitchFamily="18" charset="0"/>
                <a:ea typeface="Times New Roman" panose="02020603050405020304" pitchFamily="18" charset="0"/>
              </a:rPr>
              <a:t>(decyduje data stempla pocztowego)</a:t>
            </a:r>
          </a:p>
          <a:p>
            <a:pPr algn="just">
              <a:lnSpc>
                <a:spcPct val="115000"/>
              </a:lnSpc>
              <a:spcAft>
                <a:spcPts val="0"/>
              </a:spcAft>
              <a:buClr>
                <a:schemeClr val="accent1"/>
              </a:buClr>
            </a:pPr>
            <a:endParaRPr lang="pl-PL" sz="1000" dirty="0" smtClean="0">
              <a:latin typeface="Times New Roman" panose="02020603050405020304" pitchFamily="18" charset="0"/>
              <a:ea typeface="Times New Roman" panose="02020603050405020304" pitchFamily="18" charset="0"/>
            </a:endParaRPr>
          </a:p>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Ogłoszenie nagrodzonych do </a:t>
            </a:r>
            <a:r>
              <a:rPr lang="pl-PL" sz="1500" b="1" dirty="0" smtClean="0">
                <a:latin typeface="Times New Roman" panose="02020603050405020304" pitchFamily="18" charset="0"/>
                <a:ea typeface="Times New Roman" panose="02020603050405020304" pitchFamily="18" charset="0"/>
              </a:rPr>
              <a:t>31 grudnia 2022 roku</a:t>
            </a:r>
            <a:r>
              <a:rPr lang="pl-PL" sz="1500" dirty="0" smtClean="0">
                <a:latin typeface="Times New Roman" panose="02020603050405020304" pitchFamily="18" charset="0"/>
                <a:ea typeface="Times New Roman" panose="02020603050405020304" pitchFamily="18" charset="0"/>
              </a:rPr>
              <a:t>.</a:t>
            </a:r>
          </a:p>
          <a:p>
            <a:pPr algn="just">
              <a:lnSpc>
                <a:spcPct val="115000"/>
              </a:lnSpc>
              <a:spcAft>
                <a:spcPts val="0"/>
              </a:spcAft>
              <a:buClr>
                <a:schemeClr val="accent1"/>
              </a:buClr>
            </a:pPr>
            <a:r>
              <a:rPr lang="pl-PL" sz="1500" b="1" dirty="0" smtClean="0">
                <a:latin typeface="Times New Roman" panose="02020603050405020304" pitchFamily="18" charset="0"/>
                <a:ea typeface="Times New Roman" panose="02020603050405020304" pitchFamily="18" charset="0"/>
              </a:rPr>
              <a:t>		Fundatorem nagród w 2022 roku jest:</a:t>
            </a:r>
          </a:p>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		Samorząd Województwa Wielkopolskiego </a:t>
            </a:r>
            <a:r>
              <a:rPr lang="pl-PL" sz="1500" b="1" dirty="0" smtClean="0">
                <a:latin typeface="Times New Roman" panose="02020603050405020304" pitchFamily="18" charset="0"/>
                <a:ea typeface="Times New Roman" panose="02020603050405020304" pitchFamily="18" charset="0"/>
              </a:rPr>
              <a:t>350 000 zł. </a:t>
            </a:r>
          </a:p>
          <a:p>
            <a:pPr algn="just">
              <a:lnSpc>
                <a:spcPct val="115000"/>
              </a:lnSpc>
              <a:spcAft>
                <a:spcPts val="0"/>
              </a:spcAft>
              <a:buClr>
                <a:schemeClr val="accent1"/>
              </a:buClr>
            </a:pPr>
            <a:r>
              <a:rPr lang="pl-PL" sz="1500" dirty="0" smtClean="0">
                <a:latin typeface="Times New Roman" panose="02020603050405020304" pitchFamily="18" charset="0"/>
                <a:ea typeface="Times New Roman" panose="02020603050405020304" pitchFamily="18" charset="0"/>
              </a:rPr>
              <a:t>		Wojewódzki Fundusz Ochrony Środowiska i Gospodarki Wodnej w Poznaniu </a:t>
            </a:r>
            <a:r>
              <a:rPr lang="pl-PL" sz="1500" b="1" dirty="0" smtClean="0">
                <a:latin typeface="Times New Roman" panose="02020603050405020304" pitchFamily="18" charset="0"/>
                <a:ea typeface="Times New Roman" panose="02020603050405020304" pitchFamily="18" charset="0"/>
              </a:rPr>
              <a:t>200 000 zł. </a:t>
            </a:r>
            <a:endParaRPr lang="pl-PL" sz="1500" b="1" dirty="0">
              <a:latin typeface="Times New Roman" panose="02020603050405020304" pitchFamily="18" charset="0"/>
              <a:ea typeface="Times New Roman" panose="02020603050405020304" pitchFamily="18" charset="0"/>
            </a:endParaRPr>
          </a:p>
        </p:txBody>
      </p:sp>
      <p:sp>
        <p:nvSpPr>
          <p:cNvPr id="12" name="pole tekstowe 11"/>
          <p:cNvSpPr txBox="1"/>
          <p:nvPr/>
        </p:nvSpPr>
        <p:spPr>
          <a:xfrm>
            <a:off x="-74814" y="1044628"/>
            <a:ext cx="12192000" cy="1231106"/>
          </a:xfrm>
          <a:prstGeom prst="rect">
            <a:avLst/>
          </a:prstGeom>
          <a:noFill/>
        </p:spPr>
        <p:txBody>
          <a:bodyPr wrap="square" rtlCol="0">
            <a:spAutoFit/>
          </a:bodyPr>
          <a:lstStyle/>
          <a:p>
            <a:pPr algn="ctr"/>
            <a:r>
              <a:rPr lang="pl-PL" sz="2800" b="1" dirty="0">
                <a:latin typeface="Times New Roman" panose="02020603050405020304" pitchFamily="18" charset="0"/>
                <a:ea typeface="Times New Roman" panose="02020603050405020304" pitchFamily="18" charset="0"/>
              </a:rPr>
              <a:t>Konkurs „Działania proekologiczne i prokulturowe w ramach strategii rozwoju Województwa Wielkopolskiego” </a:t>
            </a:r>
            <a:r>
              <a:rPr lang="pl-PL" sz="2800" b="1" dirty="0" smtClean="0">
                <a:latin typeface="Times New Roman" panose="02020603050405020304" pitchFamily="18" charset="0"/>
                <a:ea typeface="Times New Roman" panose="02020603050405020304" pitchFamily="18" charset="0"/>
              </a:rPr>
              <a:t>– </a:t>
            </a:r>
            <a:r>
              <a:rPr lang="pl-PL" sz="2800" b="1" dirty="0">
                <a:latin typeface="Times New Roman" panose="02020603050405020304" pitchFamily="18" charset="0"/>
                <a:ea typeface="Times New Roman" panose="02020603050405020304" pitchFamily="18" charset="0"/>
              </a:rPr>
              <a:t>XXIII edycja.</a:t>
            </a:r>
          </a:p>
          <a:p>
            <a:pPr algn="ctr"/>
            <a:endParaRPr lang="pl-PL" dirty="0"/>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2380513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2" name="pole tekstowe 11"/>
          <p:cNvSpPr txBox="1"/>
          <p:nvPr/>
        </p:nvSpPr>
        <p:spPr>
          <a:xfrm>
            <a:off x="-83127" y="1130522"/>
            <a:ext cx="12192000" cy="864852"/>
          </a:xfrm>
          <a:prstGeom prst="rect">
            <a:avLst/>
          </a:prstGeom>
          <a:noFill/>
        </p:spPr>
        <p:txBody>
          <a:bodyPr wrap="square" rtlCol="0" anchor="ctr">
            <a:spAutoFit/>
          </a:bodyPr>
          <a:lstStyle/>
          <a:p>
            <a:pPr algn="ctr">
              <a:lnSpc>
                <a:spcPct val="115000"/>
              </a:lnSpc>
              <a:spcAft>
                <a:spcPts val="0"/>
              </a:spcAft>
            </a:pPr>
            <a:r>
              <a:rPr lang="pl-PL" sz="2800" b="1" dirty="0">
                <a:latin typeface="Times New Roman" panose="02020603050405020304" pitchFamily="18" charset="0"/>
                <a:ea typeface="Calibri" panose="020F0502020204030204" pitchFamily="34" charset="0"/>
              </a:rPr>
              <a:t>Konkurs „Nasz pomysł na ochronę środowiska” – VII edycja.</a:t>
            </a:r>
            <a:r>
              <a:rPr lang="pl-PL" sz="2800" i="1" dirty="0">
                <a:latin typeface="Times New Roman" panose="02020603050405020304" pitchFamily="18" charset="0"/>
                <a:ea typeface="Calibri" panose="020F0502020204030204" pitchFamily="34" charset="0"/>
              </a:rPr>
              <a:t> </a:t>
            </a:r>
            <a:endParaRPr lang="pl-PL" sz="2800" i="1"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pl-PL" dirty="0"/>
          </a:p>
        </p:txBody>
      </p:sp>
      <p:sp>
        <p:nvSpPr>
          <p:cNvPr id="2" name="pole tekstowe 1"/>
          <p:cNvSpPr txBox="1"/>
          <p:nvPr/>
        </p:nvSpPr>
        <p:spPr>
          <a:xfrm>
            <a:off x="265273" y="2053581"/>
            <a:ext cx="11495199" cy="3816429"/>
          </a:xfrm>
          <a:prstGeom prst="rect">
            <a:avLst/>
          </a:prstGeom>
          <a:noFill/>
        </p:spPr>
        <p:txBody>
          <a:bodyPr wrap="square" rtlCol="0">
            <a:spAutoFit/>
          </a:bodyPr>
          <a:lstStyle/>
          <a:p>
            <a:pPr algn="just">
              <a:buClr>
                <a:schemeClr val="accent1"/>
              </a:buClr>
            </a:pPr>
            <a:r>
              <a:rPr lang="pl-PL" sz="2200" dirty="0" smtClean="0">
                <a:latin typeface="Times New Roman" panose="02020603050405020304" pitchFamily="18" charset="0"/>
                <a:cs typeface="Times New Roman" panose="02020603050405020304" pitchFamily="18" charset="0"/>
              </a:rPr>
              <a:t>Celem Konkursu jest edukacja i podnoszenie świadomości ekologicznej młodzieży szkolnej zarówno poprzez promowanie pozytywnych zachowań w zakresie ochrony środowiska i przyrody, jak i zwracanie uwagi na zagrożenia dla tych wspólnych dóbr występujących w otaczającym nas świecie.</a:t>
            </a:r>
          </a:p>
          <a:p>
            <a:pPr algn="just">
              <a:buClr>
                <a:schemeClr val="accent1"/>
              </a:buClr>
            </a:pPr>
            <a:endParaRPr lang="pl-PL" sz="1400" dirty="0" smtClean="0">
              <a:latin typeface="Times New Roman" panose="02020603050405020304" pitchFamily="18" charset="0"/>
              <a:cs typeface="Times New Roman" panose="02020603050405020304" pitchFamily="18" charset="0"/>
            </a:endParaRPr>
          </a:p>
          <a:p>
            <a:pPr algn="just">
              <a:buClr>
                <a:schemeClr val="accent1"/>
              </a:buClr>
            </a:pPr>
            <a:r>
              <a:rPr lang="pl-PL" sz="2200" dirty="0" smtClean="0">
                <a:latin typeface="Times New Roman" panose="02020603050405020304" pitchFamily="18" charset="0"/>
                <a:cs typeface="Times New Roman" panose="02020603050405020304" pitchFamily="18" charset="0"/>
              </a:rPr>
              <a:t>Konkurs przeznaczony jest dla uczniów szkół podstawowych i ponadpodstawowych.</a:t>
            </a:r>
          </a:p>
          <a:p>
            <a:pPr algn="just">
              <a:buClr>
                <a:schemeClr val="accent1"/>
              </a:buClr>
            </a:pPr>
            <a:endParaRPr lang="pl-PL" sz="1400" dirty="0" smtClean="0">
              <a:latin typeface="Times New Roman" panose="02020603050405020304" pitchFamily="18" charset="0"/>
              <a:cs typeface="Times New Roman" panose="02020603050405020304" pitchFamily="18" charset="0"/>
            </a:endParaRPr>
          </a:p>
          <a:p>
            <a:pPr algn="just">
              <a:buClr>
                <a:schemeClr val="accent1"/>
              </a:buClr>
            </a:pPr>
            <a:r>
              <a:rPr lang="pl-PL" sz="2200" dirty="0" smtClean="0">
                <a:latin typeface="Times New Roman" panose="02020603050405020304" pitchFamily="18" charset="0"/>
                <a:cs typeface="Times New Roman" panose="02020603050405020304" pitchFamily="18" charset="0"/>
              </a:rPr>
              <a:t>Termin realizacji VII edycji Konkursu: od </a:t>
            </a:r>
            <a:r>
              <a:rPr lang="pl-PL" sz="2200" b="1" dirty="0" smtClean="0">
                <a:latin typeface="Times New Roman" panose="02020603050405020304" pitchFamily="18" charset="0"/>
                <a:cs typeface="Times New Roman" panose="02020603050405020304" pitchFamily="18" charset="0"/>
              </a:rPr>
              <a:t>17 stycznia 2022 r. </a:t>
            </a:r>
            <a:r>
              <a:rPr lang="pl-PL" sz="2200" dirty="0" smtClean="0">
                <a:latin typeface="Times New Roman" panose="02020603050405020304" pitchFamily="18" charset="0"/>
                <a:cs typeface="Times New Roman" panose="02020603050405020304" pitchFamily="18" charset="0"/>
              </a:rPr>
              <a:t>(data ogłoszenia) </a:t>
            </a:r>
            <a:br>
              <a:rPr lang="pl-PL" sz="2200" dirty="0" smtClean="0">
                <a:latin typeface="Times New Roman" panose="02020603050405020304" pitchFamily="18" charset="0"/>
                <a:cs typeface="Times New Roman" panose="02020603050405020304" pitchFamily="18" charset="0"/>
              </a:rPr>
            </a:br>
            <a:r>
              <a:rPr lang="pl-PL" sz="2200" dirty="0" smtClean="0">
                <a:latin typeface="Times New Roman" panose="02020603050405020304" pitchFamily="18" charset="0"/>
                <a:cs typeface="Times New Roman" panose="02020603050405020304" pitchFamily="18" charset="0"/>
              </a:rPr>
              <a:t>do </a:t>
            </a:r>
            <a:r>
              <a:rPr lang="pl-PL" sz="2200" b="1" dirty="0" smtClean="0">
                <a:latin typeface="Times New Roman" panose="02020603050405020304" pitchFamily="18" charset="0"/>
                <a:cs typeface="Times New Roman" panose="02020603050405020304" pitchFamily="18" charset="0"/>
              </a:rPr>
              <a:t>1 kwietnia 2022 r. </a:t>
            </a:r>
            <a:r>
              <a:rPr lang="pl-PL" sz="2200" dirty="0" smtClean="0">
                <a:latin typeface="Times New Roman" panose="02020603050405020304" pitchFamily="18" charset="0"/>
                <a:cs typeface="Times New Roman" panose="02020603050405020304" pitchFamily="18" charset="0"/>
              </a:rPr>
              <a:t>(decyduje data stempla pocztowego).</a:t>
            </a:r>
          </a:p>
          <a:p>
            <a:pPr algn="just">
              <a:buClr>
                <a:schemeClr val="accent1"/>
              </a:buClr>
            </a:pPr>
            <a:endParaRPr lang="pl-PL" sz="1400" dirty="0" smtClean="0">
              <a:latin typeface="Times New Roman" panose="02020603050405020304" pitchFamily="18" charset="0"/>
              <a:cs typeface="Times New Roman" panose="02020603050405020304" pitchFamily="18" charset="0"/>
            </a:endParaRPr>
          </a:p>
          <a:p>
            <a:pPr algn="just">
              <a:buClr>
                <a:schemeClr val="accent1"/>
              </a:buClr>
            </a:pPr>
            <a:r>
              <a:rPr lang="pl-PL" sz="2200" dirty="0" smtClean="0">
                <a:latin typeface="Times New Roman" panose="02020603050405020304" pitchFamily="18" charset="0"/>
                <a:cs typeface="Times New Roman" panose="02020603050405020304" pitchFamily="18" charset="0"/>
              </a:rPr>
              <a:t>Na nagrody dla uczestników oraz szkół z budżetu Województwa Wielkopolskiego </a:t>
            </a:r>
            <a:br>
              <a:rPr lang="pl-PL" sz="2200" dirty="0" smtClean="0">
                <a:latin typeface="Times New Roman" panose="02020603050405020304" pitchFamily="18" charset="0"/>
                <a:cs typeface="Times New Roman" panose="02020603050405020304" pitchFamily="18" charset="0"/>
              </a:rPr>
            </a:br>
            <a:r>
              <a:rPr lang="pl-PL" sz="2200" dirty="0" smtClean="0">
                <a:latin typeface="Times New Roman" panose="02020603050405020304" pitchFamily="18" charset="0"/>
                <a:cs typeface="Times New Roman" panose="02020603050405020304" pitchFamily="18" charset="0"/>
              </a:rPr>
              <a:t>na 2022 rok przeznaczono środki w wysokości </a:t>
            </a:r>
            <a:r>
              <a:rPr lang="pl-PL" sz="2200" b="1" dirty="0" smtClean="0">
                <a:latin typeface="Times New Roman" panose="02020603050405020304" pitchFamily="18" charset="0"/>
                <a:cs typeface="Times New Roman" panose="02020603050405020304" pitchFamily="18" charset="0"/>
              </a:rPr>
              <a:t>100 000 zł.</a:t>
            </a:r>
            <a:endParaRPr lang="pl-PL" sz="2200" b="1" dirty="0">
              <a:latin typeface="Times New Roman" panose="02020603050405020304" pitchFamily="18" charset="0"/>
              <a:cs typeface="Times New Roman" panose="02020603050405020304" pitchFamily="18" charset="0"/>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715920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
        <p:nvSpPr>
          <p:cNvPr id="12" name="pole tekstowe 11"/>
          <p:cNvSpPr txBox="1"/>
          <p:nvPr/>
        </p:nvSpPr>
        <p:spPr>
          <a:xfrm>
            <a:off x="0" y="1123997"/>
            <a:ext cx="12192000" cy="1477328"/>
          </a:xfrm>
          <a:prstGeom prst="rect">
            <a:avLst/>
          </a:prstGeom>
          <a:noFill/>
        </p:spPr>
        <p:txBody>
          <a:bodyPr wrap="square" rtlCol="0" anchor="ctr">
            <a:spAutoFit/>
          </a:bodyPr>
          <a:lstStyle/>
          <a:p>
            <a:pPr algn="ctr"/>
            <a:r>
              <a:rPr lang="pl-PL" sz="2400" b="1" dirty="0">
                <a:latin typeface="Times New Roman" panose="02020603050405020304" pitchFamily="18" charset="0"/>
                <a:cs typeface="Times New Roman" panose="02020603050405020304" pitchFamily="18" charset="0"/>
              </a:rPr>
              <a:t>Otwarty konkurs ofert na realizację w formie wspierania zadań publicznych Województwa Wielkopolskiego </a:t>
            </a:r>
            <a:r>
              <a:rPr lang="pl-PL" sz="2400" b="1" dirty="0" smtClean="0">
                <a:latin typeface="Times New Roman" panose="02020603050405020304" pitchFamily="18" charset="0"/>
                <a:cs typeface="Times New Roman" panose="02020603050405020304" pitchFamily="18" charset="0"/>
              </a:rPr>
              <a:t>w </a:t>
            </a:r>
            <a:r>
              <a:rPr lang="pl-PL" sz="2400" b="1" dirty="0">
                <a:latin typeface="Times New Roman" panose="02020603050405020304" pitchFamily="18" charset="0"/>
                <a:cs typeface="Times New Roman" panose="02020603050405020304" pitchFamily="18" charset="0"/>
              </a:rPr>
              <a:t>dziedzinie ekologii i ochrony zwierząt oraz ochrony dziedzictwa przyrodniczego w roku 2022. </a:t>
            </a:r>
          </a:p>
          <a:p>
            <a:pPr algn="ctr"/>
            <a:endParaRPr lang="pl-PL" dirty="0"/>
          </a:p>
        </p:txBody>
      </p:sp>
      <p:sp>
        <p:nvSpPr>
          <p:cNvPr id="3" name="pole tekstowe 2"/>
          <p:cNvSpPr txBox="1"/>
          <p:nvPr/>
        </p:nvSpPr>
        <p:spPr>
          <a:xfrm>
            <a:off x="423949" y="2601315"/>
            <a:ext cx="11330248" cy="3754874"/>
          </a:xfrm>
          <a:prstGeom prst="rect">
            <a:avLst/>
          </a:prstGeom>
          <a:noFill/>
        </p:spPr>
        <p:txBody>
          <a:bodyPr wrap="square" rtlCol="0">
            <a:spAutoFit/>
          </a:bodyPr>
          <a:lstStyle/>
          <a:p>
            <a:pPr algn="just">
              <a:buClr>
                <a:schemeClr val="accent1"/>
              </a:buClr>
            </a:pPr>
            <a:r>
              <a:rPr lang="pl-PL" sz="1700" dirty="0" smtClean="0">
                <a:latin typeface="Times New Roman" panose="02020603050405020304" pitchFamily="18" charset="0"/>
                <a:cs typeface="Times New Roman" panose="02020603050405020304" pitchFamily="18" charset="0"/>
              </a:rPr>
              <a:t>Celem konkursu jest wyłonienie ofert i dofinansowanie projektów na realizację zadań publicznych województwa Wielkopolskiego w dziedzinie ekologii i ochrony zwierząt oraz ochrony dziedzictwa przyrodniczego, określonych </a:t>
            </a:r>
            <a:br>
              <a:rPr lang="pl-PL" sz="1700" dirty="0" smtClean="0">
                <a:latin typeface="Times New Roman" panose="02020603050405020304" pitchFamily="18" charset="0"/>
                <a:cs typeface="Times New Roman" panose="02020603050405020304" pitchFamily="18" charset="0"/>
              </a:rPr>
            </a:br>
            <a:r>
              <a:rPr lang="pl-PL" sz="1700" dirty="0" smtClean="0">
                <a:latin typeface="Times New Roman" panose="02020603050405020304" pitchFamily="18" charset="0"/>
                <a:cs typeface="Times New Roman" panose="02020603050405020304" pitchFamily="18" charset="0"/>
              </a:rPr>
              <a:t>w </a:t>
            </a:r>
            <a:r>
              <a:rPr lang="pl-PL" sz="1700" dirty="0" smtClean="0">
                <a:latin typeface="Times New Roman" panose="02020603050405020304" pitchFamily="18" charset="0"/>
                <a:ea typeface="Times New Roman" panose="02020603050405020304" pitchFamily="18" charset="0"/>
                <a:cs typeface="Times New Roman" panose="02020603050405020304" pitchFamily="18" charset="0"/>
              </a:rPr>
              <a:t>§ 6 ust. 16 pkt 1 </a:t>
            </a:r>
            <a:r>
              <a:rPr lang="pl-PL" sz="1700" dirty="0" smtClean="0">
                <a:latin typeface="Times New Roman" panose="02020603050405020304" pitchFamily="18" charset="0"/>
                <a:cs typeface="Times New Roman" panose="02020603050405020304" pitchFamily="18" charset="0"/>
              </a:rPr>
              <a:t>„Programu współpracy Samorządu Województwa Wielkopolskiego z organizacjami pozarządowymi oraz innymi podmiotami prowadzącymi działalność pożytku publicznego na rok 2022”.</a:t>
            </a:r>
          </a:p>
          <a:p>
            <a:pPr algn="just">
              <a:buClr>
                <a:schemeClr val="accent1"/>
              </a:buClr>
            </a:pPr>
            <a:r>
              <a:rPr lang="pl-PL" sz="1700" dirty="0" smtClean="0">
                <a:latin typeface="Times New Roman" panose="02020603050405020304" pitchFamily="18" charset="0"/>
                <a:cs typeface="Times New Roman" panose="02020603050405020304" pitchFamily="18" charset="0"/>
              </a:rPr>
              <a:t>W konkursie zostaną wybrane oferty realizacji zadań publicznych </a:t>
            </a:r>
            <a:r>
              <a:rPr lang="pl-PL" sz="1700" dirty="0">
                <a:latin typeface="Times New Roman" panose="02020603050405020304" pitchFamily="18" charset="0"/>
                <a:cs typeface="Times New Roman" panose="02020603050405020304" pitchFamily="18" charset="0"/>
              </a:rPr>
              <a:t>w zakresie:</a:t>
            </a:r>
          </a:p>
          <a:p>
            <a:pPr algn="just">
              <a:buClr>
                <a:schemeClr val="accent1"/>
              </a:buClr>
            </a:pPr>
            <a:r>
              <a:rPr lang="pl-PL" sz="1700" dirty="0">
                <a:latin typeface="Times New Roman" panose="02020603050405020304" pitchFamily="18" charset="0"/>
                <a:cs typeface="Times New Roman" panose="02020603050405020304" pitchFamily="18" charset="0"/>
              </a:rPr>
              <a:t>a)	ekologii ze szczególnym uwzględnieniem wprowadzania elementów błękitno-zielonej infrastruktury oraz roli wody </a:t>
            </a:r>
            <a:r>
              <a:rPr lang="pl-PL" sz="1700" dirty="0" smtClean="0">
                <a:latin typeface="Times New Roman" panose="02020603050405020304" pitchFamily="18" charset="0"/>
                <a:cs typeface="Times New Roman" panose="02020603050405020304" pitchFamily="18" charset="0"/>
              </a:rPr>
              <a:t>             	w </a:t>
            </a:r>
            <a:r>
              <a:rPr lang="pl-PL" sz="1700" dirty="0">
                <a:latin typeface="Times New Roman" panose="02020603050405020304" pitchFamily="18" charset="0"/>
                <a:cs typeface="Times New Roman" panose="02020603050405020304" pitchFamily="18" charset="0"/>
              </a:rPr>
              <a:t>lokalnych ekosystemach;</a:t>
            </a:r>
          </a:p>
          <a:p>
            <a:pPr algn="just">
              <a:buClr>
                <a:schemeClr val="accent1"/>
              </a:buClr>
            </a:pPr>
            <a:r>
              <a:rPr lang="pl-PL" sz="1700" dirty="0">
                <a:latin typeface="Times New Roman" panose="02020603050405020304" pitchFamily="18" charset="0"/>
                <a:cs typeface="Times New Roman" panose="02020603050405020304" pitchFamily="18" charset="0"/>
              </a:rPr>
              <a:t>b)	wykonania antysmogową farbą do elewacji muralu promującego ekologię, ochronę zwierząt lub ochronę dziedzictwa </a:t>
            </a:r>
            <a:r>
              <a:rPr lang="pl-PL" sz="1700" dirty="0" smtClean="0">
                <a:latin typeface="Times New Roman" panose="02020603050405020304" pitchFamily="18" charset="0"/>
                <a:cs typeface="Times New Roman" panose="02020603050405020304" pitchFamily="18" charset="0"/>
              </a:rPr>
              <a:t>	przyrodniczego</a:t>
            </a:r>
            <a:r>
              <a:rPr lang="pl-PL" sz="1700" dirty="0">
                <a:latin typeface="Times New Roman" panose="02020603050405020304" pitchFamily="18" charset="0"/>
                <a:cs typeface="Times New Roman" panose="02020603050405020304" pitchFamily="18" charset="0"/>
              </a:rPr>
              <a:t>.</a:t>
            </a:r>
          </a:p>
          <a:p>
            <a:pPr algn="just">
              <a:buClr>
                <a:schemeClr val="accent1"/>
              </a:buClr>
            </a:pPr>
            <a:r>
              <a:rPr lang="pl-PL" sz="1700" dirty="0">
                <a:latin typeface="Times New Roman" panose="02020603050405020304" pitchFamily="18" charset="0"/>
                <a:cs typeface="Times New Roman" panose="02020603050405020304" pitchFamily="18" charset="0"/>
              </a:rPr>
              <a:t>Zlecenie realizacji zadania odbywać się będzie w formie wsparcia wraz z udzieleniem dotacji na dofinansowanie jego realizacji.</a:t>
            </a:r>
          </a:p>
          <a:p>
            <a:pPr algn="just">
              <a:buClr>
                <a:schemeClr val="accent1"/>
              </a:buClr>
            </a:pPr>
            <a:r>
              <a:rPr lang="pl-PL" sz="1700" b="1" dirty="0" smtClean="0">
                <a:latin typeface="Times New Roman" panose="02020603050405020304" pitchFamily="18" charset="0"/>
                <a:cs typeface="Times New Roman" panose="02020603050405020304" pitchFamily="18" charset="0"/>
              </a:rPr>
              <a:t>Data ogłoszenia: 21.01.2021 r.</a:t>
            </a:r>
          </a:p>
          <a:p>
            <a:pPr algn="just">
              <a:buClr>
                <a:schemeClr val="accent1"/>
              </a:buClr>
            </a:pPr>
            <a:r>
              <a:rPr lang="pl-PL" sz="1700" b="1" dirty="0">
                <a:latin typeface="Times New Roman" panose="02020603050405020304" pitchFamily="18" charset="0"/>
                <a:cs typeface="Times New Roman" panose="02020603050405020304" pitchFamily="18" charset="0"/>
              </a:rPr>
              <a:t>Termin składania ofert do dnia 4 marca 2022 r</a:t>
            </a:r>
            <a:r>
              <a:rPr lang="pl-PL" sz="1700" b="1" dirty="0" smtClean="0">
                <a:latin typeface="Times New Roman" panose="02020603050405020304" pitchFamily="18" charset="0"/>
                <a:cs typeface="Times New Roman" panose="02020603050405020304" pitchFamily="18" charset="0"/>
              </a:rPr>
              <a:t>.</a:t>
            </a:r>
            <a:endParaRPr lang="pl-PL" sz="1700" dirty="0" smtClean="0">
              <a:latin typeface="Times New Roman" panose="02020603050405020304" pitchFamily="18" charset="0"/>
              <a:cs typeface="Times New Roman" panose="02020603050405020304" pitchFamily="18" charset="0"/>
            </a:endParaRPr>
          </a:p>
          <a:p>
            <a:pPr algn="just">
              <a:buClr>
                <a:schemeClr val="accent1"/>
              </a:buClr>
            </a:pPr>
            <a:r>
              <a:rPr lang="pl-PL" sz="1700" dirty="0" smtClean="0">
                <a:latin typeface="Times New Roman" panose="02020603050405020304" pitchFamily="18" charset="0"/>
                <a:cs typeface="Times New Roman" panose="02020603050405020304" pitchFamily="18" charset="0"/>
              </a:rPr>
              <a:t>Konkurs obejmuje zadania publiczne, których realizacja rozpoczyna się nie wcześniej niż w dniu </a:t>
            </a:r>
            <a:r>
              <a:rPr lang="pl-PL" sz="1700" b="1" dirty="0" smtClean="0">
                <a:latin typeface="Times New Roman" panose="02020603050405020304" pitchFamily="18" charset="0"/>
                <a:cs typeface="Times New Roman" panose="02020603050405020304" pitchFamily="18" charset="0"/>
              </a:rPr>
              <a:t>1 czerwca 2022 r. </a:t>
            </a:r>
          </a:p>
          <a:p>
            <a:pPr algn="just">
              <a:buClr>
                <a:schemeClr val="accent1"/>
              </a:buClr>
            </a:pPr>
            <a:r>
              <a:rPr lang="pl-PL" sz="1700" dirty="0" smtClean="0">
                <a:latin typeface="Times New Roman" panose="02020603050405020304" pitchFamily="18" charset="0"/>
                <a:cs typeface="Times New Roman" panose="02020603050405020304" pitchFamily="18" charset="0"/>
              </a:rPr>
              <a:t>Na realizację zadania w 2022 roku przeznaczono kwotę </a:t>
            </a:r>
            <a:r>
              <a:rPr lang="pl-PL" sz="1700" b="1" dirty="0" smtClean="0">
                <a:latin typeface="Times New Roman" panose="02020603050405020304" pitchFamily="18" charset="0"/>
                <a:cs typeface="Times New Roman" panose="02020603050405020304" pitchFamily="18" charset="0"/>
              </a:rPr>
              <a:t>100 000 zł.</a:t>
            </a:r>
            <a:endParaRPr lang="pl-PL" sz="1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215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534917"/>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Dodatkowe informacje:</a:t>
            </a:r>
            <a:endParaRPr lang="pl-PL" b="1" dirty="0">
              <a:latin typeface="Times New Roman" panose="02020603050405020304" pitchFamily="18" charset="0"/>
              <a:cs typeface="Times New Roman" panose="02020603050405020304" pitchFamily="18" charset="0"/>
            </a:endParaRPr>
          </a:p>
        </p:txBody>
      </p:sp>
      <p:sp>
        <p:nvSpPr>
          <p:cNvPr id="6" name="Symbol zastępczy zawartości 4"/>
          <p:cNvSpPr txBox="1">
            <a:spLocks/>
          </p:cNvSpPr>
          <p:nvPr/>
        </p:nvSpPr>
        <p:spPr>
          <a:xfrm>
            <a:off x="267311" y="1934307"/>
            <a:ext cx="10820784" cy="52050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defRPr/>
            </a:pPr>
            <a:r>
              <a:rPr lang="pl-PL" altLang="pl-PL" dirty="0" smtClean="0"/>
              <a:t/>
            </a:r>
            <a:br>
              <a:rPr lang="pl-PL" altLang="pl-PL" dirty="0" smtClean="0"/>
            </a:br>
            <a:endParaRPr lang="pl-PL" altLang="pl-PL" dirty="0" smtClean="0"/>
          </a:p>
        </p:txBody>
      </p:sp>
      <p:sp>
        <p:nvSpPr>
          <p:cNvPr id="10" name="Symbol zastępczy zawartości 4"/>
          <p:cNvSpPr txBox="1">
            <a:spLocks/>
          </p:cNvSpPr>
          <p:nvPr/>
        </p:nvSpPr>
        <p:spPr>
          <a:xfrm>
            <a:off x="0" y="1187207"/>
            <a:ext cx="12192000" cy="40664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pl-PL" altLang="pl-PL" sz="1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endParaRPr lang="pl-PL" altLang="pl-PL" sz="1600" dirty="0" smtClean="0">
              <a:latin typeface="Times New Roman" panose="02020603050405020304" pitchFamily="18" charset="0"/>
              <a:cs typeface="Times New Roman" panose="02020603050405020304" pitchFamily="18" charset="0"/>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
        <p:nvSpPr>
          <p:cNvPr id="3" name="pole tekstowe 2"/>
          <p:cNvSpPr txBox="1"/>
          <p:nvPr/>
        </p:nvSpPr>
        <p:spPr>
          <a:xfrm>
            <a:off x="0" y="1496060"/>
            <a:ext cx="12192000" cy="4339650"/>
          </a:xfrm>
          <a:prstGeom prst="rect">
            <a:avLst/>
          </a:prstGeom>
          <a:noFill/>
        </p:spPr>
        <p:txBody>
          <a:bodyPr wrap="square" rtlCol="0">
            <a:spAutoFit/>
          </a:bodyPr>
          <a:lstStyle/>
          <a:p>
            <a:pPr algn="ctr"/>
            <a:r>
              <a:rPr lang="pl-PL" sz="4000" dirty="0" smtClean="0">
                <a:latin typeface="Times New Roman" panose="02020603050405020304" pitchFamily="18" charset="0"/>
                <a:cs typeface="Times New Roman" panose="02020603050405020304" pitchFamily="18" charset="0"/>
                <a:hlinkClick r:id="rId4"/>
              </a:rPr>
              <a:t>WWW.UMWW.PL</a:t>
            </a:r>
            <a:endParaRPr lang="pl-PL" sz="4000" dirty="0" smtClean="0">
              <a:latin typeface="Times New Roman" panose="02020603050405020304" pitchFamily="18" charset="0"/>
              <a:cs typeface="Times New Roman" panose="02020603050405020304" pitchFamily="18" charset="0"/>
            </a:endParaRPr>
          </a:p>
          <a:p>
            <a:pPr algn="ctr"/>
            <a:endParaRPr lang="pl-PL" sz="2400" dirty="0" smtClean="0">
              <a:latin typeface="Times New Roman" panose="02020603050405020304" pitchFamily="18" charset="0"/>
              <a:cs typeface="Times New Roman" panose="02020603050405020304" pitchFamily="18" charset="0"/>
            </a:endParaRPr>
          </a:p>
          <a:p>
            <a:pPr algn="ctr"/>
            <a:r>
              <a:rPr lang="pl-PL" sz="2400" dirty="0" smtClean="0">
                <a:latin typeface="Times New Roman" panose="02020603050405020304" pitchFamily="18" charset="0"/>
                <a:cs typeface="Times New Roman" panose="02020603050405020304" pitchFamily="18" charset="0"/>
              </a:rPr>
              <a:t>Urząd</a:t>
            </a:r>
          </a:p>
          <a:p>
            <a:pPr algn="ctr"/>
            <a:endParaRPr lang="pl-PL" sz="2400" dirty="0" smtClean="0">
              <a:latin typeface="Times New Roman" panose="02020603050405020304" pitchFamily="18" charset="0"/>
              <a:cs typeface="Times New Roman" panose="02020603050405020304" pitchFamily="18" charset="0"/>
            </a:endParaRPr>
          </a:p>
          <a:p>
            <a:pPr algn="ctr"/>
            <a:r>
              <a:rPr lang="pl-PL" sz="2400" dirty="0" smtClean="0">
                <a:latin typeface="Times New Roman" panose="02020603050405020304" pitchFamily="18" charset="0"/>
                <a:cs typeface="Times New Roman" panose="02020603050405020304" pitchFamily="18" charset="0"/>
              </a:rPr>
              <a:t>Departamenty</a:t>
            </a:r>
          </a:p>
          <a:p>
            <a:pPr algn="ctr"/>
            <a:endParaRPr lang="pl-PL" sz="2400" dirty="0" smtClean="0">
              <a:latin typeface="Times New Roman" panose="02020603050405020304" pitchFamily="18" charset="0"/>
              <a:cs typeface="Times New Roman" panose="02020603050405020304" pitchFamily="18" charset="0"/>
            </a:endParaRPr>
          </a:p>
          <a:p>
            <a:pPr algn="ctr"/>
            <a:r>
              <a:rPr lang="pl-PL" sz="2400" dirty="0" smtClean="0">
                <a:latin typeface="Times New Roman" panose="02020603050405020304" pitchFamily="18" charset="0"/>
                <a:cs typeface="Times New Roman" panose="02020603050405020304" pitchFamily="18" charset="0"/>
              </a:rPr>
              <a:t>Departament Korzystania I Informacji o Środowisku</a:t>
            </a:r>
          </a:p>
          <a:p>
            <a:pPr algn="ctr"/>
            <a:endParaRPr lang="pl-PL" sz="2400" dirty="0" smtClean="0">
              <a:latin typeface="Times New Roman" panose="02020603050405020304" pitchFamily="18" charset="0"/>
              <a:cs typeface="Times New Roman" panose="02020603050405020304" pitchFamily="18" charset="0"/>
            </a:endParaRPr>
          </a:p>
          <a:p>
            <a:pPr algn="ctr"/>
            <a:r>
              <a:rPr lang="pl-PL" sz="2400" dirty="0">
                <a:latin typeface="Times New Roman" panose="02020603050405020304" pitchFamily="18" charset="0"/>
                <a:cs typeface="Times New Roman" panose="02020603050405020304" pitchFamily="18" charset="0"/>
              </a:rPr>
              <a:t>Program pn. Błękitno-zielone inicjatywy dla Wielkopolski</a:t>
            </a:r>
            <a:endParaRPr lang="pl-PL" sz="2400" dirty="0" smtClean="0">
              <a:latin typeface="Times New Roman" panose="02020603050405020304" pitchFamily="18" charset="0"/>
              <a:cs typeface="Times New Roman" panose="02020603050405020304" pitchFamily="18" charset="0"/>
            </a:endParaRPr>
          </a:p>
          <a:p>
            <a:pPr algn="ctr"/>
            <a:endParaRPr lang="pl-PL" sz="4000" dirty="0">
              <a:latin typeface="Times New Roman" panose="02020603050405020304" pitchFamily="18" charset="0"/>
              <a:cs typeface="Times New Roman" panose="02020603050405020304" pitchFamily="18" charset="0"/>
            </a:endParaRPr>
          </a:p>
        </p:txBody>
      </p:sp>
      <p:sp>
        <p:nvSpPr>
          <p:cNvPr id="11" name="pole tekstowe 10"/>
          <p:cNvSpPr txBox="1"/>
          <p:nvPr/>
        </p:nvSpPr>
        <p:spPr>
          <a:xfrm>
            <a:off x="332348" y="5124194"/>
            <a:ext cx="8874034" cy="1477328"/>
          </a:xfrm>
          <a:prstGeom prst="rect">
            <a:avLst/>
          </a:prstGeom>
          <a:noFill/>
        </p:spPr>
        <p:txBody>
          <a:bodyPr wrap="square" rtlCol="0">
            <a:spAutoFit/>
          </a:bodyPr>
          <a:lstStyle/>
          <a:p>
            <a:r>
              <a:rPr lang="pl-PL" b="1" dirty="0" smtClean="0">
                <a:latin typeface="Times New Roman" panose="02020603050405020304" pitchFamily="18" charset="0"/>
                <a:cs typeface="Times New Roman" panose="02020603050405020304" pitchFamily="18" charset="0"/>
              </a:rPr>
              <a:t>Osoby do kontaktu:</a:t>
            </a:r>
          </a:p>
          <a:p>
            <a:r>
              <a:rPr lang="pl-PL" dirty="0" smtClean="0">
                <a:latin typeface="Times New Roman" panose="02020603050405020304" pitchFamily="18" charset="0"/>
                <a:cs typeface="Times New Roman" panose="02020603050405020304" pitchFamily="18" charset="0"/>
              </a:rPr>
              <a:t>Leszek </a:t>
            </a:r>
            <a:r>
              <a:rPr lang="pl-PL" dirty="0">
                <a:latin typeface="Times New Roman" panose="02020603050405020304" pitchFamily="18" charset="0"/>
                <a:cs typeface="Times New Roman" panose="02020603050405020304" pitchFamily="18" charset="0"/>
              </a:rPr>
              <a:t>Hamrol - </a:t>
            </a:r>
            <a:r>
              <a:rPr lang="pl-PL" sz="1400" dirty="0" smtClean="0">
                <a:latin typeface="Times New Roman" panose="02020603050405020304" pitchFamily="18" charset="0"/>
                <a:cs typeface="Times New Roman" panose="02020603050405020304" pitchFamily="18" charset="0"/>
                <a:hlinkClick r:id="rId5"/>
              </a:rPr>
              <a:t>Leszek.Hamrol@umww.pl</a:t>
            </a:r>
            <a:r>
              <a:rPr lang="pl-PL" sz="1400" dirty="0" smtClean="0">
                <a:latin typeface="Times New Roman" panose="02020603050405020304" pitchFamily="18" charset="0"/>
                <a:cs typeface="Times New Roman" panose="02020603050405020304" pitchFamily="18" charset="0"/>
              </a:rPr>
              <a:t> , tel: 61 626 6482</a:t>
            </a:r>
          </a:p>
          <a:p>
            <a:r>
              <a:rPr lang="pl-PL" dirty="0" smtClean="0">
                <a:latin typeface="Times New Roman" panose="02020603050405020304" pitchFamily="18" charset="0"/>
                <a:cs typeface="Times New Roman" panose="02020603050405020304" pitchFamily="18" charset="0"/>
              </a:rPr>
              <a:t>Łukasz </a:t>
            </a:r>
            <a:r>
              <a:rPr lang="pl-PL" dirty="0">
                <a:latin typeface="Times New Roman" panose="02020603050405020304" pitchFamily="18" charset="0"/>
                <a:cs typeface="Times New Roman" panose="02020603050405020304" pitchFamily="18" charset="0"/>
              </a:rPr>
              <a:t>Chmielewski - </a:t>
            </a:r>
            <a:r>
              <a:rPr lang="pl-PL" sz="1400" dirty="0" smtClean="0">
                <a:latin typeface="Times New Roman" panose="02020603050405020304" pitchFamily="18" charset="0"/>
                <a:cs typeface="Times New Roman" panose="02020603050405020304" pitchFamily="18" charset="0"/>
                <a:hlinkClick r:id="rId6"/>
              </a:rPr>
              <a:t>Lukasz.Chmielewski@umww.pl</a:t>
            </a:r>
            <a:r>
              <a:rPr lang="pl-PL" sz="1400" dirty="0" smtClean="0">
                <a:latin typeface="Times New Roman" panose="02020603050405020304" pitchFamily="18" charset="0"/>
                <a:cs typeface="Times New Roman" panose="02020603050405020304" pitchFamily="18" charset="0"/>
              </a:rPr>
              <a:t> , tel: 61 626 6434</a:t>
            </a:r>
            <a:endParaRPr lang="pl-PL" dirty="0" smtClean="0">
              <a:latin typeface="Times New Roman" panose="02020603050405020304" pitchFamily="18" charset="0"/>
              <a:cs typeface="Times New Roman" panose="02020603050405020304" pitchFamily="18" charset="0"/>
            </a:endParaRPr>
          </a:p>
          <a:p>
            <a:r>
              <a:rPr lang="pl-PL" dirty="0" smtClean="0">
                <a:latin typeface="Times New Roman" panose="02020603050405020304" pitchFamily="18" charset="0"/>
                <a:cs typeface="Times New Roman" panose="02020603050405020304" pitchFamily="18" charset="0"/>
              </a:rPr>
              <a:t>Sylwia </a:t>
            </a:r>
            <a:r>
              <a:rPr lang="pl-PL" dirty="0">
                <a:latin typeface="Times New Roman" panose="02020603050405020304" pitchFamily="18" charset="0"/>
                <a:cs typeface="Times New Roman" panose="02020603050405020304" pitchFamily="18" charset="0"/>
              </a:rPr>
              <a:t>Kuczyńska - </a:t>
            </a:r>
            <a:r>
              <a:rPr lang="pl-PL" sz="1400" dirty="0" smtClean="0">
                <a:latin typeface="Times New Roman" panose="02020603050405020304" pitchFamily="18" charset="0"/>
                <a:cs typeface="Times New Roman" panose="02020603050405020304" pitchFamily="18" charset="0"/>
                <a:hlinkClick r:id="rId7"/>
              </a:rPr>
              <a:t>Sylwia.Kuczynska@umww.pl</a:t>
            </a:r>
            <a:r>
              <a:rPr lang="pl-PL" sz="1400" dirty="0" smtClean="0">
                <a:latin typeface="Times New Roman" panose="02020603050405020304" pitchFamily="18" charset="0"/>
                <a:cs typeface="Times New Roman" panose="02020603050405020304" pitchFamily="18" charset="0"/>
              </a:rPr>
              <a:t> , tel: 61 626 7493</a:t>
            </a:r>
            <a:endParaRPr lang="pl-PL" dirty="0" smtClean="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cxnSp>
        <p:nvCxnSpPr>
          <p:cNvPr id="12" name="Łącznik prosty ze strzałką 11"/>
          <p:cNvCxnSpPr/>
          <p:nvPr/>
        </p:nvCxnSpPr>
        <p:spPr>
          <a:xfrm>
            <a:off x="6112626" y="3591098"/>
            <a:ext cx="0" cy="433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p:cNvCxnSpPr/>
          <p:nvPr/>
        </p:nvCxnSpPr>
        <p:spPr>
          <a:xfrm>
            <a:off x="6115393" y="4366958"/>
            <a:ext cx="0" cy="433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p:cNvCxnSpPr/>
          <p:nvPr/>
        </p:nvCxnSpPr>
        <p:spPr>
          <a:xfrm>
            <a:off x="6107085" y="2870658"/>
            <a:ext cx="0" cy="433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69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3370234"/>
            <a:ext cx="12192000" cy="1450975"/>
          </a:xfrm>
        </p:spPr>
        <p:txBody>
          <a:bodyPr>
            <a:normAutofit/>
          </a:bodyPr>
          <a:lstStyle/>
          <a:p>
            <a:pPr algn="ctr"/>
            <a:r>
              <a:rPr lang="pl-PL" sz="5400" b="1" dirty="0" smtClean="0">
                <a:solidFill>
                  <a:schemeClr val="accent2"/>
                </a:solidFill>
                <a:latin typeface="Times New Roman" panose="02020603050405020304" pitchFamily="18" charset="0"/>
                <a:cs typeface="Times New Roman" panose="02020603050405020304" pitchFamily="18" charset="0"/>
              </a:rPr>
              <a:t>DZIĘKUJĘ ZA UWAGĘ </a:t>
            </a:r>
            <a:endParaRPr lang="pl-PL" sz="5400" b="1" dirty="0">
              <a:solidFill>
                <a:schemeClr val="accent2"/>
              </a:solidFill>
              <a:latin typeface="Times New Roman" panose="02020603050405020304" pitchFamily="18" charset="0"/>
              <a:cs typeface="Times New Roman" panose="02020603050405020304" pitchFamily="18"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758" y="279123"/>
            <a:ext cx="2635296" cy="2764774"/>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5301" y="798025"/>
            <a:ext cx="5535766" cy="1726970"/>
          </a:xfrm>
          <a:prstGeom prst="rect">
            <a:avLst/>
          </a:prstGeom>
        </p:spPr>
      </p:pic>
    </p:spTree>
    <p:extLst>
      <p:ext uri="{BB962C8B-B14F-4D97-AF65-F5344CB8AC3E}">
        <p14:creationId xmlns:p14="http://schemas.microsoft.com/office/powerpoint/2010/main" val="2404740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764052"/>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Dofinansowania przyznano na:</a:t>
            </a:r>
            <a:endParaRPr lang="pl-PL" b="1" dirty="0">
              <a:latin typeface="Times New Roman" panose="02020603050405020304" pitchFamily="18" charset="0"/>
              <a:cs typeface="Times New Roman" panose="02020603050405020304" pitchFamily="18" charset="0"/>
            </a:endParaRPr>
          </a:p>
        </p:txBody>
      </p:sp>
      <p:sp>
        <p:nvSpPr>
          <p:cNvPr id="3" name="pole tekstowe 2"/>
          <p:cNvSpPr txBox="1"/>
          <p:nvPr/>
        </p:nvSpPr>
        <p:spPr>
          <a:xfrm>
            <a:off x="133003" y="2297196"/>
            <a:ext cx="11720946" cy="3754874"/>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ü"/>
            </a:pPr>
            <a:r>
              <a:rPr lang="pl-PL" sz="2000" dirty="0" smtClean="0">
                <a:latin typeface="Times New Roman" panose="02020603050405020304" pitchFamily="18" charset="0"/>
                <a:cs typeface="Times New Roman" panose="02020603050405020304" pitchFamily="18" charset="0"/>
              </a:rPr>
              <a:t>zagospodarowania </a:t>
            </a:r>
            <a:r>
              <a:rPr lang="pl-PL" sz="2000" dirty="0">
                <a:latin typeface="Times New Roman" panose="02020603050405020304" pitchFamily="18" charset="0"/>
                <a:cs typeface="Times New Roman" panose="02020603050405020304" pitchFamily="18" charset="0"/>
              </a:rPr>
              <a:t>terenów rekreacyjnych złożonych z różnych gatunków drzew liściastych, iglastych, krzewów, traw wraz z miejscem odpoczynku w bezpośrednim kontakcie z przyrodą</a:t>
            </a:r>
            <a:r>
              <a:rPr lang="pl-PL" sz="2000" dirty="0" smtClean="0">
                <a:latin typeface="Times New Roman" panose="02020603050405020304" pitchFamily="18" charset="0"/>
                <a:cs typeface="Times New Roman" panose="02020603050405020304" pitchFamily="18" charset="0"/>
              </a:rPr>
              <a:t>;</a:t>
            </a:r>
          </a:p>
          <a:p>
            <a:pPr algn="just">
              <a:buClr>
                <a:schemeClr val="accent1"/>
              </a:buClr>
            </a:pPr>
            <a:endParaRPr lang="pl-PL" sz="2000"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sz="2000" dirty="0" smtClean="0">
                <a:latin typeface="Times New Roman" panose="02020603050405020304" pitchFamily="18" charset="0"/>
                <a:cs typeface="Times New Roman" panose="02020603050405020304" pitchFamily="18" charset="0"/>
              </a:rPr>
              <a:t>stworzenie </a:t>
            </a:r>
            <a:r>
              <a:rPr lang="pl-PL" sz="2000" dirty="0">
                <a:latin typeface="Times New Roman" panose="02020603050405020304" pitchFamily="18" charset="0"/>
                <a:cs typeface="Times New Roman" panose="02020603050405020304" pitchFamily="18" charset="0"/>
              </a:rPr>
              <a:t>zielonych placów zabaw dla dzieci</a:t>
            </a:r>
            <a:r>
              <a:rPr lang="pl-PL" sz="2000" dirty="0" smtClean="0">
                <a:latin typeface="Times New Roman" panose="02020603050405020304" pitchFamily="18" charset="0"/>
                <a:cs typeface="Times New Roman" panose="02020603050405020304" pitchFamily="18" charset="0"/>
              </a:rPr>
              <a:t>;</a:t>
            </a:r>
          </a:p>
          <a:p>
            <a:pPr algn="just">
              <a:buClr>
                <a:schemeClr val="accent1"/>
              </a:buClr>
            </a:pPr>
            <a:endParaRPr lang="pl-PL" sz="2000" dirty="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sz="2000" dirty="0" smtClean="0">
                <a:latin typeface="Times New Roman" panose="02020603050405020304" pitchFamily="18" charset="0"/>
                <a:cs typeface="Times New Roman" panose="02020603050405020304" pitchFamily="18" charset="0"/>
              </a:rPr>
              <a:t>stworzenie </a:t>
            </a:r>
            <a:r>
              <a:rPr lang="pl-PL" sz="2000" dirty="0">
                <a:latin typeface="Times New Roman" panose="02020603050405020304" pitchFamily="18" charset="0"/>
                <a:cs typeface="Times New Roman" panose="02020603050405020304" pitchFamily="18" charset="0"/>
              </a:rPr>
              <a:t>parków sensorycznych</a:t>
            </a:r>
            <a:r>
              <a:rPr lang="pl-PL" sz="2000" dirty="0" smtClean="0">
                <a:latin typeface="Times New Roman" panose="02020603050405020304" pitchFamily="18" charset="0"/>
                <a:cs typeface="Times New Roman" panose="02020603050405020304" pitchFamily="18" charset="0"/>
              </a:rPr>
              <a:t>;</a:t>
            </a:r>
          </a:p>
          <a:p>
            <a:pPr algn="just">
              <a:buClr>
                <a:schemeClr val="accent1"/>
              </a:buClr>
            </a:pPr>
            <a:endParaRPr lang="pl-PL" sz="2000" dirty="0" smtClean="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sz="2000" dirty="0" smtClean="0">
                <a:latin typeface="Times New Roman" panose="02020603050405020304" pitchFamily="18" charset="0"/>
                <a:cs typeface="Times New Roman" panose="02020603050405020304" pitchFamily="18" charset="0"/>
              </a:rPr>
              <a:t>stworzenie domków dla owadów, które stanowią zarówno atrakcję turystyczną jak </a:t>
            </a:r>
            <a:r>
              <a:rPr lang="en-US" sz="2000" dirty="0" smtClean="0">
                <a:latin typeface="Times New Roman" panose="02020603050405020304" pitchFamily="18" charset="0"/>
                <a:cs typeface="Times New Roman" panose="02020603050405020304" pitchFamily="18" charset="0"/>
              </a:rPr>
              <a:t>i </a:t>
            </a:r>
            <a:r>
              <a:rPr lang="pl-PL" sz="2000" dirty="0" smtClean="0">
                <a:latin typeface="Times New Roman" panose="02020603050405020304" pitchFamily="18" charset="0"/>
                <a:cs typeface="Times New Roman" panose="02020603050405020304" pitchFamily="18" charset="0"/>
              </a:rPr>
              <a:t>wspierają</a:t>
            </a:r>
            <a:r>
              <a:rPr lang="en-US" sz="2000" dirty="0" smtClean="0">
                <a:latin typeface="Times New Roman" panose="02020603050405020304" pitchFamily="18" charset="0"/>
                <a:cs typeface="Times New Roman" panose="02020603050405020304" pitchFamily="18" charset="0"/>
              </a:rPr>
              <a:t> </a:t>
            </a:r>
            <a:r>
              <a:rPr lang="pl-PL" sz="2000" dirty="0" smtClean="0">
                <a:latin typeface="Times New Roman" panose="02020603050405020304" pitchFamily="18" charset="0"/>
                <a:cs typeface="Times New Roman" panose="02020603050405020304" pitchFamily="18" charset="0"/>
              </a:rPr>
              <a:t>owady samozapylające niezbędne dla środowiska;</a:t>
            </a:r>
          </a:p>
          <a:p>
            <a:pPr algn="just">
              <a:buClr>
                <a:schemeClr val="accent1"/>
              </a:buClr>
            </a:pPr>
            <a:endParaRPr lang="pl-PL" sz="2000" dirty="0" smtClean="0">
              <a:latin typeface="Times New Roman" panose="02020603050405020304" pitchFamily="18" charset="0"/>
              <a:cs typeface="Times New Roman" panose="02020603050405020304" pitchFamily="18" charset="0"/>
            </a:endParaRPr>
          </a:p>
          <a:p>
            <a:pPr marL="285750" indent="-285750" algn="just">
              <a:buClr>
                <a:schemeClr val="accent1"/>
              </a:buClr>
              <a:buFont typeface="Wingdings" panose="05000000000000000000" pitchFamily="2" charset="2"/>
              <a:buChar char="ü"/>
            </a:pPr>
            <a:r>
              <a:rPr lang="pl-PL" sz="2000" dirty="0" smtClean="0">
                <a:latin typeface="Times New Roman" panose="02020603050405020304" pitchFamily="18" charset="0"/>
                <a:cs typeface="Times New Roman" panose="02020603050405020304" pitchFamily="18" charset="0"/>
              </a:rPr>
              <a:t>stworzenie </a:t>
            </a:r>
            <a:r>
              <a:rPr lang="pl-PL" sz="2000" dirty="0">
                <a:latin typeface="Times New Roman" panose="02020603050405020304" pitchFamily="18" charset="0"/>
                <a:cs typeface="Times New Roman" panose="02020603050405020304" pitchFamily="18" charset="0"/>
              </a:rPr>
              <a:t>zielonych </a:t>
            </a:r>
            <a:r>
              <a:rPr lang="pl-PL" sz="2000" dirty="0" smtClean="0">
                <a:latin typeface="Times New Roman" panose="02020603050405020304" pitchFamily="18" charset="0"/>
                <a:cs typeface="Times New Roman" panose="02020603050405020304" pitchFamily="18" charset="0"/>
              </a:rPr>
              <a:t>przystanków, </a:t>
            </a:r>
            <a:r>
              <a:rPr lang="pl-PL" sz="2000" dirty="0">
                <a:latin typeface="Times New Roman" panose="02020603050405020304" pitchFamily="18" charset="0"/>
                <a:cs typeface="Times New Roman" panose="02020603050405020304" pitchFamily="18" charset="0"/>
              </a:rPr>
              <a:t>które obsadzono roślinnością i wyposażono w tablice edukacyjne.</a:t>
            </a:r>
          </a:p>
          <a:p>
            <a:pPr algn="just"/>
            <a:endParaRPr lang="pl-PL" dirty="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1055661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988515"/>
            <a:ext cx="12192000" cy="1206500"/>
          </a:xfrm>
        </p:spPr>
        <p:txBody>
          <a:bodyPr anchor="ctr">
            <a:noAutofit/>
          </a:bodyPr>
          <a:lstStyle/>
          <a:p>
            <a:pPr algn="ctr"/>
            <a:r>
              <a:rPr lang="pl-PL" sz="4000" b="1" dirty="0" smtClean="0">
                <a:latin typeface="Times New Roman" panose="02020603050405020304" pitchFamily="18" charset="0"/>
                <a:cs typeface="Times New Roman" panose="02020603050405020304" pitchFamily="18" charset="0"/>
              </a:rPr>
              <a:t>Przykładowe projekty dofinansowane w pilotażowej edycji:</a:t>
            </a:r>
            <a:endParaRPr lang="pl-PL" sz="4000" b="1" dirty="0">
              <a:latin typeface="Times New Roman" panose="02020603050405020304" pitchFamily="18" charset="0"/>
              <a:cs typeface="Times New Roman" panose="02020603050405020304" pitchFamily="18" charset="0"/>
            </a:endParaRPr>
          </a:p>
        </p:txBody>
      </p:sp>
      <p:sp>
        <p:nvSpPr>
          <p:cNvPr id="5" name="pole tekstowe 4"/>
          <p:cNvSpPr txBox="1"/>
          <p:nvPr/>
        </p:nvSpPr>
        <p:spPr>
          <a:xfrm>
            <a:off x="332348" y="2170079"/>
            <a:ext cx="12192000" cy="4139595"/>
          </a:xfrm>
          <a:prstGeom prst="rect">
            <a:avLst/>
          </a:prstGeom>
          <a:noFill/>
        </p:spPr>
        <p:txBody>
          <a:bodyPr wrap="square" rtlCol="0">
            <a:spAutoFit/>
          </a:bodyPr>
          <a:lstStyle/>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Dobra </a:t>
            </a:r>
            <a:r>
              <a:rPr lang="pl-PL" sz="1400" dirty="0" smtClean="0">
                <a:latin typeface="Times New Roman" panose="02020603050405020304" pitchFamily="18" charset="0"/>
                <a:cs typeface="Times New Roman" panose="02020603050405020304" pitchFamily="18" charset="0"/>
              </a:rPr>
              <a:t>„Zagospodarowanie </a:t>
            </a:r>
            <a:r>
              <a:rPr lang="pl-PL" sz="1400" dirty="0">
                <a:latin typeface="Times New Roman" panose="02020603050405020304" pitchFamily="18" charset="0"/>
                <a:cs typeface="Times New Roman" panose="02020603050405020304" pitchFamily="18" charset="0"/>
              </a:rPr>
              <a:t>zielenią terenu rekreacyjnego na działce gminnej o nr 95/5 położonej w miejscowości Piekary"</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Ostrowite „Utworzenie </a:t>
            </a:r>
            <a:r>
              <a:rPr lang="pl-PL" sz="1400" dirty="0">
                <a:latin typeface="Times New Roman" panose="02020603050405020304" pitchFamily="18" charset="0"/>
                <a:cs typeface="Times New Roman" panose="02020603050405020304" pitchFamily="18" charset="0"/>
              </a:rPr>
              <a:t>dziewięciu zielonych przystanków na obszarze gminy Ostrowite"</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Kołaczkowo </a:t>
            </a:r>
            <a:r>
              <a:rPr lang="pl-PL" sz="1400" dirty="0" smtClean="0">
                <a:latin typeface="Times New Roman" panose="02020603050405020304" pitchFamily="18" charset="0"/>
                <a:cs typeface="Times New Roman" panose="02020603050405020304" pitchFamily="18" charset="0"/>
              </a:rPr>
              <a:t>„Dajemy </a:t>
            </a:r>
            <a:r>
              <a:rPr lang="pl-PL" sz="1400" dirty="0">
                <a:latin typeface="Times New Roman" panose="02020603050405020304" pitchFamily="18" charset="0"/>
                <a:cs typeface="Times New Roman" panose="02020603050405020304" pitchFamily="18" charset="0"/>
              </a:rPr>
              <a:t>szansę dla owadzich zapylaczy"</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Przygodzice </a:t>
            </a:r>
            <a:r>
              <a:rPr lang="pl-PL" sz="1400" dirty="0" smtClean="0">
                <a:latin typeface="Times New Roman" panose="02020603050405020304" pitchFamily="18" charset="0"/>
                <a:cs typeface="Times New Roman" panose="02020603050405020304" pitchFamily="18" charset="0"/>
              </a:rPr>
              <a:t>„Jedno </a:t>
            </a:r>
            <a:r>
              <a:rPr lang="pl-PL" sz="1400" dirty="0">
                <a:latin typeface="Times New Roman" panose="02020603050405020304" pitchFamily="18" charset="0"/>
                <a:cs typeface="Times New Roman" panose="02020603050405020304" pitchFamily="18" charset="0"/>
              </a:rPr>
              <a:t>dziecko - jedno drzewo Aleja 2020"</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Zakrzewo </a:t>
            </a:r>
            <a:r>
              <a:rPr lang="pl-PL" sz="1400" dirty="0" smtClean="0">
                <a:latin typeface="Times New Roman" panose="02020603050405020304" pitchFamily="18" charset="0"/>
                <a:cs typeface="Times New Roman" panose="02020603050405020304" pitchFamily="18" charset="0"/>
              </a:rPr>
              <a:t>„Wspólna </a:t>
            </a:r>
            <a:r>
              <a:rPr lang="pl-PL" sz="1400" dirty="0">
                <a:latin typeface="Times New Roman" panose="02020603050405020304" pitchFamily="18" charset="0"/>
                <a:cs typeface="Times New Roman" panose="02020603050405020304" pitchFamily="18" charset="0"/>
              </a:rPr>
              <a:t>Zielona Przestrzeń - stworzenie niewielkiego miejsca do odpoczynku wypełnionego zielenią z miejscami do siedzenia"</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Białośliwie </a:t>
            </a:r>
            <a:r>
              <a:rPr lang="pl-PL" sz="1400" dirty="0" smtClean="0">
                <a:latin typeface="Times New Roman" panose="02020603050405020304" pitchFamily="18" charset="0"/>
                <a:cs typeface="Times New Roman" panose="02020603050405020304" pitchFamily="18" charset="0"/>
              </a:rPr>
              <a:t>„Zagospodarowanie </a:t>
            </a:r>
            <a:r>
              <a:rPr lang="pl-PL" sz="1400" dirty="0">
                <a:latin typeface="Times New Roman" panose="02020603050405020304" pitchFamily="18" charset="0"/>
                <a:cs typeface="Times New Roman" panose="02020603050405020304" pitchFamily="18" charset="0"/>
              </a:rPr>
              <a:t>terenu "Doliny Grabowej" w Pobórce Wielkiej"</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Pogorzela </a:t>
            </a:r>
            <a:r>
              <a:rPr lang="pl-PL" sz="1400" dirty="0" smtClean="0">
                <a:latin typeface="Times New Roman" panose="02020603050405020304" pitchFamily="18" charset="0"/>
                <a:cs typeface="Times New Roman" panose="02020603050405020304" pitchFamily="18" charset="0"/>
              </a:rPr>
              <a:t>„Skwer </a:t>
            </a:r>
            <a:r>
              <a:rPr lang="pl-PL" sz="1400" dirty="0">
                <a:latin typeface="Times New Roman" panose="02020603050405020304" pitchFamily="18" charset="0"/>
                <a:cs typeface="Times New Roman" panose="02020603050405020304" pitchFamily="18" charset="0"/>
              </a:rPr>
              <a:t>Oaza Zieleni im. Stefana Żeromskiego"</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Wielichowo </a:t>
            </a:r>
            <a:r>
              <a:rPr lang="pl-PL" sz="1400" dirty="0" smtClean="0">
                <a:latin typeface="Times New Roman" panose="02020603050405020304" pitchFamily="18" charset="0"/>
                <a:cs typeface="Times New Roman" panose="02020603050405020304" pitchFamily="18" charset="0"/>
              </a:rPr>
              <a:t>„Utworzenie </a:t>
            </a:r>
            <a:r>
              <a:rPr lang="pl-PL" sz="1400" dirty="0">
                <a:latin typeface="Times New Roman" panose="02020603050405020304" pitchFamily="18" charset="0"/>
                <a:cs typeface="Times New Roman" panose="02020603050405020304" pitchFamily="18" charset="0"/>
              </a:rPr>
              <a:t>ogródka dydaktycznego przyjaznego pszczołom w Wielichowie"</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Powiat Wągrowiecki  </a:t>
            </a:r>
            <a:r>
              <a:rPr lang="pl-PL" sz="1400" dirty="0" smtClean="0">
                <a:latin typeface="Times New Roman" panose="02020603050405020304" pitchFamily="18" charset="0"/>
                <a:cs typeface="Times New Roman" panose="02020603050405020304" pitchFamily="18" charset="0"/>
              </a:rPr>
              <a:t>„Miejsce </a:t>
            </a:r>
            <a:r>
              <a:rPr lang="pl-PL" sz="1400" dirty="0">
                <a:latin typeface="Times New Roman" panose="02020603050405020304" pitchFamily="18" charset="0"/>
                <a:cs typeface="Times New Roman" panose="02020603050405020304" pitchFamily="18" charset="0"/>
              </a:rPr>
              <a:t>wytchnienia i odpoczynku dla mieszkańców domu pomocy społecznej i ich rodzin w otoczeniu przyrody"</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Września „Rozbudowa </a:t>
            </a:r>
            <a:r>
              <a:rPr lang="pl-PL" sz="1400" dirty="0">
                <a:latin typeface="Times New Roman" panose="02020603050405020304" pitchFamily="18" charset="0"/>
                <a:cs typeface="Times New Roman" panose="02020603050405020304" pitchFamily="18" charset="0"/>
              </a:rPr>
              <a:t>istniejącego placu zabaw przy ul. Kosynierów we Wrześni poprzez utworzenie zielonego placu zabaw”</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Brudzew „Miododajny </a:t>
            </a:r>
            <a:r>
              <a:rPr lang="pl-PL" sz="1400" dirty="0">
                <a:latin typeface="Times New Roman" panose="02020603050405020304" pitchFamily="18" charset="0"/>
                <a:cs typeface="Times New Roman" panose="02020603050405020304" pitchFamily="18" charset="0"/>
              </a:rPr>
              <a:t>domek dla owadów”</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Mosina „Zagospodarowanie </a:t>
            </a:r>
            <a:r>
              <a:rPr lang="pl-PL" sz="1400" dirty="0">
                <a:latin typeface="Times New Roman" panose="02020603050405020304" pitchFamily="18" charset="0"/>
                <a:cs typeface="Times New Roman" panose="02020603050405020304" pitchFamily="18" charset="0"/>
              </a:rPr>
              <a:t>terenu w mieście Mosina poprzez utworzenie oaz zieleni wraz z zielonymi przystankami”</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Święciechowa „Utworzenie Parku Rodzinnego - Miejsca Integracji Mieszkańców-etap II-park sensoryczny”</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Miedzichowo „Z wikliną w tle - ZIELONY plac w Bolewicach”</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Miejska Chodzież „Urządzenie </a:t>
            </a:r>
            <a:r>
              <a:rPr lang="pl-PL" sz="1400" dirty="0" err="1">
                <a:latin typeface="Times New Roman" panose="02020603050405020304" pitchFamily="18" charset="0"/>
                <a:cs typeface="Times New Roman" panose="02020603050405020304" pitchFamily="18" charset="0"/>
              </a:rPr>
              <a:t>biooazy</a:t>
            </a:r>
            <a:r>
              <a:rPr lang="pl-PL" sz="1400" dirty="0">
                <a:latin typeface="Times New Roman" panose="02020603050405020304" pitchFamily="18" charset="0"/>
                <a:cs typeface="Times New Roman" panose="02020603050405020304" pitchFamily="18" charset="0"/>
              </a:rPr>
              <a:t> na chodzieskim Rynku”</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Wyrzysk „Zagospodarowanie </a:t>
            </a:r>
            <a:r>
              <a:rPr lang="pl-PL" sz="1400" dirty="0">
                <a:latin typeface="Times New Roman" panose="02020603050405020304" pitchFamily="18" charset="0"/>
                <a:cs typeface="Times New Roman" panose="02020603050405020304" pitchFamily="18" charset="0"/>
              </a:rPr>
              <a:t>terenu plac zabaw na os. Kwiatowym w Wyrzysku”</a:t>
            </a:r>
          </a:p>
          <a:p>
            <a:pPr marL="285750" indent="-285750">
              <a:buClr>
                <a:schemeClr val="accent1"/>
              </a:buClr>
              <a:buFont typeface="Wingdings" panose="05000000000000000000" pitchFamily="2" charset="2"/>
              <a:buChar char="ü"/>
            </a:pPr>
            <a:r>
              <a:rPr lang="pl-PL" sz="1400" dirty="0">
                <a:latin typeface="Times New Roman" panose="02020603050405020304" pitchFamily="18" charset="0"/>
                <a:cs typeface="Times New Roman" panose="02020603050405020304" pitchFamily="18" charset="0"/>
              </a:rPr>
              <a:t>Gmina Tarnówka „Owadzi pensjonat Bzyka”</a:t>
            </a:r>
          </a:p>
          <a:p>
            <a:pPr marL="285750" indent="-285750">
              <a:buClr>
                <a:schemeClr val="accent1"/>
              </a:buClr>
              <a:buFont typeface="Wingdings" panose="05000000000000000000" pitchFamily="2" charset="2"/>
              <a:buChar char="ü"/>
            </a:pPr>
            <a:r>
              <a:rPr lang="pl-PL" sz="1400" dirty="0" smtClean="0">
                <a:latin typeface="Times New Roman" panose="02020603050405020304" pitchFamily="18" charset="0"/>
                <a:cs typeface="Times New Roman" panose="02020603050405020304" pitchFamily="18" charset="0"/>
              </a:rPr>
              <a:t>Gmina Koźminek „Rewaloryzacja </a:t>
            </a:r>
            <a:r>
              <a:rPr lang="pl-PL" sz="1400" dirty="0">
                <a:latin typeface="Times New Roman" panose="02020603050405020304" pitchFamily="18" charset="0"/>
                <a:cs typeface="Times New Roman" panose="02020603050405020304" pitchFamily="18" charset="0"/>
              </a:rPr>
              <a:t>sadu w Zabytkowym Parku w Koźminku”</a:t>
            </a:r>
          </a:p>
          <a:p>
            <a:endParaRPr lang="pl-PL" sz="1100" dirty="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688954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768396"/>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Zdjęcia z pilotażowej edycji programu:</a:t>
            </a:r>
            <a:endParaRPr lang="pl-PL" b="1" dirty="0">
              <a:latin typeface="Times New Roman" panose="02020603050405020304" pitchFamily="18" charset="0"/>
              <a:cs typeface="Times New Roman" panose="02020603050405020304" pitchFamily="18" charset="0"/>
            </a:endParaRPr>
          </a:p>
        </p:txBody>
      </p:sp>
      <p:pic>
        <p:nvPicPr>
          <p:cNvPr id="3" name="Obraz 2"/>
          <p:cNvPicPr>
            <a:picLocks noChangeAspect="1"/>
          </p:cNvPicPr>
          <p:nvPr/>
        </p:nvPicPr>
        <p:blipFill>
          <a:blip r:embed="rId2"/>
          <a:stretch>
            <a:fillRect/>
          </a:stretch>
        </p:blipFill>
        <p:spPr>
          <a:xfrm>
            <a:off x="7709681" y="1949472"/>
            <a:ext cx="4298053" cy="3225064"/>
          </a:xfrm>
          <a:prstGeom prst="rect">
            <a:avLst/>
          </a:prstGeom>
        </p:spPr>
      </p:pic>
      <p:pic>
        <p:nvPicPr>
          <p:cNvPr id="4" name="Obraz 3"/>
          <p:cNvPicPr>
            <a:picLocks noChangeAspect="1"/>
          </p:cNvPicPr>
          <p:nvPr/>
        </p:nvPicPr>
        <p:blipFill>
          <a:blip r:embed="rId3"/>
          <a:stretch>
            <a:fillRect/>
          </a:stretch>
        </p:blipFill>
        <p:spPr>
          <a:xfrm>
            <a:off x="4076152" y="4151790"/>
            <a:ext cx="3270610" cy="2189145"/>
          </a:xfrm>
          <a:prstGeom prst="rect">
            <a:avLst/>
          </a:prstGeom>
        </p:spPr>
      </p:pic>
      <p:pic>
        <p:nvPicPr>
          <p:cNvPr id="8" name="Obraz 7"/>
          <p:cNvPicPr>
            <a:picLocks noChangeAspect="1"/>
          </p:cNvPicPr>
          <p:nvPr/>
        </p:nvPicPr>
        <p:blipFill>
          <a:blip r:embed="rId4"/>
          <a:stretch>
            <a:fillRect/>
          </a:stretch>
        </p:blipFill>
        <p:spPr>
          <a:xfrm>
            <a:off x="81100" y="2457950"/>
            <a:ext cx="3810786" cy="2716586"/>
          </a:xfrm>
          <a:prstGeom prst="rect">
            <a:avLst/>
          </a:prstGeom>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467" y="1812174"/>
            <a:ext cx="3269295" cy="2179530"/>
          </a:xfrm>
          <a:prstGeom prst="rect">
            <a:avLst/>
          </a:prstGeom>
        </p:spPr>
      </p:pic>
      <p:pic>
        <p:nvPicPr>
          <p:cNvPr id="11" name="Obraz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2" name="Obraz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338434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818250"/>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Zdjęcia z pilotażowej edycji programu:</a:t>
            </a:r>
            <a:endParaRPr lang="pl-PL" b="1" dirty="0">
              <a:latin typeface="Times New Roman" panose="02020603050405020304" pitchFamily="18" charset="0"/>
              <a:cs typeface="Times New Roman" panose="02020603050405020304" pitchFamily="18" charset="0"/>
            </a:endParaRPr>
          </a:p>
        </p:txBody>
      </p:sp>
      <p:pic>
        <p:nvPicPr>
          <p:cNvPr id="5" name="Obraz 4"/>
          <p:cNvPicPr>
            <a:picLocks noChangeAspect="1"/>
          </p:cNvPicPr>
          <p:nvPr/>
        </p:nvPicPr>
        <p:blipFill>
          <a:blip r:embed="rId2"/>
          <a:stretch>
            <a:fillRect/>
          </a:stretch>
        </p:blipFill>
        <p:spPr>
          <a:xfrm>
            <a:off x="118309" y="1821140"/>
            <a:ext cx="3655670" cy="2434130"/>
          </a:xfrm>
          <a:prstGeom prst="rect">
            <a:avLst/>
          </a:prstGeom>
        </p:spPr>
      </p:pic>
      <p:pic>
        <p:nvPicPr>
          <p:cNvPr id="6" name="Obraz 5"/>
          <p:cNvPicPr>
            <a:picLocks noChangeAspect="1"/>
          </p:cNvPicPr>
          <p:nvPr/>
        </p:nvPicPr>
        <p:blipFill>
          <a:blip r:embed="rId3"/>
          <a:stretch>
            <a:fillRect/>
          </a:stretch>
        </p:blipFill>
        <p:spPr>
          <a:xfrm>
            <a:off x="8164219" y="3140164"/>
            <a:ext cx="4092175" cy="3074187"/>
          </a:xfrm>
          <a:prstGeom prst="rect">
            <a:avLst/>
          </a:prstGeom>
        </p:spPr>
      </p:pic>
      <p:pic>
        <p:nvPicPr>
          <p:cNvPr id="11" name="Obraz 10"/>
          <p:cNvPicPr>
            <a:picLocks noChangeAspect="1"/>
          </p:cNvPicPr>
          <p:nvPr/>
        </p:nvPicPr>
        <p:blipFill>
          <a:blip r:embed="rId4"/>
          <a:stretch>
            <a:fillRect/>
          </a:stretch>
        </p:blipFill>
        <p:spPr>
          <a:xfrm>
            <a:off x="5010625" y="2486102"/>
            <a:ext cx="2801118" cy="3728249"/>
          </a:xfrm>
          <a:prstGeom prst="rect">
            <a:avLst/>
          </a:prstGeom>
        </p:spPr>
      </p:pic>
      <p:pic>
        <p:nvPicPr>
          <p:cNvPr id="12" name="Obraz 11"/>
          <p:cNvPicPr>
            <a:picLocks noChangeAspect="1"/>
          </p:cNvPicPr>
          <p:nvPr/>
        </p:nvPicPr>
        <p:blipFill>
          <a:blip r:embed="rId5"/>
          <a:stretch>
            <a:fillRect/>
          </a:stretch>
        </p:blipFill>
        <p:spPr>
          <a:xfrm>
            <a:off x="1363222" y="4350226"/>
            <a:ext cx="1466189" cy="1954919"/>
          </a:xfrm>
          <a:prstGeom prst="rect">
            <a:avLst/>
          </a:prstGeom>
        </p:spPr>
      </p:pic>
      <p:pic>
        <p:nvPicPr>
          <p:cNvPr id="13" name="Obraz 12"/>
          <p:cNvPicPr>
            <a:picLocks noChangeAspect="1"/>
          </p:cNvPicPr>
          <p:nvPr/>
        </p:nvPicPr>
        <p:blipFill>
          <a:blip r:embed="rId6"/>
          <a:stretch>
            <a:fillRect/>
          </a:stretch>
        </p:blipFill>
        <p:spPr>
          <a:xfrm>
            <a:off x="3181887" y="4259432"/>
            <a:ext cx="1476262" cy="1967051"/>
          </a:xfrm>
          <a:prstGeom prst="rect">
            <a:avLst/>
          </a:prstGeom>
        </p:spPr>
      </p:pic>
      <p:pic>
        <p:nvPicPr>
          <p:cNvPr id="10" name="Obraz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4" name="Obraz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184361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768381"/>
            <a:ext cx="12192000" cy="1206500"/>
          </a:xfrm>
        </p:spPr>
        <p:txBody>
          <a:bodyPr anchor="ctr">
            <a:noAutofit/>
          </a:bodyPr>
          <a:lstStyle/>
          <a:p>
            <a:pPr algn="ctr"/>
            <a:r>
              <a:rPr lang="pl-PL" b="1" dirty="0" smtClean="0">
                <a:latin typeface="Times New Roman" panose="02020603050405020304" pitchFamily="18" charset="0"/>
                <a:cs typeface="Times New Roman" panose="02020603050405020304" pitchFamily="18" charset="0"/>
              </a:rPr>
              <a:t>Zdjęcia z pilotażowej edycji programu:</a:t>
            </a:r>
            <a:endParaRPr lang="pl-PL" b="1" dirty="0">
              <a:latin typeface="Times New Roman" panose="02020603050405020304" pitchFamily="18" charset="0"/>
              <a:cs typeface="Times New Roman" panose="02020603050405020304" pitchFamily="18" charset="0"/>
            </a:endParaRPr>
          </a:p>
        </p:txBody>
      </p:sp>
      <p:pic>
        <p:nvPicPr>
          <p:cNvPr id="3" name="Obraz 2"/>
          <p:cNvPicPr>
            <a:picLocks noChangeAspect="1"/>
          </p:cNvPicPr>
          <p:nvPr/>
        </p:nvPicPr>
        <p:blipFill>
          <a:blip r:embed="rId2"/>
          <a:stretch>
            <a:fillRect/>
          </a:stretch>
        </p:blipFill>
        <p:spPr>
          <a:xfrm>
            <a:off x="8317607" y="2231491"/>
            <a:ext cx="2830483" cy="2119817"/>
          </a:xfrm>
          <a:prstGeom prst="rect">
            <a:avLst/>
          </a:prstGeom>
        </p:spPr>
      </p:pic>
      <p:pic>
        <p:nvPicPr>
          <p:cNvPr id="4" name="Obraz 3"/>
          <p:cNvPicPr>
            <a:picLocks noChangeAspect="1"/>
          </p:cNvPicPr>
          <p:nvPr/>
        </p:nvPicPr>
        <p:blipFill>
          <a:blip r:embed="rId3"/>
          <a:stretch>
            <a:fillRect/>
          </a:stretch>
        </p:blipFill>
        <p:spPr>
          <a:xfrm>
            <a:off x="1051278" y="1860778"/>
            <a:ext cx="2394374" cy="1797114"/>
          </a:xfrm>
          <a:prstGeom prst="rect">
            <a:avLst/>
          </a:prstGeom>
        </p:spPr>
      </p:pic>
      <p:pic>
        <p:nvPicPr>
          <p:cNvPr id="8" name="Obraz 7"/>
          <p:cNvPicPr>
            <a:picLocks noChangeAspect="1"/>
          </p:cNvPicPr>
          <p:nvPr/>
        </p:nvPicPr>
        <p:blipFill>
          <a:blip r:embed="rId4"/>
          <a:stretch>
            <a:fillRect/>
          </a:stretch>
        </p:blipFill>
        <p:spPr>
          <a:xfrm>
            <a:off x="4721629" y="2077682"/>
            <a:ext cx="2304320" cy="1729168"/>
          </a:xfrm>
          <a:prstGeom prst="rect">
            <a:avLst/>
          </a:prstGeom>
        </p:spPr>
      </p:pic>
      <p:pic>
        <p:nvPicPr>
          <p:cNvPr id="10" name="Obraz 9"/>
          <p:cNvPicPr>
            <a:picLocks noChangeAspect="1"/>
          </p:cNvPicPr>
          <p:nvPr/>
        </p:nvPicPr>
        <p:blipFill>
          <a:blip r:embed="rId5"/>
          <a:stretch>
            <a:fillRect/>
          </a:stretch>
        </p:blipFill>
        <p:spPr>
          <a:xfrm>
            <a:off x="332348" y="3981098"/>
            <a:ext cx="2859739" cy="2142505"/>
          </a:xfrm>
          <a:prstGeom prst="rect">
            <a:avLst/>
          </a:prstGeom>
        </p:spPr>
      </p:pic>
      <p:pic>
        <p:nvPicPr>
          <p:cNvPr id="14" name="Obraz 13"/>
          <p:cNvPicPr>
            <a:picLocks noChangeAspect="1"/>
          </p:cNvPicPr>
          <p:nvPr/>
        </p:nvPicPr>
        <p:blipFill>
          <a:blip r:embed="rId6"/>
          <a:stretch>
            <a:fillRect/>
          </a:stretch>
        </p:blipFill>
        <p:spPr>
          <a:xfrm>
            <a:off x="3970687" y="3981099"/>
            <a:ext cx="3055262" cy="2288111"/>
          </a:xfrm>
          <a:prstGeom prst="rect">
            <a:avLst/>
          </a:prstGeom>
        </p:spPr>
      </p:pic>
      <p:pic>
        <p:nvPicPr>
          <p:cNvPr id="15" name="Obraz 14"/>
          <p:cNvPicPr>
            <a:picLocks noChangeAspect="1"/>
          </p:cNvPicPr>
          <p:nvPr/>
        </p:nvPicPr>
        <p:blipFill>
          <a:blip r:embed="rId7"/>
          <a:stretch>
            <a:fillRect/>
          </a:stretch>
        </p:blipFill>
        <p:spPr>
          <a:xfrm>
            <a:off x="7231371" y="4527197"/>
            <a:ext cx="2296056" cy="1530704"/>
          </a:xfrm>
          <a:prstGeom prst="rect">
            <a:avLst/>
          </a:prstGeom>
        </p:spPr>
      </p:pic>
      <p:pic>
        <p:nvPicPr>
          <p:cNvPr id="11" name="Obraz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2" name="Obraz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762334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246155"/>
            <a:ext cx="12192000" cy="1206500"/>
          </a:xfrm>
        </p:spPr>
        <p:txBody>
          <a:bodyPr anchor="t">
            <a:noAutofit/>
          </a:bodyPr>
          <a:lstStyle/>
          <a:p>
            <a:pPr algn="ctr"/>
            <a:r>
              <a:rPr lang="pl-PL" altLang="pl-PL" sz="4500" b="1" dirty="0" smtClean="0">
                <a:latin typeface="Times New Roman" panose="02020603050405020304" pitchFamily="18" charset="0"/>
                <a:cs typeface="Times New Roman" panose="02020603050405020304" pitchFamily="18" charset="0"/>
              </a:rPr>
              <a:t>Kwota przeznaczona na realizacje programu:</a:t>
            </a:r>
            <a:endParaRPr lang="pl-PL" sz="4500" dirty="0">
              <a:latin typeface="Times New Roman" panose="02020603050405020304" pitchFamily="18" charset="0"/>
              <a:cs typeface="Times New Roman" panose="02020603050405020304" pitchFamily="18" charset="0"/>
            </a:endParaRPr>
          </a:p>
        </p:txBody>
      </p:sp>
      <p:sp>
        <p:nvSpPr>
          <p:cNvPr id="6" name="pole tekstowe 5"/>
          <p:cNvSpPr txBox="1"/>
          <p:nvPr/>
        </p:nvSpPr>
        <p:spPr>
          <a:xfrm>
            <a:off x="332348" y="1998692"/>
            <a:ext cx="11438475" cy="3077766"/>
          </a:xfrm>
          <a:prstGeom prst="rect">
            <a:avLst/>
          </a:prstGeom>
          <a:noFill/>
        </p:spPr>
        <p:txBody>
          <a:bodyPr wrap="square" rtlCol="0" anchor="ctr">
            <a:spAutoFit/>
          </a:bodyPr>
          <a:lstStyle/>
          <a:p>
            <a:pPr lvl="0" algn="just"/>
            <a:r>
              <a:rPr lang="pl-PL" sz="2200" dirty="0">
                <a:latin typeface="Times New Roman" panose="02020603050405020304" pitchFamily="18" charset="0"/>
                <a:cs typeface="Times New Roman" panose="02020603050405020304" pitchFamily="18" charset="0"/>
              </a:rPr>
              <a:t>Kwota dofinansowania zabezpieczona w uchwale budżetowej Województwa Wielkopolskiego </a:t>
            </a:r>
            <a:r>
              <a:rPr lang="pl-PL" sz="2200" dirty="0" smtClean="0">
                <a:latin typeface="Times New Roman" panose="02020603050405020304" pitchFamily="18" charset="0"/>
                <a:cs typeface="Times New Roman" panose="02020603050405020304" pitchFamily="18" charset="0"/>
              </a:rPr>
              <a:t/>
            </a:r>
            <a:br>
              <a:rPr lang="pl-PL" sz="2200" dirty="0" smtClean="0">
                <a:latin typeface="Times New Roman" panose="02020603050405020304" pitchFamily="18" charset="0"/>
                <a:cs typeface="Times New Roman" panose="02020603050405020304" pitchFamily="18" charset="0"/>
              </a:rPr>
            </a:br>
            <a:r>
              <a:rPr lang="pl-PL" sz="2200" dirty="0" smtClean="0">
                <a:latin typeface="Times New Roman" panose="02020603050405020304" pitchFamily="18" charset="0"/>
                <a:cs typeface="Times New Roman" panose="02020603050405020304" pitchFamily="18" charset="0"/>
              </a:rPr>
              <a:t>na </a:t>
            </a:r>
            <a:r>
              <a:rPr lang="pl-PL" sz="2200" dirty="0">
                <a:latin typeface="Times New Roman" panose="02020603050405020304" pitchFamily="18" charset="0"/>
                <a:cs typeface="Times New Roman" panose="02020603050405020304" pitchFamily="18" charset="0"/>
              </a:rPr>
              <a:t>2022 rok przeznaczona </a:t>
            </a:r>
            <a:r>
              <a:rPr lang="pl-PL" sz="2200" dirty="0" smtClean="0">
                <a:latin typeface="Times New Roman" panose="02020603050405020304" pitchFamily="18" charset="0"/>
                <a:cs typeface="Times New Roman" panose="02020603050405020304" pitchFamily="18" charset="0"/>
              </a:rPr>
              <a:t>na </a:t>
            </a:r>
            <a:r>
              <a:rPr lang="pl-PL" sz="2200" dirty="0">
                <a:latin typeface="Times New Roman" panose="02020603050405020304" pitchFamily="18" charset="0"/>
                <a:cs typeface="Times New Roman" panose="02020603050405020304" pitchFamily="18" charset="0"/>
              </a:rPr>
              <a:t>realizację zadania pn. „Błękitno-zielone inicjatywy dla Wielkopolski” wynosi </a:t>
            </a:r>
            <a:r>
              <a:rPr lang="pl-PL" sz="2200" b="1" dirty="0">
                <a:latin typeface="Times New Roman" panose="02020603050405020304" pitchFamily="18" charset="0"/>
                <a:cs typeface="Times New Roman" panose="02020603050405020304" pitchFamily="18" charset="0"/>
              </a:rPr>
              <a:t>2 000 000,00 zł:</a:t>
            </a:r>
            <a:endParaRPr lang="pl-PL" sz="2200" dirty="0">
              <a:latin typeface="Times New Roman" panose="02020603050405020304" pitchFamily="18" charset="0"/>
              <a:cs typeface="Times New Roman" panose="02020603050405020304" pitchFamily="18" charset="0"/>
            </a:endParaRPr>
          </a:p>
          <a:p>
            <a:pPr algn="just"/>
            <a:endParaRPr lang="en-US" sz="2200" b="1" dirty="0" smtClean="0">
              <a:latin typeface="Times New Roman" panose="02020603050405020304" pitchFamily="18" charset="0"/>
              <a:cs typeface="Times New Roman" panose="02020603050405020304" pitchFamily="18" charset="0"/>
            </a:endParaRPr>
          </a:p>
          <a:p>
            <a:pPr algn="just"/>
            <a:r>
              <a:rPr lang="pl-PL" sz="2200" b="1" dirty="0" smtClean="0">
                <a:latin typeface="Times New Roman" panose="02020603050405020304" pitchFamily="18" charset="0"/>
                <a:cs typeface="Times New Roman" panose="02020603050405020304" pitchFamily="18" charset="0"/>
              </a:rPr>
              <a:t>Dział </a:t>
            </a:r>
            <a:r>
              <a:rPr lang="pl-PL" sz="2200" b="1" dirty="0">
                <a:latin typeface="Times New Roman" panose="02020603050405020304" pitchFamily="18" charset="0"/>
                <a:cs typeface="Times New Roman" panose="02020603050405020304" pitchFamily="18" charset="0"/>
              </a:rPr>
              <a:t>900</a:t>
            </a:r>
            <a:r>
              <a:rPr lang="pl-PL" sz="2200" dirty="0">
                <a:latin typeface="Times New Roman" panose="02020603050405020304" pitchFamily="18" charset="0"/>
                <a:cs typeface="Times New Roman" panose="02020603050405020304" pitchFamily="18" charset="0"/>
              </a:rPr>
              <a:t> Gospodarka komunalna i ochrona środowiska </a:t>
            </a:r>
          </a:p>
          <a:p>
            <a:pPr algn="just"/>
            <a:r>
              <a:rPr lang="pl-PL" sz="2200" b="1" dirty="0">
                <a:latin typeface="Times New Roman" panose="02020603050405020304" pitchFamily="18" charset="0"/>
                <a:cs typeface="Times New Roman" panose="02020603050405020304" pitchFamily="18" charset="0"/>
              </a:rPr>
              <a:t>Rozdział 90095</a:t>
            </a:r>
            <a:r>
              <a:rPr lang="pl-PL" sz="2200" dirty="0">
                <a:latin typeface="Times New Roman" panose="02020603050405020304" pitchFamily="18" charset="0"/>
                <a:cs typeface="Times New Roman" panose="02020603050405020304" pitchFamily="18" charset="0"/>
              </a:rPr>
              <a:t> Pozostała działalność</a:t>
            </a:r>
          </a:p>
          <a:p>
            <a:pPr algn="just"/>
            <a:r>
              <a:rPr lang="pl-PL" sz="2200" b="1" dirty="0">
                <a:latin typeface="Times New Roman" panose="02020603050405020304" pitchFamily="18" charset="0"/>
                <a:cs typeface="Times New Roman" panose="02020603050405020304" pitchFamily="18" charset="0"/>
              </a:rPr>
              <a:t>Paragraf </a:t>
            </a:r>
            <a:r>
              <a:rPr lang="pl-PL" sz="2200" b="1" dirty="0" smtClean="0">
                <a:latin typeface="Times New Roman" panose="02020603050405020304" pitchFamily="18" charset="0"/>
                <a:cs typeface="Times New Roman" panose="02020603050405020304" pitchFamily="18" charset="0"/>
              </a:rPr>
              <a:t>6300</a:t>
            </a:r>
            <a:r>
              <a:rPr lang="en-US" sz="2200" dirty="0">
                <a:latin typeface="Times New Roman" panose="02020603050405020304" pitchFamily="18" charset="0"/>
                <a:cs typeface="Times New Roman" panose="02020603050405020304" pitchFamily="18" charset="0"/>
              </a:rPr>
              <a:t> </a:t>
            </a:r>
            <a:r>
              <a:rPr lang="pl-PL" sz="2200" dirty="0" smtClean="0">
                <a:latin typeface="Times New Roman" panose="02020603050405020304" pitchFamily="18" charset="0"/>
                <a:cs typeface="Times New Roman" panose="02020603050405020304" pitchFamily="18" charset="0"/>
              </a:rPr>
              <a:t>Dotacja </a:t>
            </a:r>
            <a:r>
              <a:rPr lang="pl-PL" sz="2200" dirty="0">
                <a:latin typeface="Times New Roman" panose="02020603050405020304" pitchFamily="18" charset="0"/>
                <a:cs typeface="Times New Roman" panose="02020603050405020304" pitchFamily="18" charset="0"/>
              </a:rPr>
              <a:t>celowa na pomoc finansową udzielaną między jednostkami samorządu terytorialnego na </a:t>
            </a:r>
            <a:r>
              <a:rPr lang="pl-PL" sz="2200" b="1" dirty="0">
                <a:latin typeface="Times New Roman" panose="02020603050405020304" pitchFamily="18" charset="0"/>
                <a:cs typeface="Times New Roman" panose="02020603050405020304" pitchFamily="18" charset="0"/>
              </a:rPr>
              <a:t>dofinansowanie własnych zadań inwestycyjnych </a:t>
            </a:r>
            <a:r>
              <a:rPr lang="pl-PL" sz="2200" b="1" dirty="0" smtClean="0">
                <a:latin typeface="Times New Roman" panose="02020603050405020304" pitchFamily="18" charset="0"/>
                <a:cs typeface="Times New Roman" panose="02020603050405020304" pitchFamily="18" charset="0"/>
              </a:rPr>
              <a:t>i zakupów inwestycyjnych.</a:t>
            </a:r>
            <a:r>
              <a:rPr lang="pl-PL" b="1" dirty="0">
                <a:latin typeface="Times New Roman" panose="02020603050405020304" pitchFamily="18" charset="0"/>
                <a:cs typeface="Times New Roman" panose="02020603050405020304" pitchFamily="18" charset="0"/>
              </a:rPr>
              <a:t/>
            </a:r>
            <a:br>
              <a:rPr lang="pl-PL" b="1" dirty="0">
                <a:latin typeface="Times New Roman" panose="02020603050405020304" pitchFamily="18" charset="0"/>
                <a:cs typeface="Times New Roman" panose="02020603050405020304" pitchFamily="18" charset="0"/>
              </a:rPr>
            </a:br>
            <a:endParaRPr lang="pl-PL" dirty="0"/>
          </a:p>
        </p:txBody>
      </p:sp>
      <p:sp>
        <p:nvSpPr>
          <p:cNvPr id="4" name="pole tekstowe 3"/>
          <p:cNvSpPr txBox="1"/>
          <p:nvPr/>
        </p:nvSpPr>
        <p:spPr>
          <a:xfrm>
            <a:off x="319963" y="4990398"/>
            <a:ext cx="11463244" cy="984885"/>
          </a:xfrm>
          <a:prstGeom prst="rect">
            <a:avLst/>
          </a:prstGeom>
          <a:noFill/>
        </p:spPr>
        <p:txBody>
          <a:bodyPr wrap="square" rtlCol="0">
            <a:spAutoFit/>
          </a:bodyPr>
          <a:lstStyle/>
          <a:p>
            <a:r>
              <a:rPr lang="pl-PL" sz="2000" b="1" i="1" dirty="0" smtClean="0">
                <a:solidFill>
                  <a:srgbClr val="FF0000"/>
                </a:solidFill>
                <a:latin typeface="Times New Roman" panose="02020603050405020304" pitchFamily="18" charset="0"/>
                <a:cs typeface="Times New Roman" panose="02020603050405020304" pitchFamily="18" charset="0"/>
              </a:rPr>
              <a:t>Ważne</a:t>
            </a:r>
            <a:r>
              <a:rPr lang="pl-PL" sz="2000" b="1" i="1" dirty="0">
                <a:solidFill>
                  <a:srgbClr val="FF0000"/>
                </a:solidFill>
                <a:latin typeface="Times New Roman" panose="02020603050405020304" pitchFamily="18" charset="0"/>
                <a:cs typeface="Times New Roman" panose="02020603050405020304" pitchFamily="18" charset="0"/>
              </a:rPr>
              <a:t>!</a:t>
            </a:r>
            <a:endParaRPr lang="pl-PL" sz="2000" dirty="0">
              <a:solidFill>
                <a:srgbClr val="FF0000"/>
              </a:solidFill>
              <a:latin typeface="Times New Roman" panose="02020603050405020304" pitchFamily="18" charset="0"/>
              <a:cs typeface="Times New Roman" panose="02020603050405020304" pitchFamily="18" charset="0"/>
            </a:endParaRPr>
          </a:p>
          <a:p>
            <a:r>
              <a:rPr lang="pl-PL" sz="2000" b="1" i="1" dirty="0">
                <a:solidFill>
                  <a:srgbClr val="FF0000"/>
                </a:solidFill>
                <a:latin typeface="Times New Roman" panose="02020603050405020304" pitchFamily="18" charset="0"/>
                <a:cs typeface="Times New Roman" panose="02020603050405020304" pitchFamily="18" charset="0"/>
              </a:rPr>
              <a:t>Błędne zakwalifikowanie wydatków może skutkować koniecznością zwrotu całej </a:t>
            </a:r>
            <a:r>
              <a:rPr lang="pl-PL" sz="2000" b="1" i="1" dirty="0" smtClean="0">
                <a:solidFill>
                  <a:srgbClr val="FF0000"/>
                </a:solidFill>
                <a:latin typeface="Times New Roman" panose="02020603050405020304" pitchFamily="18" charset="0"/>
                <a:cs typeface="Times New Roman" panose="02020603050405020304" pitchFamily="18" charset="0"/>
              </a:rPr>
              <a:t>lub </a:t>
            </a:r>
            <a:r>
              <a:rPr lang="pl-PL" sz="2000" b="1" i="1" dirty="0">
                <a:solidFill>
                  <a:srgbClr val="FF0000"/>
                </a:solidFill>
                <a:latin typeface="Times New Roman" panose="02020603050405020304" pitchFamily="18" charset="0"/>
                <a:cs typeface="Times New Roman" panose="02020603050405020304" pitchFamily="18" charset="0"/>
              </a:rPr>
              <a:t>części dotacji.</a:t>
            </a:r>
            <a:endParaRPr lang="pl-PL" sz="2000" dirty="0">
              <a:solidFill>
                <a:srgbClr val="FF0000"/>
              </a:solidFill>
              <a:latin typeface="Times New Roman" panose="02020603050405020304" pitchFamily="18" charset="0"/>
              <a:cs typeface="Times New Roman" panose="02020603050405020304" pitchFamily="18" charset="0"/>
            </a:endParaRPr>
          </a:p>
          <a:p>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3542005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1092981"/>
            <a:ext cx="12192000" cy="1206500"/>
          </a:xfrm>
        </p:spPr>
        <p:txBody>
          <a:bodyPr anchor="t">
            <a:noAutofit/>
          </a:bodyPr>
          <a:lstStyle/>
          <a:p>
            <a:pPr algn="ctr"/>
            <a:r>
              <a:rPr lang="pl-PL" altLang="pl-PL" sz="4500" b="1" dirty="0" smtClean="0">
                <a:latin typeface="Times New Roman" panose="02020603050405020304" pitchFamily="18" charset="0"/>
                <a:cs typeface="Times New Roman" panose="02020603050405020304" pitchFamily="18" charset="0"/>
              </a:rPr>
              <a:t>Przedmiot dofinansowania:</a:t>
            </a:r>
            <a:endParaRPr lang="pl-PL" sz="4500" dirty="0">
              <a:latin typeface="Times New Roman" panose="02020603050405020304" pitchFamily="18" charset="0"/>
              <a:cs typeface="Times New Roman" panose="02020603050405020304" pitchFamily="18" charset="0"/>
            </a:endParaRPr>
          </a:p>
        </p:txBody>
      </p:sp>
      <p:sp>
        <p:nvSpPr>
          <p:cNvPr id="3" name="pole tekstowe 2"/>
          <p:cNvSpPr txBox="1"/>
          <p:nvPr/>
        </p:nvSpPr>
        <p:spPr>
          <a:xfrm>
            <a:off x="612831" y="1978756"/>
            <a:ext cx="10902461" cy="800219"/>
          </a:xfrm>
          <a:prstGeom prst="rect">
            <a:avLst/>
          </a:prstGeom>
          <a:noFill/>
        </p:spPr>
        <p:txBody>
          <a:bodyPr wrap="square" rtlCol="0">
            <a:spAutoFit/>
          </a:bodyPr>
          <a:lstStyle/>
          <a:p>
            <a:pPr algn="ctr"/>
            <a:r>
              <a:rPr lang="pl-PL" altLang="pl-PL" sz="2800" dirty="0">
                <a:latin typeface="Times New Roman" panose="02020603050405020304" pitchFamily="18" charset="0"/>
                <a:cs typeface="Times New Roman" panose="02020603050405020304" pitchFamily="18" charset="0"/>
              </a:rPr>
              <a:t>Dofinansowaniem mogą zostać objęte przedsięwzięcia zmierzające do:</a:t>
            </a:r>
          </a:p>
          <a:p>
            <a:endParaRPr lang="pl-PL" dirty="0"/>
          </a:p>
        </p:txBody>
      </p:sp>
      <p:sp>
        <p:nvSpPr>
          <p:cNvPr id="4" name="pole tekstowe 3"/>
          <p:cNvSpPr txBox="1"/>
          <p:nvPr/>
        </p:nvSpPr>
        <p:spPr>
          <a:xfrm>
            <a:off x="797469" y="2641857"/>
            <a:ext cx="10717823" cy="3108543"/>
          </a:xfrm>
          <a:prstGeom prst="rect">
            <a:avLst/>
          </a:prstGeom>
          <a:noFill/>
        </p:spPr>
        <p:txBody>
          <a:bodyPr wrap="square" rtlCol="0">
            <a:spAutoFit/>
          </a:bodyPr>
          <a:lstStyle/>
          <a:p>
            <a:pPr marL="285750" indent="-285750">
              <a:buClr>
                <a:schemeClr val="accent1"/>
              </a:buClr>
              <a:buFont typeface="Wingdings" panose="05000000000000000000" pitchFamily="2" charset="2"/>
              <a:buChar char="ü"/>
            </a:pPr>
            <a:r>
              <a:rPr lang="pl-PL" sz="2800" dirty="0" smtClean="0"/>
              <a:t> </a:t>
            </a:r>
            <a:r>
              <a:rPr lang="pl-PL" sz="2800" dirty="0" smtClean="0">
                <a:latin typeface="Times New Roman" panose="02020603050405020304" pitchFamily="18" charset="0"/>
                <a:cs typeface="Times New Roman" panose="02020603050405020304" pitchFamily="18" charset="0"/>
              </a:rPr>
              <a:t>Zachowania i zwiększenia terenów zielonych</a:t>
            </a:r>
          </a:p>
          <a:p>
            <a:pPr marL="285750" indent="-285750">
              <a:buClr>
                <a:schemeClr val="accent1"/>
              </a:buClr>
              <a:buFont typeface="Wingdings" panose="05000000000000000000" pitchFamily="2" charset="2"/>
              <a:buChar char="ü"/>
            </a:pPr>
            <a:endParaRPr lang="pl-PL" sz="2800"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sz="2800" dirty="0" smtClean="0">
                <a:latin typeface="Times New Roman" panose="02020603050405020304" pitchFamily="18" charset="0"/>
                <a:cs typeface="Times New Roman" panose="02020603050405020304" pitchFamily="18" charset="0"/>
              </a:rPr>
              <a:t> Poprawy jakości wód</a:t>
            </a:r>
          </a:p>
          <a:p>
            <a:pPr marL="285750" indent="-285750">
              <a:buClr>
                <a:schemeClr val="accent1"/>
              </a:buClr>
              <a:buFont typeface="Wingdings" panose="05000000000000000000" pitchFamily="2" charset="2"/>
              <a:buChar char="ü"/>
            </a:pPr>
            <a:endParaRPr lang="pl-PL" sz="2800"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sz="2800" dirty="0" smtClean="0">
                <a:latin typeface="Times New Roman" panose="02020603050405020304" pitchFamily="18" charset="0"/>
                <a:cs typeface="Times New Roman" panose="02020603050405020304" pitchFamily="18" charset="0"/>
              </a:rPr>
              <a:t> Wykorzystania na większą skalę odnawialnych źródeł energii </a:t>
            </a:r>
          </a:p>
          <a:p>
            <a:pPr marL="285750" indent="-285750">
              <a:buClr>
                <a:schemeClr val="accent1"/>
              </a:buClr>
              <a:buFont typeface="Wingdings" panose="05000000000000000000" pitchFamily="2" charset="2"/>
              <a:buChar char="ü"/>
            </a:pPr>
            <a:endParaRPr lang="pl-PL" sz="2800" dirty="0">
              <a:latin typeface="Times New Roman" panose="02020603050405020304" pitchFamily="18" charset="0"/>
              <a:cs typeface="Times New Roman" panose="02020603050405020304" pitchFamily="18" charset="0"/>
            </a:endParaRPr>
          </a:p>
          <a:p>
            <a:pPr marL="285750" indent="-285750">
              <a:buClr>
                <a:schemeClr val="accent1"/>
              </a:buClr>
              <a:buFont typeface="Wingdings" panose="05000000000000000000" pitchFamily="2" charset="2"/>
              <a:buChar char="ü"/>
            </a:pPr>
            <a:r>
              <a:rPr lang="pl-PL" sz="2800" dirty="0" smtClean="0">
                <a:latin typeface="Times New Roman" panose="02020603050405020304" pitchFamily="18" charset="0"/>
                <a:cs typeface="Times New Roman" panose="02020603050405020304" pitchFamily="18" charset="0"/>
              </a:rPr>
              <a:t> Eliminacji zanieczyszczenia środowiska</a:t>
            </a:r>
            <a:endParaRPr lang="pl-PL" sz="2800" dirty="0">
              <a:latin typeface="Times New Roman" panose="02020603050405020304" pitchFamily="18" charset="0"/>
              <a:cs typeface="Times New Roman" panose="02020603050405020304" pitchFamily="18" charset="0"/>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8" y="127576"/>
            <a:ext cx="930242" cy="975947"/>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412" y="160612"/>
            <a:ext cx="2382950" cy="743399"/>
          </a:xfrm>
          <a:prstGeom prst="rect">
            <a:avLst/>
          </a:prstGeom>
        </p:spPr>
      </p:pic>
    </p:spTree>
    <p:extLst>
      <p:ext uri="{BB962C8B-B14F-4D97-AF65-F5344CB8AC3E}">
        <p14:creationId xmlns:p14="http://schemas.microsoft.com/office/powerpoint/2010/main" val="1903508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kcja">
  <a:themeElements>
    <a:clrScheme name="Retrospekcj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cj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2340</TotalTime>
  <Words>2674</Words>
  <Application>Microsoft Office PowerPoint</Application>
  <PresentationFormat>Panoramiczny</PresentationFormat>
  <Paragraphs>258</Paragraphs>
  <Slides>29</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29</vt:i4>
      </vt:variant>
    </vt:vector>
  </HeadingPairs>
  <TitlesOfParts>
    <vt:vector size="35" baseType="lpstr">
      <vt:lpstr>Arial</vt:lpstr>
      <vt:lpstr>Calibri</vt:lpstr>
      <vt:lpstr>Calibri Light</vt:lpstr>
      <vt:lpstr>Times New Roman</vt:lpstr>
      <vt:lpstr>Wingdings</vt:lpstr>
      <vt:lpstr>Retrospekcja</vt:lpstr>
      <vt:lpstr>„Błękitno-zielone inicjatywy dla Wielkopolski”  </vt:lpstr>
      <vt:lpstr>„Błękitno-zielone inicjatywy - podsumowanie edycji pilotażowej”  </vt:lpstr>
      <vt:lpstr>Dofinansowania przyznano na:</vt:lpstr>
      <vt:lpstr>Przykładowe projekty dofinansowane w pilotażowej edycji:</vt:lpstr>
      <vt:lpstr>Zdjęcia z pilotażowej edycji programu:</vt:lpstr>
      <vt:lpstr>Zdjęcia z pilotażowej edycji programu:</vt:lpstr>
      <vt:lpstr>Zdjęcia z pilotażowej edycji programu:</vt:lpstr>
      <vt:lpstr>Kwota przeznaczona na realizacje programu:</vt:lpstr>
      <vt:lpstr>Przedmiot dofinansowania:</vt:lpstr>
      <vt:lpstr>Przykłady działań, które mogą zostać dofinansowane:</vt:lpstr>
      <vt:lpstr>Przykłady działań, które mogą zostać dofinansowane (ciąg dalszy):</vt:lpstr>
      <vt:lpstr>Warunki udzielenia dofinansowania:</vt:lpstr>
      <vt:lpstr>Warunki udzielenia dofinansowania:</vt:lpstr>
      <vt:lpstr>Kwalifikowalność kosztów:</vt:lpstr>
      <vt:lpstr>Kwalifikowalność kosztów – ciąg dalszy:</vt:lpstr>
      <vt:lpstr>Kwalifikowalność kosztów – ciąg dalszy:</vt:lpstr>
      <vt:lpstr>Termin realizacji przedsięwzięcia:</vt:lpstr>
      <vt:lpstr>Składanie wniosków o dofinansowanie  w ramach programu:</vt:lpstr>
      <vt:lpstr>Weryfikacja i ocena wniosku:</vt:lpstr>
      <vt:lpstr>Wymogi formalne ewidencji i rozliczania dotacji: </vt:lpstr>
      <vt:lpstr>Najczęstsze błędy: </vt:lpstr>
      <vt:lpstr>Zasady kontroli:</vt:lpstr>
      <vt:lpstr>Dodatkowe działania Departamentu Korzystania  i Informacji o Środowisku w zakresie edukacji ekologicznej:</vt:lpstr>
      <vt:lpstr>Na szczególną uwagę zasługują działania  w zakresie edukacji ekologicznej: </vt:lpstr>
      <vt:lpstr>Prezentacja programu PowerPoint</vt:lpstr>
      <vt:lpstr>Prezentacja programu PowerPoint</vt:lpstr>
      <vt:lpstr>Prezentacja programu PowerPoint</vt:lpstr>
      <vt:lpstr>Dodatkowe informacje:</vt:lpstr>
      <vt:lpstr>DZIĘKUJĘ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„Błękitno-zielone inicjatywy dla”            Wielkopolski</dc:title>
  <dc:creator>Janczak Maksymilian</dc:creator>
  <cp:lastModifiedBy>Dabkiewicz Anna</cp:lastModifiedBy>
  <cp:revision>155</cp:revision>
  <cp:lastPrinted>2022-02-04T07:14:23Z</cp:lastPrinted>
  <dcterms:created xsi:type="dcterms:W3CDTF">2022-01-19T11:25:52Z</dcterms:created>
  <dcterms:modified xsi:type="dcterms:W3CDTF">2022-02-04T10:08:54Z</dcterms:modified>
</cp:coreProperties>
</file>