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9" r:id="rId4"/>
    <p:sldId id="270" r:id="rId5"/>
    <p:sldId id="271" r:id="rId6"/>
    <p:sldId id="261" r:id="rId7"/>
    <p:sldId id="272" r:id="rId8"/>
    <p:sldId id="266" r:id="rId9"/>
    <p:sldId id="274" r:id="rId10"/>
    <p:sldId id="273" r:id="rId11"/>
    <p:sldId id="268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BA415"/>
    <a:srgbClr val="2CA5B2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00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97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75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304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1508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96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25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075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9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455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50D1-9018-4B30-8A1B-B73E5AC99F3F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40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50D1-9018-4B30-8A1B-B73E5AC99F3F}" type="datetimeFigureOut">
              <a:rPr lang="pl-PL" smtClean="0"/>
              <a:t>01.02.2022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8C17-DDB1-4515-80F1-0D877E90A93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72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6" y="5826014"/>
            <a:ext cx="1980094" cy="84131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16" y="5826014"/>
            <a:ext cx="3477231" cy="83332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11" y="5783008"/>
            <a:ext cx="2809055" cy="876329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4" y="0"/>
            <a:ext cx="6362250" cy="5350476"/>
          </a:xfrm>
          <a:prstGeom prst="rect">
            <a:avLst/>
          </a:prstGeom>
        </p:spPr>
      </p:pic>
      <p:sp>
        <p:nvSpPr>
          <p:cNvPr id="22" name="Prostokąt 21"/>
          <p:cNvSpPr/>
          <p:nvPr/>
        </p:nvSpPr>
        <p:spPr>
          <a:xfrm>
            <a:off x="5301049" y="0"/>
            <a:ext cx="6890951" cy="562232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5703224" y="1198605"/>
            <a:ext cx="59600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Rozwój elektronicznych usług publicznych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35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9278202" y="600127"/>
            <a:ext cx="3146235" cy="4096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19273" y="213264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 projektów </a:t>
            </a:r>
          </a:p>
          <a:p>
            <a:pPr algn="ctr"/>
            <a:r>
              <a:rPr lang="pl-PL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dotyczących rozwoju elektronicznych usług publicznych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303401" y="1288771"/>
            <a:ext cx="4318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Jutrosin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Rozwój elektronicznych usług publicznych w Gminie Jutrosin 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dofinansowania: 610 804,89 zł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projektu: 718 594 zł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617075" y="1376685"/>
            <a:ext cx="4440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Września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Rozwój elektronicznych usług publicznych w Gminie </a:t>
            </a: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Września </a:t>
            </a:r>
            <a:b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dofinansowania: 1 944 965,75 zł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projektu: 2 336 195,01 zł</a:t>
            </a:r>
            <a:endParaRPr lang="pl-PL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1305203" y="2989365"/>
            <a:ext cx="4591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Kórnik i Gmina Komorniki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Rozwój elektronicznych usług publicznych w </a:t>
            </a: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Mieście i Gminie Kórnik oraz Gminie Komorniki</a:t>
            </a:r>
            <a:b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dofinansowania: 1 505 570,30 zł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projektu: 1 771 259,18 zł</a:t>
            </a:r>
            <a:endParaRPr lang="pl-PL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220899" y="50292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Remondis Aqua Trzemeszno, Gmina Gołuchów, </a:t>
            </a:r>
          </a:p>
          <a:p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Zakład Usług Komunalnych w Rakoniewicach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Nowocześnie i cyfrowo - e-usługi dla społeczeństwa 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wielkopolskich Zakładach Komunalnych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dofinansowania: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3 223 390,24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zł, Kwota projektu</a:t>
            </a:r>
            <a:r>
              <a:rPr lang="pl-P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pl-P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4 346 050,04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99" y="1376730"/>
            <a:ext cx="1052989" cy="134650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039" y="1464600"/>
            <a:ext cx="1030890" cy="130149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085717"/>
            <a:ext cx="1106501" cy="6858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75" y="3899156"/>
            <a:ext cx="765650" cy="814141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7666101" y="3085717"/>
            <a:ext cx="4591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Zbąszyń i Miasto Gniezno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Rozwój elektronicznych usług publicznych w </a:t>
            </a: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ramach partnerstwa projektowego na terenie Gminy Zbąszyń oraz Miasta Gniezno</a:t>
            </a:r>
            <a:b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dofinansowania: 3 843 040,14 zł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projektu: 4 541 223,71 zł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88" y="3105257"/>
            <a:ext cx="650926" cy="79901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37" y="3965578"/>
            <a:ext cx="735663" cy="10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62" y="3025873"/>
            <a:ext cx="1145537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100" y="577735"/>
            <a:ext cx="11349664" cy="489914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pl-PL" sz="4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Społeczeństwo informacyjne</a:t>
            </a:r>
            <a:r>
              <a:rPr lang="pl-PL" sz="43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3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Oś Priorytetowa </a:t>
            </a:r>
            <a:r>
              <a:rPr lang="pl-PL" sz="3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WRPO 2014</a:t>
            </a:r>
            <a:r>
              <a:rPr lang="pl-PL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br>
              <a:rPr lang="pl-PL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Działanie 2.1. WRPO 2014</a:t>
            </a:r>
            <a:r>
              <a:rPr lang="pl-PL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+: </a:t>
            </a: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Rozwój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elektronicznych usług </a:t>
            </a: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publicznych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i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Poddziałanie 2.1.1</a:t>
            </a:r>
            <a:r>
              <a:rPr lang="pl-PL" i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.: </a:t>
            </a: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Rozwój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elektronicznych usług </a:t>
            </a: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publicznych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Celem Działania </a:t>
            </a: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2.1. </a:t>
            </a:r>
            <a:r>
              <a:rPr lang="pl-PL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WRPO 2014+ jest zwiększanie </a:t>
            </a: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dostępności </a:t>
            </a:r>
            <a:b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oraz </a:t>
            </a:r>
            <a:r>
              <a:rPr lang="pl-PL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rozwój elektronicznych usług publicznych na rzecz obywateli, </a:t>
            </a: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przedsiębiorców i </a:t>
            </a:r>
            <a:r>
              <a:rPr lang="pl-PL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innych podmiotów oraz zwiększenie poziomu </a:t>
            </a: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dostępności </a:t>
            </a:r>
            <a:b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pl-PL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wykorzystania publicznych usług cyfrowych w regionie.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000" dirty="0" smtClean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pl-PL" sz="2800" dirty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800" dirty="0">
              <a:solidFill>
                <a:srgbClr val="0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87" y="5816698"/>
            <a:ext cx="1145537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87" y="5816698"/>
            <a:ext cx="11455377" cy="883997"/>
          </a:xfrm>
          <a:prstGeom prst="rect">
            <a:avLst/>
          </a:prstGeom>
        </p:spPr>
      </p:pic>
      <p:sp>
        <p:nvSpPr>
          <p:cNvPr id="5" name="Symbol zastępczy zawartości 2"/>
          <p:cNvSpPr>
            <a:spLocks noGrp="1"/>
          </p:cNvSpPr>
          <p:nvPr>
            <p:ph sz="half" idx="1"/>
          </p:nvPr>
        </p:nvSpPr>
        <p:spPr>
          <a:xfrm>
            <a:off x="313388" y="917732"/>
            <a:ext cx="11455376" cy="45243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wsparcie ubiegać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się </a:t>
            </a: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mogą:</a:t>
            </a:r>
          </a:p>
          <a:p>
            <a:pPr marL="0" indent="0" algn="ctr">
              <a:buNone/>
            </a:pP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jednostki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samorządu </a:t>
            </a: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terytorialnego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administracja rządowa </a:t>
            </a:r>
            <a:b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(dla projektów o zasięgu regionalnym)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organizacje pozarządowe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jednostki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sektora finansów publicznych posiadające </a:t>
            </a: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osobowość prawną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instytucje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prowadzące </a:t>
            </a: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ewidencje i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rejestry na podstawie ustaw </a:t>
            </a: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l-PL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posiadające osobowość prawną</a:t>
            </a:r>
            <a:r>
              <a:rPr lang="pl-PL" sz="24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podmioty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lecznicze utworzone </a:t>
            </a: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przez </a:t>
            </a: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jednostki </a:t>
            </a:r>
            <a:r>
              <a:rPr lang="pl-P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samorządu</a:t>
            </a:r>
            <a:endParaRPr lang="pl-PL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13387" y="222111"/>
            <a:ext cx="6191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ramach Poddziałania 2.1.1 WRPO 2014</a:t>
            </a:r>
          </a:p>
        </p:txBody>
      </p:sp>
    </p:spTree>
    <p:extLst>
      <p:ext uri="{BB962C8B-B14F-4D97-AF65-F5344CB8AC3E}">
        <p14:creationId xmlns:p14="http://schemas.microsoft.com/office/powerpoint/2010/main" val="5557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87" y="5816698"/>
            <a:ext cx="11455377" cy="883997"/>
          </a:xfrm>
          <a:prstGeom prst="rect">
            <a:avLst/>
          </a:prstGeom>
        </p:spPr>
      </p:pic>
      <p:sp>
        <p:nvSpPr>
          <p:cNvPr id="6" name="Symbol zastępczy zawartości 3"/>
          <p:cNvSpPr txBox="1">
            <a:spLocks/>
          </p:cNvSpPr>
          <p:nvPr/>
        </p:nvSpPr>
        <p:spPr>
          <a:xfrm>
            <a:off x="313387" y="952500"/>
            <a:ext cx="11455377" cy="46753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5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Realizowane mogą być cztery </a:t>
            </a:r>
            <a:r>
              <a:rPr lang="pl-PL" sz="5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typy projektów</a:t>
            </a:r>
            <a:r>
              <a:rPr lang="pl-PL" sz="5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 algn="ctr">
              <a:buNone/>
            </a:pPr>
            <a:r>
              <a:rPr lang="pl-PL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l-PL" sz="3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Zwiększenie </a:t>
            </a:r>
            <a:r>
              <a:rPr lang="pl-PL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dostępu obywateli do usług publicznych </a:t>
            </a:r>
            <a:r>
              <a:rPr lang="pl-PL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 </a:t>
            </a:r>
            <a:r>
              <a:rPr lang="pl-PL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zakresu </a:t>
            </a:r>
            <a:r>
              <a:rPr lang="pl-PL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e-zdrowia, wsparcie </a:t>
            </a:r>
            <a:r>
              <a:rPr lang="pl-PL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cyfryzacji </a:t>
            </a:r>
            <a:r>
              <a:rPr lang="pl-PL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procesów w </a:t>
            </a:r>
            <a:r>
              <a:rPr lang="pl-PL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obszarze ochrony </a:t>
            </a:r>
            <a:r>
              <a:rPr lang="pl-PL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zdrowia i </a:t>
            </a:r>
            <a:r>
              <a:rPr lang="pl-PL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usług </a:t>
            </a:r>
            <a:r>
              <a:rPr lang="pl-PL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społecznych</a:t>
            </a:r>
          </a:p>
          <a:p>
            <a:pPr marL="0" indent="0" algn="ctr">
              <a:buClr>
                <a:srgbClr val="FF0000"/>
              </a:buClr>
              <a:buNone/>
            </a:pPr>
            <a:endParaRPr lang="pl-PL" sz="4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Tworzenie</a:t>
            </a:r>
            <a:r>
              <a:rPr lang="pl-PL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rozwijanie oraz udostępnianie systemów </a:t>
            </a:r>
            <a:r>
              <a:rPr lang="pl-PL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geodezyjnych</a:t>
            </a:r>
          </a:p>
          <a:p>
            <a:pPr marL="0" indent="0" algn="ctr">
              <a:buClr>
                <a:srgbClr val="FF0000"/>
              </a:buClr>
              <a:buNone/>
            </a:pPr>
            <a:endParaRPr lang="pl-PL" sz="4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Rozwój </a:t>
            </a:r>
            <a:r>
              <a:rPr lang="pl-PL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elektronicznych systemów obsługi obywateli </a:t>
            </a:r>
            <a:r>
              <a:rPr lang="pl-PL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oraz </a:t>
            </a:r>
            <a:r>
              <a:rPr lang="pl-PL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systemów wspomagających funkcjonowanie administracji publicznej szczebla </a:t>
            </a:r>
            <a:r>
              <a:rPr lang="pl-PL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regionalnego i lokalnego</a:t>
            </a:r>
          </a:p>
          <a:p>
            <a:pPr marL="0" indent="0" algn="ctr">
              <a:buClr>
                <a:srgbClr val="FF0000"/>
              </a:buClr>
              <a:buNone/>
            </a:pPr>
            <a:endParaRPr lang="pl-PL" sz="4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Rozwój </a:t>
            </a:r>
            <a:r>
              <a:rPr lang="pl-PL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cyfryzacji, w tym digitalizacji zasobów kultury </a:t>
            </a:r>
            <a:r>
              <a:rPr lang="pl-PL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pl-PL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dziedzictwa regionalnego, edukacyjnych, naukowych </a:t>
            </a:r>
            <a:r>
              <a:rPr lang="pl-PL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</a:t>
            </a:r>
            <a:r>
              <a:rPr lang="pl-PL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posiadaniu instytucji szczebla regionalnego </a:t>
            </a:r>
            <a:r>
              <a:rPr lang="pl-PL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pl-PL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lokalnego oraz zapewnienie </a:t>
            </a:r>
            <a:r>
              <a:rPr lang="pl-PL" sz="4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powszechnego, otwartego </a:t>
            </a:r>
            <a:r>
              <a:rPr lang="pl-PL" sz="4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dostępu w postaci cyfrowej do tych zasobów.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13387" y="222111"/>
            <a:ext cx="6191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ramach Poddziałania 2.1.1 WRPO 2014</a:t>
            </a:r>
          </a:p>
        </p:txBody>
      </p:sp>
    </p:spTree>
    <p:extLst>
      <p:ext uri="{BB962C8B-B14F-4D97-AF65-F5344CB8AC3E}">
        <p14:creationId xmlns:p14="http://schemas.microsoft.com/office/powerpoint/2010/main" val="45449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05" y="419100"/>
            <a:ext cx="7265709" cy="484380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41" y="5787351"/>
            <a:ext cx="11461473" cy="88399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97141" y="971550"/>
            <a:ext cx="3924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Maksymalny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poziom </a:t>
            </a:r>
            <a:r>
              <a:rPr lang="pl-P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dofinansowania projektu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ramach </a:t>
            </a:r>
            <a:endParaRPr lang="pl-PL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Poddziałania 2.1.1.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WRPO 2014+ </a:t>
            </a:r>
            <a:endParaRPr lang="pl-PL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l-P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wynosi do </a:t>
            </a:r>
            <a:r>
              <a:rPr lang="pl-PL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85% wydatków kwalifikowalnych </a:t>
            </a:r>
            <a:r>
              <a:rPr lang="pl-PL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projektu </a:t>
            </a:r>
            <a:endParaRPr lang="pl-PL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sz="half" idx="1"/>
          </p:nvPr>
        </p:nvSpPr>
        <p:spPr>
          <a:xfrm>
            <a:off x="476250" y="864523"/>
            <a:ext cx="5286375" cy="478380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l-PL" sz="9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ramach poddziałania </a:t>
            </a:r>
            <a:r>
              <a:rPr lang="pl-PL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2.1.1</a:t>
            </a:r>
            <a:br>
              <a:rPr lang="pl-PL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l-PL" sz="1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WRPO 2014+</a:t>
            </a:r>
            <a:br>
              <a:rPr lang="pl-PL" sz="1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32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9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2017 do 2021 roku</a:t>
            </a:r>
          </a:p>
          <a:p>
            <a:pPr marL="0" indent="0" algn="ctr">
              <a:buNone/>
            </a:pPr>
            <a:r>
              <a:rPr lang="pl-PL" sz="1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 w wysokości</a:t>
            </a:r>
          </a:p>
          <a:p>
            <a:pPr marL="0" indent="0" algn="ctr">
              <a:buNone/>
            </a:pPr>
            <a:r>
              <a:rPr lang="pl-PL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44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183 071 758,17 zł</a:t>
            </a:r>
            <a:br>
              <a:rPr lang="pl-PL" sz="144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uzyskało już:</a:t>
            </a:r>
            <a:br>
              <a:rPr lang="pl-PL" sz="9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44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projektów</a:t>
            </a:r>
            <a:br>
              <a:rPr lang="pl-PL" sz="144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0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200" b="1" dirty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200" b="1" dirty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8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wartość całkowita </a:t>
            </a:r>
            <a:r>
              <a:rPr lang="pl-PL" sz="8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tych projektów:</a:t>
            </a:r>
            <a:br>
              <a:rPr lang="pl-PL" sz="8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8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8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216 799 066,63 </a:t>
            </a:r>
            <a:r>
              <a:rPr lang="pl-PL" sz="8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r>
              <a:rPr lang="pl-PL" sz="8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8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8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5900" b="1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ctr">
              <a:buNone/>
            </a:pPr>
            <a:endParaRPr lang="pl-PL" sz="59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l-PL" sz="5900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l-PL" sz="5900" b="1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pl-PL" sz="5900" b="1" i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51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51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5100" b="1" dirty="0">
              <a:solidFill>
                <a:srgbClr val="0099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Symbol zastępczy zawartości 3"/>
          <p:cNvSpPr txBox="1">
            <a:spLocks/>
          </p:cNvSpPr>
          <p:nvPr/>
        </p:nvSpPr>
        <p:spPr>
          <a:xfrm>
            <a:off x="6480455" y="864524"/>
            <a:ext cx="4754880" cy="458031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początku 2022 roku</a:t>
            </a:r>
          </a:p>
          <a:p>
            <a:pPr marL="0" indent="0" algn="ctr">
              <a:buNone/>
            </a:pPr>
            <a:r>
              <a:rPr lang="pl-PL" sz="3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podpisane zostaną</a:t>
            </a:r>
          </a:p>
          <a:p>
            <a:pPr marL="0" indent="0" algn="ctr">
              <a:buNone/>
            </a:pPr>
            <a:r>
              <a:rPr lang="pl-PL" sz="3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kolejne umowy.  </a:t>
            </a:r>
            <a:r>
              <a:rPr lang="pl-PL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sz="3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46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projektów</a:t>
            </a:r>
          </a:p>
          <a:p>
            <a:pPr marL="0" indent="0" algn="ctr">
              <a:buNone/>
            </a:pPr>
            <a:r>
              <a:rPr lang="pl-P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uzyska dofinansowanie </a:t>
            </a:r>
          </a:p>
          <a:p>
            <a:pPr marL="0" indent="0" algn="ctr">
              <a:buNone/>
            </a:pPr>
            <a:r>
              <a:rPr lang="pl-P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wysokości:</a:t>
            </a:r>
            <a:br>
              <a:rPr lang="pl-P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4600" b="1" dirty="0" smtClean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22 638 162,75 </a:t>
            </a:r>
            <a:r>
              <a:rPr lang="pl-PL" sz="4600" b="1" dirty="0">
                <a:solidFill>
                  <a:srgbClr val="0099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endParaRPr lang="pl-PL" sz="4600" b="1" dirty="0" smtClean="0">
              <a:solidFill>
                <a:srgbClr val="0099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wartość całkowita </a:t>
            </a:r>
            <a:r>
              <a:rPr lang="pl-PL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tych projektów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pl-PL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pl-PL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27 256 188,97 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87" y="5816698"/>
            <a:ext cx="1145537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577" y="0"/>
            <a:ext cx="5475315" cy="6866069"/>
          </a:xfrm>
          <a:prstGeom prst="rect">
            <a:avLst/>
          </a:prstGeom>
        </p:spPr>
      </p:pic>
      <p:sp>
        <p:nvSpPr>
          <p:cNvPr id="31" name="pole tekstowe 30"/>
          <p:cNvSpPr txBox="1"/>
          <p:nvPr/>
        </p:nvSpPr>
        <p:spPr>
          <a:xfrm>
            <a:off x="312522" y="4810816"/>
            <a:ext cx="26910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Kórnik </a:t>
            </a:r>
          </a:p>
          <a:p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pl-P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</a:t>
            </a:r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Komorniki</a:t>
            </a:r>
          </a:p>
          <a:p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 projektu: 1 </a:t>
            </a:r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771 259,18 </a:t>
            </a: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r>
              <a:rPr lang="pl-PL" sz="12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dofinansowanie: 1 </a:t>
            </a:r>
            <a:r>
              <a:rPr lang="pl-PL" sz="12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505 570,30 zł</a:t>
            </a:r>
            <a:endParaRPr lang="pl-PL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pole tekstowe 32"/>
          <p:cNvSpPr txBox="1"/>
          <p:nvPr/>
        </p:nvSpPr>
        <p:spPr>
          <a:xfrm>
            <a:off x="312522" y="5791649"/>
            <a:ext cx="26821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</a:t>
            </a:r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Zbąszyń </a:t>
            </a:r>
          </a:p>
          <a:p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</a:t>
            </a:r>
            <a:r>
              <a:rPr lang="pl-P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Miasto </a:t>
            </a:r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Gniezno</a:t>
            </a:r>
          </a:p>
          <a:p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 projektu: </a:t>
            </a:r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4 541 223,71 </a:t>
            </a: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r>
              <a:rPr lang="pl-PL" sz="12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dofinansowanie: </a:t>
            </a:r>
            <a:r>
              <a:rPr lang="pl-PL" sz="12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3 843 040,14 zł</a:t>
            </a:r>
            <a:endParaRPr lang="pl-PL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pole tekstowe 35"/>
          <p:cNvSpPr txBox="1"/>
          <p:nvPr/>
        </p:nvSpPr>
        <p:spPr>
          <a:xfrm>
            <a:off x="331862" y="3291711"/>
            <a:ext cx="27571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Jutrosin</a:t>
            </a:r>
          </a:p>
          <a:p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 projektu: </a:t>
            </a:r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718 594,00 zł</a:t>
            </a:r>
            <a:endParaRPr lang="pl-PL" sz="1200" dirty="0">
              <a:solidFill>
                <a:srgbClr val="2CA5B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12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dofinansowanie: </a:t>
            </a:r>
            <a:r>
              <a:rPr lang="pl-PL" sz="12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610 804,89 zł</a:t>
            </a:r>
            <a:endParaRPr lang="pl-PL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345014" y="4045427"/>
            <a:ext cx="27374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Duszniki</a:t>
            </a:r>
          </a:p>
          <a:p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 projektu: </a:t>
            </a:r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731 112,00 zł</a:t>
            </a:r>
            <a:endParaRPr lang="pl-PL" sz="1200" dirty="0">
              <a:solidFill>
                <a:srgbClr val="2CA5B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12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dofinansowanie: </a:t>
            </a:r>
            <a:r>
              <a:rPr lang="pl-PL" sz="12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621 445,20 zł</a:t>
            </a:r>
            <a:endParaRPr lang="pl-PL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pole tekstowe 39"/>
          <p:cNvSpPr txBox="1"/>
          <p:nvPr/>
        </p:nvSpPr>
        <p:spPr>
          <a:xfrm>
            <a:off x="322412" y="983176"/>
            <a:ext cx="2748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Szydłowo</a:t>
            </a:r>
          </a:p>
          <a:p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 projektu: 1 714 617,54 zł</a:t>
            </a:r>
          </a:p>
          <a:p>
            <a:r>
              <a:rPr lang="pl-PL" sz="12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dofinansowanie: 1 457 424,90 zł</a:t>
            </a:r>
            <a:endParaRPr lang="pl-PL" sz="1200" b="1" dirty="0">
              <a:solidFill>
                <a:srgbClr val="2CA5B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pole tekstowe 40"/>
          <p:cNvSpPr txBox="1"/>
          <p:nvPr/>
        </p:nvSpPr>
        <p:spPr>
          <a:xfrm>
            <a:off x="322397" y="2522516"/>
            <a:ext cx="27485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Kramsk</a:t>
            </a:r>
          </a:p>
          <a:p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 projektu: </a:t>
            </a:r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634 987,50 </a:t>
            </a: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r>
              <a:rPr lang="pl-PL" sz="12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dofinansowanie: </a:t>
            </a:r>
            <a:r>
              <a:rPr lang="pl-PL" sz="12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539 739,37 zł</a:t>
            </a:r>
            <a:endParaRPr lang="pl-PL" sz="16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ole tekstowe 42"/>
          <p:cNvSpPr txBox="1"/>
          <p:nvPr/>
        </p:nvSpPr>
        <p:spPr>
          <a:xfrm>
            <a:off x="322412" y="1753321"/>
            <a:ext cx="277244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</a:t>
            </a:r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Międzychód</a:t>
            </a:r>
          </a:p>
          <a:p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 </a:t>
            </a: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projektu: 1 </a:t>
            </a:r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563 837,99 </a:t>
            </a: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r>
              <a:rPr lang="pl-PL" sz="12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dofinansowanie: 1 </a:t>
            </a:r>
            <a:r>
              <a:rPr lang="pl-PL" sz="12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329 262,29 zł</a:t>
            </a:r>
            <a:endParaRPr lang="pl-PL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5" name="Obraz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14" y="141179"/>
            <a:ext cx="2110570" cy="660451"/>
          </a:xfrm>
          <a:prstGeom prst="rect">
            <a:avLst/>
          </a:prstGeom>
        </p:spPr>
      </p:pic>
      <p:sp>
        <p:nvSpPr>
          <p:cNvPr id="56" name="Owal 55"/>
          <p:cNvSpPr/>
          <p:nvPr/>
        </p:nvSpPr>
        <p:spPr>
          <a:xfrm>
            <a:off x="4774113" y="1346583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7" name="Owal 56"/>
          <p:cNvSpPr/>
          <p:nvPr/>
        </p:nvSpPr>
        <p:spPr>
          <a:xfrm>
            <a:off x="3688624" y="2616334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Owal 57"/>
          <p:cNvSpPr/>
          <p:nvPr/>
        </p:nvSpPr>
        <p:spPr>
          <a:xfrm>
            <a:off x="3688318" y="2982135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9" name="Owal 58"/>
          <p:cNvSpPr/>
          <p:nvPr/>
        </p:nvSpPr>
        <p:spPr>
          <a:xfrm>
            <a:off x="7814110" y="3233567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0" name="Owal 59"/>
          <p:cNvSpPr/>
          <p:nvPr/>
        </p:nvSpPr>
        <p:spPr>
          <a:xfrm>
            <a:off x="7641667" y="3630265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1" name="Owal 60"/>
          <p:cNvSpPr/>
          <p:nvPr/>
        </p:nvSpPr>
        <p:spPr>
          <a:xfrm>
            <a:off x="7875080" y="3735662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2" name="Owal 61"/>
          <p:cNvSpPr/>
          <p:nvPr/>
        </p:nvSpPr>
        <p:spPr>
          <a:xfrm>
            <a:off x="5608738" y="5320435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3" name="Owal 62"/>
          <p:cNvSpPr/>
          <p:nvPr/>
        </p:nvSpPr>
        <p:spPr>
          <a:xfrm>
            <a:off x="6315233" y="3533703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4" name="Owal 63"/>
          <p:cNvSpPr/>
          <p:nvPr/>
        </p:nvSpPr>
        <p:spPr>
          <a:xfrm>
            <a:off x="4611649" y="3234541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5" name="Owal 64"/>
          <p:cNvSpPr/>
          <p:nvPr/>
        </p:nvSpPr>
        <p:spPr>
          <a:xfrm>
            <a:off x="5351184" y="3636573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6" name="Owal 65"/>
          <p:cNvSpPr/>
          <p:nvPr/>
        </p:nvSpPr>
        <p:spPr>
          <a:xfrm>
            <a:off x="5590086" y="3526351"/>
            <a:ext cx="110939" cy="1162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Owal 66"/>
          <p:cNvSpPr/>
          <p:nvPr/>
        </p:nvSpPr>
        <p:spPr>
          <a:xfrm>
            <a:off x="5056812" y="3517947"/>
            <a:ext cx="110939" cy="11628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8" name="Owal 67"/>
          <p:cNvSpPr/>
          <p:nvPr/>
        </p:nvSpPr>
        <p:spPr>
          <a:xfrm>
            <a:off x="7108289" y="6470772"/>
            <a:ext cx="110939" cy="116287"/>
          </a:xfrm>
          <a:prstGeom prst="ellipse">
            <a:avLst/>
          </a:prstGeom>
          <a:solidFill>
            <a:srgbClr val="2CA5B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Owal 68"/>
          <p:cNvSpPr/>
          <p:nvPr/>
        </p:nvSpPr>
        <p:spPr>
          <a:xfrm>
            <a:off x="6414632" y="3040278"/>
            <a:ext cx="110939" cy="11628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Owal 69"/>
          <p:cNvSpPr/>
          <p:nvPr/>
        </p:nvSpPr>
        <p:spPr>
          <a:xfrm>
            <a:off x="3799257" y="3696986"/>
            <a:ext cx="110939" cy="116287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1" name="Owal 70"/>
          <p:cNvSpPr/>
          <p:nvPr/>
        </p:nvSpPr>
        <p:spPr>
          <a:xfrm>
            <a:off x="6890466" y="4827533"/>
            <a:ext cx="110939" cy="116287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Owal 71"/>
          <p:cNvSpPr/>
          <p:nvPr/>
        </p:nvSpPr>
        <p:spPr>
          <a:xfrm>
            <a:off x="6742700" y="3046366"/>
            <a:ext cx="110939" cy="116287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Owal 72"/>
          <p:cNvSpPr/>
          <p:nvPr/>
        </p:nvSpPr>
        <p:spPr>
          <a:xfrm>
            <a:off x="4528508" y="3987283"/>
            <a:ext cx="110939" cy="116287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ole tekstowe 45"/>
          <p:cNvSpPr txBox="1"/>
          <p:nvPr/>
        </p:nvSpPr>
        <p:spPr>
          <a:xfrm>
            <a:off x="9263626" y="4605266"/>
            <a:ext cx="28141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Miasto i Gmina </a:t>
            </a:r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Kępno</a:t>
            </a:r>
          </a:p>
          <a:p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 projektu: </a:t>
            </a:r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2 493 210,00 </a:t>
            </a: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r>
              <a:rPr lang="pl-PL" sz="12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dofinansowanie: </a:t>
            </a:r>
            <a:r>
              <a:rPr lang="pl-PL" sz="12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2 118 182,99 zł</a:t>
            </a:r>
            <a:endParaRPr lang="pl-PL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pole tekstowe 46"/>
          <p:cNvSpPr txBox="1"/>
          <p:nvPr/>
        </p:nvSpPr>
        <p:spPr>
          <a:xfrm>
            <a:off x="9263626" y="5355176"/>
            <a:ext cx="2802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Remondis Aqua </a:t>
            </a:r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Trzemeszno, </a:t>
            </a:r>
            <a:b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</a:t>
            </a:r>
            <a:r>
              <a:rPr lang="pl-P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Gołuchów, </a:t>
            </a:r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Zakład </a:t>
            </a:r>
            <a:r>
              <a:rPr lang="pl-P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Usług </a:t>
            </a:r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Komunalnych </a:t>
            </a:r>
          </a:p>
          <a:p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Rakoniewicach</a:t>
            </a:r>
          </a:p>
          <a:p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 </a:t>
            </a: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projektu: 4 </a:t>
            </a:r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346 050,04 </a:t>
            </a: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r>
              <a:rPr lang="pl-PL" sz="12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dofinansowanie: 3 </a:t>
            </a:r>
            <a:r>
              <a:rPr lang="pl-PL" sz="12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223 390,24 zł</a:t>
            </a:r>
            <a:endParaRPr lang="pl-PL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9285719" y="3855356"/>
            <a:ext cx="279203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Miasto Puszczykowo</a:t>
            </a:r>
          </a:p>
          <a:p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 projektu: </a:t>
            </a:r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1 790 265,00 </a:t>
            </a: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r>
              <a:rPr lang="pl-PL" sz="12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dofinansowanie: </a:t>
            </a:r>
            <a:r>
              <a:rPr lang="pl-PL" sz="12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1 521 725,25 zł</a:t>
            </a:r>
            <a:endParaRPr lang="pl-PL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pole tekstowe 48"/>
          <p:cNvSpPr txBox="1"/>
          <p:nvPr/>
        </p:nvSpPr>
        <p:spPr>
          <a:xfrm>
            <a:off x="9285719" y="2321070"/>
            <a:ext cx="27571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Kościelec</a:t>
            </a:r>
            <a:b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 projektu: </a:t>
            </a:r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942 795,00 </a:t>
            </a: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r>
              <a:rPr lang="pl-PL" sz="12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dofinansowanie: </a:t>
            </a:r>
            <a:r>
              <a:rPr lang="pl-PL" sz="12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801 375,74 zł</a:t>
            </a:r>
            <a:endParaRPr lang="pl-PL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pole tekstowe 49"/>
          <p:cNvSpPr txBox="1"/>
          <p:nvPr/>
        </p:nvSpPr>
        <p:spPr>
          <a:xfrm>
            <a:off x="9296100" y="3090940"/>
            <a:ext cx="27571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</a:t>
            </a:r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Września</a:t>
            </a:r>
            <a:b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 projektu: </a:t>
            </a:r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2 336 195,01 </a:t>
            </a: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r>
              <a:rPr lang="pl-PL" sz="12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dofinansowanie: </a:t>
            </a:r>
            <a:r>
              <a:rPr lang="pl-PL" sz="12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1 944 965,75 zł</a:t>
            </a:r>
            <a:endParaRPr lang="pl-PL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pole tekstowe 50"/>
          <p:cNvSpPr txBox="1"/>
          <p:nvPr/>
        </p:nvSpPr>
        <p:spPr>
          <a:xfrm>
            <a:off x="9301674" y="1551875"/>
            <a:ext cx="2745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</a:t>
            </a:r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Wierzbinek</a:t>
            </a:r>
          </a:p>
          <a:p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 </a:t>
            </a: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projektu: 1 </a:t>
            </a:r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496 787,00 </a:t>
            </a: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r>
              <a:rPr lang="pl-PL" sz="12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dofinansowanie: 1 </a:t>
            </a:r>
            <a:r>
              <a:rPr lang="pl-PL" sz="12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272 268, 95 zł</a:t>
            </a:r>
            <a:endParaRPr lang="pl-PL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9317361" y="777626"/>
            <a:ext cx="27374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Sieraków</a:t>
            </a:r>
          </a:p>
          <a:p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koszt </a:t>
            </a: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projektu: </a:t>
            </a:r>
            <a:r>
              <a:rPr lang="pl-PL" sz="1200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2 175 255,00 </a:t>
            </a:r>
            <a:r>
              <a:rPr lang="pl-PL" sz="1200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</a:p>
          <a:p>
            <a:r>
              <a:rPr lang="pl-PL" sz="1200" b="1" dirty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dofinansowanie: 1 </a:t>
            </a:r>
            <a:r>
              <a:rPr lang="pl-PL" sz="1200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848 966,74 zł</a:t>
            </a:r>
            <a:endParaRPr lang="pl-PL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8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6" grpId="0"/>
      <p:bldP spid="37" grpId="0"/>
      <p:bldP spid="40" grpId="0"/>
      <p:bldP spid="41" grpId="0"/>
      <p:bldP spid="43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9278202" y="600127"/>
            <a:ext cx="3146235" cy="4096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52400" y="392805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 projektów </a:t>
            </a:r>
          </a:p>
          <a:p>
            <a:pPr algn="ctr"/>
            <a:r>
              <a:rPr lang="pl-P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dotyczących wdrożenia e-usług publicznych dla mieszkańców</a:t>
            </a:r>
            <a:endParaRPr lang="pl-P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87" y="1498321"/>
            <a:ext cx="922401" cy="143446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303401" y="1498321"/>
            <a:ext cx="4318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Miasto i Gmina Kępno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E-usługi publiczne dla mieszkańców 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Miasta i Gminy Kępno 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dofinansowania: 2 118 182,99 zł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projektu: 2 493 210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7666101" y="1584046"/>
            <a:ext cx="4440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Duszniki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E-usługi publiczne dla mieszkańców 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Gminy Duszniki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dofinansowania: 621 445,20 zł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projektu: 731 112 zł</a:t>
            </a:r>
            <a:endParaRPr lang="pl-PL" dirty="0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24" y="1708987"/>
            <a:ext cx="1151814" cy="1223802"/>
          </a:xfrm>
          <a:prstGeom prst="rect">
            <a:avLst/>
          </a:prstGeom>
        </p:spPr>
      </p:pic>
      <p:sp>
        <p:nvSpPr>
          <p:cNvPr id="29" name="pole tekstowe 28"/>
          <p:cNvSpPr txBox="1"/>
          <p:nvPr/>
        </p:nvSpPr>
        <p:spPr>
          <a:xfrm>
            <a:off x="1332914" y="3164205"/>
            <a:ext cx="4391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Kościelec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E-usługi publiczne dla mieszkańców 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Gminy Kościelec 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dofinansowania: 801 375,74 zł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projektu: 942 795 zł</a:t>
            </a:r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7695614" y="3249930"/>
            <a:ext cx="4496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Kramsk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E-usługi publiczne dla mieszkańców 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Gminy Kramsk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dofinansowania: 539 739,37 zł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projektu: 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634 987,50 </a:t>
            </a: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zł</a:t>
            </a:r>
            <a:endParaRPr lang="pl-PL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1362427" y="4867516"/>
            <a:ext cx="4362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Miasto Puszczykowo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E-usługi publiczne dla mieszkańców 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Miasta Puszczykowo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dofinansowania: 1 521 725,25 zł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projektu: 1 790 265 zł</a:t>
            </a:r>
            <a:endParaRPr lang="pl-PL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7725127" y="4953241"/>
            <a:ext cx="44668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Szydłowo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E-usługi publiczne dla mieszkańców 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Gminy Szydłowo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dofinansowania: 1 457 424,90 zł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projektu: 1 714 617,54 zł</a:t>
            </a:r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12" y="3325300"/>
            <a:ext cx="1023476" cy="1149704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2" y="3369195"/>
            <a:ext cx="1100797" cy="1272338"/>
          </a:xfrm>
          <a:prstGeom prst="rect">
            <a:avLst/>
          </a:prstGeom>
        </p:spPr>
      </p:pic>
      <p:pic>
        <p:nvPicPr>
          <p:cNvPr id="37" name="Obraz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838" y="5034044"/>
            <a:ext cx="1036551" cy="1227017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06" y="5063254"/>
            <a:ext cx="1100797" cy="122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0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9278202" y="600127"/>
            <a:ext cx="3146235" cy="4096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pl-P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152400" y="236829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 projektów </a:t>
            </a:r>
          </a:p>
          <a:p>
            <a:pPr algn="ctr"/>
            <a:r>
              <a:rPr lang="pl-P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dotyczących wdrożenia e-usług publicznych dla mieszkańców</a:t>
            </a:r>
            <a:endParaRPr lang="pl-P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446651" y="1293809"/>
            <a:ext cx="4318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Wierzbinek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E-usługi publiczne dla mieszkańców 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Gminy Wierzbinek 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dofinansowania: 1 272 268,95 zł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projektu: 1 496 787 zł</a:t>
            </a:r>
            <a:endParaRPr lang="pl-PL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1484540" y="4656894"/>
            <a:ext cx="4976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Międzychód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Rozwój elektronicznych usług publicznych w zakresie e-administracji </a:t>
            </a:r>
            <a:b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Gminie Międzychód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dofinansowania: 1 329 262,29 zł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projektu: 1 563 837,99 zł</a:t>
            </a:r>
            <a:endParaRPr lang="pl-PL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7782277" y="4695813"/>
            <a:ext cx="44097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2CA5B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Gmina Sieraków </a:t>
            </a:r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Informatyzacja i rozwój 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e-usług publicznych </a:t>
            </a:r>
          </a:p>
          <a:p>
            <a:r>
              <a:rPr lang="pl-PL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Gminie Sieraków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dofinansowania: 1 848 966,74 zł</a:t>
            </a:r>
          </a:p>
          <a:p>
            <a:r>
              <a:rPr lang="pl-PL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Kwota projektu: 2 175 255 zł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52" y="1406850"/>
            <a:ext cx="1028274" cy="1237356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0" y="3381918"/>
            <a:ext cx="1203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Dofinansowanie projektów </a:t>
            </a:r>
          </a:p>
          <a:p>
            <a:pPr algn="ctr"/>
            <a:r>
              <a:rPr lang="pl-PL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dotyczących rozwoju elektronicznych usług publicznych </a:t>
            </a:r>
            <a:endParaRPr lang="pl-PL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2" y="4747484"/>
            <a:ext cx="1221877" cy="157711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54" y="4794629"/>
            <a:ext cx="1411967" cy="155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5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950</Words>
  <Application>Microsoft Office PowerPoint</Application>
  <PresentationFormat>Panoramiczny</PresentationFormat>
  <Paragraphs>152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Tahoma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Sklepik Katarzyna</dc:creator>
  <cp:lastModifiedBy>Sklepik Katarzyna</cp:lastModifiedBy>
  <cp:revision>58</cp:revision>
  <dcterms:created xsi:type="dcterms:W3CDTF">2021-09-08T09:27:18Z</dcterms:created>
  <dcterms:modified xsi:type="dcterms:W3CDTF">2022-02-01T13:08:33Z</dcterms:modified>
</cp:coreProperties>
</file>