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99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d484cb902052e88e" providerId="LiveId" clId="{FA414EE4-FE30-46FB-8E38-D3232089BE8C}"/>
    <pc:docChg chg="modSld">
      <pc:chgData name="" userId="d484cb902052e88e" providerId="LiveId" clId="{FA414EE4-FE30-46FB-8E38-D3232089BE8C}" dt="2021-11-04T18:33:06.080" v="24" actId="123"/>
      <pc:docMkLst>
        <pc:docMk/>
      </pc:docMkLst>
      <pc:sldChg chg="modSp">
        <pc:chgData name="" userId="d484cb902052e88e" providerId="LiveId" clId="{FA414EE4-FE30-46FB-8E38-D3232089BE8C}" dt="2021-11-04T18:32:37.659" v="9" actId="20577"/>
        <pc:sldMkLst>
          <pc:docMk/>
          <pc:sldMk cId="1170734703" sldId="262"/>
        </pc:sldMkLst>
        <pc:spChg chg="mod">
          <ac:chgData name="" userId="d484cb902052e88e" providerId="LiveId" clId="{FA414EE4-FE30-46FB-8E38-D3232089BE8C}" dt="2021-11-04T18:32:37.659" v="9" actId="20577"/>
          <ac:spMkLst>
            <pc:docMk/>
            <pc:sldMk cId="1170734703" sldId="262"/>
            <ac:spMk id="9" creationId="{00000000-0000-0000-0000-000000000000}"/>
          </ac:spMkLst>
        </pc:spChg>
      </pc:sldChg>
      <pc:sldChg chg="modSp">
        <pc:chgData name="" userId="d484cb902052e88e" providerId="LiveId" clId="{FA414EE4-FE30-46FB-8E38-D3232089BE8C}" dt="2021-11-04T18:33:06.080" v="24" actId="123"/>
        <pc:sldMkLst>
          <pc:docMk/>
          <pc:sldMk cId="256307750" sldId="263"/>
        </pc:sldMkLst>
        <pc:spChg chg="mod">
          <ac:chgData name="" userId="d484cb902052e88e" providerId="LiveId" clId="{FA414EE4-FE30-46FB-8E38-D3232089BE8C}" dt="2021-11-04T18:33:06.080" v="24" actId="123"/>
          <ac:spMkLst>
            <pc:docMk/>
            <pc:sldMk cId="256307750" sldId="263"/>
            <ac:spMk id="6" creationId="{4A2C550E-4866-479D-9CEA-F4876DD957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0A5E-4AAA-4A08-9196-BB636912035E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13A4-14D4-457B-9431-0AD555B0D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447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0A5E-4AAA-4A08-9196-BB636912035E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13A4-14D4-457B-9431-0AD555B0D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440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0A5E-4AAA-4A08-9196-BB636912035E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13A4-14D4-457B-9431-0AD555B0D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065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0A5E-4AAA-4A08-9196-BB636912035E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13A4-14D4-457B-9431-0AD555B0D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244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0A5E-4AAA-4A08-9196-BB636912035E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13A4-14D4-457B-9431-0AD555B0D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455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0A5E-4AAA-4A08-9196-BB636912035E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13A4-14D4-457B-9431-0AD555B0D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128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0A5E-4AAA-4A08-9196-BB636912035E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13A4-14D4-457B-9431-0AD555B0D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55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0A5E-4AAA-4A08-9196-BB636912035E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13A4-14D4-457B-9431-0AD555B0D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903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0A5E-4AAA-4A08-9196-BB636912035E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13A4-14D4-457B-9431-0AD555B0D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896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0A5E-4AAA-4A08-9196-BB636912035E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13A4-14D4-457B-9431-0AD555B0D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23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0A5E-4AAA-4A08-9196-BB636912035E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13A4-14D4-457B-9431-0AD555B0D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95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90A5E-4AAA-4A08-9196-BB636912035E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013A4-14D4-457B-9431-0AD555B0D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687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537F588-4545-4F1E-A97B-E62FF79480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890" y="1694850"/>
            <a:ext cx="8210550" cy="1135784"/>
          </a:xfrm>
        </p:spPr>
        <p:txBody>
          <a:bodyPr>
            <a:noAutofit/>
          </a:bodyPr>
          <a:lstStyle/>
          <a:p>
            <a:pPr marL="449263"/>
            <a:r>
              <a:rPr lang="pl-PL" sz="3600" b="1" dirty="0">
                <a:solidFill>
                  <a:srgbClr val="336600"/>
                </a:solidFill>
                <a:latin typeface="+mn-lt"/>
              </a:rPr>
              <a:t>Centrum kliniczne B+R medycyny </a:t>
            </a:r>
            <a:br>
              <a:rPr lang="pl-PL" sz="3600" b="1" dirty="0">
                <a:solidFill>
                  <a:srgbClr val="336600"/>
                </a:solidFill>
                <a:latin typeface="+mn-lt"/>
              </a:rPr>
            </a:br>
            <a:r>
              <a:rPr lang="pl-PL" sz="3600" b="1" dirty="0">
                <a:solidFill>
                  <a:srgbClr val="336600"/>
                </a:solidFill>
                <a:latin typeface="+mn-lt"/>
              </a:rPr>
              <a:t>i hodowli zwierząt oraz ochrony klimatu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56824FC7-A541-4348-9F11-E5FA94E6B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733" y="3428691"/>
            <a:ext cx="7581901" cy="1085305"/>
          </a:xfrm>
        </p:spPr>
        <p:txBody>
          <a:bodyPr>
            <a:noAutofit/>
          </a:bodyPr>
          <a:lstStyle/>
          <a:p>
            <a:pPr marL="449263">
              <a:lnSpc>
                <a:spcPct val="100000"/>
              </a:lnSpc>
              <a:spcBef>
                <a:spcPts val="1200"/>
              </a:spcBef>
            </a:pPr>
            <a:r>
              <a:rPr lang="pl-PL" sz="2400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Wielkopolski Regionalny Program Operacyjny</a:t>
            </a:r>
            <a:br>
              <a:rPr lang="pl-PL" sz="2400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pl-PL" sz="2400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 lata 2014-2020</a:t>
            </a:r>
          </a:p>
          <a:p>
            <a:pPr marL="449263">
              <a:lnSpc>
                <a:spcPct val="100000"/>
              </a:lnSpc>
              <a:spcBef>
                <a:spcPts val="1200"/>
              </a:spcBef>
            </a:pPr>
            <a:r>
              <a:rPr lang="pl-PL" dirty="0"/>
              <a:t>Działanie 1.1 Wsparcie infrastruktury B+R w sektorze nauki</a:t>
            </a:r>
            <a:endParaRPr lang="pl-PL" sz="2400" b="1" i="0" u="none" strike="noStrike" baseline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xmlns="" id="{D49A8164-D1F3-42AC-A0C2-EFC044A53CC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82" b="10978"/>
          <a:stretch/>
        </p:blipFill>
        <p:spPr>
          <a:xfrm>
            <a:off x="86061" y="120287"/>
            <a:ext cx="11844169" cy="91819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245" y="1621612"/>
            <a:ext cx="2216098" cy="22188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100" y="4622789"/>
            <a:ext cx="5204221" cy="209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84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xmlns="" id="{7784A53F-C009-48FB-8B30-B6CC1E700AF4}"/>
              </a:ext>
            </a:extLst>
          </p:cNvPr>
          <p:cNvSpPr txBox="1">
            <a:spLocks/>
          </p:cNvSpPr>
          <p:nvPr/>
        </p:nvSpPr>
        <p:spPr>
          <a:xfrm>
            <a:off x="838200" y="1559598"/>
            <a:ext cx="10515600" cy="3413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pl-PL" b="1" dirty="0"/>
              <a:t>Cel Projektu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4B802ABA-398F-4670-AC44-8C44188E54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82" b="10978"/>
          <a:stretch/>
        </p:blipFill>
        <p:spPr>
          <a:xfrm>
            <a:off x="1304177" y="67068"/>
            <a:ext cx="9583646" cy="742950"/>
          </a:xfrm>
          <a:prstGeom prst="rect">
            <a:avLst/>
          </a:prstGeom>
        </p:spPr>
      </p:pic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721995" y="2748243"/>
            <a:ext cx="10515600" cy="17104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Zwiększenie potencjału badawczego i innowacyjnego uczelni w zakresie wpływu chowu i hodowli zwierząt na środowisko, jak również metod ochrony zdrowia zwierząt.</a:t>
            </a:r>
          </a:p>
        </p:txBody>
      </p:sp>
    </p:spTree>
    <p:extLst>
      <p:ext uri="{BB962C8B-B14F-4D97-AF65-F5344CB8AC3E}">
        <p14:creationId xmlns:p14="http://schemas.microsoft.com/office/powerpoint/2010/main" val="67005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xmlns="" id="{7784A53F-C009-48FB-8B30-B6CC1E700AF4}"/>
              </a:ext>
            </a:extLst>
          </p:cNvPr>
          <p:cNvSpPr txBox="1">
            <a:spLocks/>
          </p:cNvSpPr>
          <p:nvPr/>
        </p:nvSpPr>
        <p:spPr>
          <a:xfrm>
            <a:off x="838200" y="1297489"/>
            <a:ext cx="10515600" cy="3413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pl-PL" b="1" dirty="0"/>
              <a:t>Budżet projektu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4B802ABA-398F-4670-AC44-8C44188E54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82" b="10978"/>
          <a:stretch/>
        </p:blipFill>
        <p:spPr>
          <a:xfrm>
            <a:off x="1304177" y="67068"/>
            <a:ext cx="9583646" cy="742950"/>
          </a:xfrm>
          <a:prstGeom prst="rect">
            <a:avLst/>
          </a:prstGeom>
        </p:spPr>
      </p:pic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179697"/>
              </p:ext>
            </p:extLst>
          </p:nvPr>
        </p:nvGraphicFramePr>
        <p:xfrm>
          <a:off x="1723016" y="2126271"/>
          <a:ext cx="8745968" cy="26286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72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729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65614">
                <a:tc>
                  <a:txBody>
                    <a:bodyPr/>
                    <a:lstStyle/>
                    <a:p>
                      <a:r>
                        <a:rPr lang="pl-PL" sz="2400" dirty="0"/>
                        <a:t>Całkowita wartość projektu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400" dirty="0"/>
                        <a:t>38 329 395 PLN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0998">
                <a:tc>
                  <a:txBody>
                    <a:bodyPr/>
                    <a:lstStyle/>
                    <a:p>
                      <a:r>
                        <a:rPr lang="pl-PL" sz="2000" dirty="0"/>
                        <a:t>Całkowite</a:t>
                      </a:r>
                      <a:r>
                        <a:rPr lang="pl-PL" sz="2000" baseline="0" dirty="0"/>
                        <a:t> wydatki kwalifikowalne</a:t>
                      </a:r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31 162 109,76 PLN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0998">
                <a:tc>
                  <a:txBody>
                    <a:bodyPr/>
                    <a:lstStyle/>
                    <a:p>
                      <a:r>
                        <a:rPr lang="pl-PL" sz="2000" dirty="0"/>
                        <a:t>Dofinansowanie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23 106 704,38 PLN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0998">
                <a:tc>
                  <a:txBody>
                    <a:bodyPr/>
                    <a:lstStyle/>
                    <a:p>
                      <a:r>
                        <a:rPr lang="pl-PL" sz="2000" dirty="0"/>
                        <a:t>Wkład własny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8 055 405,38 PLN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0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xmlns="" id="{7784A53F-C009-48FB-8B30-B6CC1E700AF4}"/>
              </a:ext>
            </a:extLst>
          </p:cNvPr>
          <p:cNvSpPr txBox="1">
            <a:spLocks/>
          </p:cNvSpPr>
          <p:nvPr/>
        </p:nvSpPr>
        <p:spPr>
          <a:xfrm>
            <a:off x="838200" y="1297489"/>
            <a:ext cx="10515600" cy="3413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pl-PL" b="1" dirty="0"/>
              <a:t>Kluczowe działania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4B802ABA-398F-4670-AC44-8C44188E54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82" b="10978"/>
          <a:stretch/>
        </p:blipFill>
        <p:spPr>
          <a:xfrm>
            <a:off x="1304177" y="67068"/>
            <a:ext cx="9583646" cy="742950"/>
          </a:xfrm>
          <a:prstGeom prst="rect">
            <a:avLst/>
          </a:prstGeom>
        </p:spPr>
      </p:pic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731520" y="2390774"/>
            <a:ext cx="10515600" cy="38819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Stworzenie nowoczesnej i innowacyjnej infrastruktury badawczo – rozwojowej służącej prowadzeniu badań naukowych na światowym</a:t>
            </a:r>
            <a:r>
              <a:rPr lang="pl-PL" sz="2400" dirty="0">
                <a:solidFill>
                  <a:srgbClr val="FF0000"/>
                </a:solidFill>
              </a:rPr>
              <a:t> </a:t>
            </a:r>
            <a:r>
              <a:rPr lang="pl-PL" sz="2400" dirty="0"/>
              <a:t>poziomie.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Umożliwienie prowadzenia interdyscyplinarnych </a:t>
            </a:r>
            <a:r>
              <a:rPr lang="pl-PL" sz="2400" b="1" dirty="0"/>
              <a:t>prac badawczych w zakresie dobrostanu zwierząt, ochrony klimatu, chorób cywilizacyjnych ludzi i zwierząt</a:t>
            </a:r>
            <a:r>
              <a:rPr lang="pl-PL" sz="2400" dirty="0"/>
              <a:t> przy współpracy z naukowymi ośrodkami w regionie, kraju i Unii Europejskiej.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Zapewnienie dostępności do wysokiej jakości ośrodka badawczego dla otoczenia społeczno – gospodarczego.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70734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xmlns="" id="{7784A53F-C009-48FB-8B30-B6CC1E700AF4}"/>
              </a:ext>
            </a:extLst>
          </p:cNvPr>
          <p:cNvSpPr txBox="1">
            <a:spLocks/>
          </p:cNvSpPr>
          <p:nvPr/>
        </p:nvSpPr>
        <p:spPr>
          <a:xfrm>
            <a:off x="731520" y="1275974"/>
            <a:ext cx="10515600" cy="3413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pl-PL" b="1" dirty="0"/>
              <a:t>Wybrane tematy badawcze możliwe dzięki realizacji projektu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4B802ABA-398F-4670-AC44-8C44188E54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82" b="10978"/>
          <a:stretch/>
        </p:blipFill>
        <p:spPr>
          <a:xfrm>
            <a:off x="1304177" y="67068"/>
            <a:ext cx="9583646" cy="742950"/>
          </a:xfrm>
          <a:prstGeom prst="rect">
            <a:avLst/>
          </a:prstGeom>
        </p:spPr>
      </p:pic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731520" y="192143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Symbol zastępczy zawartości 8">
            <a:extLst>
              <a:ext uri="{FF2B5EF4-FFF2-40B4-BE49-F238E27FC236}">
                <a16:creationId xmlns:a16="http://schemas.microsoft.com/office/drawing/2014/main" xmlns="" id="{4A2C550E-4866-479D-9CEA-F4876DD95786}"/>
              </a:ext>
            </a:extLst>
          </p:cNvPr>
          <p:cNvSpPr txBox="1">
            <a:spLocks/>
          </p:cNvSpPr>
          <p:nvPr/>
        </p:nvSpPr>
        <p:spPr>
          <a:xfrm>
            <a:off x="883920" y="207383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/>
              <a:t>Opracowanie nowych technologii oraz dodatków paszowych pozwalających na maksymalne ograniczenie wpływu produkcji zwierzęcej na środowisko.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/>
              <a:t>Identyfikacja </a:t>
            </a:r>
            <a:r>
              <a:rPr lang="pl-PL" sz="2400" dirty="0" err="1"/>
              <a:t>biomarkerów</a:t>
            </a:r>
            <a:r>
              <a:rPr lang="pl-PL" sz="2400" dirty="0"/>
              <a:t> genetycznych i molekularnych w diagnostyce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i </a:t>
            </a:r>
            <a:r>
              <a:rPr lang="pl-PL" sz="2400" dirty="0"/>
              <a:t>leczeniu chorób cywilizacyjnych. Identyfikacja podstawowych mechanizmów zaangażowanych.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 smtClean="0"/>
              <a:t>Opracowanie skutecznych diet/dodatków i suplementów diet zwalczających i/lub zapobiegających schorzeniom u zwierząt, poprzez doprowadzenie do homeostazy organizmu.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 smtClean="0"/>
              <a:t>Nowe </a:t>
            </a:r>
            <a:r>
              <a:rPr lang="pl-PL" sz="2400" dirty="0"/>
              <a:t>metody ochrony zdrowia zwierząt uwzględniające wpływ ich pochodzenia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i </a:t>
            </a:r>
            <a:r>
              <a:rPr lang="pl-PL" sz="2400" dirty="0"/>
              <a:t>chorób na dziedziczenie cech jakościowych, wytypowanie ścieżek sygnałowych modulowanych przez diety, dobór diety do indywidualnych cech zwierzęcia (badania </a:t>
            </a:r>
            <a:r>
              <a:rPr lang="pl-PL" sz="2400" dirty="0" err="1"/>
              <a:t>nutrigenomiczne</a:t>
            </a:r>
            <a:r>
              <a:rPr lang="pl-PL" sz="2400" dirty="0"/>
              <a:t>).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30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xmlns="" id="{7784A53F-C009-48FB-8B30-B6CC1E700AF4}"/>
              </a:ext>
            </a:extLst>
          </p:cNvPr>
          <p:cNvSpPr txBox="1">
            <a:spLocks/>
          </p:cNvSpPr>
          <p:nvPr/>
        </p:nvSpPr>
        <p:spPr>
          <a:xfrm>
            <a:off x="495300" y="1482127"/>
            <a:ext cx="10751820" cy="3413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2400" b="1" dirty="0"/>
              <a:t>Więcej informacji o planowanej działalności </a:t>
            </a:r>
            <a:r>
              <a:rPr lang="pl-PL" sz="2400" b="1" dirty="0" smtClean="0"/>
              <a:t>Centrum klinicznego </a:t>
            </a:r>
            <a:r>
              <a:rPr lang="pl-PL" sz="2400" b="1" dirty="0"/>
              <a:t>udzieli: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4B802ABA-398F-4670-AC44-8C44188E54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82" b="10978"/>
          <a:stretch/>
        </p:blipFill>
        <p:spPr>
          <a:xfrm>
            <a:off x="1304177" y="67068"/>
            <a:ext cx="9583646" cy="742950"/>
          </a:xfrm>
          <a:prstGeom prst="rect">
            <a:avLst/>
          </a:prstGeom>
        </p:spPr>
      </p:pic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731520" y="2857500"/>
            <a:ext cx="10515600" cy="2600326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Symbol zastępczy zawartości 8">
            <a:extLst>
              <a:ext uri="{FF2B5EF4-FFF2-40B4-BE49-F238E27FC236}">
                <a16:creationId xmlns:a16="http://schemas.microsoft.com/office/drawing/2014/main" xmlns="" id="{4A2C550E-4866-479D-9CEA-F4876DD95786}"/>
              </a:ext>
            </a:extLst>
          </p:cNvPr>
          <p:cNvSpPr txBox="1">
            <a:spLocks/>
          </p:cNvSpPr>
          <p:nvPr/>
        </p:nvSpPr>
        <p:spPr>
          <a:xfrm>
            <a:off x="838200" y="2495550"/>
            <a:ext cx="10515600" cy="3701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2400" b="1" dirty="0" smtClean="0"/>
              <a:t>Dr Paweł Kołodziejski</a:t>
            </a:r>
          </a:p>
          <a:p>
            <a:pPr marL="0" indent="0" algn="ctr">
              <a:buNone/>
            </a:pPr>
            <a:r>
              <a:rPr lang="pl-PL" sz="2400" dirty="0" smtClean="0"/>
              <a:t>Katedra Fizjologii, Biochemii i Biostruktury Zwierząt</a:t>
            </a:r>
          </a:p>
          <a:p>
            <a:pPr marL="0" indent="0" algn="ctr">
              <a:buNone/>
            </a:pPr>
            <a:r>
              <a:rPr lang="pl-PL" sz="2400" dirty="0" smtClean="0"/>
              <a:t>Wydział Medycyny Weterynaryjnej i Nauk o Zwierzętach</a:t>
            </a:r>
          </a:p>
          <a:p>
            <a:pPr marL="0" indent="0" algn="ctr">
              <a:buNone/>
            </a:pPr>
            <a:r>
              <a:rPr lang="pl-PL" sz="2400" b="1" dirty="0" smtClean="0"/>
              <a:t>Uniwersytet Przyrodniczy w Poznaniu</a:t>
            </a:r>
          </a:p>
          <a:p>
            <a:pPr marL="0" indent="0" algn="ctr">
              <a:buNone/>
            </a:pPr>
            <a:r>
              <a:rPr lang="nb-NO" sz="2400" dirty="0"/>
              <a:t>telefon: +48 61 846 6084/6085 </a:t>
            </a:r>
            <a:endParaRPr lang="pl-PL" sz="2400" dirty="0" smtClean="0"/>
          </a:p>
          <a:p>
            <a:pPr marL="0" indent="0" algn="ctr">
              <a:buNone/>
            </a:pPr>
            <a:r>
              <a:rPr lang="pl-PL" sz="2400" dirty="0" smtClean="0"/>
              <a:t>E-mail: pawel.kolodziejski@up.poznan.pl</a:t>
            </a:r>
            <a:endParaRPr lang="pl-PL" sz="2400" dirty="0"/>
          </a:p>
          <a:p>
            <a:pPr marL="0" indent="0">
              <a:buFont typeface="Arial" panose="020B0604020202020204" pitchFamily="34" charset="0"/>
              <a:buNone/>
            </a:pP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23159751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192</Words>
  <Application>Microsoft Office PowerPoint</Application>
  <PresentationFormat>Panoramiczny</PresentationFormat>
  <Paragraphs>30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Motyw pakietu Office</vt:lpstr>
      <vt:lpstr>Centrum kliniczne B+R medycyny  i hodowli zwierząt oraz ochrony klimatu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Infrastruktura dydaktyczna Technikum Środowiska w Poznaniu dla podniesienia jakości kształcenia zawodowego</dc:title>
  <dc:creator>Katarzyna Trzeciak</dc:creator>
  <cp:lastModifiedBy>Katarzyna Trzeciak</cp:lastModifiedBy>
  <cp:revision>11</cp:revision>
  <dcterms:created xsi:type="dcterms:W3CDTF">2021-11-04T16:30:14Z</dcterms:created>
  <dcterms:modified xsi:type="dcterms:W3CDTF">2021-11-05T10:28:04Z</dcterms:modified>
</cp:coreProperties>
</file>