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3" r:id="rId4"/>
    <p:sldId id="264" r:id="rId5"/>
    <p:sldId id="262" r:id="rId6"/>
    <p:sldId id="265" r:id="rId7"/>
    <p:sldId id="260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rad Zaradny" initials="KZ" lastIdx="1" clrIdx="0"/>
  <p:cmAuthor id="2" name="Dawid Górski" initials="DG" lastIdx="1" clrIdx="1">
    <p:extLst>
      <p:ext uri="{19B8F6BF-5375-455C-9EA6-DF929625EA0E}">
        <p15:presenceInfo xmlns:p15="http://schemas.microsoft.com/office/powerpoint/2012/main" userId="S-1-5-21-272232950-3162106117-3093990580-25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66FF33"/>
    <a:srgbClr val="A71E22"/>
    <a:srgbClr val="A71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2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notatek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&lt;główka&gt;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&lt;data/godzina&gt;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&lt;stopka&gt;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4EBC9E0D-412D-4038-9A29-AA315F3691EB}" type="slidenum">
              <a:rPr lang="pl-PL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pl-PL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58025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 lang="pl-PL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20F1EA4-7F55-4B24-91FB-B6BBDC13B4E7}" type="slidenum">
              <a:rPr lang="pl-PL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7</a:t>
            </a:fld>
            <a:endParaRPr lang="pl-PL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4502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Obraz 36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8" name="Obraz 37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l-PL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Kliknij, aby edytować styl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format tekstu konspektu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Drugi poziom konspektu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Trzeci poziom konspektu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Czwarty poziom konspektu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Piąty poziom konspektu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Szósty poziom konspektu</a:t>
            </a: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Siódmy poziom konspektuKliknij, aby edytować style wzorca tekstu</a:t>
            </a:r>
          </a:p>
          <a:p>
            <a:pPr marL="685800" lvl="1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Drugi poziom</a:t>
            </a:r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Trzeci poziom</a:t>
            </a:r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Czwarty poziom</a:t>
            </a:r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Piąty poziom</a:t>
            </a:r>
            <a:endParaRPr lang="pl-PL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l-PL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16-4-19</a:t>
            </a:r>
            <a:endParaRPr lang="pl-PL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pl-PL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485DBB4-EF49-436A-9B4C-B760F1DB6C9B}" type="slidenum">
              <a:rPr lang="pl-PL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pl-PL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439742" y="2086103"/>
            <a:ext cx="9497880" cy="30754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800" b="1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„Publiczne usługi elektroniczne dla zwiększenia dostępności świadczeń medycznych i bezpieczeństwa zdrowotnego pacjentów Wojewódzkiego Szpitala Zespolonego </a:t>
            </a:r>
            <a:r>
              <a:rPr lang="pl-PL" sz="28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/>
            </a:r>
            <a:br>
              <a:rPr lang="pl-PL" sz="28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pl-PL" sz="28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</a:t>
            </a:r>
            <a:r>
              <a:rPr lang="pl-PL" sz="2800" b="1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dr. Romana Ostrzyckiego w Koninie”</a:t>
            </a:r>
          </a:p>
          <a:p>
            <a:pPr>
              <a:lnSpc>
                <a:spcPct val="100000"/>
              </a:lnSpc>
            </a:pPr>
            <a:r>
              <a:rPr lang="pl-PL" sz="2000" b="1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Działanie 2.1 „Rozwój elektronicznych usług publicznych”</a:t>
            </a:r>
          </a:p>
          <a:p>
            <a:pPr>
              <a:lnSpc>
                <a:spcPct val="100000"/>
              </a:lnSpc>
            </a:pPr>
            <a:r>
              <a:rPr lang="pl-PL" sz="2000" b="1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Wielkopolski Regionalny Program Operacyjny na lata 2014-2020</a:t>
            </a:r>
            <a:endParaRPr lang="pl-PL" sz="2000" b="1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8" name="Line 3"/>
          <p:cNvSpPr/>
          <p:nvPr/>
        </p:nvSpPr>
        <p:spPr>
          <a:xfrm flipH="1">
            <a:off x="1395503" y="4562046"/>
            <a:ext cx="10011118" cy="29944"/>
          </a:xfrm>
          <a:prstGeom prst="line">
            <a:avLst/>
          </a:prstGeom>
          <a:ln w="126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1"/>
          <p:cNvSpPr/>
          <p:nvPr/>
        </p:nvSpPr>
        <p:spPr>
          <a:xfrm>
            <a:off x="1494453" y="4670837"/>
            <a:ext cx="3564332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25 sierpnia </a:t>
            </a:r>
            <a:r>
              <a:rPr lang="pl-PL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2021 r.</a:t>
            </a:r>
            <a:endParaRPr lang="pl-PL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Picture 1" descr="Logo_HIGH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970" y="514267"/>
            <a:ext cx="2497362" cy="117530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453550" cy="6858000"/>
          </a:xfrm>
          <a:prstGeom prst="rect">
            <a:avLst/>
          </a:prstGeom>
          <a:solidFill>
            <a:srgbClr val="A71E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092" y="4670837"/>
            <a:ext cx="2614240" cy="1785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567815" y="955429"/>
            <a:ext cx="8720256" cy="49471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Projekt buduje lokalne usługi elektroniczne Wnioskodawcy </a:t>
            </a:r>
            <a: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/>
            </a:r>
            <a:b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 </a:t>
            </a:r>
            <a:r>
              <a:rPr lang="pl-PL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obszarach i dla zakresu oddziaływania jego działalności statutowej:</a:t>
            </a:r>
          </a:p>
          <a:p>
            <a:pPr algn="just">
              <a:spcBef>
                <a:spcPts val="1200"/>
              </a:spcBef>
            </a:pPr>
            <a:r>
              <a:rPr lang="pl-PL" sz="24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</a:t>
            </a:r>
            <a: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pl-PL" sz="2400" b="1" i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Telewizyta</a:t>
            </a:r>
            <a:r>
              <a:rPr lang="pl-PL" sz="24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pacjenta</a:t>
            </a:r>
            <a:endParaRPr lang="pl-PL" sz="2400" b="1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spcBef>
                <a:spcPts val="1200"/>
              </a:spcBef>
            </a:pPr>
            <a:r>
              <a:rPr lang="pl-PL" sz="24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 Nawigacja </a:t>
            </a:r>
            <a:r>
              <a:rPr lang="pl-PL" sz="2400" b="1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wewnętrzna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pl-PL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 doposażeniem środowiska informatycznego Wnioskodawcy </a:t>
            </a:r>
            <a: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/>
            </a:r>
            <a:b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 </a:t>
            </a:r>
            <a:r>
              <a:rPr lang="pl-PL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niezbędne składniki infrastruktury sprzętowej, specjalizowane oprogramowanie aplikacyjne wytwarzania usług elektronicznych </a:t>
            </a:r>
            <a: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/>
            </a:r>
            <a:b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 </a:t>
            </a:r>
            <a:r>
              <a:rPr lang="pl-PL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niezbędne składniki infrastruktury </a:t>
            </a:r>
            <a: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programowej (oprogramowanie </a:t>
            </a:r>
            <a:r>
              <a:rPr lang="pl-PL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systemowe i narzędziowe</a:t>
            </a:r>
            <a:r>
              <a:rPr lang="pl-PL" sz="24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pl-PL" sz="24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Wartość projektu: 2 253 114,00 zł</a:t>
            </a:r>
          </a:p>
        </p:txBody>
      </p:sp>
      <p:pic>
        <p:nvPicPr>
          <p:cNvPr id="2" name="Picture 1" descr="Logo_HIGH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554" y="514268"/>
            <a:ext cx="1871778" cy="8808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453550" cy="6858000"/>
          </a:xfrm>
          <a:prstGeom prst="rect">
            <a:avLst/>
          </a:prstGeom>
          <a:solidFill>
            <a:srgbClr val="A71E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005" y="4349453"/>
            <a:ext cx="1988875" cy="180125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4841970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291252" y="2063260"/>
            <a:ext cx="8720256" cy="4290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" name="Picture 1" descr="Logo_HIGH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368" y="514268"/>
            <a:ext cx="1863963" cy="8772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453550" cy="6858000"/>
          </a:xfrm>
          <a:prstGeom prst="rect">
            <a:avLst/>
          </a:prstGeom>
          <a:solidFill>
            <a:srgbClr val="A71E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rostokąt 4"/>
          <p:cNvSpPr/>
          <p:nvPr/>
        </p:nvSpPr>
        <p:spPr>
          <a:xfrm>
            <a:off x="948946" y="1391482"/>
            <a:ext cx="2890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Składniki zakresu </a:t>
            </a:r>
            <a:r>
              <a:rPr lang="pl-PL" dirty="0" smtClean="0"/>
              <a:t>Projektu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91705"/>
              </p:ext>
            </p:extLst>
          </p:nvPr>
        </p:nvGraphicFramePr>
        <p:xfrm>
          <a:off x="1021133" y="1876831"/>
          <a:ext cx="7540133" cy="3895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748"/>
                <a:gridCol w="5718190"/>
                <a:gridCol w="1252195"/>
              </a:tblGrid>
              <a:tr h="43998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dirty="0">
                          <a:effectLst/>
                        </a:rPr>
                        <a:t>L.p.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dirty="0">
                          <a:effectLst/>
                        </a:rPr>
                        <a:t>Składnik zakresu Projektu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>
                          <a:effectLst/>
                        </a:rPr>
                        <a:t>Liczba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985">
                <a:tc rowSpan="5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1.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Usługi elektroniczne 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859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 err="1">
                          <a:effectLst/>
                        </a:rPr>
                        <a:t>Telewizyta</a:t>
                      </a:r>
                      <a:r>
                        <a:rPr lang="pl-PL" sz="1600" dirty="0">
                          <a:effectLst/>
                        </a:rPr>
                        <a:t> pacjenta (usługa)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effectLst/>
                        </a:rPr>
                        <a:t>1 lic.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9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 err="1">
                          <a:effectLst/>
                        </a:rPr>
                        <a:t>Telewizyta</a:t>
                      </a:r>
                      <a:r>
                        <a:rPr lang="pl-PL" sz="1600" dirty="0">
                          <a:effectLst/>
                        </a:rPr>
                        <a:t> pacjenta (wdrożenie)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effectLst/>
                        </a:rPr>
                        <a:t>1 usł.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9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Nawigacja wewnętrzna (usługa)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effectLst/>
                        </a:rPr>
                        <a:t>1 lic.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9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Nawigacja wewnętrzna (wdrożenie)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effectLst/>
                        </a:rPr>
                        <a:t>1 usł.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985">
                <a:tc rowSpan="6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effectLst/>
                        </a:rPr>
                        <a:t>2.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Infrastruktura informatyczna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859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Serwer </a:t>
                      </a:r>
                      <a:r>
                        <a:rPr lang="pl-PL" sz="1600" dirty="0" err="1">
                          <a:effectLst/>
                        </a:rPr>
                        <a:t>telewizyt</a:t>
                      </a:r>
                      <a:r>
                        <a:rPr lang="pl-PL" sz="1600" dirty="0">
                          <a:effectLst/>
                        </a:rPr>
                        <a:t> pacjenta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effectLst/>
                        </a:rPr>
                        <a:t>2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19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Przestrzeń danych (macierz dyskowa 50 TB użytkowo / 100TB możliwość rozbudowy)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effectLst/>
                        </a:rPr>
                        <a:t>1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9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Serwer nawigacji wewnętrznej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effectLst/>
                        </a:rPr>
                        <a:t>1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960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Przełącznik transmisji danych SAN </a:t>
                      </a:r>
                      <a:r>
                        <a:rPr lang="pl-PL" sz="1600" dirty="0" err="1">
                          <a:effectLst/>
                        </a:rPr>
                        <a:t>Fibre</a:t>
                      </a:r>
                      <a:r>
                        <a:rPr lang="pl-PL" sz="1600" dirty="0">
                          <a:effectLst/>
                        </a:rPr>
                        <a:t> Channel 8/16 </a:t>
                      </a:r>
                      <a:r>
                        <a:rPr lang="pl-PL" sz="1600" dirty="0" err="1">
                          <a:effectLst/>
                        </a:rPr>
                        <a:t>Gb</a:t>
                      </a:r>
                      <a:r>
                        <a:rPr lang="pl-PL" sz="1600" dirty="0">
                          <a:effectLst/>
                        </a:rPr>
                        <a:t>/s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1 szt.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9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effectLst/>
                        </a:rPr>
                        <a:t>Stanowisko robocze telewizyty pacjenta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effectLst/>
                        </a:rPr>
                        <a:t>9 szt.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027" y="2930770"/>
            <a:ext cx="2390148" cy="156307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5434871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291252" y="2063260"/>
            <a:ext cx="8720256" cy="4290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" name="Picture 1" descr="Logo_HIGH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095" y="514266"/>
            <a:ext cx="1863237" cy="8768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453550" cy="6858000"/>
          </a:xfrm>
          <a:prstGeom prst="rect">
            <a:avLst/>
          </a:prstGeom>
          <a:solidFill>
            <a:srgbClr val="A71E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930816"/>
              </p:ext>
            </p:extLst>
          </p:nvPr>
        </p:nvGraphicFramePr>
        <p:xfrm>
          <a:off x="1011229" y="1204965"/>
          <a:ext cx="7979643" cy="5054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824"/>
                <a:gridCol w="5767142"/>
                <a:gridCol w="435536"/>
                <a:gridCol w="1272141"/>
              </a:tblGrid>
              <a:tr h="282811">
                <a:tc row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2.</a:t>
                      </a:r>
                      <a:endParaRPr lang="pl-PL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Infrastruktura informatyczna</a:t>
                      </a:r>
                      <a:endParaRPr lang="pl-PL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6334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Cyfrowe usługi telekomunikacyjne, w tym: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Cyfrowa centrala telefoniczna VoIP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Rozbudowa infrastruktury połączeń transmisji danych VoIP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Urządzenie końcowe transmisji danych (telefon VoIP, w tym DECT)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Stacja bazowa VoIP DECT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Urządzenie końcowe transmisji danych (wideofon VoIP)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Urządzenie szkieletowe transmisji danych VoIP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zest., w tym: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500 (470+30)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9174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Nawigacja wewnętrzna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Infokiosk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Monitor stanowiskowy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Monitor informacyjny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Drukarka biletów (rejestracja pacjentów)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Pętla </a:t>
                      </a:r>
                      <a:r>
                        <a:rPr lang="pl-PL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induktofoniczna</a:t>
                      </a: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stanowiskowa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Pętla </a:t>
                      </a:r>
                      <a:r>
                        <a:rPr lang="pl-PL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induktofoniczna</a:t>
                      </a: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powierzchniowa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Zestaw nagłaśniający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8290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Przełącznik końcowy transmisji danych</a:t>
                      </a:r>
                      <a:endParaRPr lang="pl-P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zest., w tym: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65735"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 szt.</a:t>
                      </a:r>
                      <a:endParaRPr lang="pl-PL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2683">
                <a:tc row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3.</a:t>
                      </a:r>
                      <a:endParaRPr lang="pl-PL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Infrastruktura programowa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6646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Oprogramowanie systemowe wirtualizacji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lic.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168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581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Oprogramowanie narzędziowe archiwizacji danych</a:t>
                      </a:r>
                      <a:endParaRPr lang="pl-P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lic.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>
            <a:off x="933075" y="692456"/>
            <a:ext cx="2890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Składniki zakresu Projektu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271" y="2901917"/>
            <a:ext cx="2097520" cy="145906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350949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291252" y="2063260"/>
            <a:ext cx="8720256" cy="4290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" name="Picture 1" descr="Logo_HIGH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096" y="514267"/>
            <a:ext cx="1863235" cy="87687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453550" cy="6858000"/>
          </a:xfrm>
          <a:prstGeom prst="rect">
            <a:avLst/>
          </a:prstGeom>
          <a:solidFill>
            <a:srgbClr val="A71E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rostokąt 4"/>
          <p:cNvSpPr/>
          <p:nvPr/>
        </p:nvSpPr>
        <p:spPr>
          <a:xfrm>
            <a:off x="986452" y="1206472"/>
            <a:ext cx="7682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/>
              <a:t>Projekt buduje w swoim zakresie usługę on-line </a:t>
            </a:r>
            <a:r>
              <a:rPr lang="pl-PL" b="1" dirty="0" err="1"/>
              <a:t>Telewizyta</a:t>
            </a:r>
            <a:r>
              <a:rPr lang="pl-PL" b="1" dirty="0"/>
              <a:t> pacjenta</a:t>
            </a:r>
            <a:r>
              <a:rPr lang="pl-PL" dirty="0"/>
              <a:t> </a:t>
            </a:r>
          </a:p>
        </p:txBody>
      </p:sp>
      <p:sp>
        <p:nvSpPr>
          <p:cNvPr id="6" name="Prostokąt 5"/>
          <p:cNvSpPr/>
          <p:nvPr/>
        </p:nvSpPr>
        <p:spPr>
          <a:xfrm>
            <a:off x="986452" y="1687966"/>
            <a:ext cx="8407640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i="1" dirty="0"/>
              <a:t>Usługa </a:t>
            </a:r>
            <a:r>
              <a:rPr lang="pl-PL" i="1" dirty="0" err="1"/>
              <a:t>telewizyty</a:t>
            </a:r>
            <a:r>
              <a:rPr lang="pl-PL" i="1" dirty="0"/>
              <a:t> pacjenta polega na przeprowadzeniu wizyty pacjenta 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u </a:t>
            </a:r>
            <a:r>
              <a:rPr lang="pl-PL" i="1" dirty="0"/>
              <a:t>lekarza w trybie </a:t>
            </a:r>
            <a:r>
              <a:rPr lang="pl-PL" i="1" dirty="0" err="1"/>
              <a:t>odmiejscowionym</a:t>
            </a:r>
            <a:r>
              <a:rPr lang="pl-PL" i="1" dirty="0"/>
              <a:t> (zdalnym) za pomocą narzędzi ICT kanałem łączności audiowizualnej – głosowo-wizyjnej) realizowanej </a:t>
            </a:r>
            <a:r>
              <a:rPr lang="pl-PL" i="1" dirty="0" smtClean="0"/>
              <a:t>za </a:t>
            </a:r>
            <a:r>
              <a:rPr lang="pl-PL" i="1" dirty="0"/>
              <a:t>pomocą sieciowej transmisji danych (środowisko informatyczne Wnioskodawcy i sieć Internet) lub kanałem telekomunikacyjnej łączności głosowej.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91" y="4082344"/>
            <a:ext cx="10058400" cy="19957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466340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291252" y="2063260"/>
            <a:ext cx="8720256" cy="4290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" name="Picture 1" descr="Logo_HIGH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108" y="514268"/>
            <a:ext cx="1895223" cy="8919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453550" cy="6858000"/>
          </a:xfrm>
          <a:prstGeom prst="rect">
            <a:avLst/>
          </a:prstGeom>
          <a:solidFill>
            <a:srgbClr val="A71E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rostokąt 4"/>
          <p:cNvSpPr/>
          <p:nvPr/>
        </p:nvSpPr>
        <p:spPr>
          <a:xfrm>
            <a:off x="888032" y="1158126"/>
            <a:ext cx="7225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/>
              <a:t>Projekt buduje w swoim zakresie usługę n</a:t>
            </a:r>
            <a:r>
              <a:rPr lang="pl-PL" b="1" dirty="0" smtClean="0"/>
              <a:t>awigacji wewnętrznej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888032" y="1889707"/>
            <a:ext cx="8407640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i="1" dirty="0"/>
              <a:t>Korzystanie z usługi nawigacji wewnętrznej polega na wykorzystaniu punktu informacyjnego lub aplikacji mobilnej nawigacji wewnętrznej dla uzyskania przez pacjenta/osobę odwiedzającą odpowiedzi na pytanie o lokalizację docelową 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w </a:t>
            </a:r>
            <a:r>
              <a:rPr lang="pl-PL" i="1" dirty="0"/>
              <a:t>budynku Wnioskodawcy z wyznaczeniem trasy dotarcia do tego punktu, 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a </a:t>
            </a:r>
            <a:r>
              <a:rPr lang="pl-PL" i="1" dirty="0"/>
              <a:t>w przypadku pacjentów także uzyskanie informacji przezywającej </a:t>
            </a:r>
            <a:r>
              <a:rPr lang="pl-PL" i="1" dirty="0" smtClean="0"/>
              <a:t>dla </a:t>
            </a:r>
            <a:r>
              <a:rPr lang="pl-PL" i="1" dirty="0"/>
              <a:t>skorzystania z obsługi celu jego przybycia w miejscu docelowym.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6615" y="2396800"/>
            <a:ext cx="2292264" cy="413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30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3"/>
          <p:cNvSpPr/>
          <p:nvPr/>
        </p:nvSpPr>
        <p:spPr>
          <a:xfrm>
            <a:off x="2031840" y="711360"/>
            <a:ext cx="8128080" cy="541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Rectangle 8"/>
          <p:cNvSpPr/>
          <p:nvPr/>
        </p:nvSpPr>
        <p:spPr>
          <a:xfrm>
            <a:off x="0" y="0"/>
            <a:ext cx="918439" cy="6858000"/>
          </a:xfrm>
          <a:prstGeom prst="rect">
            <a:avLst/>
          </a:prstGeom>
          <a:solidFill>
            <a:srgbClr val="A71E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ygne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29" y="6033002"/>
            <a:ext cx="654898" cy="654898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417903" y="3000901"/>
            <a:ext cx="53559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800" dirty="0"/>
              <a:t>Dziękuje za uwagę</a:t>
            </a:r>
          </a:p>
        </p:txBody>
      </p:sp>
    </p:spTree>
    <p:extLst>
      <p:ext uri="{BB962C8B-B14F-4D97-AF65-F5344CB8AC3E}">
        <p14:creationId xmlns:p14="http://schemas.microsoft.com/office/powerpoint/2010/main" val="11770094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7654</TotalTime>
  <Words>329</Words>
  <Application>Microsoft Office PowerPoint</Application>
  <PresentationFormat>Panoramiczny</PresentationFormat>
  <Paragraphs>82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Konrad Zaradny</dc:creator>
  <cp:lastModifiedBy>Dawid Górski</cp:lastModifiedBy>
  <cp:revision>180</cp:revision>
  <dcterms:created xsi:type="dcterms:W3CDTF">2016-04-07T08:58:51Z</dcterms:created>
  <dcterms:modified xsi:type="dcterms:W3CDTF">2021-08-20T10:35:46Z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Panoramiczny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