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7" r:id="rId2"/>
    <p:sldId id="267" r:id="rId3"/>
    <p:sldId id="268" r:id="rId4"/>
    <p:sldId id="272" r:id="rId5"/>
    <p:sldId id="273" r:id="rId6"/>
    <p:sldId id="274" r:id="rId7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65531" autoAdjust="0"/>
  </p:normalViewPr>
  <p:slideViewPr>
    <p:cSldViewPr snapToGrid="0">
      <p:cViewPr varScale="1">
        <p:scale>
          <a:sx n="103" d="100"/>
          <a:sy n="103" d="100"/>
        </p:scale>
        <p:origin x="22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905CA-8D9D-4062-9DFD-A466A274B8A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907AD-8527-4455-81F9-0C2281984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41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FA6B3-74AF-4C76-827D-397A2C20C2E5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ABB4A-4AFC-4E0F-A07D-F9C4C27D85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15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BB4A-4AFC-4E0F-A07D-F9C4C27D85D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430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BB4A-4AFC-4E0F-A07D-F9C4C27D85D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8641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BB4A-4AFC-4E0F-A07D-F9C4C27D85D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825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BB4A-4AFC-4E0F-A07D-F9C4C27D85D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391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BB4A-4AFC-4E0F-A07D-F9C4C27D85D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281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BB4A-4AFC-4E0F-A07D-F9C4C27D85D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580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78D5-46FD-4C0C-BB75-FA64F60906F6}" type="datetime1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02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2C91-2987-44EB-90F1-7D4B06847D17}" type="datetime1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01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4D81-206C-4BEE-9A22-B37232DCF6D7}" type="datetime1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1448-DA49-4F10-B557-2301DFBC9619}" type="datetime1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062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9362-E691-4C4D-8B0A-384205866D26}" type="datetime1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421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99B2-AFBB-498C-87A1-118EAC7D28CB}" type="datetime1">
              <a:rPr lang="pl-PL" smtClean="0"/>
              <a:t>23.08.2021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74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6DDE-9C3B-40DB-8D89-FBD4A8633832}" type="datetime1">
              <a:rPr lang="pl-PL" smtClean="0"/>
              <a:t>23.08.2021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95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EBB7-6E84-4D89-B327-F8A4533DAD0C}" type="datetime1">
              <a:rPr lang="pl-PL" smtClean="0"/>
              <a:t>23.08.2021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94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F6B0-7524-44DE-9C23-E9EE40DF0CF3}" type="datetime1">
              <a:rPr lang="pl-PL" smtClean="0"/>
              <a:t>23.08.2021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83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94ED-30F0-4E43-B30D-D83771D14866}" type="datetime1">
              <a:rPr lang="pl-PL" smtClean="0"/>
              <a:t>23.08.2021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9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DD0E-7129-4449-8780-7E3C0234E180}" type="datetime1">
              <a:rPr lang="pl-PL" smtClean="0"/>
              <a:t>23.08.2021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71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6E90B-AEDB-46EB-AF56-6B1EB7470D13}" type="datetime1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Wielkopolskie Centrum Onkologii, Prof. dr hab. J. Malicki, Dr n. o zdr. inż. M. Mocydlarz-Adamcewicz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8726-BEFB-4BBD-AD93-222E86663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661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3059" y="5629596"/>
            <a:ext cx="9144000" cy="1004469"/>
          </a:xfrm>
        </p:spPr>
        <p:txBody>
          <a:bodyPr>
            <a:normAutofit/>
          </a:bodyPr>
          <a:lstStyle/>
          <a:p>
            <a:r>
              <a:rPr lang="pl-PL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Wielkopolskie Centrum Onkologii</a:t>
            </a:r>
          </a:p>
          <a:p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dr hab. Julian Malicki</a:t>
            </a:r>
          </a:p>
          <a:p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n. o zdr. inż. Mirosława Mocydlarz-Adamcewicz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433059" y="249998"/>
            <a:ext cx="9325881" cy="956501"/>
            <a:chOff x="838200" y="231336"/>
            <a:chExt cx="9325881" cy="956501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9669" y="391886"/>
              <a:ext cx="1634412" cy="578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231336"/>
              <a:ext cx="7691469" cy="956501"/>
            </a:xfrm>
            <a:prstGeom prst="rect">
              <a:avLst/>
            </a:prstGeom>
          </p:spPr>
        </p:pic>
      </p:grp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747259" y="1589199"/>
            <a:ext cx="10515600" cy="3657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Rozwój infrastruktury informatycznej oraz rozbudowa EDM (Elektronicznej Dokumentacji Medycznej) i e-usług w celu zwiększenia dostępu i poziomu jakości usług z zakresu e-zdrowia</a:t>
            </a:r>
          </a:p>
          <a:p>
            <a:endParaRPr lang="pl-PL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Wielkopolski Regionalny Program Operacyjny </a:t>
            </a:r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2014+</a:t>
            </a:r>
          </a:p>
          <a:p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Całkowita </a:t>
            </a:r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wartość projektu</a:t>
            </a:r>
            <a:r>
              <a:rPr lang="pl-PL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3 151 014,00 zł</a:t>
            </a:r>
          </a:p>
          <a:p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Kwota kosztów kwalifikowanych</a:t>
            </a:r>
            <a:r>
              <a:rPr lang="pl-PL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3 151 014,00 zł</a:t>
            </a:r>
          </a:p>
          <a:p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Kwota dofinansowania</a:t>
            </a:r>
            <a:r>
              <a:rPr lang="pl-PL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2 678 361,89 </a:t>
            </a:r>
            <a:r>
              <a:rPr lang="pl-PL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zł</a:t>
            </a:r>
          </a:p>
          <a:p>
            <a:r>
              <a:rPr lang="pl-PL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Wkład własny</a:t>
            </a:r>
            <a:r>
              <a:rPr lang="pl-PL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15%</a:t>
            </a:r>
            <a:endParaRPr lang="pl-PL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l-PL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592638"/>
            <a:ext cx="10515600" cy="3510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Beneficjenci usług:</a:t>
            </a:r>
          </a:p>
          <a:p>
            <a:pPr lvl="1"/>
            <a:endParaRPr lang="pl-PL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pacjenci </a:t>
            </a: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WCO oraz ich opiekunowie prawni,</a:t>
            </a:r>
          </a:p>
          <a:p>
            <a:pPr lvl="1"/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personel medyczny, administracyjny i kadra zarządzająca WCO,</a:t>
            </a:r>
          </a:p>
          <a:p>
            <a:pPr lvl="1"/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pacjenci i personel </a:t>
            </a: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medyczny, </a:t>
            </a: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administracyjny podmiotów leczniczych, z którymi WCO </a:t>
            </a: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zawiera umowy </a:t>
            </a: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świadczenie usług </a:t>
            </a: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medycznych.</a:t>
            </a:r>
            <a:endParaRPr lang="pl-PL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2</a:t>
            </a:fld>
            <a:endParaRPr lang="pl-PL"/>
          </a:p>
        </p:txBody>
      </p:sp>
      <p:grpSp>
        <p:nvGrpSpPr>
          <p:cNvPr id="7" name="Grupa 6"/>
          <p:cNvGrpSpPr/>
          <p:nvPr/>
        </p:nvGrpSpPr>
        <p:grpSpPr>
          <a:xfrm>
            <a:off x="1433059" y="249998"/>
            <a:ext cx="9325881" cy="956501"/>
            <a:chOff x="838200" y="231336"/>
            <a:chExt cx="9325881" cy="95650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9669" y="391886"/>
              <a:ext cx="1634412" cy="578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231336"/>
              <a:ext cx="7691469" cy="956501"/>
            </a:xfrm>
            <a:prstGeom prst="rect">
              <a:avLst/>
            </a:prstGeom>
          </p:spPr>
        </p:pic>
      </p:grpSp>
      <p:sp>
        <p:nvSpPr>
          <p:cNvPr id="10" name="Tytuł 1"/>
          <p:cNvSpPr txBox="1">
            <a:spLocks/>
          </p:cNvSpPr>
          <p:nvPr/>
        </p:nvSpPr>
        <p:spPr>
          <a:xfrm>
            <a:off x="838200" y="10138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</a:t>
            </a:r>
            <a:endParaRPr lang="pl-P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750490" cy="365125"/>
          </a:xfrm>
        </p:spPr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02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5151" y="1604866"/>
            <a:ext cx="11094097" cy="5066522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pl-PL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 projektu: Poprawa jakości udzielania świadczeń zdrowotnych poprzez wdrożenie </a:t>
            </a:r>
            <a:r>
              <a:rPr lang="pl-PL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codziennej praktyki </a:t>
            </a:r>
            <a:r>
              <a:rPr lang="pl-PL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udzielania, kanałów </a:t>
            </a:r>
            <a:r>
              <a:rPr lang="pl-PL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informacyjno-komunikacyjnych i </a:t>
            </a:r>
            <a:r>
              <a:rPr lang="pl-PL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usług elektronicznych służących </a:t>
            </a:r>
            <a:r>
              <a:rPr lang="pl-PL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wymianie </a:t>
            </a:r>
            <a:r>
              <a:rPr lang="pl-PL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danych i informacji między </a:t>
            </a:r>
            <a:r>
              <a:rPr lang="pl-PL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pacjentami i szpitalem, personelem medycznym oraz systemami informacji medycznej, zintegrowanych z usługami dostępnymi na platformie </a:t>
            </a:r>
            <a:r>
              <a:rPr lang="pl-PL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P1. </a:t>
            </a:r>
            <a:endParaRPr lang="pl-PL" sz="19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spcBef>
                <a:spcPts val="500"/>
              </a:spcBef>
              <a:buNone/>
            </a:pPr>
            <a:endParaRPr lang="pl-PL" sz="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250"/>
              </a:spcBef>
            </a:pPr>
            <a:endParaRPr lang="pl-PL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250"/>
              </a:spcBef>
            </a:pP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Usprawnienie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procesu wizyty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pacjenta (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koordynacja ruchu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pacjenta,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systemy biletowe, powiadamianie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wizualne / głosowe, stały dostęp do informacji o statusie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oczekiwania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wizytę poprzez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stronę WWW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</a:t>
            </a:r>
          </a:p>
          <a:p>
            <a:pPr algn="just">
              <a:spcBef>
                <a:spcPts val="250"/>
              </a:spcBef>
            </a:pP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Poprawa dostępności i jakości udzielanych świadczeń zdrowotnych poprzez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rozszerzenie poziomu dostępnych metod kontaktu na warstwę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elektroniczną,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250"/>
              </a:spcBef>
            </a:pP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Usprawnienie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wymiany dokumentacji medycznej z podmiotami leczniczymi, </a:t>
            </a:r>
          </a:p>
          <a:p>
            <a:pPr algn="just">
              <a:spcBef>
                <a:spcPts val="250"/>
              </a:spcBef>
            </a:pP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Zwiększenie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niezawodności i odporności na awarie infrastruktury informatycznej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wysoka dostępność EDM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250"/>
              </a:spcBef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Rozbudowa systemu EDM dostosowującej działalność Szpitala do znowelizowanych przepisów prawa,</a:t>
            </a:r>
          </a:p>
          <a:p>
            <a:pPr algn="just">
              <a:spcBef>
                <a:spcPts val="250"/>
              </a:spcBef>
            </a:pP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Poprawa efektywności pracy personelu i zwiększenie poziomu bezpieczeństwa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systemów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przetwarzania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przechowywania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udostępniania danych o stanie zdrowia poprzez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wdrożenie nowoczesnych rozwiązań </a:t>
            </a:r>
            <a:r>
              <a:rPr lang="pl-PL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informatycznych.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3</a:t>
            </a:fld>
            <a:endParaRPr lang="pl-PL"/>
          </a:p>
        </p:txBody>
      </p:sp>
      <p:grpSp>
        <p:nvGrpSpPr>
          <p:cNvPr id="7" name="Grupa 6"/>
          <p:cNvGrpSpPr/>
          <p:nvPr/>
        </p:nvGrpSpPr>
        <p:grpSpPr>
          <a:xfrm>
            <a:off x="1433059" y="249998"/>
            <a:ext cx="9325881" cy="956501"/>
            <a:chOff x="838200" y="231336"/>
            <a:chExt cx="9325881" cy="95650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9669" y="391886"/>
              <a:ext cx="1634412" cy="578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231336"/>
              <a:ext cx="7691469" cy="956501"/>
            </a:xfrm>
            <a:prstGeom prst="rect">
              <a:avLst/>
            </a:prstGeom>
          </p:spPr>
        </p:pic>
      </p:grpSp>
      <p:sp>
        <p:nvSpPr>
          <p:cNvPr id="1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750490" cy="365125"/>
          </a:xfrm>
        </p:spPr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21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6414" y="2423612"/>
            <a:ext cx="10515600" cy="3848564"/>
          </a:xfrm>
        </p:spPr>
        <p:txBody>
          <a:bodyPr>
            <a:normAutofit/>
          </a:bodyPr>
          <a:lstStyle/>
          <a:p>
            <a:pPr algn="just"/>
            <a:r>
              <a:rPr lang="pl-PL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Usługa </a:t>
            </a:r>
            <a:r>
              <a:rPr lang="pl-PL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e-Wizyty -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pacjent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zarejestrowaniu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wizytę zdalną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będzie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mógł prowadzić rozmowę online z personelem medycznym, z wykorzystaniem bezpiecznych, dedykowanych narzędzi chat i wymieniać dokumentację niezbędną do udzielania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świadczenia poprzez moduł e-Wyniki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just"/>
            <a:endParaRPr lang="pl-PL" sz="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Usługa zarządzania ruchem </a:t>
            </a:r>
            <a:r>
              <a:rPr lang="pl-PL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pacjenta -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skierowanie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pacjenta do właściwej strefy udzielania świadczeń zdrowotnych,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zaproszenie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pacjenta do gabinetu w postaci dźwiękowej i słownej wraz z możliwością prezentacji informacji o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bieżących stanach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kolejek na stronach internetowych WCO i na kioskach w systemie nawigacji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wewnątrzbudynkowej zlokalizowanych na terenie WCO,</a:t>
            </a:r>
            <a:endParaRPr lang="pl-PL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4</a:t>
            </a:fld>
            <a:endParaRPr lang="pl-PL"/>
          </a:p>
        </p:txBody>
      </p:sp>
      <p:grpSp>
        <p:nvGrpSpPr>
          <p:cNvPr id="7" name="Grupa 6"/>
          <p:cNvGrpSpPr/>
          <p:nvPr/>
        </p:nvGrpSpPr>
        <p:grpSpPr>
          <a:xfrm>
            <a:off x="1433059" y="249998"/>
            <a:ext cx="9325881" cy="956501"/>
            <a:chOff x="838200" y="231336"/>
            <a:chExt cx="9325881" cy="95650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9669" y="391886"/>
              <a:ext cx="1634412" cy="578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231336"/>
              <a:ext cx="7691469" cy="956501"/>
            </a:xfrm>
            <a:prstGeom prst="rect">
              <a:avLst/>
            </a:prstGeom>
          </p:spPr>
        </p:pic>
      </p:grpSp>
      <p:sp>
        <p:nvSpPr>
          <p:cNvPr id="10" name="Tytuł 1"/>
          <p:cNvSpPr txBox="1">
            <a:spLocks/>
          </p:cNvSpPr>
          <p:nvPr/>
        </p:nvSpPr>
        <p:spPr>
          <a:xfrm>
            <a:off x="838200" y="10138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E-usługi – warstwa programowa</a:t>
            </a:r>
          </a:p>
        </p:txBody>
      </p:sp>
      <p:sp>
        <p:nvSpPr>
          <p:cNvPr id="1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750490" cy="365125"/>
          </a:xfrm>
        </p:spPr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22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0207" y="2423612"/>
            <a:ext cx="10719569" cy="3848564"/>
          </a:xfrm>
        </p:spPr>
        <p:txBody>
          <a:bodyPr>
            <a:noAutofit/>
          </a:bodyPr>
          <a:lstStyle/>
          <a:p>
            <a:pPr algn="just"/>
            <a:r>
              <a:rPr lang="pl-PL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Usługa e-Zlecenie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 </a:t>
            </a:r>
            <a:r>
              <a:rPr lang="pl-PL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e-Kontrahent </a:t>
            </a:r>
            <a:r>
              <a:rPr lang="pl-PL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elektroniczna realizacja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zleceń pomiędzy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WCO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podmiotami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leczniczymi w ramach wcześniej podpisanych, stałych umów na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udzielanie świadczeń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(poza P1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tj.: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dostęp Zleceniodawcy do listy zleconych lub odebranych zleceń,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wymiana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dokumentacji medycznej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pacjentów,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rozliczanie świadczeń w zakresie uzgodnionych terminów realizacji danej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usługi,</a:t>
            </a:r>
          </a:p>
          <a:p>
            <a:pPr algn="just"/>
            <a:endParaRPr lang="pl-PL" sz="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Usługa </a:t>
            </a:r>
            <a:r>
              <a:rPr lang="pl-PL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rozbudowująca istniejącą EDM 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możliwość tworzenia i wymiany lokalnego rejestru zdarzeń medycznych, z możliwością wyszukiwania i przeglądania w nim zdarzeń medycznych i indeksów medycznych, wyszukiwania i przeglądania zdarzeń medycznych oraz dokumentów medycznych zaindeksowanych w P1 wytworzonych przez inne podmioty zobowiązane do przekazywania </a:t>
            </a:r>
            <a:r>
              <a:rPr lang="pl-PL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dokumentów.</a:t>
            </a:r>
            <a:endParaRPr lang="pl-PL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5</a:t>
            </a:fld>
            <a:endParaRPr lang="pl-PL"/>
          </a:p>
        </p:txBody>
      </p:sp>
      <p:grpSp>
        <p:nvGrpSpPr>
          <p:cNvPr id="7" name="Grupa 6"/>
          <p:cNvGrpSpPr/>
          <p:nvPr/>
        </p:nvGrpSpPr>
        <p:grpSpPr>
          <a:xfrm>
            <a:off x="1433059" y="249998"/>
            <a:ext cx="9325881" cy="956501"/>
            <a:chOff x="838200" y="231336"/>
            <a:chExt cx="9325881" cy="95650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9669" y="391886"/>
              <a:ext cx="1634412" cy="578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231336"/>
              <a:ext cx="7691469" cy="956501"/>
            </a:xfrm>
            <a:prstGeom prst="rect">
              <a:avLst/>
            </a:prstGeom>
          </p:spPr>
        </p:pic>
      </p:grpSp>
      <p:sp>
        <p:nvSpPr>
          <p:cNvPr id="10" name="Tytuł 1"/>
          <p:cNvSpPr txBox="1">
            <a:spLocks/>
          </p:cNvSpPr>
          <p:nvPr/>
        </p:nvSpPr>
        <p:spPr>
          <a:xfrm>
            <a:off x="838200" y="10138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E-usługi – warstwa programowa</a:t>
            </a:r>
          </a:p>
        </p:txBody>
      </p:sp>
      <p:sp>
        <p:nvSpPr>
          <p:cNvPr id="1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750490" cy="365125"/>
          </a:xfrm>
        </p:spPr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460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0207" y="2423612"/>
            <a:ext cx="10719569" cy="3848564"/>
          </a:xfrm>
        </p:spPr>
        <p:txBody>
          <a:bodyPr>
            <a:noAutofit/>
          </a:bodyPr>
          <a:lstStyle/>
          <a:p>
            <a:pPr marL="625475" lvl="1" indent="-625475">
              <a:buFont typeface="+mj-lt"/>
              <a:buAutoNum type="arabicPeriod"/>
              <a:tabLst>
                <a:tab pos="625475" algn="l"/>
              </a:tabLst>
            </a:pP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Wysokowydajna i macierz dyskowa o pojemności ponad 200 TB – 1 szt.,</a:t>
            </a:r>
          </a:p>
          <a:p>
            <a:pPr marL="625475" lvl="1" indent="-625475">
              <a:buFont typeface="+mj-lt"/>
              <a:buAutoNum type="arabicPeriod"/>
              <a:tabLst>
                <a:tab pos="625475" algn="l"/>
              </a:tabLst>
            </a:pP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Serwery do wirtualizacji – 2 szt.,</a:t>
            </a:r>
          </a:p>
          <a:p>
            <a:pPr marL="625475" lvl="1" indent="-625475">
              <a:buFont typeface="+mj-lt"/>
              <a:buAutoNum type="arabicPeriod"/>
              <a:tabLst>
                <a:tab pos="625475" algn="l"/>
              </a:tabLst>
            </a:pP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Serwery do Zapasowego Centrum Przetwarzania Danych – 3szt</a:t>
            </a: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625475" lvl="1" indent="-625475">
              <a:buFont typeface="+mj-lt"/>
              <a:buAutoNum type="arabicPeriod"/>
              <a:tabLst>
                <a:tab pos="625475" algn="l"/>
              </a:tabLst>
            </a:pP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Przełącznik sieci SAN – 2 szt</a:t>
            </a: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</a:t>
            </a:r>
            <a:endParaRPr lang="pl-PL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5475" lvl="1" indent="-625475">
              <a:buFont typeface="+mj-lt"/>
              <a:buAutoNum type="arabicPeriod"/>
              <a:tabLst>
                <a:tab pos="625475" algn="l"/>
              </a:tabLst>
            </a:pP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Stanowiska </a:t>
            </a:r>
            <a:r>
              <a:rPr 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robocze – 50 szt</a:t>
            </a:r>
            <a:r>
              <a:rPr lang="pl-PL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pl-PL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8726-BEFB-4BBD-AD93-222E86663333}" type="slidenum">
              <a:rPr lang="pl-PL" smtClean="0"/>
              <a:t>6</a:t>
            </a:fld>
            <a:endParaRPr lang="pl-PL"/>
          </a:p>
        </p:txBody>
      </p:sp>
      <p:grpSp>
        <p:nvGrpSpPr>
          <p:cNvPr id="7" name="Grupa 6"/>
          <p:cNvGrpSpPr/>
          <p:nvPr/>
        </p:nvGrpSpPr>
        <p:grpSpPr>
          <a:xfrm>
            <a:off x="1433059" y="249998"/>
            <a:ext cx="9325881" cy="956501"/>
            <a:chOff x="838200" y="231336"/>
            <a:chExt cx="9325881" cy="95650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9669" y="391886"/>
              <a:ext cx="1634412" cy="578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Obraz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231336"/>
              <a:ext cx="7691469" cy="956501"/>
            </a:xfrm>
            <a:prstGeom prst="rect">
              <a:avLst/>
            </a:prstGeom>
          </p:spPr>
        </p:pic>
      </p:grpSp>
      <p:sp>
        <p:nvSpPr>
          <p:cNvPr id="10" name="Tytuł 1"/>
          <p:cNvSpPr txBox="1">
            <a:spLocks/>
          </p:cNvSpPr>
          <p:nvPr/>
        </p:nvSpPr>
        <p:spPr>
          <a:xfrm>
            <a:off x="838200" y="10138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E-usługi – warstwa sprzętowa</a:t>
            </a:r>
          </a:p>
        </p:txBody>
      </p:sp>
      <p:sp>
        <p:nvSpPr>
          <p:cNvPr id="1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750490" cy="365125"/>
          </a:xfrm>
        </p:spPr>
        <p:txBody>
          <a:bodyPr/>
          <a:lstStyle/>
          <a:p>
            <a:r>
              <a:rPr lang="pl-PL" smtClean="0"/>
              <a:t>Wielkopolskie Centrum Onkologii, Prof. dr hab. J. Malicki, Dr n. o zdr. inż. M. Mocydlarz-Adamcewicz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16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636</Words>
  <Application>Microsoft Office PowerPoint</Application>
  <PresentationFormat>Panoramiczny</PresentationFormat>
  <Paragraphs>55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MMA</dc:creator>
  <cp:lastModifiedBy>MMA</cp:lastModifiedBy>
  <cp:revision>65</cp:revision>
  <cp:lastPrinted>2021-08-23T07:04:59Z</cp:lastPrinted>
  <dcterms:created xsi:type="dcterms:W3CDTF">2021-08-20T06:25:03Z</dcterms:created>
  <dcterms:modified xsi:type="dcterms:W3CDTF">2021-08-23T11:56:56Z</dcterms:modified>
</cp:coreProperties>
</file>