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338" r:id="rId4"/>
    <p:sldId id="356" r:id="rId5"/>
    <p:sldId id="344" r:id="rId6"/>
    <p:sldId id="345" r:id="rId7"/>
    <p:sldId id="346" r:id="rId8"/>
    <p:sldId id="347" r:id="rId9"/>
    <p:sldId id="348" r:id="rId10"/>
    <p:sldId id="349" r:id="rId11"/>
    <p:sldId id="339" r:id="rId12"/>
    <p:sldId id="340" r:id="rId13"/>
    <p:sldId id="341" r:id="rId14"/>
    <p:sldId id="342" r:id="rId15"/>
    <p:sldId id="343" r:id="rId16"/>
    <p:sldId id="350" r:id="rId17"/>
    <p:sldId id="351" r:id="rId18"/>
    <p:sldId id="354" r:id="rId19"/>
    <p:sldId id="355" r:id="rId20"/>
    <p:sldId id="353" r:id="rId21"/>
    <p:sldId id="352" r:id="rId22"/>
    <p:sldId id="337" r:id="rId23"/>
    <p:sldId id="336" r:id="rId2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82E4D1-2FB7-4CBA-BF99-BCDBDF2EFA22}" type="doc">
      <dgm:prSet loTypeId="urn:microsoft.com/office/officeart/2009/3/layout/HorizontalOrganizationChart" loCatId="hierarchy" qsTypeId="urn:microsoft.com/office/officeart/2005/8/quickstyle/simple1" qsCatId="simple" csTypeId="urn:microsoft.com/office/officeart/2005/8/colors/accent0_1" csCatId="mainScheme" phldr="1"/>
      <dgm:spPr/>
      <dgm:t>
        <a:bodyPr/>
        <a:lstStyle/>
        <a:p>
          <a:endParaRPr lang="pl-PL"/>
        </a:p>
      </dgm:t>
    </dgm:pt>
    <dgm:pt modelId="{7699D1B9-9968-46BE-BBC5-9715EAC5ADCF}">
      <dgm:prSet phldrT="[Tekst]"/>
      <dgm:spPr/>
      <dgm:t>
        <a:bodyPr/>
        <a:lstStyle/>
        <a:p>
          <a:r>
            <a:rPr lang="pl-PL" dirty="0" smtClean="0"/>
            <a:t>System prawa odpadowego</a:t>
          </a:r>
          <a:endParaRPr lang="pl-PL" dirty="0"/>
        </a:p>
      </dgm:t>
    </dgm:pt>
    <dgm:pt modelId="{90FC93F4-383A-482E-8D17-B5ED94B634C1}" type="parTrans" cxnId="{D08DE4A4-3AB0-4141-9ECA-F4DA5BF9DE95}">
      <dgm:prSet/>
      <dgm:spPr/>
      <dgm:t>
        <a:bodyPr/>
        <a:lstStyle/>
        <a:p>
          <a:endParaRPr lang="pl-PL"/>
        </a:p>
      </dgm:t>
    </dgm:pt>
    <dgm:pt modelId="{252EF61A-FE85-4800-83D2-8BE1ECFE0662}" type="sibTrans" cxnId="{D08DE4A4-3AB0-4141-9ECA-F4DA5BF9DE95}">
      <dgm:prSet/>
      <dgm:spPr/>
      <dgm:t>
        <a:bodyPr/>
        <a:lstStyle/>
        <a:p>
          <a:endParaRPr lang="pl-PL"/>
        </a:p>
      </dgm:t>
    </dgm:pt>
    <dgm:pt modelId="{4832BD17-3F98-454D-A63F-0D2C9895A179}">
      <dgm:prSet phldrT="[Tekst]"/>
      <dgm:spPr/>
      <dgm:t>
        <a:bodyPr/>
        <a:lstStyle/>
        <a:p>
          <a:r>
            <a:rPr lang="pl-PL" dirty="0" smtClean="0"/>
            <a:t>Nowelizacja ustawy o odpadach (UD 43)</a:t>
          </a:r>
          <a:endParaRPr lang="pl-PL" dirty="0"/>
        </a:p>
      </dgm:t>
    </dgm:pt>
    <dgm:pt modelId="{2FC4B5EC-17D8-43F1-A1CF-56100B5764F8}" type="parTrans" cxnId="{D1BC2E56-AC9C-4D31-8F13-3FEB4A5A12CE}">
      <dgm:prSet/>
      <dgm:spPr/>
      <dgm:t>
        <a:bodyPr/>
        <a:lstStyle/>
        <a:p>
          <a:endParaRPr lang="pl-PL"/>
        </a:p>
      </dgm:t>
    </dgm:pt>
    <dgm:pt modelId="{F6EC7B56-0306-41B4-8BF5-E61A17BB4E7E}" type="sibTrans" cxnId="{D1BC2E56-AC9C-4D31-8F13-3FEB4A5A12CE}">
      <dgm:prSet/>
      <dgm:spPr/>
      <dgm:t>
        <a:bodyPr/>
        <a:lstStyle/>
        <a:p>
          <a:endParaRPr lang="pl-PL"/>
        </a:p>
      </dgm:t>
    </dgm:pt>
    <dgm:pt modelId="{3085BA6B-70D9-4F00-AA4D-3415337FE0DC}">
      <dgm:prSet phldrT="[Tekst]"/>
      <dgm:spPr/>
      <dgm:t>
        <a:bodyPr/>
        <a:lstStyle/>
        <a:p>
          <a:r>
            <a:rPr lang="pl-PL" dirty="0" smtClean="0"/>
            <a:t>Nowelizacja UCPG (Sejm 1275)</a:t>
          </a:r>
          <a:endParaRPr lang="pl-PL" dirty="0"/>
        </a:p>
      </dgm:t>
    </dgm:pt>
    <dgm:pt modelId="{1F977642-41B1-4DFF-A88A-61F1595C8656}" type="parTrans" cxnId="{AC541374-CC8B-45C2-8ADA-4709A28464C5}">
      <dgm:prSet/>
      <dgm:spPr/>
      <dgm:t>
        <a:bodyPr/>
        <a:lstStyle/>
        <a:p>
          <a:endParaRPr lang="pl-PL"/>
        </a:p>
      </dgm:t>
    </dgm:pt>
    <dgm:pt modelId="{8722CB94-EC81-49F8-AD44-CCE9461A3844}" type="sibTrans" cxnId="{AC541374-CC8B-45C2-8ADA-4709A28464C5}">
      <dgm:prSet/>
      <dgm:spPr/>
      <dgm:t>
        <a:bodyPr/>
        <a:lstStyle/>
        <a:p>
          <a:endParaRPr lang="pl-PL"/>
        </a:p>
      </dgm:t>
    </dgm:pt>
    <dgm:pt modelId="{9483CEAE-8AD0-4DCB-85CC-EA24BBCD4C2A}">
      <dgm:prSet phldrT="[Tekst]"/>
      <dgm:spPr/>
      <dgm:t>
        <a:bodyPr/>
        <a:lstStyle/>
        <a:p>
          <a:r>
            <a:rPr lang="pl-PL" dirty="0" smtClean="0"/>
            <a:t>Akty wykonawcze (np. MBP)</a:t>
          </a:r>
          <a:endParaRPr lang="pl-PL" dirty="0"/>
        </a:p>
      </dgm:t>
    </dgm:pt>
    <dgm:pt modelId="{89A4D08C-EFD5-41EF-91F6-65262079539F}" type="parTrans" cxnId="{3B3FEB2A-54D3-4965-8776-947FA8440406}">
      <dgm:prSet/>
      <dgm:spPr/>
      <dgm:t>
        <a:bodyPr/>
        <a:lstStyle/>
        <a:p>
          <a:endParaRPr lang="pl-PL"/>
        </a:p>
      </dgm:t>
    </dgm:pt>
    <dgm:pt modelId="{61B4DD3C-299D-41C1-9EDE-1E978E245C28}" type="sibTrans" cxnId="{3B3FEB2A-54D3-4965-8776-947FA8440406}">
      <dgm:prSet/>
      <dgm:spPr/>
      <dgm:t>
        <a:bodyPr/>
        <a:lstStyle/>
        <a:p>
          <a:endParaRPr lang="pl-PL"/>
        </a:p>
      </dgm:t>
    </dgm:pt>
    <dgm:pt modelId="{EBCC3611-ADB3-4400-B272-F19B183B86DB}">
      <dgm:prSet phldrT="[Tekst]"/>
      <dgm:spPr/>
      <dgm:t>
        <a:bodyPr/>
        <a:lstStyle/>
        <a:p>
          <a:r>
            <a:rPr lang="pl-PL" dirty="0" smtClean="0"/>
            <a:t>ROP</a:t>
          </a:r>
          <a:endParaRPr lang="pl-PL" dirty="0"/>
        </a:p>
      </dgm:t>
    </dgm:pt>
    <dgm:pt modelId="{3A02DC9F-EFE3-4890-8E32-5AFC317B568C}" type="parTrans" cxnId="{D4CF35C7-34C1-4A31-93E3-653F68DB647D}">
      <dgm:prSet/>
      <dgm:spPr/>
      <dgm:t>
        <a:bodyPr/>
        <a:lstStyle/>
        <a:p>
          <a:endParaRPr lang="pl-PL"/>
        </a:p>
      </dgm:t>
    </dgm:pt>
    <dgm:pt modelId="{D241E114-0A79-425C-810B-1C1A47FE4791}" type="sibTrans" cxnId="{D4CF35C7-34C1-4A31-93E3-653F68DB647D}">
      <dgm:prSet/>
      <dgm:spPr/>
      <dgm:t>
        <a:bodyPr/>
        <a:lstStyle/>
        <a:p>
          <a:endParaRPr lang="pl-PL"/>
        </a:p>
      </dgm:t>
    </dgm:pt>
    <dgm:pt modelId="{71616B55-D908-4F60-B241-AA37C8F189F0}">
      <dgm:prSet phldrT="[Tekst]"/>
      <dgm:spPr/>
      <dgm:t>
        <a:bodyPr/>
        <a:lstStyle/>
        <a:p>
          <a:r>
            <a:rPr lang="pl-PL" dirty="0" smtClean="0"/>
            <a:t>Systemy kaucyjne</a:t>
          </a:r>
          <a:endParaRPr lang="pl-PL" dirty="0"/>
        </a:p>
      </dgm:t>
    </dgm:pt>
    <dgm:pt modelId="{7C46D586-DF20-45F5-ADC7-0C5725C2C0EC}" type="parTrans" cxnId="{FD566E72-9363-4C91-AAD8-4D7B7809642B}">
      <dgm:prSet/>
      <dgm:spPr/>
      <dgm:t>
        <a:bodyPr/>
        <a:lstStyle/>
        <a:p>
          <a:endParaRPr lang="pl-PL"/>
        </a:p>
      </dgm:t>
    </dgm:pt>
    <dgm:pt modelId="{C68A7EFC-7CDD-40C3-BFAB-54A547D9CEDC}" type="sibTrans" cxnId="{FD566E72-9363-4C91-AAD8-4D7B7809642B}">
      <dgm:prSet/>
      <dgm:spPr/>
      <dgm:t>
        <a:bodyPr/>
        <a:lstStyle/>
        <a:p>
          <a:endParaRPr lang="pl-PL"/>
        </a:p>
      </dgm:t>
    </dgm:pt>
    <dgm:pt modelId="{D08911A7-96EB-4D59-88CF-3F243DD8911F}">
      <dgm:prSet phldrT="[Tekst]"/>
      <dgm:spPr/>
      <dgm:t>
        <a:bodyPr/>
        <a:lstStyle/>
        <a:p>
          <a:r>
            <a:rPr lang="pl-PL" dirty="0" smtClean="0"/>
            <a:t>???</a:t>
          </a:r>
          <a:endParaRPr lang="pl-PL" dirty="0"/>
        </a:p>
      </dgm:t>
    </dgm:pt>
    <dgm:pt modelId="{3112F446-5777-4234-81D1-901C8CF6EB02}" type="parTrans" cxnId="{31ED5FC3-9D43-410D-876B-7DAD0D18634E}">
      <dgm:prSet/>
      <dgm:spPr/>
      <dgm:t>
        <a:bodyPr/>
        <a:lstStyle/>
        <a:p>
          <a:endParaRPr lang="pl-PL"/>
        </a:p>
      </dgm:t>
    </dgm:pt>
    <dgm:pt modelId="{D2CC5104-F01E-43AB-B24E-5FD6F79372F4}" type="sibTrans" cxnId="{31ED5FC3-9D43-410D-876B-7DAD0D18634E}">
      <dgm:prSet/>
      <dgm:spPr/>
      <dgm:t>
        <a:bodyPr/>
        <a:lstStyle/>
        <a:p>
          <a:endParaRPr lang="pl-PL"/>
        </a:p>
      </dgm:t>
    </dgm:pt>
    <dgm:pt modelId="{1A572202-5594-4477-B47E-A5516617F07F}" type="pres">
      <dgm:prSet presAssocID="{6582E4D1-2FB7-4CBA-BF99-BCDBDF2EFA22}" presName="hierChild1" presStyleCnt="0">
        <dgm:presLayoutVars>
          <dgm:orgChart val="1"/>
          <dgm:chPref val="1"/>
          <dgm:dir/>
          <dgm:animOne val="branch"/>
          <dgm:animLvl val="lvl"/>
          <dgm:resizeHandles/>
        </dgm:presLayoutVars>
      </dgm:prSet>
      <dgm:spPr/>
      <dgm:t>
        <a:bodyPr/>
        <a:lstStyle/>
        <a:p>
          <a:endParaRPr lang="pl-PL"/>
        </a:p>
      </dgm:t>
    </dgm:pt>
    <dgm:pt modelId="{00655473-D826-43E0-9F25-85AA59CDACCA}" type="pres">
      <dgm:prSet presAssocID="{7699D1B9-9968-46BE-BBC5-9715EAC5ADCF}" presName="hierRoot1" presStyleCnt="0">
        <dgm:presLayoutVars>
          <dgm:hierBranch val="init"/>
        </dgm:presLayoutVars>
      </dgm:prSet>
      <dgm:spPr/>
    </dgm:pt>
    <dgm:pt modelId="{AFD62346-F74D-441D-A05D-BB34805919D3}" type="pres">
      <dgm:prSet presAssocID="{7699D1B9-9968-46BE-BBC5-9715EAC5ADCF}" presName="rootComposite1" presStyleCnt="0"/>
      <dgm:spPr/>
    </dgm:pt>
    <dgm:pt modelId="{36CCD455-DFB6-4117-B92E-7DD8D03218B7}" type="pres">
      <dgm:prSet presAssocID="{7699D1B9-9968-46BE-BBC5-9715EAC5ADCF}" presName="rootText1" presStyleLbl="node0" presStyleIdx="0" presStyleCnt="1">
        <dgm:presLayoutVars>
          <dgm:chPref val="3"/>
        </dgm:presLayoutVars>
      </dgm:prSet>
      <dgm:spPr/>
      <dgm:t>
        <a:bodyPr/>
        <a:lstStyle/>
        <a:p>
          <a:endParaRPr lang="pl-PL"/>
        </a:p>
      </dgm:t>
    </dgm:pt>
    <dgm:pt modelId="{23282CF6-AC72-49C5-8BF2-81390927F51D}" type="pres">
      <dgm:prSet presAssocID="{7699D1B9-9968-46BE-BBC5-9715EAC5ADCF}" presName="rootConnector1" presStyleLbl="node1" presStyleIdx="0" presStyleCnt="0"/>
      <dgm:spPr/>
      <dgm:t>
        <a:bodyPr/>
        <a:lstStyle/>
        <a:p>
          <a:endParaRPr lang="pl-PL"/>
        </a:p>
      </dgm:t>
    </dgm:pt>
    <dgm:pt modelId="{858D7670-A9BF-4B5D-9CBD-07D5553BFD65}" type="pres">
      <dgm:prSet presAssocID="{7699D1B9-9968-46BE-BBC5-9715EAC5ADCF}" presName="hierChild2" presStyleCnt="0"/>
      <dgm:spPr/>
    </dgm:pt>
    <dgm:pt modelId="{CA2CF900-FADA-422F-9C7D-74CA3D460F33}" type="pres">
      <dgm:prSet presAssocID="{2FC4B5EC-17D8-43F1-A1CF-56100B5764F8}" presName="Name64" presStyleLbl="parChTrans1D2" presStyleIdx="0" presStyleCnt="6"/>
      <dgm:spPr/>
      <dgm:t>
        <a:bodyPr/>
        <a:lstStyle/>
        <a:p>
          <a:endParaRPr lang="pl-PL"/>
        </a:p>
      </dgm:t>
    </dgm:pt>
    <dgm:pt modelId="{A8A8942E-C42B-46AC-A7F1-ECF864EF5261}" type="pres">
      <dgm:prSet presAssocID="{4832BD17-3F98-454D-A63F-0D2C9895A179}" presName="hierRoot2" presStyleCnt="0">
        <dgm:presLayoutVars>
          <dgm:hierBranch val="init"/>
        </dgm:presLayoutVars>
      </dgm:prSet>
      <dgm:spPr/>
    </dgm:pt>
    <dgm:pt modelId="{3F365A43-2282-4CB5-BB22-EC840977F85B}" type="pres">
      <dgm:prSet presAssocID="{4832BD17-3F98-454D-A63F-0D2C9895A179}" presName="rootComposite" presStyleCnt="0"/>
      <dgm:spPr/>
    </dgm:pt>
    <dgm:pt modelId="{A23F4E15-DA9D-44B2-B439-0B405E5712C2}" type="pres">
      <dgm:prSet presAssocID="{4832BD17-3F98-454D-A63F-0D2C9895A179}" presName="rootText" presStyleLbl="node2" presStyleIdx="0" presStyleCnt="6" custScaleX="240982">
        <dgm:presLayoutVars>
          <dgm:chPref val="3"/>
        </dgm:presLayoutVars>
      </dgm:prSet>
      <dgm:spPr/>
      <dgm:t>
        <a:bodyPr/>
        <a:lstStyle/>
        <a:p>
          <a:endParaRPr lang="pl-PL"/>
        </a:p>
      </dgm:t>
    </dgm:pt>
    <dgm:pt modelId="{A99BC4F4-AAC3-42C7-AE81-72D3946D93E3}" type="pres">
      <dgm:prSet presAssocID="{4832BD17-3F98-454D-A63F-0D2C9895A179}" presName="rootConnector" presStyleLbl="node2" presStyleIdx="0" presStyleCnt="6"/>
      <dgm:spPr/>
      <dgm:t>
        <a:bodyPr/>
        <a:lstStyle/>
        <a:p>
          <a:endParaRPr lang="pl-PL"/>
        </a:p>
      </dgm:t>
    </dgm:pt>
    <dgm:pt modelId="{8990674A-5FD5-4ACC-8C71-5AB616DE8DFB}" type="pres">
      <dgm:prSet presAssocID="{4832BD17-3F98-454D-A63F-0D2C9895A179}" presName="hierChild4" presStyleCnt="0"/>
      <dgm:spPr/>
    </dgm:pt>
    <dgm:pt modelId="{3ADE53FC-8C3A-4F6B-8C75-4971983630C0}" type="pres">
      <dgm:prSet presAssocID="{4832BD17-3F98-454D-A63F-0D2C9895A179}" presName="hierChild5" presStyleCnt="0"/>
      <dgm:spPr/>
    </dgm:pt>
    <dgm:pt modelId="{EE121C85-3645-430A-861A-9D0BE4A171E0}" type="pres">
      <dgm:prSet presAssocID="{1F977642-41B1-4DFF-A88A-61F1595C8656}" presName="Name64" presStyleLbl="parChTrans1D2" presStyleIdx="1" presStyleCnt="6"/>
      <dgm:spPr/>
      <dgm:t>
        <a:bodyPr/>
        <a:lstStyle/>
        <a:p>
          <a:endParaRPr lang="pl-PL"/>
        </a:p>
      </dgm:t>
    </dgm:pt>
    <dgm:pt modelId="{1CCCF0F0-BA11-4ED6-8CC4-235E0B505B21}" type="pres">
      <dgm:prSet presAssocID="{3085BA6B-70D9-4F00-AA4D-3415337FE0DC}" presName="hierRoot2" presStyleCnt="0">
        <dgm:presLayoutVars>
          <dgm:hierBranch val="init"/>
        </dgm:presLayoutVars>
      </dgm:prSet>
      <dgm:spPr/>
    </dgm:pt>
    <dgm:pt modelId="{4DC2ED87-F39A-4106-A4D7-E6101922320F}" type="pres">
      <dgm:prSet presAssocID="{3085BA6B-70D9-4F00-AA4D-3415337FE0DC}" presName="rootComposite" presStyleCnt="0"/>
      <dgm:spPr/>
    </dgm:pt>
    <dgm:pt modelId="{16E2CFD5-41A5-4B43-954E-F063401B687C}" type="pres">
      <dgm:prSet presAssocID="{3085BA6B-70D9-4F00-AA4D-3415337FE0DC}" presName="rootText" presStyleLbl="node2" presStyleIdx="1" presStyleCnt="6" custScaleX="240982">
        <dgm:presLayoutVars>
          <dgm:chPref val="3"/>
        </dgm:presLayoutVars>
      </dgm:prSet>
      <dgm:spPr/>
      <dgm:t>
        <a:bodyPr/>
        <a:lstStyle/>
        <a:p>
          <a:endParaRPr lang="pl-PL"/>
        </a:p>
      </dgm:t>
    </dgm:pt>
    <dgm:pt modelId="{C0BFC0B1-2657-43B3-9E61-C0531C20D7D1}" type="pres">
      <dgm:prSet presAssocID="{3085BA6B-70D9-4F00-AA4D-3415337FE0DC}" presName="rootConnector" presStyleLbl="node2" presStyleIdx="1" presStyleCnt="6"/>
      <dgm:spPr/>
      <dgm:t>
        <a:bodyPr/>
        <a:lstStyle/>
        <a:p>
          <a:endParaRPr lang="pl-PL"/>
        </a:p>
      </dgm:t>
    </dgm:pt>
    <dgm:pt modelId="{BEF17E2D-9BB8-4B7A-8D01-7D486C2586ED}" type="pres">
      <dgm:prSet presAssocID="{3085BA6B-70D9-4F00-AA4D-3415337FE0DC}" presName="hierChild4" presStyleCnt="0"/>
      <dgm:spPr/>
    </dgm:pt>
    <dgm:pt modelId="{741B2FFE-26B8-48A3-9ECA-B73CD413F815}" type="pres">
      <dgm:prSet presAssocID="{3085BA6B-70D9-4F00-AA4D-3415337FE0DC}" presName="hierChild5" presStyleCnt="0"/>
      <dgm:spPr/>
    </dgm:pt>
    <dgm:pt modelId="{3E685464-C832-4ADB-A54E-8665370E9A1F}" type="pres">
      <dgm:prSet presAssocID="{89A4D08C-EFD5-41EF-91F6-65262079539F}" presName="Name64" presStyleLbl="parChTrans1D2" presStyleIdx="2" presStyleCnt="6"/>
      <dgm:spPr/>
      <dgm:t>
        <a:bodyPr/>
        <a:lstStyle/>
        <a:p>
          <a:endParaRPr lang="pl-PL"/>
        </a:p>
      </dgm:t>
    </dgm:pt>
    <dgm:pt modelId="{CD5ACA1A-BBFE-4FFE-880E-514CA030D322}" type="pres">
      <dgm:prSet presAssocID="{9483CEAE-8AD0-4DCB-85CC-EA24BBCD4C2A}" presName="hierRoot2" presStyleCnt="0">
        <dgm:presLayoutVars>
          <dgm:hierBranch val="init"/>
        </dgm:presLayoutVars>
      </dgm:prSet>
      <dgm:spPr/>
    </dgm:pt>
    <dgm:pt modelId="{A3C9E861-96A2-4D13-B2DF-C5E8F8D52E6D}" type="pres">
      <dgm:prSet presAssocID="{9483CEAE-8AD0-4DCB-85CC-EA24BBCD4C2A}" presName="rootComposite" presStyleCnt="0"/>
      <dgm:spPr/>
    </dgm:pt>
    <dgm:pt modelId="{51AEE623-B8E5-475B-A7D8-1CE18C85A54A}" type="pres">
      <dgm:prSet presAssocID="{9483CEAE-8AD0-4DCB-85CC-EA24BBCD4C2A}" presName="rootText" presStyleLbl="node2" presStyleIdx="2" presStyleCnt="6" custScaleX="240982">
        <dgm:presLayoutVars>
          <dgm:chPref val="3"/>
        </dgm:presLayoutVars>
      </dgm:prSet>
      <dgm:spPr/>
      <dgm:t>
        <a:bodyPr/>
        <a:lstStyle/>
        <a:p>
          <a:endParaRPr lang="pl-PL"/>
        </a:p>
      </dgm:t>
    </dgm:pt>
    <dgm:pt modelId="{AA47DD1A-9EF7-4E98-9CFB-D96CD16645F9}" type="pres">
      <dgm:prSet presAssocID="{9483CEAE-8AD0-4DCB-85CC-EA24BBCD4C2A}" presName="rootConnector" presStyleLbl="node2" presStyleIdx="2" presStyleCnt="6"/>
      <dgm:spPr/>
      <dgm:t>
        <a:bodyPr/>
        <a:lstStyle/>
        <a:p>
          <a:endParaRPr lang="pl-PL"/>
        </a:p>
      </dgm:t>
    </dgm:pt>
    <dgm:pt modelId="{9DC5799F-A961-424F-99CF-9E51917FAA06}" type="pres">
      <dgm:prSet presAssocID="{9483CEAE-8AD0-4DCB-85CC-EA24BBCD4C2A}" presName="hierChild4" presStyleCnt="0"/>
      <dgm:spPr/>
    </dgm:pt>
    <dgm:pt modelId="{FA2112FB-C6B1-45FC-B746-5C09C047291D}" type="pres">
      <dgm:prSet presAssocID="{9483CEAE-8AD0-4DCB-85CC-EA24BBCD4C2A}" presName="hierChild5" presStyleCnt="0"/>
      <dgm:spPr/>
    </dgm:pt>
    <dgm:pt modelId="{E26D6A63-B856-4B4F-8773-E567320F8696}" type="pres">
      <dgm:prSet presAssocID="{3A02DC9F-EFE3-4890-8E32-5AFC317B568C}" presName="Name64" presStyleLbl="parChTrans1D2" presStyleIdx="3" presStyleCnt="6"/>
      <dgm:spPr/>
      <dgm:t>
        <a:bodyPr/>
        <a:lstStyle/>
        <a:p>
          <a:endParaRPr lang="pl-PL"/>
        </a:p>
      </dgm:t>
    </dgm:pt>
    <dgm:pt modelId="{435CBF69-7459-404D-BB90-912E282DBE91}" type="pres">
      <dgm:prSet presAssocID="{EBCC3611-ADB3-4400-B272-F19B183B86DB}" presName="hierRoot2" presStyleCnt="0">
        <dgm:presLayoutVars>
          <dgm:hierBranch val="init"/>
        </dgm:presLayoutVars>
      </dgm:prSet>
      <dgm:spPr/>
    </dgm:pt>
    <dgm:pt modelId="{98BDE4DD-5F55-4419-BFFD-E54096765AF1}" type="pres">
      <dgm:prSet presAssocID="{EBCC3611-ADB3-4400-B272-F19B183B86DB}" presName="rootComposite" presStyleCnt="0"/>
      <dgm:spPr/>
    </dgm:pt>
    <dgm:pt modelId="{620A1089-DFDA-406E-B563-BF3D0F01FAC0}" type="pres">
      <dgm:prSet presAssocID="{EBCC3611-ADB3-4400-B272-F19B183B86DB}" presName="rootText" presStyleLbl="node2" presStyleIdx="3" presStyleCnt="6" custScaleX="240982">
        <dgm:presLayoutVars>
          <dgm:chPref val="3"/>
        </dgm:presLayoutVars>
      </dgm:prSet>
      <dgm:spPr/>
      <dgm:t>
        <a:bodyPr/>
        <a:lstStyle/>
        <a:p>
          <a:endParaRPr lang="pl-PL"/>
        </a:p>
      </dgm:t>
    </dgm:pt>
    <dgm:pt modelId="{76623B99-4AD0-4A22-BC45-0F61784D57C7}" type="pres">
      <dgm:prSet presAssocID="{EBCC3611-ADB3-4400-B272-F19B183B86DB}" presName="rootConnector" presStyleLbl="node2" presStyleIdx="3" presStyleCnt="6"/>
      <dgm:spPr/>
      <dgm:t>
        <a:bodyPr/>
        <a:lstStyle/>
        <a:p>
          <a:endParaRPr lang="pl-PL"/>
        </a:p>
      </dgm:t>
    </dgm:pt>
    <dgm:pt modelId="{F74E93FC-6191-4BED-8A23-F717DDAA23FB}" type="pres">
      <dgm:prSet presAssocID="{EBCC3611-ADB3-4400-B272-F19B183B86DB}" presName="hierChild4" presStyleCnt="0"/>
      <dgm:spPr/>
    </dgm:pt>
    <dgm:pt modelId="{AF9B4E03-9AA0-457F-BCDE-417421EC7C7D}" type="pres">
      <dgm:prSet presAssocID="{EBCC3611-ADB3-4400-B272-F19B183B86DB}" presName="hierChild5" presStyleCnt="0"/>
      <dgm:spPr/>
    </dgm:pt>
    <dgm:pt modelId="{BB368C93-0FC8-4FFD-8018-7EE2C2AF1AD4}" type="pres">
      <dgm:prSet presAssocID="{7C46D586-DF20-45F5-ADC7-0C5725C2C0EC}" presName="Name64" presStyleLbl="parChTrans1D2" presStyleIdx="4" presStyleCnt="6"/>
      <dgm:spPr/>
      <dgm:t>
        <a:bodyPr/>
        <a:lstStyle/>
        <a:p>
          <a:endParaRPr lang="pl-PL"/>
        </a:p>
      </dgm:t>
    </dgm:pt>
    <dgm:pt modelId="{CAD18F7F-7443-4B70-AFC2-543BE11157EA}" type="pres">
      <dgm:prSet presAssocID="{71616B55-D908-4F60-B241-AA37C8F189F0}" presName="hierRoot2" presStyleCnt="0">
        <dgm:presLayoutVars>
          <dgm:hierBranch val="init"/>
        </dgm:presLayoutVars>
      </dgm:prSet>
      <dgm:spPr/>
    </dgm:pt>
    <dgm:pt modelId="{07A6257E-887E-4C02-93B1-EFFB6E891891}" type="pres">
      <dgm:prSet presAssocID="{71616B55-D908-4F60-B241-AA37C8F189F0}" presName="rootComposite" presStyleCnt="0"/>
      <dgm:spPr/>
    </dgm:pt>
    <dgm:pt modelId="{4BE1A670-2B64-4C90-9DF5-F858D1C82970}" type="pres">
      <dgm:prSet presAssocID="{71616B55-D908-4F60-B241-AA37C8F189F0}" presName="rootText" presStyleLbl="node2" presStyleIdx="4" presStyleCnt="6" custScaleX="240982">
        <dgm:presLayoutVars>
          <dgm:chPref val="3"/>
        </dgm:presLayoutVars>
      </dgm:prSet>
      <dgm:spPr/>
      <dgm:t>
        <a:bodyPr/>
        <a:lstStyle/>
        <a:p>
          <a:endParaRPr lang="pl-PL"/>
        </a:p>
      </dgm:t>
    </dgm:pt>
    <dgm:pt modelId="{A9160A41-DA7E-4DFC-9328-28EB4EB1E58B}" type="pres">
      <dgm:prSet presAssocID="{71616B55-D908-4F60-B241-AA37C8F189F0}" presName="rootConnector" presStyleLbl="node2" presStyleIdx="4" presStyleCnt="6"/>
      <dgm:spPr/>
      <dgm:t>
        <a:bodyPr/>
        <a:lstStyle/>
        <a:p>
          <a:endParaRPr lang="pl-PL"/>
        </a:p>
      </dgm:t>
    </dgm:pt>
    <dgm:pt modelId="{B1B1CA60-C3BD-4459-91FC-05EF5E62DA4A}" type="pres">
      <dgm:prSet presAssocID="{71616B55-D908-4F60-B241-AA37C8F189F0}" presName="hierChild4" presStyleCnt="0"/>
      <dgm:spPr/>
    </dgm:pt>
    <dgm:pt modelId="{34FE62C7-F5CF-4606-9407-EC1485C8683C}" type="pres">
      <dgm:prSet presAssocID="{71616B55-D908-4F60-B241-AA37C8F189F0}" presName="hierChild5" presStyleCnt="0"/>
      <dgm:spPr/>
    </dgm:pt>
    <dgm:pt modelId="{C8335CE6-5099-4DBE-AE60-F8A5313B2B5B}" type="pres">
      <dgm:prSet presAssocID="{3112F446-5777-4234-81D1-901C8CF6EB02}" presName="Name64" presStyleLbl="parChTrans1D2" presStyleIdx="5" presStyleCnt="6"/>
      <dgm:spPr/>
      <dgm:t>
        <a:bodyPr/>
        <a:lstStyle/>
        <a:p>
          <a:endParaRPr lang="pl-PL"/>
        </a:p>
      </dgm:t>
    </dgm:pt>
    <dgm:pt modelId="{C4925877-3CAF-40A8-8762-320385D606D5}" type="pres">
      <dgm:prSet presAssocID="{D08911A7-96EB-4D59-88CF-3F243DD8911F}" presName="hierRoot2" presStyleCnt="0">
        <dgm:presLayoutVars>
          <dgm:hierBranch val="init"/>
        </dgm:presLayoutVars>
      </dgm:prSet>
      <dgm:spPr/>
    </dgm:pt>
    <dgm:pt modelId="{85A3C027-DF26-44C0-9BFF-97A48E7DE803}" type="pres">
      <dgm:prSet presAssocID="{D08911A7-96EB-4D59-88CF-3F243DD8911F}" presName="rootComposite" presStyleCnt="0"/>
      <dgm:spPr/>
    </dgm:pt>
    <dgm:pt modelId="{37B6D425-B119-46A7-9E8C-B5D18272253A}" type="pres">
      <dgm:prSet presAssocID="{D08911A7-96EB-4D59-88CF-3F243DD8911F}" presName="rootText" presStyleLbl="node2" presStyleIdx="5" presStyleCnt="6" custScaleX="239806" custScaleY="93980">
        <dgm:presLayoutVars>
          <dgm:chPref val="3"/>
        </dgm:presLayoutVars>
      </dgm:prSet>
      <dgm:spPr/>
      <dgm:t>
        <a:bodyPr/>
        <a:lstStyle/>
        <a:p>
          <a:endParaRPr lang="pl-PL"/>
        </a:p>
      </dgm:t>
    </dgm:pt>
    <dgm:pt modelId="{9EE929A7-835D-42E2-BB0A-4234A8D4E1C7}" type="pres">
      <dgm:prSet presAssocID="{D08911A7-96EB-4D59-88CF-3F243DD8911F}" presName="rootConnector" presStyleLbl="node2" presStyleIdx="5" presStyleCnt="6"/>
      <dgm:spPr/>
      <dgm:t>
        <a:bodyPr/>
        <a:lstStyle/>
        <a:p>
          <a:endParaRPr lang="pl-PL"/>
        </a:p>
      </dgm:t>
    </dgm:pt>
    <dgm:pt modelId="{797B2AFA-13AD-4C85-AE08-5D2FDCB79F09}" type="pres">
      <dgm:prSet presAssocID="{D08911A7-96EB-4D59-88CF-3F243DD8911F}" presName="hierChild4" presStyleCnt="0"/>
      <dgm:spPr/>
    </dgm:pt>
    <dgm:pt modelId="{A8BBCEC0-A632-48A2-ADB0-FBB5C00140F9}" type="pres">
      <dgm:prSet presAssocID="{D08911A7-96EB-4D59-88CF-3F243DD8911F}" presName="hierChild5" presStyleCnt="0"/>
      <dgm:spPr/>
    </dgm:pt>
    <dgm:pt modelId="{89DA71A6-81A4-42C0-A1D0-4F47FB7B1EC4}" type="pres">
      <dgm:prSet presAssocID="{7699D1B9-9968-46BE-BBC5-9715EAC5ADCF}" presName="hierChild3" presStyleCnt="0"/>
      <dgm:spPr/>
    </dgm:pt>
  </dgm:ptLst>
  <dgm:cxnLst>
    <dgm:cxn modelId="{D08DE4A4-3AB0-4141-9ECA-F4DA5BF9DE95}" srcId="{6582E4D1-2FB7-4CBA-BF99-BCDBDF2EFA22}" destId="{7699D1B9-9968-46BE-BBC5-9715EAC5ADCF}" srcOrd="0" destOrd="0" parTransId="{90FC93F4-383A-482E-8D17-B5ED94B634C1}" sibTransId="{252EF61A-FE85-4800-83D2-8BE1ECFE0662}"/>
    <dgm:cxn modelId="{F31D99B1-C98F-49DD-847A-8B2527BD627F}" type="presOf" srcId="{9483CEAE-8AD0-4DCB-85CC-EA24BBCD4C2A}" destId="{51AEE623-B8E5-475B-A7D8-1CE18C85A54A}" srcOrd="0" destOrd="0" presId="urn:microsoft.com/office/officeart/2009/3/layout/HorizontalOrganizationChart"/>
    <dgm:cxn modelId="{095D3A45-EF90-46FC-9E96-2B2C8239E73A}" type="presOf" srcId="{7699D1B9-9968-46BE-BBC5-9715EAC5ADCF}" destId="{23282CF6-AC72-49C5-8BF2-81390927F51D}" srcOrd="1" destOrd="0" presId="urn:microsoft.com/office/officeart/2009/3/layout/HorizontalOrganizationChart"/>
    <dgm:cxn modelId="{32E63297-974B-4014-BB62-9C9CF2FBC573}" type="presOf" srcId="{4832BD17-3F98-454D-A63F-0D2C9895A179}" destId="{A99BC4F4-AAC3-42C7-AE81-72D3946D93E3}" srcOrd="1" destOrd="0" presId="urn:microsoft.com/office/officeart/2009/3/layout/HorizontalOrganizationChart"/>
    <dgm:cxn modelId="{D4CF35C7-34C1-4A31-93E3-653F68DB647D}" srcId="{7699D1B9-9968-46BE-BBC5-9715EAC5ADCF}" destId="{EBCC3611-ADB3-4400-B272-F19B183B86DB}" srcOrd="3" destOrd="0" parTransId="{3A02DC9F-EFE3-4890-8E32-5AFC317B568C}" sibTransId="{D241E114-0A79-425C-810B-1C1A47FE4791}"/>
    <dgm:cxn modelId="{D1BC2E56-AC9C-4D31-8F13-3FEB4A5A12CE}" srcId="{7699D1B9-9968-46BE-BBC5-9715EAC5ADCF}" destId="{4832BD17-3F98-454D-A63F-0D2C9895A179}" srcOrd="0" destOrd="0" parTransId="{2FC4B5EC-17D8-43F1-A1CF-56100B5764F8}" sibTransId="{F6EC7B56-0306-41B4-8BF5-E61A17BB4E7E}"/>
    <dgm:cxn modelId="{0C37F02C-AF8B-4D05-94B7-80501D9B8A20}" type="presOf" srcId="{1F977642-41B1-4DFF-A88A-61F1595C8656}" destId="{EE121C85-3645-430A-861A-9D0BE4A171E0}" srcOrd="0" destOrd="0" presId="urn:microsoft.com/office/officeart/2009/3/layout/HorizontalOrganizationChart"/>
    <dgm:cxn modelId="{8C11D430-19E0-4211-8407-49A0329A2E62}" type="presOf" srcId="{EBCC3611-ADB3-4400-B272-F19B183B86DB}" destId="{76623B99-4AD0-4A22-BC45-0F61784D57C7}" srcOrd="1" destOrd="0" presId="urn:microsoft.com/office/officeart/2009/3/layout/HorizontalOrganizationChart"/>
    <dgm:cxn modelId="{F5C615E8-3AAF-4685-A7F6-A6A28A8D46DD}" type="presOf" srcId="{9483CEAE-8AD0-4DCB-85CC-EA24BBCD4C2A}" destId="{AA47DD1A-9EF7-4E98-9CFB-D96CD16645F9}" srcOrd="1" destOrd="0" presId="urn:microsoft.com/office/officeart/2009/3/layout/HorizontalOrganizationChart"/>
    <dgm:cxn modelId="{AC541374-CC8B-45C2-8ADA-4709A28464C5}" srcId="{7699D1B9-9968-46BE-BBC5-9715EAC5ADCF}" destId="{3085BA6B-70D9-4F00-AA4D-3415337FE0DC}" srcOrd="1" destOrd="0" parTransId="{1F977642-41B1-4DFF-A88A-61F1595C8656}" sibTransId="{8722CB94-EC81-49F8-AD44-CCE9461A3844}"/>
    <dgm:cxn modelId="{FD566E72-9363-4C91-AAD8-4D7B7809642B}" srcId="{7699D1B9-9968-46BE-BBC5-9715EAC5ADCF}" destId="{71616B55-D908-4F60-B241-AA37C8F189F0}" srcOrd="4" destOrd="0" parTransId="{7C46D586-DF20-45F5-ADC7-0C5725C2C0EC}" sibTransId="{C68A7EFC-7CDD-40C3-BFAB-54A547D9CEDC}"/>
    <dgm:cxn modelId="{31ED5FC3-9D43-410D-876B-7DAD0D18634E}" srcId="{7699D1B9-9968-46BE-BBC5-9715EAC5ADCF}" destId="{D08911A7-96EB-4D59-88CF-3F243DD8911F}" srcOrd="5" destOrd="0" parTransId="{3112F446-5777-4234-81D1-901C8CF6EB02}" sibTransId="{D2CC5104-F01E-43AB-B24E-5FD6F79372F4}"/>
    <dgm:cxn modelId="{A0E84525-172E-4E90-BAD8-6B33C2AB8804}" type="presOf" srcId="{3A02DC9F-EFE3-4890-8E32-5AFC317B568C}" destId="{E26D6A63-B856-4B4F-8773-E567320F8696}" srcOrd="0" destOrd="0" presId="urn:microsoft.com/office/officeart/2009/3/layout/HorizontalOrganizationChart"/>
    <dgm:cxn modelId="{28BF8F5F-57FD-41CF-B3C1-02F5C50066E4}" type="presOf" srcId="{71616B55-D908-4F60-B241-AA37C8F189F0}" destId="{4BE1A670-2B64-4C90-9DF5-F858D1C82970}" srcOrd="0" destOrd="0" presId="urn:microsoft.com/office/officeart/2009/3/layout/HorizontalOrganizationChart"/>
    <dgm:cxn modelId="{43D90CFD-D601-4D35-9B14-A8D5A434950B}" type="presOf" srcId="{EBCC3611-ADB3-4400-B272-F19B183B86DB}" destId="{620A1089-DFDA-406E-B563-BF3D0F01FAC0}" srcOrd="0" destOrd="0" presId="urn:microsoft.com/office/officeart/2009/3/layout/HorizontalOrganizationChart"/>
    <dgm:cxn modelId="{74B63512-1F12-4BBA-B1B7-D47B36956FB6}" type="presOf" srcId="{7C46D586-DF20-45F5-ADC7-0C5725C2C0EC}" destId="{BB368C93-0FC8-4FFD-8018-7EE2C2AF1AD4}" srcOrd="0" destOrd="0" presId="urn:microsoft.com/office/officeart/2009/3/layout/HorizontalOrganizationChart"/>
    <dgm:cxn modelId="{30357BCC-505F-4E2E-91BD-122DF745EEC4}" type="presOf" srcId="{3112F446-5777-4234-81D1-901C8CF6EB02}" destId="{C8335CE6-5099-4DBE-AE60-F8A5313B2B5B}" srcOrd="0" destOrd="0" presId="urn:microsoft.com/office/officeart/2009/3/layout/HorizontalOrganizationChart"/>
    <dgm:cxn modelId="{DE99EF27-9EC3-4B84-BB12-5A808AE7EE9E}" type="presOf" srcId="{D08911A7-96EB-4D59-88CF-3F243DD8911F}" destId="{9EE929A7-835D-42E2-BB0A-4234A8D4E1C7}" srcOrd="1" destOrd="0" presId="urn:microsoft.com/office/officeart/2009/3/layout/HorizontalOrganizationChart"/>
    <dgm:cxn modelId="{FCC46996-B42A-4B6F-AD3A-A1D73D7F5A83}" type="presOf" srcId="{3085BA6B-70D9-4F00-AA4D-3415337FE0DC}" destId="{16E2CFD5-41A5-4B43-954E-F063401B687C}" srcOrd="0" destOrd="0" presId="urn:microsoft.com/office/officeart/2009/3/layout/HorizontalOrganizationChart"/>
    <dgm:cxn modelId="{544525AC-E5BB-49A5-B44D-36BE0BA098D9}" type="presOf" srcId="{89A4D08C-EFD5-41EF-91F6-65262079539F}" destId="{3E685464-C832-4ADB-A54E-8665370E9A1F}" srcOrd="0" destOrd="0" presId="urn:microsoft.com/office/officeart/2009/3/layout/HorizontalOrganizationChart"/>
    <dgm:cxn modelId="{2147790F-6A8E-420C-A465-340E4D4CDEDE}" type="presOf" srcId="{71616B55-D908-4F60-B241-AA37C8F189F0}" destId="{A9160A41-DA7E-4DFC-9328-28EB4EB1E58B}" srcOrd="1" destOrd="0" presId="urn:microsoft.com/office/officeart/2009/3/layout/HorizontalOrganizationChart"/>
    <dgm:cxn modelId="{D7E873CD-EFFC-4CB8-B03B-48849F45261C}" type="presOf" srcId="{D08911A7-96EB-4D59-88CF-3F243DD8911F}" destId="{37B6D425-B119-46A7-9E8C-B5D18272253A}" srcOrd="0" destOrd="0" presId="urn:microsoft.com/office/officeart/2009/3/layout/HorizontalOrganizationChart"/>
    <dgm:cxn modelId="{551849AF-72C8-44BF-AE42-415559DD3192}" type="presOf" srcId="{7699D1B9-9968-46BE-BBC5-9715EAC5ADCF}" destId="{36CCD455-DFB6-4117-B92E-7DD8D03218B7}" srcOrd="0" destOrd="0" presId="urn:microsoft.com/office/officeart/2009/3/layout/HorizontalOrganizationChart"/>
    <dgm:cxn modelId="{485F0443-86B3-464E-80D1-2DCD3BD61C5D}" type="presOf" srcId="{2FC4B5EC-17D8-43F1-A1CF-56100B5764F8}" destId="{CA2CF900-FADA-422F-9C7D-74CA3D460F33}" srcOrd="0" destOrd="0" presId="urn:microsoft.com/office/officeart/2009/3/layout/HorizontalOrganizationChart"/>
    <dgm:cxn modelId="{556846FB-BBDE-445A-B97C-7D998822A663}" type="presOf" srcId="{4832BD17-3F98-454D-A63F-0D2C9895A179}" destId="{A23F4E15-DA9D-44B2-B439-0B405E5712C2}" srcOrd="0" destOrd="0" presId="urn:microsoft.com/office/officeart/2009/3/layout/HorizontalOrganizationChart"/>
    <dgm:cxn modelId="{D4887079-A9B3-4D49-95A0-2BAD31D3F03A}" type="presOf" srcId="{3085BA6B-70D9-4F00-AA4D-3415337FE0DC}" destId="{C0BFC0B1-2657-43B3-9E61-C0531C20D7D1}" srcOrd="1" destOrd="0" presId="urn:microsoft.com/office/officeart/2009/3/layout/HorizontalOrganizationChart"/>
    <dgm:cxn modelId="{3B3FEB2A-54D3-4965-8776-947FA8440406}" srcId="{7699D1B9-9968-46BE-BBC5-9715EAC5ADCF}" destId="{9483CEAE-8AD0-4DCB-85CC-EA24BBCD4C2A}" srcOrd="2" destOrd="0" parTransId="{89A4D08C-EFD5-41EF-91F6-65262079539F}" sibTransId="{61B4DD3C-299D-41C1-9EDE-1E978E245C28}"/>
    <dgm:cxn modelId="{F5D9B63A-D555-4D5C-B8DA-424096936EB4}" type="presOf" srcId="{6582E4D1-2FB7-4CBA-BF99-BCDBDF2EFA22}" destId="{1A572202-5594-4477-B47E-A5516617F07F}" srcOrd="0" destOrd="0" presId="urn:microsoft.com/office/officeart/2009/3/layout/HorizontalOrganizationChart"/>
    <dgm:cxn modelId="{C3D81A2E-CB22-4381-9F9F-82DD9D351FC9}" type="presParOf" srcId="{1A572202-5594-4477-B47E-A5516617F07F}" destId="{00655473-D826-43E0-9F25-85AA59CDACCA}" srcOrd="0" destOrd="0" presId="urn:microsoft.com/office/officeart/2009/3/layout/HorizontalOrganizationChart"/>
    <dgm:cxn modelId="{A84E97FE-E7AF-4B02-8480-1BE5D3FEF7B3}" type="presParOf" srcId="{00655473-D826-43E0-9F25-85AA59CDACCA}" destId="{AFD62346-F74D-441D-A05D-BB34805919D3}" srcOrd="0" destOrd="0" presId="urn:microsoft.com/office/officeart/2009/3/layout/HorizontalOrganizationChart"/>
    <dgm:cxn modelId="{DA3BF090-C217-4DE1-B71D-14218CBD9811}" type="presParOf" srcId="{AFD62346-F74D-441D-A05D-BB34805919D3}" destId="{36CCD455-DFB6-4117-B92E-7DD8D03218B7}" srcOrd="0" destOrd="0" presId="urn:microsoft.com/office/officeart/2009/3/layout/HorizontalOrganizationChart"/>
    <dgm:cxn modelId="{91716FCD-CFB8-4894-83C0-2BBE80D19D13}" type="presParOf" srcId="{AFD62346-F74D-441D-A05D-BB34805919D3}" destId="{23282CF6-AC72-49C5-8BF2-81390927F51D}" srcOrd="1" destOrd="0" presId="urn:microsoft.com/office/officeart/2009/3/layout/HorizontalOrganizationChart"/>
    <dgm:cxn modelId="{994E0DDE-BF5C-4130-BA3F-6B1EF0B4DEBB}" type="presParOf" srcId="{00655473-D826-43E0-9F25-85AA59CDACCA}" destId="{858D7670-A9BF-4B5D-9CBD-07D5553BFD65}" srcOrd="1" destOrd="0" presId="urn:microsoft.com/office/officeart/2009/3/layout/HorizontalOrganizationChart"/>
    <dgm:cxn modelId="{A5883964-217E-494E-B8BD-C607B74C41EA}" type="presParOf" srcId="{858D7670-A9BF-4B5D-9CBD-07D5553BFD65}" destId="{CA2CF900-FADA-422F-9C7D-74CA3D460F33}" srcOrd="0" destOrd="0" presId="urn:microsoft.com/office/officeart/2009/3/layout/HorizontalOrganizationChart"/>
    <dgm:cxn modelId="{88742C74-4494-429A-846D-DDAF0574BB91}" type="presParOf" srcId="{858D7670-A9BF-4B5D-9CBD-07D5553BFD65}" destId="{A8A8942E-C42B-46AC-A7F1-ECF864EF5261}" srcOrd="1" destOrd="0" presId="urn:microsoft.com/office/officeart/2009/3/layout/HorizontalOrganizationChart"/>
    <dgm:cxn modelId="{731AEB42-C71A-40D3-8FCF-F874DF2E5CE3}" type="presParOf" srcId="{A8A8942E-C42B-46AC-A7F1-ECF864EF5261}" destId="{3F365A43-2282-4CB5-BB22-EC840977F85B}" srcOrd="0" destOrd="0" presId="urn:microsoft.com/office/officeart/2009/3/layout/HorizontalOrganizationChart"/>
    <dgm:cxn modelId="{4F35DCFE-A5D0-422D-A24C-6B6B579D7552}" type="presParOf" srcId="{3F365A43-2282-4CB5-BB22-EC840977F85B}" destId="{A23F4E15-DA9D-44B2-B439-0B405E5712C2}" srcOrd="0" destOrd="0" presId="urn:microsoft.com/office/officeart/2009/3/layout/HorizontalOrganizationChart"/>
    <dgm:cxn modelId="{FE6459EE-C39B-4268-A24B-F890F940BE84}" type="presParOf" srcId="{3F365A43-2282-4CB5-BB22-EC840977F85B}" destId="{A99BC4F4-AAC3-42C7-AE81-72D3946D93E3}" srcOrd="1" destOrd="0" presId="urn:microsoft.com/office/officeart/2009/3/layout/HorizontalOrganizationChart"/>
    <dgm:cxn modelId="{08DC8DF1-BBEF-4F60-AE48-9C853FF76D03}" type="presParOf" srcId="{A8A8942E-C42B-46AC-A7F1-ECF864EF5261}" destId="{8990674A-5FD5-4ACC-8C71-5AB616DE8DFB}" srcOrd="1" destOrd="0" presId="urn:microsoft.com/office/officeart/2009/3/layout/HorizontalOrganizationChart"/>
    <dgm:cxn modelId="{44F36150-3394-47E3-A392-57B991C55186}" type="presParOf" srcId="{A8A8942E-C42B-46AC-A7F1-ECF864EF5261}" destId="{3ADE53FC-8C3A-4F6B-8C75-4971983630C0}" srcOrd="2" destOrd="0" presId="urn:microsoft.com/office/officeart/2009/3/layout/HorizontalOrganizationChart"/>
    <dgm:cxn modelId="{EDDD517D-1207-44E2-9A3E-4161FBDDAF85}" type="presParOf" srcId="{858D7670-A9BF-4B5D-9CBD-07D5553BFD65}" destId="{EE121C85-3645-430A-861A-9D0BE4A171E0}" srcOrd="2" destOrd="0" presId="urn:microsoft.com/office/officeart/2009/3/layout/HorizontalOrganizationChart"/>
    <dgm:cxn modelId="{758E0DAA-29F2-4B62-A5E3-989CB6D43F74}" type="presParOf" srcId="{858D7670-A9BF-4B5D-9CBD-07D5553BFD65}" destId="{1CCCF0F0-BA11-4ED6-8CC4-235E0B505B21}" srcOrd="3" destOrd="0" presId="urn:microsoft.com/office/officeart/2009/3/layout/HorizontalOrganizationChart"/>
    <dgm:cxn modelId="{6950C921-3704-4A16-AA16-3CEC1CCA1432}" type="presParOf" srcId="{1CCCF0F0-BA11-4ED6-8CC4-235E0B505B21}" destId="{4DC2ED87-F39A-4106-A4D7-E6101922320F}" srcOrd="0" destOrd="0" presId="urn:microsoft.com/office/officeart/2009/3/layout/HorizontalOrganizationChart"/>
    <dgm:cxn modelId="{DCE57242-99B3-49DD-BE0B-1F6704EB945B}" type="presParOf" srcId="{4DC2ED87-F39A-4106-A4D7-E6101922320F}" destId="{16E2CFD5-41A5-4B43-954E-F063401B687C}" srcOrd="0" destOrd="0" presId="urn:microsoft.com/office/officeart/2009/3/layout/HorizontalOrganizationChart"/>
    <dgm:cxn modelId="{C217B82D-994A-4686-BD8C-E8FDCC77CCD0}" type="presParOf" srcId="{4DC2ED87-F39A-4106-A4D7-E6101922320F}" destId="{C0BFC0B1-2657-43B3-9E61-C0531C20D7D1}" srcOrd="1" destOrd="0" presId="urn:microsoft.com/office/officeart/2009/3/layout/HorizontalOrganizationChart"/>
    <dgm:cxn modelId="{31907690-CD72-4B06-B6E6-EAC0EE9BB6B0}" type="presParOf" srcId="{1CCCF0F0-BA11-4ED6-8CC4-235E0B505B21}" destId="{BEF17E2D-9BB8-4B7A-8D01-7D486C2586ED}" srcOrd="1" destOrd="0" presId="urn:microsoft.com/office/officeart/2009/3/layout/HorizontalOrganizationChart"/>
    <dgm:cxn modelId="{51953345-48A8-40BB-AAE4-45B561397723}" type="presParOf" srcId="{1CCCF0F0-BA11-4ED6-8CC4-235E0B505B21}" destId="{741B2FFE-26B8-48A3-9ECA-B73CD413F815}" srcOrd="2" destOrd="0" presId="urn:microsoft.com/office/officeart/2009/3/layout/HorizontalOrganizationChart"/>
    <dgm:cxn modelId="{AF6C96C9-B319-4304-A8A9-14E37638E762}" type="presParOf" srcId="{858D7670-A9BF-4B5D-9CBD-07D5553BFD65}" destId="{3E685464-C832-4ADB-A54E-8665370E9A1F}" srcOrd="4" destOrd="0" presId="urn:microsoft.com/office/officeart/2009/3/layout/HorizontalOrganizationChart"/>
    <dgm:cxn modelId="{D00FC0B5-BF61-475B-ADB2-B19035B43DEE}" type="presParOf" srcId="{858D7670-A9BF-4B5D-9CBD-07D5553BFD65}" destId="{CD5ACA1A-BBFE-4FFE-880E-514CA030D322}" srcOrd="5" destOrd="0" presId="urn:microsoft.com/office/officeart/2009/3/layout/HorizontalOrganizationChart"/>
    <dgm:cxn modelId="{847B0E6A-AFEB-4116-9006-2FAF61A4E27C}" type="presParOf" srcId="{CD5ACA1A-BBFE-4FFE-880E-514CA030D322}" destId="{A3C9E861-96A2-4D13-B2DF-C5E8F8D52E6D}" srcOrd="0" destOrd="0" presId="urn:microsoft.com/office/officeart/2009/3/layout/HorizontalOrganizationChart"/>
    <dgm:cxn modelId="{6DB39E9A-2B71-4DA6-9376-8CF880BB5B40}" type="presParOf" srcId="{A3C9E861-96A2-4D13-B2DF-C5E8F8D52E6D}" destId="{51AEE623-B8E5-475B-A7D8-1CE18C85A54A}" srcOrd="0" destOrd="0" presId="urn:microsoft.com/office/officeart/2009/3/layout/HorizontalOrganizationChart"/>
    <dgm:cxn modelId="{4B2DD153-3BDA-4CF9-99FE-867FFB346057}" type="presParOf" srcId="{A3C9E861-96A2-4D13-B2DF-C5E8F8D52E6D}" destId="{AA47DD1A-9EF7-4E98-9CFB-D96CD16645F9}" srcOrd="1" destOrd="0" presId="urn:microsoft.com/office/officeart/2009/3/layout/HorizontalOrganizationChart"/>
    <dgm:cxn modelId="{ED066679-7A43-4184-9ED7-0E5D85E66315}" type="presParOf" srcId="{CD5ACA1A-BBFE-4FFE-880E-514CA030D322}" destId="{9DC5799F-A961-424F-99CF-9E51917FAA06}" srcOrd="1" destOrd="0" presId="urn:microsoft.com/office/officeart/2009/3/layout/HorizontalOrganizationChart"/>
    <dgm:cxn modelId="{C5CB6653-1C97-427F-8938-F5743CC3A460}" type="presParOf" srcId="{CD5ACA1A-BBFE-4FFE-880E-514CA030D322}" destId="{FA2112FB-C6B1-45FC-B746-5C09C047291D}" srcOrd="2" destOrd="0" presId="urn:microsoft.com/office/officeart/2009/3/layout/HorizontalOrganizationChart"/>
    <dgm:cxn modelId="{60D2004E-4E1B-4AAB-BC83-F4C5B66D206A}" type="presParOf" srcId="{858D7670-A9BF-4B5D-9CBD-07D5553BFD65}" destId="{E26D6A63-B856-4B4F-8773-E567320F8696}" srcOrd="6" destOrd="0" presId="urn:microsoft.com/office/officeart/2009/3/layout/HorizontalOrganizationChart"/>
    <dgm:cxn modelId="{1A5ED242-B7AE-4758-AD78-78E3A0DA89C1}" type="presParOf" srcId="{858D7670-A9BF-4B5D-9CBD-07D5553BFD65}" destId="{435CBF69-7459-404D-BB90-912E282DBE91}" srcOrd="7" destOrd="0" presId="urn:microsoft.com/office/officeart/2009/3/layout/HorizontalOrganizationChart"/>
    <dgm:cxn modelId="{C653B0F7-3AB7-4CBA-B19C-78BAA2A08845}" type="presParOf" srcId="{435CBF69-7459-404D-BB90-912E282DBE91}" destId="{98BDE4DD-5F55-4419-BFFD-E54096765AF1}" srcOrd="0" destOrd="0" presId="urn:microsoft.com/office/officeart/2009/3/layout/HorizontalOrganizationChart"/>
    <dgm:cxn modelId="{E5BF6C23-6282-4518-9A06-C42ED6827278}" type="presParOf" srcId="{98BDE4DD-5F55-4419-BFFD-E54096765AF1}" destId="{620A1089-DFDA-406E-B563-BF3D0F01FAC0}" srcOrd="0" destOrd="0" presId="urn:microsoft.com/office/officeart/2009/3/layout/HorizontalOrganizationChart"/>
    <dgm:cxn modelId="{17961011-484C-48EF-88DE-C7D0AE6E4399}" type="presParOf" srcId="{98BDE4DD-5F55-4419-BFFD-E54096765AF1}" destId="{76623B99-4AD0-4A22-BC45-0F61784D57C7}" srcOrd="1" destOrd="0" presId="urn:microsoft.com/office/officeart/2009/3/layout/HorizontalOrganizationChart"/>
    <dgm:cxn modelId="{033B92C8-75EF-41F6-98E0-486675B3C849}" type="presParOf" srcId="{435CBF69-7459-404D-BB90-912E282DBE91}" destId="{F74E93FC-6191-4BED-8A23-F717DDAA23FB}" srcOrd="1" destOrd="0" presId="urn:microsoft.com/office/officeart/2009/3/layout/HorizontalOrganizationChart"/>
    <dgm:cxn modelId="{2AD8D9CE-ABE0-484F-B43C-C09BF8AEC4C1}" type="presParOf" srcId="{435CBF69-7459-404D-BB90-912E282DBE91}" destId="{AF9B4E03-9AA0-457F-BCDE-417421EC7C7D}" srcOrd="2" destOrd="0" presId="urn:microsoft.com/office/officeart/2009/3/layout/HorizontalOrganizationChart"/>
    <dgm:cxn modelId="{128098BB-1899-4012-8489-8303F4436B5C}" type="presParOf" srcId="{858D7670-A9BF-4B5D-9CBD-07D5553BFD65}" destId="{BB368C93-0FC8-4FFD-8018-7EE2C2AF1AD4}" srcOrd="8" destOrd="0" presId="urn:microsoft.com/office/officeart/2009/3/layout/HorizontalOrganizationChart"/>
    <dgm:cxn modelId="{00C62878-96F9-4AB8-B82B-CE931D8B724B}" type="presParOf" srcId="{858D7670-A9BF-4B5D-9CBD-07D5553BFD65}" destId="{CAD18F7F-7443-4B70-AFC2-543BE11157EA}" srcOrd="9" destOrd="0" presId="urn:microsoft.com/office/officeart/2009/3/layout/HorizontalOrganizationChart"/>
    <dgm:cxn modelId="{4D2D2E1E-83F9-48D8-A650-8FAFEDB9C30A}" type="presParOf" srcId="{CAD18F7F-7443-4B70-AFC2-543BE11157EA}" destId="{07A6257E-887E-4C02-93B1-EFFB6E891891}" srcOrd="0" destOrd="0" presId="urn:microsoft.com/office/officeart/2009/3/layout/HorizontalOrganizationChart"/>
    <dgm:cxn modelId="{3D7972EF-226B-425E-B3F7-352280F7D9A0}" type="presParOf" srcId="{07A6257E-887E-4C02-93B1-EFFB6E891891}" destId="{4BE1A670-2B64-4C90-9DF5-F858D1C82970}" srcOrd="0" destOrd="0" presId="urn:microsoft.com/office/officeart/2009/3/layout/HorizontalOrganizationChart"/>
    <dgm:cxn modelId="{B3DAC3DA-39DB-4B84-B237-6D5B5DDA99F0}" type="presParOf" srcId="{07A6257E-887E-4C02-93B1-EFFB6E891891}" destId="{A9160A41-DA7E-4DFC-9328-28EB4EB1E58B}" srcOrd="1" destOrd="0" presId="urn:microsoft.com/office/officeart/2009/3/layout/HorizontalOrganizationChart"/>
    <dgm:cxn modelId="{5F771D39-59A7-4ED8-9FCB-9D6B16D4466B}" type="presParOf" srcId="{CAD18F7F-7443-4B70-AFC2-543BE11157EA}" destId="{B1B1CA60-C3BD-4459-91FC-05EF5E62DA4A}" srcOrd="1" destOrd="0" presId="urn:microsoft.com/office/officeart/2009/3/layout/HorizontalOrganizationChart"/>
    <dgm:cxn modelId="{5758076B-9964-4C4F-B469-892174CB32D6}" type="presParOf" srcId="{CAD18F7F-7443-4B70-AFC2-543BE11157EA}" destId="{34FE62C7-F5CF-4606-9407-EC1485C8683C}" srcOrd="2" destOrd="0" presId="urn:microsoft.com/office/officeart/2009/3/layout/HorizontalOrganizationChart"/>
    <dgm:cxn modelId="{5297C206-C71A-4293-9F14-E1BCC94EF78C}" type="presParOf" srcId="{858D7670-A9BF-4B5D-9CBD-07D5553BFD65}" destId="{C8335CE6-5099-4DBE-AE60-F8A5313B2B5B}" srcOrd="10" destOrd="0" presId="urn:microsoft.com/office/officeart/2009/3/layout/HorizontalOrganizationChart"/>
    <dgm:cxn modelId="{867005C5-30D6-49E6-9E4C-ADC6DB22CE2B}" type="presParOf" srcId="{858D7670-A9BF-4B5D-9CBD-07D5553BFD65}" destId="{C4925877-3CAF-40A8-8762-320385D606D5}" srcOrd="11" destOrd="0" presId="urn:microsoft.com/office/officeart/2009/3/layout/HorizontalOrganizationChart"/>
    <dgm:cxn modelId="{A3F8D900-3D2B-4A09-9449-9D2F68155F0D}" type="presParOf" srcId="{C4925877-3CAF-40A8-8762-320385D606D5}" destId="{85A3C027-DF26-44C0-9BFF-97A48E7DE803}" srcOrd="0" destOrd="0" presId="urn:microsoft.com/office/officeart/2009/3/layout/HorizontalOrganizationChart"/>
    <dgm:cxn modelId="{AB6DADD9-D7D0-4894-91CE-58CF97A555F5}" type="presParOf" srcId="{85A3C027-DF26-44C0-9BFF-97A48E7DE803}" destId="{37B6D425-B119-46A7-9E8C-B5D18272253A}" srcOrd="0" destOrd="0" presId="urn:microsoft.com/office/officeart/2009/3/layout/HorizontalOrganizationChart"/>
    <dgm:cxn modelId="{643F3472-7205-49E6-85FE-076C857B8FD0}" type="presParOf" srcId="{85A3C027-DF26-44C0-9BFF-97A48E7DE803}" destId="{9EE929A7-835D-42E2-BB0A-4234A8D4E1C7}" srcOrd="1" destOrd="0" presId="urn:microsoft.com/office/officeart/2009/3/layout/HorizontalOrganizationChart"/>
    <dgm:cxn modelId="{0834C317-2941-4488-96E3-201475AC64C6}" type="presParOf" srcId="{C4925877-3CAF-40A8-8762-320385D606D5}" destId="{797B2AFA-13AD-4C85-AE08-5D2FDCB79F09}" srcOrd="1" destOrd="0" presId="urn:microsoft.com/office/officeart/2009/3/layout/HorizontalOrganizationChart"/>
    <dgm:cxn modelId="{B4839FC7-003E-4F34-B992-E2FB18228AB5}" type="presParOf" srcId="{C4925877-3CAF-40A8-8762-320385D606D5}" destId="{A8BBCEC0-A632-48A2-ADB0-FBB5C00140F9}" srcOrd="2" destOrd="0" presId="urn:microsoft.com/office/officeart/2009/3/layout/HorizontalOrganizationChart"/>
    <dgm:cxn modelId="{B8E454DE-438B-48F4-9152-44A6A1CF664C}" type="presParOf" srcId="{00655473-D826-43E0-9F25-85AA59CDACCA}" destId="{89DA71A6-81A4-42C0-A1D0-4F47FB7B1EC4}"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335CE6-5099-4DBE-AE60-F8A5313B2B5B}">
      <dsp:nvSpPr>
        <dsp:cNvPr id="0" name=""/>
        <dsp:cNvSpPr/>
      </dsp:nvSpPr>
      <dsp:spPr>
        <a:xfrm>
          <a:off x="4084323" y="2536617"/>
          <a:ext cx="416203" cy="2237093"/>
        </a:xfrm>
        <a:custGeom>
          <a:avLst/>
          <a:gdLst/>
          <a:ahLst/>
          <a:cxnLst/>
          <a:rect l="0" t="0" r="0" b="0"/>
          <a:pathLst>
            <a:path>
              <a:moveTo>
                <a:pt x="0" y="0"/>
              </a:moveTo>
              <a:lnTo>
                <a:pt x="208101" y="0"/>
              </a:lnTo>
              <a:lnTo>
                <a:pt x="208101" y="2237093"/>
              </a:lnTo>
              <a:lnTo>
                <a:pt x="416203" y="223709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368C93-0FC8-4FFD-8018-7EE2C2AF1AD4}">
      <dsp:nvSpPr>
        <dsp:cNvPr id="0" name=""/>
        <dsp:cNvSpPr/>
      </dsp:nvSpPr>
      <dsp:spPr>
        <a:xfrm>
          <a:off x="4084323" y="2536617"/>
          <a:ext cx="416203" cy="1361360"/>
        </a:xfrm>
        <a:custGeom>
          <a:avLst/>
          <a:gdLst/>
          <a:ahLst/>
          <a:cxnLst/>
          <a:rect l="0" t="0" r="0" b="0"/>
          <a:pathLst>
            <a:path>
              <a:moveTo>
                <a:pt x="0" y="0"/>
              </a:moveTo>
              <a:lnTo>
                <a:pt x="208101" y="0"/>
              </a:lnTo>
              <a:lnTo>
                <a:pt x="208101" y="1361360"/>
              </a:lnTo>
              <a:lnTo>
                <a:pt x="416203" y="136136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6D6A63-B856-4B4F-8773-E567320F8696}">
      <dsp:nvSpPr>
        <dsp:cNvPr id="0" name=""/>
        <dsp:cNvSpPr/>
      </dsp:nvSpPr>
      <dsp:spPr>
        <a:xfrm>
          <a:off x="4084323" y="2536617"/>
          <a:ext cx="416203" cy="466523"/>
        </a:xfrm>
        <a:custGeom>
          <a:avLst/>
          <a:gdLst/>
          <a:ahLst/>
          <a:cxnLst/>
          <a:rect l="0" t="0" r="0" b="0"/>
          <a:pathLst>
            <a:path>
              <a:moveTo>
                <a:pt x="0" y="0"/>
              </a:moveTo>
              <a:lnTo>
                <a:pt x="208101" y="0"/>
              </a:lnTo>
              <a:lnTo>
                <a:pt x="208101" y="466523"/>
              </a:lnTo>
              <a:lnTo>
                <a:pt x="416203" y="46652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685464-C832-4ADB-A54E-8665370E9A1F}">
      <dsp:nvSpPr>
        <dsp:cNvPr id="0" name=""/>
        <dsp:cNvSpPr/>
      </dsp:nvSpPr>
      <dsp:spPr>
        <a:xfrm>
          <a:off x="4084323" y="2108303"/>
          <a:ext cx="416203" cy="428313"/>
        </a:xfrm>
        <a:custGeom>
          <a:avLst/>
          <a:gdLst/>
          <a:ahLst/>
          <a:cxnLst/>
          <a:rect l="0" t="0" r="0" b="0"/>
          <a:pathLst>
            <a:path>
              <a:moveTo>
                <a:pt x="0" y="428313"/>
              </a:moveTo>
              <a:lnTo>
                <a:pt x="208101" y="428313"/>
              </a:lnTo>
              <a:lnTo>
                <a:pt x="208101" y="0"/>
              </a:lnTo>
              <a:lnTo>
                <a:pt x="416203" y="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121C85-3645-430A-861A-9D0BE4A171E0}">
      <dsp:nvSpPr>
        <dsp:cNvPr id="0" name=""/>
        <dsp:cNvSpPr/>
      </dsp:nvSpPr>
      <dsp:spPr>
        <a:xfrm>
          <a:off x="4084323" y="1213466"/>
          <a:ext cx="416203" cy="1323151"/>
        </a:xfrm>
        <a:custGeom>
          <a:avLst/>
          <a:gdLst/>
          <a:ahLst/>
          <a:cxnLst/>
          <a:rect l="0" t="0" r="0" b="0"/>
          <a:pathLst>
            <a:path>
              <a:moveTo>
                <a:pt x="0" y="1323151"/>
              </a:moveTo>
              <a:lnTo>
                <a:pt x="208101" y="1323151"/>
              </a:lnTo>
              <a:lnTo>
                <a:pt x="208101" y="0"/>
              </a:lnTo>
              <a:lnTo>
                <a:pt x="416203" y="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2CF900-FADA-422F-9C7D-74CA3D460F33}">
      <dsp:nvSpPr>
        <dsp:cNvPr id="0" name=""/>
        <dsp:cNvSpPr/>
      </dsp:nvSpPr>
      <dsp:spPr>
        <a:xfrm>
          <a:off x="4084323" y="318629"/>
          <a:ext cx="416203" cy="2217988"/>
        </a:xfrm>
        <a:custGeom>
          <a:avLst/>
          <a:gdLst/>
          <a:ahLst/>
          <a:cxnLst/>
          <a:rect l="0" t="0" r="0" b="0"/>
          <a:pathLst>
            <a:path>
              <a:moveTo>
                <a:pt x="0" y="2217988"/>
              </a:moveTo>
              <a:lnTo>
                <a:pt x="208101" y="2217988"/>
              </a:lnTo>
              <a:lnTo>
                <a:pt x="208101" y="0"/>
              </a:lnTo>
              <a:lnTo>
                <a:pt x="416203" y="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CCD455-DFB6-4117-B92E-7DD8D03218B7}">
      <dsp:nvSpPr>
        <dsp:cNvPr id="0" name=""/>
        <dsp:cNvSpPr/>
      </dsp:nvSpPr>
      <dsp:spPr>
        <a:xfrm>
          <a:off x="2003306" y="2219262"/>
          <a:ext cx="2081016" cy="63471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l-PL" sz="2100" kern="1200" dirty="0" smtClean="0"/>
            <a:t>System prawa odpadowego</a:t>
          </a:r>
          <a:endParaRPr lang="pl-PL" sz="2100" kern="1200" dirty="0"/>
        </a:p>
      </dsp:txBody>
      <dsp:txXfrm>
        <a:off x="2003306" y="2219262"/>
        <a:ext cx="2081016" cy="634710"/>
      </dsp:txXfrm>
    </dsp:sp>
    <dsp:sp modelId="{A23F4E15-DA9D-44B2-B439-0B405E5712C2}">
      <dsp:nvSpPr>
        <dsp:cNvPr id="0" name=""/>
        <dsp:cNvSpPr/>
      </dsp:nvSpPr>
      <dsp:spPr>
        <a:xfrm>
          <a:off x="4500526" y="1274"/>
          <a:ext cx="5014875" cy="63471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l-PL" sz="2100" kern="1200" dirty="0" smtClean="0"/>
            <a:t>Nowelizacja ustawy o odpadach (UD 43)</a:t>
          </a:r>
          <a:endParaRPr lang="pl-PL" sz="2100" kern="1200" dirty="0"/>
        </a:p>
      </dsp:txBody>
      <dsp:txXfrm>
        <a:off x="4500526" y="1274"/>
        <a:ext cx="5014875" cy="634710"/>
      </dsp:txXfrm>
    </dsp:sp>
    <dsp:sp modelId="{16E2CFD5-41A5-4B43-954E-F063401B687C}">
      <dsp:nvSpPr>
        <dsp:cNvPr id="0" name=""/>
        <dsp:cNvSpPr/>
      </dsp:nvSpPr>
      <dsp:spPr>
        <a:xfrm>
          <a:off x="4500526" y="896111"/>
          <a:ext cx="5014875" cy="63471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l-PL" sz="2100" kern="1200" dirty="0" smtClean="0"/>
            <a:t>Nowelizacja UCPG (Sejm 1275)</a:t>
          </a:r>
          <a:endParaRPr lang="pl-PL" sz="2100" kern="1200" dirty="0"/>
        </a:p>
      </dsp:txBody>
      <dsp:txXfrm>
        <a:off x="4500526" y="896111"/>
        <a:ext cx="5014875" cy="634710"/>
      </dsp:txXfrm>
    </dsp:sp>
    <dsp:sp modelId="{51AEE623-B8E5-475B-A7D8-1CE18C85A54A}">
      <dsp:nvSpPr>
        <dsp:cNvPr id="0" name=""/>
        <dsp:cNvSpPr/>
      </dsp:nvSpPr>
      <dsp:spPr>
        <a:xfrm>
          <a:off x="4500526" y="1790948"/>
          <a:ext cx="5014875" cy="63471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l-PL" sz="2100" kern="1200" dirty="0" smtClean="0"/>
            <a:t>Akty wykonawcze (np. MBP)</a:t>
          </a:r>
          <a:endParaRPr lang="pl-PL" sz="2100" kern="1200" dirty="0"/>
        </a:p>
      </dsp:txBody>
      <dsp:txXfrm>
        <a:off x="4500526" y="1790948"/>
        <a:ext cx="5014875" cy="634710"/>
      </dsp:txXfrm>
    </dsp:sp>
    <dsp:sp modelId="{620A1089-DFDA-406E-B563-BF3D0F01FAC0}">
      <dsp:nvSpPr>
        <dsp:cNvPr id="0" name=""/>
        <dsp:cNvSpPr/>
      </dsp:nvSpPr>
      <dsp:spPr>
        <a:xfrm>
          <a:off x="4500526" y="2685785"/>
          <a:ext cx="5014875" cy="63471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l-PL" sz="2100" kern="1200" dirty="0" smtClean="0"/>
            <a:t>ROP</a:t>
          </a:r>
          <a:endParaRPr lang="pl-PL" sz="2100" kern="1200" dirty="0"/>
        </a:p>
      </dsp:txBody>
      <dsp:txXfrm>
        <a:off x="4500526" y="2685785"/>
        <a:ext cx="5014875" cy="634710"/>
      </dsp:txXfrm>
    </dsp:sp>
    <dsp:sp modelId="{4BE1A670-2B64-4C90-9DF5-F858D1C82970}">
      <dsp:nvSpPr>
        <dsp:cNvPr id="0" name=""/>
        <dsp:cNvSpPr/>
      </dsp:nvSpPr>
      <dsp:spPr>
        <a:xfrm>
          <a:off x="4500526" y="3580623"/>
          <a:ext cx="5014875" cy="63471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l-PL" sz="2100" kern="1200" dirty="0" smtClean="0"/>
            <a:t>Systemy kaucyjne</a:t>
          </a:r>
          <a:endParaRPr lang="pl-PL" sz="2100" kern="1200" dirty="0"/>
        </a:p>
      </dsp:txBody>
      <dsp:txXfrm>
        <a:off x="4500526" y="3580623"/>
        <a:ext cx="5014875" cy="634710"/>
      </dsp:txXfrm>
    </dsp:sp>
    <dsp:sp modelId="{37B6D425-B119-46A7-9E8C-B5D18272253A}">
      <dsp:nvSpPr>
        <dsp:cNvPr id="0" name=""/>
        <dsp:cNvSpPr/>
      </dsp:nvSpPr>
      <dsp:spPr>
        <a:xfrm>
          <a:off x="4500526" y="4475460"/>
          <a:ext cx="4990403" cy="5965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l-PL" sz="2100" kern="1200" dirty="0" smtClean="0"/>
            <a:t>???</a:t>
          </a:r>
          <a:endParaRPr lang="pl-PL" sz="2100" kern="1200" dirty="0"/>
        </a:p>
      </dsp:txBody>
      <dsp:txXfrm>
        <a:off x="4500526" y="4475460"/>
        <a:ext cx="4990403" cy="596500"/>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D0439B8C-0379-4A62-A501-AD00B761B5B6}" type="datetimeFigureOut">
              <a:rPr lang="pl-PL" smtClean="0"/>
              <a:t>29.06.2021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4243956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0439B8C-0379-4A62-A501-AD00B761B5B6}" type="datetimeFigureOut">
              <a:rPr lang="pl-PL" smtClean="0"/>
              <a:t>29.06.2021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330355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0439B8C-0379-4A62-A501-AD00B761B5B6}" type="datetimeFigureOut">
              <a:rPr lang="pl-PL" smtClean="0"/>
              <a:t>29.06.2021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3104002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0439B8C-0379-4A62-A501-AD00B761B5B6}" type="datetimeFigureOut">
              <a:rPr lang="pl-PL" smtClean="0"/>
              <a:t>29.06.2021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3806565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D0439B8C-0379-4A62-A501-AD00B761B5B6}" type="datetimeFigureOut">
              <a:rPr lang="pl-PL" smtClean="0"/>
              <a:t>29.06.2021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111606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D0439B8C-0379-4A62-A501-AD00B761B5B6}" type="datetimeFigureOut">
              <a:rPr lang="pl-PL" smtClean="0"/>
              <a:t>29.06.2021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130540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D0439B8C-0379-4A62-A501-AD00B761B5B6}" type="datetimeFigureOut">
              <a:rPr lang="pl-PL" smtClean="0"/>
              <a:t>29.06.2021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254919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D0439B8C-0379-4A62-A501-AD00B761B5B6}" type="datetimeFigureOut">
              <a:rPr lang="pl-PL" smtClean="0"/>
              <a:t>29.06.2021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243764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0439B8C-0379-4A62-A501-AD00B761B5B6}" type="datetimeFigureOut">
              <a:rPr lang="pl-PL" smtClean="0"/>
              <a:t>29.06.2021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3342771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D0439B8C-0379-4A62-A501-AD00B761B5B6}" type="datetimeFigureOut">
              <a:rPr lang="pl-PL" smtClean="0"/>
              <a:t>29.06.2021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612810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D0439B8C-0379-4A62-A501-AD00B761B5B6}" type="datetimeFigureOut">
              <a:rPr lang="pl-PL" smtClean="0"/>
              <a:t>29.06.2021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1511361-8136-4691-B3B5-C1FFC93BC68E}" type="slidenum">
              <a:rPr lang="pl-PL" smtClean="0"/>
              <a:t>‹#›</a:t>
            </a:fld>
            <a:endParaRPr lang="pl-PL"/>
          </a:p>
        </p:txBody>
      </p:sp>
    </p:spTree>
    <p:extLst>
      <p:ext uri="{BB962C8B-B14F-4D97-AF65-F5344CB8AC3E}">
        <p14:creationId xmlns:p14="http://schemas.microsoft.com/office/powerpoint/2010/main" val="2811414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39B8C-0379-4A62-A501-AD00B761B5B6}" type="datetimeFigureOut">
              <a:rPr lang="pl-PL" smtClean="0"/>
              <a:t>29.06.2021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11361-8136-4691-B3B5-C1FFC93BC68E}" type="slidenum">
              <a:rPr lang="pl-PL" smtClean="0"/>
              <a:t>‹#›</a:t>
            </a:fld>
            <a:endParaRPr lang="pl-PL"/>
          </a:p>
        </p:txBody>
      </p:sp>
    </p:spTree>
    <p:extLst>
      <p:ext uri="{BB962C8B-B14F-4D97-AF65-F5344CB8AC3E}">
        <p14:creationId xmlns:p14="http://schemas.microsoft.com/office/powerpoint/2010/main" val="1554263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367989" y="1962614"/>
            <a:ext cx="11418849" cy="20918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r>
              <a:rPr lang="pl-PL" altLang="pl-PL" sz="3600" b="1" dirty="0">
                <a:solidFill>
                  <a:srgbClr val="008000"/>
                </a:solidFill>
                <a:latin typeface="Times New Roman" panose="02020603050405020304" pitchFamily="18" charset="0"/>
                <a:cs typeface="Times New Roman" panose="02020603050405020304" pitchFamily="18" charset="0"/>
              </a:rPr>
              <a:t>Zmiany przepisów prawa w zakresie gospodarki odpadami</a:t>
            </a:r>
          </a:p>
          <a:p>
            <a:pPr algn="ctr"/>
            <a:endParaRPr lang="pl-PL" altLang="pl-PL" sz="3600" b="1" dirty="0">
              <a:solidFill>
                <a:srgbClr val="008000"/>
              </a:solidFill>
              <a:latin typeface="Times New Roman" panose="02020603050405020304" pitchFamily="18" charset="0"/>
              <a:cs typeface="Times New Roman" panose="02020603050405020304" pitchFamily="18" charset="0"/>
            </a:endParaRPr>
          </a:p>
          <a:p>
            <a:pPr algn="ctr"/>
            <a:r>
              <a:rPr lang="pl-PL" sz="3600" b="1" dirty="0" smtClean="0">
                <a:solidFill>
                  <a:srgbClr val="008000"/>
                </a:solidFill>
                <a:latin typeface="Times New Roman" panose="02020603050405020304" pitchFamily="18" charset="0"/>
                <a:cs typeface="Times New Roman" panose="02020603050405020304" pitchFamily="18" charset="0"/>
              </a:rPr>
              <a:t> </a:t>
            </a:r>
            <a:r>
              <a:rPr lang="pl-PL" sz="3600" b="1" dirty="0">
                <a:solidFill>
                  <a:srgbClr val="008000"/>
                </a:solidFill>
                <a:latin typeface="Times New Roman" panose="02020603050405020304" pitchFamily="18" charset="0"/>
                <a:cs typeface="Times New Roman" panose="02020603050405020304" pitchFamily="18" charset="0"/>
              </a:rPr>
              <a:t>Planowane zmiany związane z WPGO i KPGO 	</a:t>
            </a:r>
          </a:p>
        </p:txBody>
      </p:sp>
      <p:sp>
        <p:nvSpPr>
          <p:cNvPr id="109" name="CustomShape 2"/>
          <p:cNvSpPr/>
          <p:nvPr/>
        </p:nvSpPr>
        <p:spPr>
          <a:xfrm>
            <a:off x="1734088" y="4054510"/>
            <a:ext cx="8932472" cy="245898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pl-PL" b="1" spc="579" dirty="0">
              <a:solidFill>
                <a:srgbClr val="000000"/>
              </a:solidFill>
              <a:uFill>
                <a:solidFill>
                  <a:srgbClr val="FFFFFF"/>
                </a:solidFill>
              </a:uFill>
              <a:latin typeface="Tahoma"/>
              <a:ea typeface="DejaVu Sans"/>
            </a:endParaRPr>
          </a:p>
          <a:p>
            <a:pPr algn="ctr">
              <a:lnSpc>
                <a:spcPct val="100000"/>
              </a:lnSpc>
            </a:pPr>
            <a:r>
              <a:rPr lang="pl-PL" b="1" spc="579" dirty="0" smtClean="0">
                <a:solidFill>
                  <a:srgbClr val="000000"/>
                </a:solidFill>
                <a:uFill>
                  <a:solidFill>
                    <a:srgbClr val="FFFFFF"/>
                  </a:solidFill>
                </a:uFill>
                <a:latin typeface="Tahoma"/>
                <a:ea typeface="DejaVu Sans"/>
              </a:rPr>
              <a:t>Maciej Kiełbus</a:t>
            </a:r>
            <a:endParaRPr lang="pl-PL" dirty="0"/>
          </a:p>
          <a:p>
            <a:pPr algn="ctr">
              <a:lnSpc>
                <a:spcPct val="100000"/>
              </a:lnSpc>
            </a:pPr>
            <a:endParaRPr lang="pl-PL" dirty="0"/>
          </a:p>
          <a:p>
            <a:pPr algn="ctr">
              <a:lnSpc>
                <a:spcPct val="100000"/>
              </a:lnSpc>
            </a:pPr>
            <a:r>
              <a:rPr lang="pl-PL" b="1" spc="-1" dirty="0">
                <a:solidFill>
                  <a:srgbClr val="008000"/>
                </a:solidFill>
                <a:uFill>
                  <a:solidFill>
                    <a:srgbClr val="FFFFFF"/>
                  </a:solidFill>
                </a:uFill>
                <a:latin typeface="Tahoma"/>
                <a:ea typeface="DejaVu Sans"/>
              </a:rPr>
              <a:t>KANCELARIA PRAWNA </a:t>
            </a:r>
            <a:endParaRPr lang="pl-PL" dirty="0"/>
          </a:p>
          <a:p>
            <a:pPr algn="ctr">
              <a:lnSpc>
                <a:spcPct val="100000"/>
              </a:lnSpc>
            </a:pPr>
            <a:r>
              <a:rPr lang="pl-PL" b="1" spc="-1" dirty="0">
                <a:solidFill>
                  <a:srgbClr val="008000"/>
                </a:solidFill>
                <a:uFill>
                  <a:solidFill>
                    <a:srgbClr val="FFFFFF"/>
                  </a:solidFill>
                </a:uFill>
                <a:latin typeface="Tahoma"/>
                <a:ea typeface="DejaVu Sans"/>
              </a:rPr>
              <a:t>DR KRYSTIAN ZIEMSKI &amp; PARTNERS SP.K. </a:t>
            </a:r>
            <a:endParaRPr lang="pl-PL" dirty="0"/>
          </a:p>
          <a:p>
            <a:pPr algn="ctr">
              <a:lnSpc>
                <a:spcPct val="100000"/>
              </a:lnSpc>
            </a:pPr>
            <a:r>
              <a:rPr lang="pl-PL" b="1" spc="-1" dirty="0">
                <a:solidFill>
                  <a:srgbClr val="008000"/>
                </a:solidFill>
                <a:uFill>
                  <a:solidFill>
                    <a:srgbClr val="FFFFFF"/>
                  </a:solidFill>
                </a:uFill>
                <a:latin typeface="Tahoma"/>
                <a:ea typeface="DejaVu Sans"/>
              </a:rPr>
              <a:t>w POZNANIU</a:t>
            </a:r>
          </a:p>
          <a:p>
            <a:pPr algn="ctr">
              <a:lnSpc>
                <a:spcPct val="100000"/>
              </a:lnSpc>
            </a:pPr>
            <a:endParaRPr lang="pl-PL" b="1" spc="-1" dirty="0">
              <a:solidFill>
                <a:srgbClr val="008000"/>
              </a:solidFill>
              <a:uFill>
                <a:solidFill>
                  <a:srgbClr val="FFFFFF"/>
                </a:solidFill>
              </a:uFill>
              <a:latin typeface="Tahoma"/>
            </a:endParaRPr>
          </a:p>
          <a:p>
            <a:pPr algn="ctr">
              <a:lnSpc>
                <a:spcPct val="100000"/>
              </a:lnSpc>
            </a:pPr>
            <a:r>
              <a:rPr lang="pl-PL" b="1" i="1" dirty="0">
                <a:latin typeface="Times New Roman" panose="02020603050405020304" pitchFamily="18" charset="0"/>
                <a:cs typeface="Times New Roman" panose="02020603050405020304" pitchFamily="18" charset="0"/>
              </a:rPr>
              <a:t>Urząd Marszałkowski Województwa Wielkopolskiego, Poznań, 24 czerwca 2021 r.</a:t>
            </a:r>
          </a:p>
          <a:p>
            <a:pPr algn="ctr">
              <a:lnSpc>
                <a:spcPct val="100000"/>
              </a:lnSpc>
            </a:pPr>
            <a:endParaRPr lang="pl-PL" dirty="0"/>
          </a:p>
          <a:p>
            <a:pPr algn="ctr">
              <a:lnSpc>
                <a:spcPct val="100000"/>
              </a:lnSpc>
            </a:pPr>
            <a:endParaRPr lang="pl-PL" dirty="0"/>
          </a:p>
        </p:txBody>
      </p:sp>
      <p:sp>
        <p:nvSpPr>
          <p:cNvPr id="111" name="CustomShape 3"/>
          <p:cNvSpPr/>
          <p:nvPr/>
        </p:nvSpPr>
        <p:spPr>
          <a:xfrm>
            <a:off x="1981200" y="273600"/>
            <a:ext cx="8226720" cy="1142280"/>
          </a:xfrm>
          <a:prstGeom prst="rect">
            <a:avLst/>
          </a:prstGeom>
          <a:noFill/>
          <a:ln>
            <a:noFill/>
          </a:ln>
        </p:spPr>
        <p:style>
          <a:lnRef idx="0">
            <a:scrgbClr r="0" g="0" b="0"/>
          </a:lnRef>
          <a:fillRef idx="0">
            <a:scrgbClr r="0" g="0" b="0"/>
          </a:fillRef>
          <a:effectRef idx="0">
            <a:scrgbClr r="0" g="0" b="0"/>
          </a:effectRef>
          <a:fontRef idx="minor"/>
        </p:style>
      </p:sp>
      <p:sp>
        <p:nvSpPr>
          <p:cNvPr id="5" name="CustomShape 1">
            <a:extLst>
              <a:ext uri="{FF2B5EF4-FFF2-40B4-BE49-F238E27FC236}">
                <a16:creationId xmlns:a16="http://schemas.microsoft.com/office/drawing/2014/main" id="{0B97972B-1794-412B-9FC2-049211A9A03F}"/>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B166A499-DB72-44A6-B1DE-487879FFD4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5078313"/>
          </a:xfrm>
          <a:prstGeom prst="rect">
            <a:avLst/>
          </a:prstGeom>
        </p:spPr>
        <p:txBody>
          <a:bodyPr wrap="square">
            <a:spAutoFit/>
          </a:bodyPr>
          <a:lstStyle/>
          <a:p>
            <a:r>
              <a:rPr lang="pl-PL" dirty="0"/>
              <a:t>art. 36a. </a:t>
            </a:r>
          </a:p>
          <a:p>
            <a:endParaRPr lang="pl-PL" dirty="0" smtClean="0"/>
          </a:p>
          <a:p>
            <a:pPr algn="just"/>
            <a:r>
              <a:rPr lang="pl-PL" dirty="0" smtClean="0"/>
              <a:t>3</a:t>
            </a:r>
            <a:r>
              <a:rPr lang="pl-PL" dirty="0"/>
              <a:t>. Ministrowie, o których mowa w ust. 1, każdy w zakresie swojej właściwości, przygotowują i przekazują ministrowi właściwemu do spraw klimatu, nie później niż na 6 miesięcy przed terminem opracowania projektu KPZPO, propozycję działań planowanych do określenia w KPZPO, wskazując:</a:t>
            </a:r>
          </a:p>
          <a:p>
            <a:pPr algn="just"/>
            <a:r>
              <a:rPr lang="pl-PL" dirty="0"/>
              <a:t>1) 	rodzaj tych działań, z podziałem na prawne, administracyjne, ekonomiczne, edukacyjne i kontrolne;</a:t>
            </a:r>
          </a:p>
          <a:p>
            <a:pPr algn="just"/>
            <a:r>
              <a:rPr lang="pl-PL" dirty="0"/>
              <a:t>2) 	sposób wdrożenia tych działań oraz koszty i korzyści z nich wynikające.</a:t>
            </a:r>
          </a:p>
          <a:p>
            <a:pPr algn="just"/>
            <a:r>
              <a:rPr lang="pl-PL" dirty="0"/>
              <a:t>4. Ministrowie, o których mowa w ust. 1, przekazują ministrowi właściwemu do spraw klimatu, wraz z propozycją działań, o której mowa w ust. 3, informacje stanowiące podstawę do jej przygotowania.</a:t>
            </a:r>
          </a:p>
          <a:p>
            <a:pPr algn="just"/>
            <a:r>
              <a:rPr lang="pl-PL" dirty="0"/>
              <a:t>5. Minister właściwy do spraw klimatu uzgadnia sposób uwzględnienia uwag zgłoszonych w wyniku konsultacji publicznych i opiniowania do projektu KPZPO z ministrami, o których mowa w ust. 1, w zakresie propozycji działań, o których mowa w ust. 3. </a:t>
            </a:r>
          </a:p>
          <a:p>
            <a:pPr algn="just"/>
            <a:r>
              <a:rPr lang="pl-PL" dirty="0"/>
              <a:t>6. Ministrowie, o których mowa w ust. 1, przekazują ministrowi właściwemu do spraw klimatu coroczną informację o:</a:t>
            </a:r>
          </a:p>
          <a:p>
            <a:pPr algn="just"/>
            <a:r>
              <a:rPr lang="pl-PL" dirty="0"/>
              <a:t>1) 	stanie realizacji celów i działań wraz z ocena ich efektywności,</a:t>
            </a:r>
          </a:p>
          <a:p>
            <a:pPr algn="just"/>
            <a:r>
              <a:rPr lang="pl-PL" dirty="0"/>
              <a:t>2) 	wartości wskaźników, o których mowa art. 35 ust. 1a pkt 3, określonych w KPZPO</a:t>
            </a:r>
          </a:p>
          <a:p>
            <a:pPr algn="just"/>
            <a:r>
              <a:rPr lang="pl-PL" dirty="0"/>
              <a:t>- 	w terminie do 31 marca za poprzedni rok kalendarzowy.</a:t>
            </a:r>
          </a:p>
          <a:p>
            <a:pPr algn="just"/>
            <a:r>
              <a:rPr lang="pl-PL" dirty="0"/>
              <a:t>7. Minister właściwy do spraw klimatu może określić, w drodze rozporządzenia, wzór informacji, o której mowa w ust. 10, kierując się potrzebą ujednolicenia przekazywanych danych.”;</a:t>
            </a:r>
          </a:p>
        </p:txBody>
      </p:sp>
    </p:spTree>
    <p:extLst>
      <p:ext uri="{BB962C8B-B14F-4D97-AF65-F5344CB8AC3E}">
        <p14:creationId xmlns:p14="http://schemas.microsoft.com/office/powerpoint/2010/main" val="3592978138"/>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4524315"/>
          </a:xfrm>
          <a:prstGeom prst="rect">
            <a:avLst/>
          </a:prstGeom>
        </p:spPr>
        <p:txBody>
          <a:bodyPr wrap="square">
            <a:spAutoFit/>
          </a:bodyPr>
          <a:lstStyle/>
          <a:p>
            <a:r>
              <a:rPr lang="pl-PL" b="1" dirty="0">
                <a:solidFill>
                  <a:srgbClr val="FF0000"/>
                </a:solidFill>
                <a:effectLst>
                  <a:outerShdw blurRad="38100" dist="38100" dir="2700000" algn="tl">
                    <a:srgbClr val="000000">
                      <a:alpha val="43137"/>
                    </a:srgbClr>
                  </a:outerShdw>
                </a:effectLst>
              </a:rPr>
              <a:t>Plany gospodarki odpadami zawierają</a:t>
            </a:r>
            <a:r>
              <a:rPr lang="pl-PL" b="1" dirty="0" smtClean="0">
                <a:solidFill>
                  <a:srgbClr val="FF0000"/>
                </a:solidFill>
                <a:effectLst>
                  <a:outerShdw blurRad="38100" dist="38100" dir="2700000" algn="tl">
                    <a:srgbClr val="000000">
                      <a:alpha val="43137"/>
                    </a:srgbClr>
                  </a:outerShdw>
                </a:effectLst>
              </a:rPr>
              <a:t>:</a:t>
            </a:r>
          </a:p>
          <a:p>
            <a:pPr marL="342900" indent="-342900" algn="just">
              <a:buAutoNum type="alphaLcParenR" startAt="6"/>
            </a:pPr>
            <a:r>
              <a:rPr lang="pl-PL" dirty="0" smtClean="0"/>
              <a:t>identyfikację </a:t>
            </a:r>
            <a:r>
              <a:rPr lang="pl-PL" dirty="0"/>
              <a:t>problemów w zakresie gospodarki odpadami, w tym ocenę</a:t>
            </a:r>
            <a:r>
              <a:rPr lang="pl-PL" dirty="0" smtClean="0"/>
              <a:t>:</a:t>
            </a:r>
          </a:p>
          <a:p>
            <a:pPr marL="342900" indent="-342900" algn="just">
              <a:buAutoNum type="alphaLcParenR" startAt="6"/>
            </a:pPr>
            <a:endParaRPr lang="pl-PL" dirty="0"/>
          </a:p>
          <a:p>
            <a:pPr marL="285750" indent="-285750" algn="just">
              <a:buFontTx/>
              <a:buChar char="-"/>
            </a:pPr>
            <a:r>
              <a:rPr lang="pl-PL" dirty="0" smtClean="0"/>
              <a:t>potrzeby </a:t>
            </a:r>
            <a:r>
              <a:rPr lang="pl-PL" dirty="0"/>
              <a:t>zamknięcia istniejących obiektów gospodarowania odpadami i potrzeby budowy dodatkowej infrastruktury gospodarowania odpadami zgodnie z zasadą bliskości oraz, w razie potrzeby, realizacji inwestycji w celu zaspokojenia istniejących potrzeb</a:t>
            </a:r>
            <a:r>
              <a:rPr lang="pl-PL" dirty="0" smtClean="0"/>
              <a:t>,</a:t>
            </a:r>
          </a:p>
          <a:p>
            <a:pPr marL="285750" indent="-285750" algn="just">
              <a:buFontTx/>
              <a:buChar char="-"/>
            </a:pPr>
            <a:endParaRPr lang="pl-PL" dirty="0"/>
          </a:p>
          <a:p>
            <a:pPr marL="285750" indent="-285750" algn="just">
              <a:buFontTx/>
              <a:buChar char="-"/>
            </a:pPr>
            <a:r>
              <a:rPr lang="pl-PL" dirty="0" smtClean="0"/>
              <a:t>istniejących </a:t>
            </a:r>
            <a:r>
              <a:rPr lang="pl-PL" dirty="0"/>
              <a:t>systemów zbierania odpadów, w tym rodzajów odpadów objętych tymi systemami i terytorialnego zakresu selektywnego zbierania, środków służących poprawie ich funkcjonowania oraz potrzeby stworzenia nowych systemów </a:t>
            </a:r>
            <a:r>
              <a:rPr lang="pl-PL" dirty="0" smtClean="0"/>
              <a:t>zbierania</a:t>
            </a:r>
          </a:p>
          <a:p>
            <a:pPr marL="285750" indent="-285750" algn="just">
              <a:buFontTx/>
              <a:buChar char="-"/>
            </a:pPr>
            <a:endParaRPr lang="pl-PL" dirty="0"/>
          </a:p>
          <a:p>
            <a:pPr marL="285750" indent="-285750" algn="just">
              <a:buFontTx/>
              <a:buChar char="-"/>
            </a:pPr>
            <a:r>
              <a:rPr lang="pl-PL" dirty="0" smtClean="0"/>
              <a:t>uwzględniającą</a:t>
            </a:r>
            <a:r>
              <a:rPr lang="pl-PL" dirty="0"/>
              <a:t>, w razie potrzeby, podstawowe informacje charakteryzujące z punktu widzenia gospodarki odpadami obszar, dla którego jest sporządzany plan gospodarki odpadami, a w szczególności położenie geograficzne, sytuację demograficzną, sytuację gospodarczą oraz warunki glebowe, hydrogeologiczne i hydrologiczne, mogące mieć wpływ na lokalizację istniejących instalacji gospodarowania odpadami</a:t>
            </a:r>
            <a:r>
              <a:rPr lang="pl-PL" dirty="0" smtClean="0"/>
              <a:t>,</a:t>
            </a:r>
          </a:p>
          <a:p>
            <a:pPr marL="285750" indent="-285750" algn="just">
              <a:buFontTx/>
              <a:buChar char="-"/>
            </a:pPr>
            <a:endParaRPr lang="pl-PL" dirty="0"/>
          </a:p>
        </p:txBody>
      </p:sp>
    </p:spTree>
    <p:extLst>
      <p:ext uri="{BB962C8B-B14F-4D97-AF65-F5344CB8AC3E}">
        <p14:creationId xmlns:p14="http://schemas.microsoft.com/office/powerpoint/2010/main" val="792514712"/>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5632311"/>
          </a:xfrm>
          <a:prstGeom prst="rect">
            <a:avLst/>
          </a:prstGeom>
        </p:spPr>
        <p:txBody>
          <a:bodyPr wrap="square">
            <a:spAutoFit/>
          </a:bodyPr>
          <a:lstStyle/>
          <a:p>
            <a:r>
              <a:rPr lang="pl-PL" dirty="0"/>
              <a:t>Plany gospodarki odpadami zawierają</a:t>
            </a:r>
            <a:r>
              <a:rPr lang="pl-PL" dirty="0" smtClean="0"/>
              <a:t>:</a:t>
            </a:r>
          </a:p>
          <a:p>
            <a:pPr marL="342900" indent="-342900">
              <a:buAutoNum type="alphaLcParenR" startAt="7"/>
            </a:pPr>
            <a:r>
              <a:rPr lang="pl-PL" dirty="0" smtClean="0"/>
              <a:t>ocenę </a:t>
            </a:r>
            <a:r>
              <a:rPr lang="pl-PL" dirty="0"/>
              <a:t>inwestycji i innych środków finansowych, w tym dla samorządów terytorialnych, niezbędnych do zaspokojenia potrzeb, o których mowa w lit. f </a:t>
            </a:r>
            <a:r>
              <a:rPr lang="pl-PL" dirty="0" err="1"/>
              <a:t>tiret</a:t>
            </a:r>
            <a:r>
              <a:rPr lang="pl-PL" dirty="0"/>
              <a:t> pierwsze</a:t>
            </a:r>
            <a:r>
              <a:rPr lang="pl-PL" dirty="0" smtClean="0"/>
              <a:t>,</a:t>
            </a:r>
          </a:p>
          <a:p>
            <a:pPr marL="342900" indent="-342900">
              <a:buAutoNum type="alphaLcParenR" startAt="7"/>
            </a:pPr>
            <a:endParaRPr lang="pl-PL" dirty="0"/>
          </a:p>
          <a:p>
            <a:pPr marL="342900" indent="-342900">
              <a:buAutoNum type="alphaLcParenR" startAt="8"/>
            </a:pPr>
            <a:r>
              <a:rPr lang="pl-PL" dirty="0" smtClean="0"/>
              <a:t>informacje </a:t>
            </a:r>
            <a:r>
              <a:rPr lang="pl-PL" dirty="0"/>
              <a:t>o środkach służących osiągnięciu celów określonych w art. 5 ust. 3a dyrektywy Rady 1999/31/WE z dnia 26 kwietnia 1999 r. w sprawie składowania odpadów (</a:t>
            </a:r>
            <a:r>
              <a:rPr lang="pl-PL" dirty="0" err="1"/>
              <a:t>Dz.Urz</a:t>
            </a:r>
            <a:r>
              <a:rPr lang="pl-PL" dirty="0"/>
              <a:t>. WE L 182 z 16.07.1999, str. 1, Dz. U. UE L 284 z 31.10.2003, str. 1, Dz. U. UE L 311 z 21.11.2008, str. 1, Dz. U. UE L 328 z 10.12.2011, str. 328 i Dz. U. UE L 150 z 14.6.2018, str. 100; </a:t>
            </a:r>
            <a:r>
              <a:rPr lang="pl-PL" dirty="0" err="1"/>
              <a:t>Dz.Urz</a:t>
            </a:r>
            <a:r>
              <a:rPr lang="pl-PL" dirty="0"/>
              <a:t>. UE Polskie wydanie specjalne, rozdz. 15, t. 4, str. 228</a:t>
            </a:r>
            <a:r>
              <a:rPr lang="pl-PL" dirty="0" smtClean="0"/>
              <a:t>),</a:t>
            </a:r>
          </a:p>
          <a:p>
            <a:pPr marL="342900" indent="-342900">
              <a:buAutoNum type="alphaLcParenR" startAt="8"/>
            </a:pPr>
            <a:endParaRPr lang="pl-PL" dirty="0"/>
          </a:p>
          <a:p>
            <a:pPr marL="400050" indent="-400050">
              <a:buAutoNum type="romanLcParenR"/>
            </a:pPr>
            <a:r>
              <a:rPr lang="pl-PL" dirty="0" smtClean="0"/>
              <a:t>środki </a:t>
            </a:r>
            <a:r>
              <a:rPr lang="pl-PL" dirty="0"/>
              <a:t>na rzecz zwalczania wszelkich form zaśmiecania środowiska lądowego i morskiego oraz przeciwdziałania im i uprzątania wszystkich rodzajów odpadów</a:t>
            </a:r>
            <a:r>
              <a:rPr lang="pl-PL" dirty="0" smtClean="0"/>
              <a:t>,</a:t>
            </a:r>
          </a:p>
          <a:p>
            <a:pPr marL="400050" indent="-400050">
              <a:buAutoNum type="romanLcParenR"/>
            </a:pPr>
            <a:endParaRPr lang="pl-PL" dirty="0"/>
          </a:p>
          <a:p>
            <a:pPr marL="342900" indent="-342900">
              <a:buAutoNum type="alphaLcParenR" startAt="10"/>
            </a:pPr>
            <a:r>
              <a:rPr lang="pl-PL" dirty="0" smtClean="0"/>
              <a:t>odpowiednie </a:t>
            </a:r>
            <a:r>
              <a:rPr lang="pl-PL" dirty="0"/>
              <a:t>jakościowe lub ilościowe wskaźniki i cele, w tym dotyczące ilości wytworzonych odpadów i ich przetwarzania oraz odpadów komunalnych unieszkodliwianych lub poddawanych procesowi odzysku energii</a:t>
            </a:r>
            <a:r>
              <a:rPr lang="pl-PL" dirty="0" smtClean="0"/>
              <a:t>;”,</a:t>
            </a:r>
          </a:p>
          <a:p>
            <a:pPr marL="342900" indent="-342900">
              <a:buAutoNum type="alphaLcParenR" startAt="10"/>
            </a:pPr>
            <a:endParaRPr lang="pl-PL" dirty="0"/>
          </a:p>
          <a:p>
            <a:endParaRPr lang="pl-PL" dirty="0" smtClean="0"/>
          </a:p>
          <a:p>
            <a:endParaRPr lang="pl-PL" dirty="0"/>
          </a:p>
          <a:p>
            <a:endParaRPr lang="pl-PL" dirty="0" smtClean="0"/>
          </a:p>
          <a:p>
            <a:r>
              <a:rPr lang="pl-PL" dirty="0" smtClean="0"/>
              <a:t/>
            </a:r>
            <a:br>
              <a:rPr lang="pl-PL" dirty="0" smtClean="0"/>
            </a:br>
            <a:endParaRPr lang="pl-PL" dirty="0"/>
          </a:p>
        </p:txBody>
      </p:sp>
    </p:spTree>
    <p:extLst>
      <p:ext uri="{BB962C8B-B14F-4D97-AF65-F5344CB8AC3E}">
        <p14:creationId xmlns:p14="http://schemas.microsoft.com/office/powerpoint/2010/main" val="490016694"/>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6186309"/>
          </a:xfrm>
          <a:prstGeom prst="rect">
            <a:avLst/>
          </a:prstGeom>
        </p:spPr>
        <p:txBody>
          <a:bodyPr wrap="square">
            <a:spAutoFit/>
          </a:bodyPr>
          <a:lstStyle/>
          <a:p>
            <a:r>
              <a:rPr lang="pl-PL" dirty="0"/>
              <a:t>Plany gospodarki odpadami zawierają</a:t>
            </a:r>
            <a:r>
              <a:rPr lang="pl-PL" dirty="0" smtClean="0"/>
              <a:t>:</a:t>
            </a:r>
          </a:p>
          <a:p>
            <a:endParaRPr lang="pl-PL" dirty="0" smtClean="0"/>
          </a:p>
          <a:p>
            <a:r>
              <a:rPr lang="pl-PL" dirty="0"/>
              <a:t>4) kierunki działań w zakresie kształtowania systemu gospodarki odpadami, podejmowanych dla osiągnięcia celów, o których mowa w pkt 3, w tym</a:t>
            </a:r>
            <a:r>
              <a:rPr lang="pl-PL" dirty="0" smtClean="0"/>
              <a:t>:</a:t>
            </a:r>
          </a:p>
          <a:p>
            <a:endParaRPr lang="pl-PL" dirty="0"/>
          </a:p>
          <a:p>
            <a:r>
              <a:rPr lang="pl-PL" dirty="0"/>
              <a:t> a) 	rozwiązania dotyczące olejów odpadowych, odpadów niebezpiecznych, odpadów zawierających znaczne ilości surowców krytycznych oraz strumieni odpadów objętych szczegółowymi przepisami w zakresie gospodarki odpadami i odpadów komunalnych,</a:t>
            </a:r>
          </a:p>
          <a:p>
            <a:r>
              <a:rPr lang="pl-PL" dirty="0"/>
              <a:t>b) 	określenie polityki w zakresie gospodarki odpadami wraz z planowanymi technologiami i metodami lub polityki w zakresie postępowania z odpadami stwarzającymi problemy z ich zagospodarowaniem, w tym:</a:t>
            </a:r>
          </a:p>
          <a:p>
            <a:r>
              <a:rPr lang="pl-PL" dirty="0"/>
              <a:t>- 	środki, jakie należy zastosować, aby udoskonalić z punktu widzenia ochrony środowiska przygotowanie do ponownego użycia, recykling, inny niż recykling odzysk oraz unieszkodliwianie odpadów,</a:t>
            </a:r>
          </a:p>
          <a:p>
            <a:r>
              <a:rPr lang="pl-PL" dirty="0"/>
              <a:t>- 	środki zachęcające do selektywnego zbierania bioodpadów w celu ich kompostowania, fermentacji lub przetwarzania w inny sposób, który zapewnia wysoki poziom ochrony środowiska, stosowania bezpiecznych dla środowiska materiałów wyprodukowanych z bioodpadów przy zachowaniu wysokiego poziomu ochrony życia i zdrowia ludzi oraz środowiska,”;</a:t>
            </a:r>
          </a:p>
          <a:p>
            <a:r>
              <a:rPr lang="pl-PL" dirty="0"/>
              <a:t>c) w razie potrzeby informacje dotyczące kryteriów lokalizacji obiektów przeznaczonych do gospodarowania odpadami oraz mocy przerobowych przyszłych instalacji do unieszkodliwiania odpadów lub większych instalacji do odzysku</a:t>
            </a:r>
            <a:endParaRPr lang="pl-PL" dirty="0" smtClean="0"/>
          </a:p>
          <a:p>
            <a:endParaRPr lang="pl-PL" dirty="0"/>
          </a:p>
          <a:p>
            <a:endParaRPr lang="pl-PL" dirty="0" smtClean="0"/>
          </a:p>
          <a:p>
            <a:r>
              <a:rPr lang="pl-PL" dirty="0" smtClean="0"/>
              <a:t/>
            </a:r>
            <a:br>
              <a:rPr lang="pl-PL" dirty="0" smtClean="0"/>
            </a:br>
            <a:endParaRPr lang="pl-PL" dirty="0"/>
          </a:p>
        </p:txBody>
      </p:sp>
    </p:spTree>
    <p:extLst>
      <p:ext uri="{BB962C8B-B14F-4D97-AF65-F5344CB8AC3E}">
        <p14:creationId xmlns:p14="http://schemas.microsoft.com/office/powerpoint/2010/main" val="2561127528"/>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2308324"/>
          </a:xfrm>
          <a:prstGeom prst="rect">
            <a:avLst/>
          </a:prstGeom>
        </p:spPr>
        <p:txBody>
          <a:bodyPr wrap="square">
            <a:spAutoFit/>
          </a:bodyPr>
          <a:lstStyle/>
          <a:p>
            <a:pPr algn="just"/>
            <a:r>
              <a:rPr lang="pl-PL" dirty="0"/>
              <a:t>Plany gospodarki odpadami zawierają</a:t>
            </a:r>
            <a:r>
              <a:rPr lang="pl-PL" dirty="0" smtClean="0"/>
              <a:t>:</a:t>
            </a:r>
          </a:p>
          <a:p>
            <a:pPr algn="just"/>
            <a:endParaRPr lang="pl-PL" dirty="0" smtClean="0"/>
          </a:p>
          <a:p>
            <a:pPr algn="just"/>
            <a:r>
              <a:rPr lang="pl-PL" dirty="0" smtClean="0"/>
              <a:t>5) harmonogram</a:t>
            </a:r>
            <a:r>
              <a:rPr lang="pl-PL" dirty="0"/>
              <a:t>, określenie wykonawców i sposobu finansowania oraz </a:t>
            </a:r>
            <a:r>
              <a:rPr lang="pl-PL" b="1" dirty="0">
                <a:solidFill>
                  <a:srgbClr val="FF0000"/>
                </a:solidFill>
                <a:effectLst>
                  <a:outerShdw blurRad="38100" dist="38100" dir="2700000" algn="tl">
                    <a:srgbClr val="000000">
                      <a:alpha val="43137"/>
                    </a:srgbClr>
                  </a:outerShdw>
                </a:effectLst>
              </a:rPr>
              <a:t>przewidywane </a:t>
            </a:r>
            <a:r>
              <a:rPr lang="pl-PL" b="1" dirty="0" smtClean="0">
                <a:solidFill>
                  <a:srgbClr val="FF0000"/>
                </a:solidFill>
                <a:effectLst>
                  <a:outerShdw blurRad="38100" dist="38100" dir="2700000" algn="tl">
                    <a:srgbClr val="000000">
                      <a:alpha val="43137"/>
                    </a:srgbClr>
                  </a:outerShdw>
                </a:effectLst>
              </a:rPr>
              <a:t>koszty </a:t>
            </a:r>
            <a:r>
              <a:rPr lang="pl-PL" dirty="0" smtClean="0"/>
              <a:t>zadań </a:t>
            </a:r>
            <a:r>
              <a:rPr lang="pl-PL" dirty="0"/>
              <a:t>wynikających z przyjętych kierunków działań, o których mowa w pkt 4;</a:t>
            </a:r>
          </a:p>
          <a:p>
            <a:r>
              <a:rPr lang="pl-PL" dirty="0"/>
              <a:t/>
            </a:r>
            <a:br>
              <a:rPr lang="pl-PL" dirty="0"/>
            </a:br>
            <a:endParaRPr lang="pl-PL" dirty="0" smtClean="0"/>
          </a:p>
          <a:p>
            <a:r>
              <a:rPr lang="pl-PL" dirty="0" smtClean="0"/>
              <a:t/>
            </a:r>
            <a:br>
              <a:rPr lang="pl-PL" dirty="0" smtClean="0"/>
            </a:br>
            <a:endParaRPr lang="pl-PL" dirty="0"/>
          </a:p>
        </p:txBody>
      </p:sp>
    </p:spTree>
    <p:extLst>
      <p:ext uri="{BB962C8B-B14F-4D97-AF65-F5344CB8AC3E}">
        <p14:creationId xmlns:p14="http://schemas.microsoft.com/office/powerpoint/2010/main" val="561825678"/>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1200329"/>
          </a:xfrm>
          <a:prstGeom prst="rect">
            <a:avLst/>
          </a:prstGeom>
        </p:spPr>
        <p:txBody>
          <a:bodyPr wrap="square">
            <a:spAutoFit/>
          </a:bodyPr>
          <a:lstStyle/>
          <a:p>
            <a:pPr algn="just"/>
            <a:r>
              <a:rPr lang="pl-PL" dirty="0"/>
              <a:t>Plany gospodarki odpadami zawierają</a:t>
            </a:r>
            <a:r>
              <a:rPr lang="pl-PL" dirty="0" smtClean="0"/>
              <a:t>:</a:t>
            </a:r>
          </a:p>
          <a:p>
            <a:pPr algn="just"/>
            <a:endParaRPr lang="pl-PL" dirty="0" smtClean="0"/>
          </a:p>
          <a:p>
            <a:pPr algn="just"/>
            <a:r>
              <a:rPr lang="pl-PL" dirty="0"/>
              <a:t>6a) ocenę, w jaki sposób plan wspiera realizację celów i przepisów dyrektywy Parlamentu Europejskiego i Rady 2008/98/WE z dnia 19 listopada 2008 r. w sprawie odpadów oraz uchylającej niektóre </a:t>
            </a:r>
            <a:r>
              <a:rPr lang="pl-PL" dirty="0" smtClean="0"/>
              <a:t>dyrektywy</a:t>
            </a:r>
            <a:endParaRPr lang="pl-PL" dirty="0"/>
          </a:p>
        </p:txBody>
      </p:sp>
    </p:spTree>
    <p:extLst>
      <p:ext uri="{BB962C8B-B14F-4D97-AF65-F5344CB8AC3E}">
        <p14:creationId xmlns:p14="http://schemas.microsoft.com/office/powerpoint/2010/main" val="3726258905"/>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3785652"/>
          </a:xfrm>
          <a:prstGeom prst="rect">
            <a:avLst/>
          </a:prstGeom>
        </p:spPr>
        <p:txBody>
          <a:bodyPr wrap="square">
            <a:spAutoFit/>
          </a:bodyPr>
          <a:lstStyle/>
          <a:p>
            <a:pPr algn="just"/>
            <a:r>
              <a:rPr lang="pl-PL" sz="2400" dirty="0"/>
              <a:t>Plany gospodarki odpadami podlegają aktualizacji nie rzadziej niż co 6 lat.</a:t>
            </a:r>
          </a:p>
          <a:p>
            <a:pPr algn="just"/>
            <a:r>
              <a:rPr lang="pl-PL" sz="2400" b="1" dirty="0">
                <a:solidFill>
                  <a:srgbClr val="FF0000"/>
                </a:solidFill>
                <a:effectLst>
                  <a:outerShdw blurRad="38100" dist="38100" dir="2700000" algn="tl">
                    <a:srgbClr val="000000">
                      <a:alpha val="43137"/>
                    </a:srgbClr>
                  </a:outerShdw>
                </a:effectLst>
              </a:rPr>
              <a:t/>
            </a:r>
            <a:br>
              <a:rPr lang="pl-PL" sz="2400" b="1" dirty="0">
                <a:solidFill>
                  <a:srgbClr val="FF0000"/>
                </a:solidFill>
                <a:effectLst>
                  <a:outerShdw blurRad="38100" dist="38100" dir="2700000" algn="tl">
                    <a:srgbClr val="000000">
                      <a:alpha val="43137"/>
                    </a:srgbClr>
                  </a:outerShdw>
                </a:effectLst>
              </a:rPr>
            </a:br>
            <a:r>
              <a:rPr lang="pl-PL" sz="2400" b="1" dirty="0">
                <a:solidFill>
                  <a:srgbClr val="FF0000"/>
                </a:solidFill>
                <a:effectLst>
                  <a:outerShdw blurRad="38100" dist="38100" dir="2700000" algn="tl">
                    <a:srgbClr val="000000">
                      <a:alpha val="43137"/>
                    </a:srgbClr>
                  </a:outerShdw>
                </a:effectLst>
              </a:rPr>
              <a:t>Aktualizacja polega na zmianie planu gospodarki odpadami co najmniej w zakresie wskazanym w art. 35 ust 1, 3 i 4 i 35a ust. 1 i 2 oraz dla zapobiegania powstawania odpadów w zakresie wskazanym w art. 34a ust. 4 oraz art. 35 ust. 1a</a:t>
            </a:r>
            <a:r>
              <a:rPr lang="pl-PL" sz="2400" b="1" u="sng" dirty="0">
                <a:solidFill>
                  <a:srgbClr val="FF0000"/>
                </a:solidFill>
                <a:effectLst>
                  <a:outerShdw blurRad="38100" dist="38100" dir="2700000" algn="tl">
                    <a:srgbClr val="000000">
                      <a:alpha val="43137"/>
                    </a:srgbClr>
                  </a:outerShdw>
                </a:effectLst>
              </a:rPr>
              <a:t> </a:t>
            </a:r>
            <a:r>
              <a:rPr lang="pl-PL" sz="2400" b="1" dirty="0">
                <a:solidFill>
                  <a:srgbClr val="FF0000"/>
                </a:solidFill>
                <a:effectLst>
                  <a:outerShdw blurRad="38100" dist="38100" dir="2700000" algn="tl">
                    <a:srgbClr val="000000">
                      <a:alpha val="43137"/>
                    </a:srgbClr>
                  </a:outerShdw>
                </a:effectLst>
              </a:rPr>
              <a:t>albo na uchwaleniu nowego planu gospodarki </a:t>
            </a:r>
            <a:r>
              <a:rPr lang="pl-PL" sz="2400" b="1" dirty="0" smtClean="0">
                <a:solidFill>
                  <a:srgbClr val="FF0000"/>
                </a:solidFill>
                <a:effectLst>
                  <a:outerShdw blurRad="38100" dist="38100" dir="2700000" algn="tl">
                    <a:srgbClr val="000000">
                      <a:alpha val="43137"/>
                    </a:srgbClr>
                  </a:outerShdw>
                </a:effectLst>
              </a:rPr>
              <a:t>odpadami</a:t>
            </a:r>
          </a:p>
          <a:p>
            <a:pPr algn="just"/>
            <a:endParaRPr lang="pl-PL" sz="2400" b="1" dirty="0">
              <a:solidFill>
                <a:srgbClr val="FF0000"/>
              </a:solidFill>
              <a:effectLst>
                <a:outerShdw blurRad="38100" dist="38100" dir="2700000" algn="tl">
                  <a:srgbClr val="000000">
                    <a:alpha val="43137"/>
                  </a:srgbClr>
                </a:outerShdw>
              </a:effectLst>
            </a:endParaRPr>
          </a:p>
          <a:p>
            <a:pPr algn="just"/>
            <a:endParaRPr lang="pl-PL" sz="2400" b="1" dirty="0" smtClean="0">
              <a:solidFill>
                <a:srgbClr val="FF0000"/>
              </a:solidFill>
              <a:effectLst>
                <a:outerShdw blurRad="38100" dist="38100" dir="2700000" algn="tl">
                  <a:srgbClr val="000000">
                    <a:alpha val="43137"/>
                  </a:srgbClr>
                </a:outerShdw>
              </a:effectLst>
            </a:endParaRPr>
          </a:p>
          <a:p>
            <a:pPr algn="just"/>
            <a:endParaRPr lang="pl-PL" sz="2400" b="1" dirty="0">
              <a:solidFill>
                <a:srgbClr val="FF0000"/>
              </a:solidFill>
              <a:effectLst>
                <a:outerShdw blurRad="38100" dist="38100" dir="2700000" algn="tl">
                  <a:srgbClr val="000000">
                    <a:alpha val="43137"/>
                  </a:srgbClr>
                </a:outerShdw>
              </a:effectLst>
            </a:endParaRPr>
          </a:p>
          <a:p>
            <a:pPr algn="just"/>
            <a:r>
              <a:rPr lang="pl-PL" sz="2400" dirty="0" smtClean="0"/>
              <a:t>Plany </a:t>
            </a:r>
            <a:r>
              <a:rPr lang="pl-PL" sz="2400" dirty="0"/>
              <a:t>gospodarki odpadami </a:t>
            </a:r>
            <a:r>
              <a:rPr lang="pl-PL" sz="2400" b="1" u="sng" dirty="0">
                <a:solidFill>
                  <a:srgbClr val="FF0000"/>
                </a:solidFill>
                <a:effectLst>
                  <a:outerShdw blurRad="38100" dist="38100" dir="2700000" algn="tl">
                    <a:srgbClr val="000000">
                      <a:alpha val="43137"/>
                    </a:srgbClr>
                  </a:outerShdw>
                </a:effectLst>
              </a:rPr>
              <a:t>mogą</a:t>
            </a:r>
            <a:r>
              <a:rPr lang="pl-PL" sz="2400" dirty="0">
                <a:solidFill>
                  <a:srgbClr val="FF0000"/>
                </a:solidFill>
                <a:effectLst>
                  <a:outerShdw blurRad="38100" dist="38100" dir="2700000" algn="tl">
                    <a:srgbClr val="000000">
                      <a:alpha val="43137"/>
                    </a:srgbClr>
                  </a:outerShdw>
                </a:effectLst>
              </a:rPr>
              <a:t> </a:t>
            </a:r>
            <a:r>
              <a:rPr lang="pl-PL" sz="2400" dirty="0"/>
              <a:t>być zmieniane pomiędzy aktualizacjami  .</a:t>
            </a:r>
            <a:endParaRPr lang="pl-PL"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4115670"/>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2677656"/>
          </a:xfrm>
          <a:prstGeom prst="rect">
            <a:avLst/>
          </a:prstGeom>
        </p:spPr>
        <p:txBody>
          <a:bodyPr wrap="square">
            <a:spAutoFit/>
          </a:bodyPr>
          <a:lstStyle/>
          <a:p>
            <a:pPr algn="just"/>
            <a:r>
              <a:rPr lang="pl-PL" sz="2400" dirty="0" smtClean="0"/>
              <a:t>Przepisy </a:t>
            </a:r>
            <a:r>
              <a:rPr lang="pl-PL" sz="2400" dirty="0"/>
              <a:t>art. 36 oraz 36a stosuje się do aktualizacji planów gospodarki odpadami, o której mowa w ust. 1, oraz odpowiednio do zmian planów gospodarki odpadami dokonywanych pomiędzy aktualizacjami tych planów. </a:t>
            </a:r>
          </a:p>
          <a:p>
            <a:pPr algn="just"/>
            <a:endParaRPr lang="pl-PL" sz="2400" dirty="0" smtClean="0"/>
          </a:p>
          <a:p>
            <a:pPr algn="just"/>
            <a:endParaRPr lang="pl-PL" sz="2400" dirty="0"/>
          </a:p>
          <a:p>
            <a:pPr algn="just"/>
            <a:r>
              <a:rPr lang="pl-PL" sz="2400" dirty="0" smtClean="0"/>
              <a:t>Sześcioletni </a:t>
            </a:r>
            <a:r>
              <a:rPr lang="pl-PL" sz="2400" dirty="0"/>
              <a:t>okres obowiązywania planu gospodarki odpadami liczy się </a:t>
            </a:r>
            <a:r>
              <a:rPr lang="pl-PL" sz="2400" b="1" dirty="0">
                <a:solidFill>
                  <a:srgbClr val="FF0000"/>
                </a:solidFill>
                <a:effectLst>
                  <a:outerShdw blurRad="38100" dist="38100" dir="2700000" algn="tl">
                    <a:srgbClr val="000000">
                      <a:alpha val="43137"/>
                    </a:srgbClr>
                  </a:outerShdw>
                </a:effectLst>
              </a:rPr>
              <a:t>od dnia uchwalenia jego ostatniej aktualizacji,</a:t>
            </a:r>
            <a:r>
              <a:rPr lang="pl-PL" sz="2400" dirty="0"/>
              <a:t> o której mowa w ust. 1.</a:t>
            </a:r>
            <a:endParaRPr lang="pl-PL"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75753681"/>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4154984"/>
          </a:xfrm>
          <a:prstGeom prst="rect">
            <a:avLst/>
          </a:prstGeom>
        </p:spPr>
        <p:txBody>
          <a:bodyPr wrap="square">
            <a:spAutoFit/>
          </a:bodyPr>
          <a:lstStyle/>
          <a:p>
            <a:pPr algn="just"/>
            <a:r>
              <a:rPr lang="pl-PL" sz="2400" dirty="0"/>
              <a:t>Sprawozdania z realizacji planów gospodarki odpadami zawierają</a:t>
            </a:r>
            <a:r>
              <a:rPr lang="pl-PL" sz="2400" dirty="0" smtClean="0"/>
              <a:t>:</a:t>
            </a:r>
          </a:p>
          <a:p>
            <a:pPr algn="just"/>
            <a:endParaRPr lang="pl-PL" sz="2400" dirty="0"/>
          </a:p>
          <a:p>
            <a:pPr marL="457200" indent="-457200" algn="just">
              <a:buAutoNum type="arabicParenR"/>
            </a:pPr>
            <a:r>
              <a:rPr lang="pl-PL" sz="2400" dirty="0" smtClean="0"/>
              <a:t>informacje </a:t>
            </a:r>
            <a:r>
              <a:rPr lang="pl-PL" sz="2400" dirty="0"/>
              <a:t>dotyczące realizacji postanowień tych planów, ocenę stanu gospodarki odpadami, ocenę stanu realizacji zadań oraz osiągnięcia celów</a:t>
            </a:r>
            <a:r>
              <a:rPr lang="pl-PL" sz="2400" dirty="0" smtClean="0"/>
              <a:t>;</a:t>
            </a:r>
          </a:p>
          <a:p>
            <a:pPr marL="457200" indent="-457200" algn="just">
              <a:buAutoNum type="arabicParenR"/>
            </a:pPr>
            <a:endParaRPr lang="pl-PL" sz="2400" dirty="0"/>
          </a:p>
          <a:p>
            <a:pPr algn="just"/>
            <a:r>
              <a:rPr lang="pl-PL" sz="2400" b="1" dirty="0">
                <a:solidFill>
                  <a:srgbClr val="FF0000"/>
                </a:solidFill>
                <a:effectLst>
                  <a:outerShdw blurRad="38100" dist="38100" dir="2700000" algn="tl">
                    <a:srgbClr val="000000">
                      <a:alpha val="43137"/>
                    </a:srgbClr>
                  </a:outerShdw>
                </a:effectLst>
              </a:rPr>
              <a:t>2) 	informacje dotyczące realizacji postanowień programów zapobiegania powstawaniu odpadów, ocenę postępów wdrażania środków służących zapobieganiu powstawaniu odpadów, w tym ocenę osiągania wskaźników ilościowych i jakościowych służących monitorowaniu i ocenie wdrażania tych środków oraz realizacji celów dotyczących zapobiegania powstawaniu odpadów, w tym wskaźników dotyczących ilości wytwarzanych odpadów</a:t>
            </a:r>
          </a:p>
        </p:txBody>
      </p:sp>
    </p:spTree>
    <p:extLst>
      <p:ext uri="{BB962C8B-B14F-4D97-AF65-F5344CB8AC3E}">
        <p14:creationId xmlns:p14="http://schemas.microsoft.com/office/powerpoint/2010/main" val="420975095"/>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4154984"/>
          </a:xfrm>
          <a:prstGeom prst="rect">
            <a:avLst/>
          </a:prstGeom>
        </p:spPr>
        <p:txBody>
          <a:bodyPr wrap="square">
            <a:spAutoFit/>
          </a:bodyPr>
          <a:lstStyle/>
          <a:p>
            <a:pPr algn="just"/>
            <a:r>
              <a:rPr lang="pl-PL" sz="2400" dirty="0"/>
              <a:t>Art. 40.1. Minister właściwy do spraw klimatu </a:t>
            </a:r>
            <a:r>
              <a:rPr lang="pl-PL" sz="2400" b="1" dirty="0">
                <a:solidFill>
                  <a:srgbClr val="FF0000"/>
                </a:solidFill>
                <a:effectLst>
                  <a:outerShdw blurRad="38100" dist="38100" dir="2700000" algn="tl">
                    <a:srgbClr val="000000">
                      <a:alpha val="43137"/>
                    </a:srgbClr>
                  </a:outerShdw>
                </a:effectLst>
              </a:rPr>
              <a:t>określi</a:t>
            </a:r>
            <a:r>
              <a:rPr lang="pl-PL" sz="2400" dirty="0"/>
              <a:t>, w drodze rozporządzenia, sposób i formę sporządzania wojewódzkiego planu gospodarki odpadami oraz wzór planu inwestycyjnego, kierując się potrzebą ujednolicenia sposobu przygotowywania wojewódzkich planów gospodarki odpadami wraz z planami inwestycyjnymi, a także przepisami prawa Unii Europejskiej</a:t>
            </a:r>
            <a:r>
              <a:rPr lang="pl-PL" sz="2400" dirty="0" smtClean="0"/>
              <a:t>.</a:t>
            </a:r>
          </a:p>
          <a:p>
            <a:endParaRPr lang="pl-PL" sz="2400" dirty="0"/>
          </a:p>
          <a:p>
            <a:pPr algn="just"/>
            <a:r>
              <a:rPr lang="pl-PL" sz="2400" dirty="0"/>
              <a:t>2. Minister właściwy do spraw klimatu, </a:t>
            </a:r>
            <a:r>
              <a:rPr lang="pl-PL" sz="2400" b="1" dirty="0">
                <a:solidFill>
                  <a:srgbClr val="FF0000"/>
                </a:solidFill>
                <a:effectLst>
                  <a:outerShdw blurRad="38100" dist="38100" dir="2700000" algn="tl">
                    <a:srgbClr val="000000">
                      <a:alpha val="43137"/>
                    </a:srgbClr>
                  </a:outerShdw>
                </a:effectLst>
              </a:rPr>
              <a:t>może określić</a:t>
            </a:r>
            <a:r>
              <a:rPr lang="pl-PL" sz="2400" dirty="0"/>
              <a:t>, w drodze rozporządzenia, szczegółowy zakres, sposób, formę oraz wzór sporządzania sprawozdania z realizacji wojewódzkiego planu gospodarki odpadami, kierując się potrzebą ujednolicenia sposobu przygotowywania sprawozdań z realizacji tych planów, a także przepisami prawa Unii Europejskiej</a:t>
            </a:r>
            <a:endParaRPr lang="pl-PL"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88700928"/>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1779960" y="3983400"/>
            <a:ext cx="8633880" cy="18987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512000" lvl="6" indent="-213480" algn="just">
              <a:buFont typeface="Wingdings" charset="2"/>
              <a:buChar char=""/>
            </a:pPr>
            <a:r>
              <a:rPr lang="pl-PL" sz="1700" b="1" spc="-1" dirty="0" smtClean="0">
                <a:solidFill>
                  <a:srgbClr val="000000"/>
                </a:solidFill>
                <a:uFill>
                  <a:solidFill>
                    <a:srgbClr val="FFFFFF"/>
                  </a:solidFill>
                </a:uFill>
                <a:latin typeface="Calibri"/>
                <a:ea typeface="DejaVu Sans"/>
              </a:rPr>
              <a:t>Partner </a:t>
            </a:r>
            <a:r>
              <a:rPr lang="pl-PL" sz="1700" spc="-1" dirty="0" smtClean="0">
                <a:solidFill>
                  <a:srgbClr val="000000"/>
                </a:solidFill>
                <a:uFill>
                  <a:solidFill>
                    <a:srgbClr val="FFFFFF"/>
                  </a:solidFill>
                </a:uFill>
                <a:latin typeface="Calibri"/>
                <a:ea typeface="DejaVu Sans"/>
              </a:rPr>
              <a:t>w </a:t>
            </a:r>
            <a:r>
              <a:rPr lang="pl-PL" sz="1700" spc="-1" dirty="0">
                <a:solidFill>
                  <a:srgbClr val="000000"/>
                </a:solidFill>
                <a:uFill>
                  <a:solidFill>
                    <a:srgbClr val="FFFFFF"/>
                  </a:solidFill>
                </a:uFill>
                <a:latin typeface="Calibri"/>
                <a:ea typeface="DejaVu Sans"/>
              </a:rPr>
              <a:t>Dziale Prawa Administracyjnego Kancelarii Prawnej Dr Krystian Ziemski &amp; Partners sp. k. w Poznaniu;</a:t>
            </a:r>
            <a:endParaRPr dirty="0"/>
          </a:p>
          <a:p>
            <a:pPr marL="1512000" lvl="6" indent="-213480" algn="just">
              <a:buFont typeface="Wingdings" charset="2"/>
              <a:buChar char=""/>
            </a:pPr>
            <a:r>
              <a:rPr lang="pl-PL" sz="1700" b="1" spc="-1" dirty="0">
                <a:solidFill>
                  <a:srgbClr val="000000"/>
                </a:solidFill>
                <a:uFill>
                  <a:solidFill>
                    <a:srgbClr val="FFFFFF"/>
                  </a:solidFill>
                </a:uFill>
                <a:latin typeface="Calibri"/>
                <a:ea typeface="DejaVu Sans"/>
              </a:rPr>
              <a:t>Autor publikacji </a:t>
            </a:r>
            <a:r>
              <a:rPr lang="pl-PL" sz="1700" spc="-1" dirty="0">
                <a:solidFill>
                  <a:srgbClr val="000000"/>
                </a:solidFill>
                <a:uFill>
                  <a:solidFill>
                    <a:srgbClr val="FFFFFF"/>
                  </a:solidFill>
                </a:uFill>
                <a:latin typeface="Calibri"/>
                <a:ea typeface="DejaVu Sans"/>
              </a:rPr>
              <a:t>w Piśmie Samorządu Terytorialnego WSPÓLNOTA; w Przeglądzie Komunalnym, w Serwisie Administracyjno-Samorządowym SAS; w Piśmie Wodociągi i Kanalizacja; w Serwisie Sozosfera.pl;</a:t>
            </a:r>
            <a:endParaRPr dirty="0"/>
          </a:p>
          <a:p>
            <a:pPr marL="1512000" lvl="6" indent="-213480" algn="just">
              <a:buFont typeface="Wingdings" charset="2"/>
              <a:buChar char=""/>
            </a:pPr>
            <a:r>
              <a:rPr lang="pl-PL" sz="1700" b="1" spc="-1" dirty="0" smtClean="0">
                <a:solidFill>
                  <a:srgbClr val="000000"/>
                </a:solidFill>
                <a:uFill>
                  <a:solidFill>
                    <a:srgbClr val="FFFFFF"/>
                  </a:solidFill>
                </a:uFill>
                <a:latin typeface="Calibri"/>
                <a:ea typeface="DejaVu Sans"/>
              </a:rPr>
              <a:t>Redaktor naczelny </a:t>
            </a:r>
            <a:r>
              <a:rPr lang="pl-PL" sz="1700" spc="-1" dirty="0" smtClean="0">
                <a:solidFill>
                  <a:srgbClr val="000000"/>
                </a:solidFill>
                <a:uFill>
                  <a:solidFill>
                    <a:srgbClr val="FFFFFF"/>
                  </a:solidFill>
                </a:uFill>
                <a:latin typeface="Calibri"/>
                <a:ea typeface="DejaVu Sans"/>
              </a:rPr>
              <a:t>portalu </a:t>
            </a:r>
            <a:r>
              <a:rPr lang="pl-PL" sz="1700" spc="-1" dirty="0">
                <a:solidFill>
                  <a:srgbClr val="000000"/>
                </a:solidFill>
                <a:uFill>
                  <a:solidFill>
                    <a:srgbClr val="FFFFFF"/>
                  </a:solidFill>
                </a:uFill>
                <a:latin typeface="Calibri"/>
                <a:ea typeface="DejaVu Sans"/>
              </a:rPr>
              <a:t>PrawoDlaSamorządu.PL .</a:t>
            </a:r>
            <a:endParaRPr dirty="0"/>
          </a:p>
        </p:txBody>
      </p:sp>
      <p:sp>
        <p:nvSpPr>
          <p:cNvPr id="113" name="CustomShape 2"/>
          <p:cNvSpPr/>
          <p:nvPr/>
        </p:nvSpPr>
        <p:spPr>
          <a:xfrm>
            <a:off x="3791640" y="1772640"/>
            <a:ext cx="4461480" cy="162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l-PL" sz="3000" b="1" spc="-1" dirty="0" smtClean="0">
                <a:solidFill>
                  <a:srgbClr val="4F6228"/>
                </a:solidFill>
                <a:uFill>
                  <a:solidFill>
                    <a:srgbClr val="FFFFFF"/>
                  </a:solidFill>
                </a:uFill>
                <a:latin typeface="Times New Roman"/>
                <a:ea typeface="DejaVu Sans"/>
              </a:rPr>
              <a:t>Maciej Kiełbus</a:t>
            </a:r>
            <a:endParaRPr dirty="0"/>
          </a:p>
          <a:p>
            <a:pPr>
              <a:lnSpc>
                <a:spcPct val="100000"/>
              </a:lnSpc>
            </a:pPr>
            <a:r>
              <a:rPr lang="pl-PL" b="1" spc="-1" dirty="0">
                <a:solidFill>
                  <a:srgbClr val="000000"/>
                </a:solidFill>
                <a:uFill>
                  <a:solidFill>
                    <a:srgbClr val="FFFFFF"/>
                  </a:solidFill>
                </a:uFill>
                <a:latin typeface="Tahoma"/>
                <a:ea typeface="DejaVu Sans"/>
              </a:rPr>
              <a:t> </a:t>
            </a:r>
            <a:r>
              <a:rPr lang="pl-PL" sz="1400" b="1" spc="-1" dirty="0">
                <a:solidFill>
                  <a:srgbClr val="000000"/>
                </a:solidFill>
                <a:uFill>
                  <a:solidFill>
                    <a:srgbClr val="FFFFFF"/>
                  </a:solidFill>
                </a:uFill>
                <a:latin typeface="Tahoma"/>
                <a:ea typeface="DejaVu Sans"/>
              </a:rPr>
              <a:t>Tel.       	(48 61) 866 26 28</a:t>
            </a:r>
            <a:endParaRPr dirty="0"/>
          </a:p>
          <a:p>
            <a:pPr>
              <a:lnSpc>
                <a:spcPct val="100000"/>
              </a:lnSpc>
            </a:pPr>
            <a:r>
              <a:rPr lang="pl-PL" sz="1400" b="1" spc="-1" dirty="0">
                <a:solidFill>
                  <a:srgbClr val="000000"/>
                </a:solidFill>
                <a:uFill>
                  <a:solidFill>
                    <a:srgbClr val="FFFFFF"/>
                  </a:solidFill>
                </a:uFill>
                <a:latin typeface="Tahoma"/>
                <a:ea typeface="DejaVu Sans"/>
              </a:rPr>
              <a:t> Fax.     	(48 61) 865 82 56</a:t>
            </a:r>
            <a:endParaRPr dirty="0"/>
          </a:p>
          <a:p>
            <a:pPr>
              <a:lnSpc>
                <a:spcPct val="100000"/>
              </a:lnSpc>
            </a:pPr>
            <a:r>
              <a:rPr lang="pl-PL" sz="1400" b="1" spc="-1" dirty="0">
                <a:solidFill>
                  <a:srgbClr val="000000"/>
                </a:solidFill>
                <a:uFill>
                  <a:solidFill>
                    <a:srgbClr val="FFFFFF"/>
                  </a:solidFill>
                </a:uFill>
                <a:latin typeface="Tahoma"/>
                <a:ea typeface="DejaVu Sans"/>
              </a:rPr>
              <a:t> E-mail  	</a:t>
            </a:r>
            <a:r>
              <a:rPr lang="pl-PL" sz="1400" b="1" spc="-1" dirty="0" smtClean="0">
                <a:solidFill>
                  <a:srgbClr val="000000"/>
                </a:solidFill>
                <a:uFill>
                  <a:solidFill>
                    <a:srgbClr val="FFFFFF"/>
                  </a:solidFill>
                </a:uFill>
                <a:latin typeface="Tahoma"/>
                <a:ea typeface="DejaVu Sans"/>
              </a:rPr>
              <a:t>maciej.kielbus@ziemski.com.pl</a:t>
            </a:r>
            <a:endParaRPr dirty="0"/>
          </a:p>
        </p:txBody>
      </p:sp>
      <p:sp>
        <p:nvSpPr>
          <p:cNvPr id="5" name="CustomShape 1">
            <a:extLst>
              <a:ext uri="{FF2B5EF4-FFF2-40B4-BE49-F238E27FC236}">
                <a16:creationId xmlns:a16="http://schemas.microsoft.com/office/drawing/2014/main" id="{F2917064-E608-46A7-8D1F-34B532124304}"/>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BF6CA81A-003C-4EE6-B221-13292BDFA1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Obraz 8">
            <a:extLst>
              <a:ext uri="{FF2B5EF4-FFF2-40B4-BE49-F238E27FC236}">
                <a16:creationId xmlns:a16="http://schemas.microsoft.com/office/drawing/2014/main" id="{76E249C6-927D-428E-BABB-55A539572A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4141" y="5882185"/>
            <a:ext cx="1374859" cy="547546"/>
          </a:xfrm>
          <a:prstGeom prst="rect">
            <a:avLst/>
          </a:prstGeom>
        </p:spPr>
      </p:pic>
      <p:pic>
        <p:nvPicPr>
          <p:cNvPr id="8"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8918" y="1486845"/>
            <a:ext cx="2582722" cy="2225641"/>
          </a:xfrm>
          <a:prstGeom prst="rect">
            <a:avLst/>
          </a:prstGeom>
        </p:spPr>
      </p:pic>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5262979"/>
          </a:xfrm>
          <a:prstGeom prst="rect">
            <a:avLst/>
          </a:prstGeom>
        </p:spPr>
        <p:txBody>
          <a:bodyPr wrap="square">
            <a:spAutoFit/>
          </a:bodyPr>
          <a:lstStyle/>
          <a:p>
            <a:pPr algn="just"/>
            <a:r>
              <a:rPr lang="pl-PL" sz="2400" b="1" dirty="0"/>
              <a:t>Art. 7.</a:t>
            </a:r>
            <a:r>
              <a:rPr lang="pl-PL" sz="2400" dirty="0"/>
              <a:t> 1. Krajowy plan gospodarki odpadami oraz wojewódzkie plany gospodarki odpadami obowiązujące w dniu wejścia w życie niniejszej ustawy </a:t>
            </a:r>
            <a:r>
              <a:rPr lang="pl-PL" sz="2400" b="1" dirty="0">
                <a:solidFill>
                  <a:srgbClr val="FF0000"/>
                </a:solidFill>
                <a:effectLst>
                  <a:outerShdw blurRad="38100" dist="38100" dir="2700000" algn="tl">
                    <a:srgbClr val="000000">
                      <a:alpha val="43137"/>
                    </a:srgbClr>
                  </a:outerShdw>
                </a:effectLst>
              </a:rPr>
              <a:t>zachowują moc </a:t>
            </a:r>
            <a:r>
              <a:rPr lang="pl-PL" sz="2400" dirty="0"/>
              <a:t>do dnia wejścia w życie aktualizacji tych planów.  </a:t>
            </a:r>
          </a:p>
          <a:p>
            <a:pPr algn="just"/>
            <a:endParaRPr lang="pl-PL" sz="2400" dirty="0" smtClean="0"/>
          </a:p>
          <a:p>
            <a:pPr algn="just"/>
            <a:r>
              <a:rPr lang="pl-PL" sz="2400" dirty="0" smtClean="0"/>
              <a:t>2</a:t>
            </a:r>
            <a:r>
              <a:rPr lang="pl-PL" sz="2400" dirty="0"/>
              <a:t>. Krajowy program zapobiegania powstawaniu odpadów, o którym mowa w art. 34a </a:t>
            </a:r>
            <a:br>
              <a:rPr lang="pl-PL" sz="2400" dirty="0"/>
            </a:br>
            <a:r>
              <a:rPr lang="pl-PL" sz="2400" dirty="0"/>
              <a:t>ust. 2 ustawy zmienianej w art. 1, jest sporządzany po raz pierwszy jako załącznik do krajowego planu gospodarki odpadami w ramach pierwszej aktualizacji krajowego planu gospodarki odpadami dokonywanej po dniu wejścia w życie niniejszej ustawy. </a:t>
            </a:r>
          </a:p>
          <a:p>
            <a:pPr algn="just"/>
            <a:endParaRPr lang="pl-PL" sz="2400" dirty="0" smtClean="0"/>
          </a:p>
          <a:p>
            <a:pPr algn="just"/>
            <a:r>
              <a:rPr lang="pl-PL" sz="2400" dirty="0" smtClean="0"/>
              <a:t>3</a:t>
            </a:r>
            <a:r>
              <a:rPr lang="pl-PL" sz="2400" dirty="0"/>
              <a:t>. </a:t>
            </a:r>
            <a:r>
              <a:rPr lang="pl-PL" sz="2400" b="1" dirty="0">
                <a:solidFill>
                  <a:srgbClr val="FF0000"/>
                </a:solidFill>
                <a:effectLst>
                  <a:outerShdw blurRad="38100" dist="38100" dir="2700000" algn="tl">
                    <a:srgbClr val="000000">
                      <a:alpha val="43137"/>
                    </a:srgbClr>
                  </a:outerShdw>
                </a:effectLst>
              </a:rPr>
              <a:t>W terminie 18 miesięcy</a:t>
            </a:r>
            <a:r>
              <a:rPr lang="pl-PL" sz="2400" dirty="0"/>
              <a:t> od dnia ogłoszenia aktualizacji krajowego planu gospodarki odpadami, o której mowa w ust. 2, sejmik województwa dokonuje aktualizacji albo zmiany wojewódzkiego planu gospodarki odpadami w celu dostosowania tego planu do przepisów ustawy zmienianej w art. 1 w brzmieniu nadanym niniejszą oraz do krajowego planu gospodarki odpadami. </a:t>
            </a:r>
          </a:p>
        </p:txBody>
      </p:sp>
    </p:spTree>
    <p:extLst>
      <p:ext uri="{BB962C8B-B14F-4D97-AF65-F5344CB8AC3E}">
        <p14:creationId xmlns:p14="http://schemas.microsoft.com/office/powerpoint/2010/main" val="3782254848"/>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1569660"/>
          </a:xfrm>
          <a:prstGeom prst="rect">
            <a:avLst/>
          </a:prstGeom>
        </p:spPr>
        <p:txBody>
          <a:bodyPr wrap="square">
            <a:spAutoFit/>
          </a:bodyPr>
          <a:lstStyle/>
          <a:p>
            <a:pPr algn="ctr"/>
            <a:r>
              <a:rPr lang="pl-PL" sz="2400" b="1" dirty="0" smtClean="0"/>
              <a:t>BEZ ZMIAN!!!</a:t>
            </a:r>
          </a:p>
          <a:p>
            <a:pPr algn="just"/>
            <a:endParaRPr lang="pl-PL" sz="2400" b="1" dirty="0"/>
          </a:p>
          <a:p>
            <a:pPr algn="just"/>
            <a:r>
              <a:rPr lang="pl-PL" sz="2400" b="1" dirty="0" smtClean="0"/>
              <a:t>Art</a:t>
            </a:r>
            <a:r>
              <a:rPr lang="pl-PL" sz="2400" b="1" dirty="0"/>
              <a:t>.  38b.  [Lista instalacji spełniających wymagania dla instalacji komunalnych oraz instalacji komunalnych planowanych do budowy, rozbudowy lub modernizacji]</a:t>
            </a:r>
            <a:endParaRPr lang="pl-PL"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19927887"/>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ustomShape 1"/>
          <p:cNvSpPr/>
          <p:nvPr/>
        </p:nvSpPr>
        <p:spPr>
          <a:xfrm>
            <a:off x="367989" y="2767836"/>
            <a:ext cx="11418849" cy="20918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r>
              <a:rPr lang="pl-PL" altLang="pl-PL" sz="3600" b="1" spc="300" dirty="0" smtClean="0">
                <a:solidFill>
                  <a:srgbClr val="008000"/>
                </a:solidFill>
                <a:latin typeface="Times New Roman" panose="02020603050405020304" pitchFamily="18" charset="0"/>
                <a:cs typeface="Times New Roman" panose="02020603050405020304" pitchFamily="18" charset="0"/>
              </a:rPr>
              <a:t>REGIONALIZACJA</a:t>
            </a:r>
          </a:p>
          <a:p>
            <a:pPr algn="ctr"/>
            <a:r>
              <a:rPr lang="pl-PL" sz="3600" b="1" spc="600" dirty="0">
                <a:solidFill>
                  <a:srgbClr val="008000"/>
                </a:solidFill>
                <a:latin typeface="Times New Roman" panose="02020603050405020304" pitchFamily="18" charset="0"/>
                <a:cs typeface="Times New Roman" panose="02020603050405020304" pitchFamily="18" charset="0"/>
              </a:rPr>
              <a:t>? ? ?</a:t>
            </a:r>
          </a:p>
          <a:p>
            <a:pPr algn="ctr"/>
            <a:endParaRPr lang="pl-PL" altLang="pl-PL" sz="3600" b="1" spc="300" dirty="0" smtClean="0">
              <a:solidFill>
                <a:srgbClr val="008000"/>
              </a:solidFill>
              <a:latin typeface="Times New Roman" panose="02020603050405020304" pitchFamily="18" charset="0"/>
              <a:cs typeface="Times New Roman" panose="02020603050405020304" pitchFamily="18" charset="0"/>
            </a:endParaRPr>
          </a:p>
          <a:p>
            <a:pPr algn="ctr"/>
            <a:endParaRPr lang="pl-PL" altLang="pl-PL" sz="3600" b="1" spc="300" dirty="0">
              <a:solidFill>
                <a:srgbClr val="008000"/>
              </a:solidFill>
              <a:latin typeface="Times New Roman" panose="02020603050405020304" pitchFamily="18" charset="0"/>
              <a:cs typeface="Times New Roman" panose="02020603050405020304" pitchFamily="18" charset="0"/>
            </a:endParaRPr>
          </a:p>
          <a:p>
            <a:pPr algn="ctr"/>
            <a:r>
              <a:rPr lang="pl-PL" altLang="pl-PL" sz="3600" b="1" spc="300" dirty="0" smtClean="0">
                <a:solidFill>
                  <a:srgbClr val="008000"/>
                </a:solidFill>
                <a:latin typeface="Times New Roman" panose="02020603050405020304" pitchFamily="18" charset="0"/>
                <a:cs typeface="Times New Roman" panose="02020603050405020304" pitchFamily="18" charset="0"/>
              </a:rPr>
              <a:t>USPRAWNIENIA</a:t>
            </a:r>
          </a:p>
          <a:p>
            <a:pPr algn="ctr"/>
            <a:endParaRPr lang="pl-PL" sz="3600" b="1" spc="300" dirty="0">
              <a:solidFill>
                <a:srgbClr val="008000"/>
              </a:solidFill>
              <a:latin typeface="Times New Roman" panose="02020603050405020304" pitchFamily="18" charset="0"/>
              <a:cs typeface="Times New Roman" panose="02020603050405020304" pitchFamily="18" charset="0"/>
            </a:endParaRPr>
          </a:p>
          <a:p>
            <a:pPr algn="ctr"/>
            <a:r>
              <a:rPr lang="pl-PL" sz="4400" b="1" spc="600" dirty="0" smtClean="0">
                <a:solidFill>
                  <a:srgbClr val="008000"/>
                </a:solidFill>
                <a:latin typeface="Times New Roman" panose="02020603050405020304" pitchFamily="18" charset="0"/>
                <a:cs typeface="Times New Roman" panose="02020603050405020304" pitchFamily="18" charset="0"/>
              </a:rPr>
              <a:t>? ? ?</a:t>
            </a:r>
            <a:endParaRPr lang="pl-PL" sz="4400" b="1" spc="600" dirty="0">
              <a:solidFill>
                <a:srgbClr val="008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2121804"/>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375" name="CustomShape 2"/>
          <p:cNvSpPr/>
          <p:nvPr/>
        </p:nvSpPr>
        <p:spPr>
          <a:xfrm>
            <a:off x="1775640" y="1474560"/>
            <a:ext cx="8638200" cy="5144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l-PL" sz="2800" b="1" spc="-1">
                <a:solidFill>
                  <a:srgbClr val="000000"/>
                </a:solidFill>
                <a:uFill>
                  <a:solidFill>
                    <a:srgbClr val="FFFFFF"/>
                  </a:solidFill>
                </a:uFill>
                <a:latin typeface="Times New Roman"/>
                <a:ea typeface="DejaVu Sans"/>
              </a:rPr>
              <a:t>W razie pytań do Państwa dyspozycji pozostaje</a:t>
            </a:r>
            <a:endParaRPr/>
          </a:p>
        </p:txBody>
      </p:sp>
      <p:sp>
        <p:nvSpPr>
          <p:cNvPr id="376" name="CustomShape 3"/>
          <p:cNvSpPr/>
          <p:nvPr/>
        </p:nvSpPr>
        <p:spPr>
          <a:xfrm>
            <a:off x="1886850" y="2441880"/>
            <a:ext cx="8638200" cy="2373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l-PL" sz="3600" b="1" spc="-1" dirty="0" smtClean="0">
                <a:solidFill>
                  <a:srgbClr val="008000"/>
                </a:solidFill>
                <a:uFill>
                  <a:solidFill>
                    <a:srgbClr val="FFFFFF"/>
                  </a:solidFill>
                </a:uFill>
                <a:latin typeface="Times New Roman"/>
              </a:rPr>
              <a:t>MACIEJ KIEŁBUS</a:t>
            </a:r>
            <a:endParaRPr dirty="0"/>
          </a:p>
          <a:p>
            <a:pPr>
              <a:lnSpc>
                <a:spcPct val="100000"/>
              </a:lnSpc>
            </a:pPr>
            <a:r>
              <a:rPr lang="pl-PL" sz="2400" b="1" spc="-1" dirty="0">
                <a:solidFill>
                  <a:srgbClr val="000000"/>
                </a:solidFill>
                <a:uFill>
                  <a:solidFill>
                    <a:srgbClr val="FFFFFF"/>
                  </a:solidFill>
                </a:uFill>
                <a:latin typeface="Times New Roman"/>
                <a:ea typeface="DejaVu Sans"/>
              </a:rPr>
              <a:t> </a:t>
            </a:r>
            <a:endParaRPr dirty="0"/>
          </a:p>
          <a:p>
            <a:pPr>
              <a:lnSpc>
                <a:spcPct val="100000"/>
              </a:lnSpc>
            </a:pPr>
            <a:r>
              <a:rPr lang="pl-PL" b="1" spc="-1" dirty="0">
                <a:solidFill>
                  <a:srgbClr val="000000"/>
                </a:solidFill>
                <a:uFill>
                  <a:solidFill>
                    <a:srgbClr val="FFFFFF"/>
                  </a:solidFill>
                </a:uFill>
                <a:latin typeface="Times New Roman"/>
                <a:ea typeface="DejaVu Sans"/>
              </a:rPr>
              <a:t>Tel.       	(+48 61) 866 26 28</a:t>
            </a:r>
            <a:endParaRPr dirty="0"/>
          </a:p>
          <a:p>
            <a:pPr>
              <a:lnSpc>
                <a:spcPct val="100000"/>
              </a:lnSpc>
            </a:pPr>
            <a:endParaRPr dirty="0"/>
          </a:p>
          <a:p>
            <a:pPr>
              <a:lnSpc>
                <a:spcPct val="100000"/>
              </a:lnSpc>
            </a:pPr>
            <a:r>
              <a:rPr lang="pl-PL" b="1" spc="-1" dirty="0">
                <a:solidFill>
                  <a:srgbClr val="000000"/>
                </a:solidFill>
                <a:uFill>
                  <a:solidFill>
                    <a:srgbClr val="FFFFFF"/>
                  </a:solidFill>
                </a:uFill>
                <a:latin typeface="Times New Roman"/>
                <a:ea typeface="DejaVu Sans"/>
              </a:rPr>
              <a:t>Fax.     	(+48 61) 865 82 56</a:t>
            </a:r>
            <a:endParaRPr dirty="0"/>
          </a:p>
          <a:p>
            <a:pPr>
              <a:lnSpc>
                <a:spcPct val="100000"/>
              </a:lnSpc>
            </a:pPr>
            <a:endParaRPr dirty="0"/>
          </a:p>
          <a:p>
            <a:pPr>
              <a:lnSpc>
                <a:spcPct val="100000"/>
              </a:lnSpc>
            </a:pPr>
            <a:r>
              <a:rPr lang="pl-PL" b="1" spc="-1" dirty="0">
                <a:solidFill>
                  <a:srgbClr val="000000"/>
                </a:solidFill>
                <a:uFill>
                  <a:solidFill>
                    <a:srgbClr val="FFFFFF"/>
                  </a:solidFill>
                </a:uFill>
                <a:latin typeface="Times New Roman"/>
                <a:ea typeface="DejaVu Sans"/>
              </a:rPr>
              <a:t>E-mail  	</a:t>
            </a:r>
            <a:r>
              <a:rPr lang="pl-PL" b="1" spc="-1" dirty="0" smtClean="0">
                <a:solidFill>
                  <a:srgbClr val="000000"/>
                </a:solidFill>
                <a:uFill>
                  <a:solidFill>
                    <a:srgbClr val="FFFFFF"/>
                  </a:solidFill>
                </a:uFill>
                <a:latin typeface="Times New Roman"/>
                <a:ea typeface="DejaVu Sans"/>
              </a:rPr>
              <a:t>maciej.kielbus@ziemski.com.pl</a:t>
            </a:r>
            <a:endParaRPr dirty="0"/>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az 6">
            <a:extLst>
              <a:ext uri="{FF2B5EF4-FFF2-40B4-BE49-F238E27FC236}">
                <a16:creationId xmlns:a16="http://schemas.microsoft.com/office/drawing/2014/main" id="{55C76DBB-99D3-4E91-90DB-DB2A13D139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07310" y="5591258"/>
            <a:ext cx="1374859" cy="547546"/>
          </a:xfrm>
          <a:prstGeom prst="rect">
            <a:avLst/>
          </a:prstGeom>
        </p:spPr>
      </p:pic>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Diagram 2"/>
          <p:cNvGraphicFramePr/>
          <p:nvPr>
            <p:extLst>
              <p:ext uri="{D42A27DB-BD31-4B8C-83A1-F6EECF244321}">
                <p14:modId xmlns:p14="http://schemas.microsoft.com/office/powerpoint/2010/main" val="1786468732"/>
              </p:ext>
            </p:extLst>
          </p:nvPr>
        </p:nvGraphicFramePr>
        <p:xfrm>
          <a:off x="313899" y="1627816"/>
          <a:ext cx="11518709" cy="50732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23547182"/>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4385816"/>
          </a:xfrm>
          <a:prstGeom prst="rect">
            <a:avLst/>
          </a:prstGeom>
        </p:spPr>
        <p:txBody>
          <a:bodyPr wrap="square">
            <a:spAutoFit/>
          </a:bodyPr>
          <a:lstStyle/>
          <a:p>
            <a:pPr marL="323850" indent="323850" algn="just">
              <a:lnSpc>
                <a:spcPct val="150000"/>
              </a:lnSpc>
              <a:spcAft>
                <a:spcPts val="0"/>
              </a:spcAft>
            </a:pPr>
            <a:r>
              <a:rPr lang="pl-PL" dirty="0">
                <a:latin typeface="Times" panose="02020603050405020304" pitchFamily="18" charset="0"/>
                <a:ea typeface="Times New Roman" panose="02020603050405020304" pitchFamily="18" charset="0"/>
                <a:cs typeface="Times" panose="02020603050405020304" pitchFamily="18" charset="0"/>
              </a:rPr>
              <a:t>Art. 34a 1. Programy zapobiegania powstawaniu odpadów opracowuje się </a:t>
            </a:r>
            <a:r>
              <a:rPr lang="pl-PL" b="1" dirty="0">
                <a:solidFill>
                  <a:srgbClr val="FF0000"/>
                </a:solidFill>
                <a:effectLst>
                  <a:outerShdw blurRad="38100" dist="38100" dir="2700000" algn="tl">
                    <a:srgbClr val="000000">
                      <a:alpha val="43137"/>
                    </a:srgbClr>
                  </a:outerShdw>
                </a:effectLst>
                <a:latin typeface="Times" panose="02020603050405020304" pitchFamily="18" charset="0"/>
                <a:ea typeface="Times New Roman" panose="02020603050405020304" pitchFamily="18" charset="0"/>
                <a:cs typeface="Times" panose="02020603050405020304" pitchFamily="18" charset="0"/>
              </a:rPr>
              <a:t>na poziomie krajowym i wojewódzkim.  </a:t>
            </a:r>
            <a:endParaRPr lang="pl-PL" b="1" dirty="0">
              <a:solidFill>
                <a:srgbClr val="FF0000"/>
              </a:solidFill>
              <a:effectLst>
                <a:outerShdw blurRad="38100" dist="38100" dir="2700000" algn="tl">
                  <a:srgbClr val="000000">
                    <a:alpha val="43137"/>
                  </a:srgbClr>
                </a:outerShdw>
              </a:effectLst>
              <a:latin typeface="Times" panose="02020603050405020304" pitchFamily="18" charset="0"/>
              <a:ea typeface="Times New Roman" panose="02020603050405020304" pitchFamily="18" charset="0"/>
              <a:cs typeface="Arial" panose="020B0604020202020204" pitchFamily="34" charset="0"/>
            </a:endParaRPr>
          </a:p>
          <a:p>
            <a:pPr marL="323850" indent="323850" algn="just">
              <a:lnSpc>
                <a:spcPct val="150000"/>
              </a:lnSpc>
              <a:spcAft>
                <a:spcPts val="0"/>
              </a:spcAft>
            </a:pPr>
            <a:r>
              <a:rPr lang="pl-PL" dirty="0">
                <a:latin typeface="Times" panose="02020603050405020304" pitchFamily="18" charset="0"/>
                <a:ea typeface="Times New Roman" panose="02020603050405020304" pitchFamily="18" charset="0"/>
                <a:cs typeface="Arial" panose="020B0604020202020204" pitchFamily="34" charset="0"/>
              </a:rPr>
              <a:t>2. Krajowy program zapobiegania powstawaniu odpadów, zwany dalej „KPZPO”, stanowi załącznik do krajowego planu gospodarki odpadami, o którym mowa w art. 36 ust. 1. </a:t>
            </a:r>
            <a:endParaRPr lang="pl-PL" dirty="0">
              <a:latin typeface="Times New Roman" panose="02020603050405020304" pitchFamily="18" charset="0"/>
              <a:ea typeface="Times New Roman" panose="02020603050405020304" pitchFamily="18" charset="0"/>
              <a:cs typeface="Arial" panose="020B0604020202020204" pitchFamily="34" charset="0"/>
            </a:endParaRPr>
          </a:p>
          <a:p>
            <a:pPr marL="323850" indent="323850" algn="just">
              <a:lnSpc>
                <a:spcPct val="150000"/>
              </a:lnSpc>
              <a:spcAft>
                <a:spcPts val="0"/>
              </a:spcAft>
            </a:pPr>
            <a:r>
              <a:rPr lang="pl-PL" dirty="0">
                <a:latin typeface="Times" panose="02020603050405020304" pitchFamily="18" charset="0"/>
                <a:ea typeface="Times New Roman" panose="02020603050405020304" pitchFamily="18" charset="0"/>
                <a:cs typeface="Arial" panose="020B0604020202020204" pitchFamily="34" charset="0"/>
              </a:rPr>
              <a:t>3. Wojewódzki program zapobiegania powstawaniu odpadów stanowi załącznik do wojewódzkiego planu gospodarki odpadami, o którym mowa w art. 36 ust. 2. </a:t>
            </a:r>
            <a:endParaRPr lang="pl-PL" dirty="0" smtClean="0">
              <a:latin typeface="Times" panose="02020603050405020304" pitchFamily="18" charset="0"/>
              <a:ea typeface="Times New Roman" panose="02020603050405020304" pitchFamily="18" charset="0"/>
              <a:cs typeface="Arial" panose="020B0604020202020204" pitchFamily="34" charset="0"/>
            </a:endParaRPr>
          </a:p>
          <a:p>
            <a:pPr marL="323850" indent="323850" algn="just">
              <a:lnSpc>
                <a:spcPct val="150000"/>
              </a:lnSpc>
              <a:spcAft>
                <a:spcPts val="0"/>
              </a:spcAft>
            </a:pPr>
            <a:endParaRPr lang="pl-PL" dirty="0">
              <a:latin typeface="Times New Roman" panose="02020603050405020304" pitchFamily="18" charset="0"/>
              <a:ea typeface="Times New Roman" panose="02020603050405020304" pitchFamily="18" charset="0"/>
              <a:cs typeface="Arial" panose="020B0604020202020204" pitchFamily="34" charset="0"/>
            </a:endParaRPr>
          </a:p>
          <a:p>
            <a:pPr marL="323850" indent="323850" algn="just">
              <a:lnSpc>
                <a:spcPct val="150000"/>
              </a:lnSpc>
              <a:spcAft>
                <a:spcPts val="0"/>
              </a:spcAft>
            </a:pPr>
            <a:r>
              <a:rPr lang="pl-PL" dirty="0">
                <a:latin typeface="Times" panose="02020603050405020304" pitchFamily="18" charset="0"/>
                <a:ea typeface="Times New Roman" panose="02020603050405020304" pitchFamily="18" charset="0"/>
                <a:cs typeface="Arial" panose="020B0604020202020204" pitchFamily="34" charset="0"/>
              </a:rPr>
              <a:t>4.	Dla odpadów żywności opracowuje się programy zapobiegania powstawaniu odpadów żywności zawierające odpowiednio informacje, o których mowa w art. 35 </a:t>
            </a:r>
            <a:r>
              <a:rPr lang="pl-PL" dirty="0" smtClean="0">
                <a:latin typeface="Times" panose="02020603050405020304" pitchFamily="18" charset="0"/>
                <a:ea typeface="Times New Roman" panose="02020603050405020304" pitchFamily="18" charset="0"/>
                <a:cs typeface="Arial" panose="020B0604020202020204" pitchFamily="34" charset="0"/>
              </a:rPr>
              <a:t>ust</a:t>
            </a:r>
            <a:r>
              <a:rPr lang="pl-PL" dirty="0">
                <a:latin typeface="Times" panose="02020603050405020304" pitchFamily="18" charset="0"/>
                <a:ea typeface="Times New Roman" panose="02020603050405020304" pitchFamily="18" charset="0"/>
                <a:cs typeface="Arial" panose="020B0604020202020204" pitchFamily="34" charset="0"/>
              </a:rPr>
              <a:t>. 1a.</a:t>
            </a:r>
            <a:endParaRPr lang="pl-PL" dirty="0">
              <a:latin typeface="Times New Roman" panose="02020603050405020304" pitchFamily="18" charset="0"/>
              <a:ea typeface="Times New Roman" panose="02020603050405020304" pitchFamily="18" charset="0"/>
              <a:cs typeface="Arial" panose="020B0604020202020204" pitchFamily="34" charset="0"/>
            </a:endParaRPr>
          </a:p>
          <a:p>
            <a:pPr marL="323850" indent="323850" algn="just">
              <a:lnSpc>
                <a:spcPct val="150000"/>
              </a:lnSpc>
              <a:spcAft>
                <a:spcPts val="0"/>
              </a:spcAft>
            </a:pPr>
            <a:r>
              <a:rPr lang="pl-PL" dirty="0">
                <a:latin typeface="Times" panose="02020603050405020304" pitchFamily="18" charset="0"/>
                <a:ea typeface="Times New Roman" panose="02020603050405020304" pitchFamily="18" charset="0"/>
                <a:cs typeface="Arial" panose="020B0604020202020204" pitchFamily="34" charset="0"/>
              </a:rPr>
              <a:t>5. Krajowy program zapobiegania powstawaniu odpadów żywności stanowi wyodrębnioną część KPZPO.</a:t>
            </a:r>
            <a:endParaRPr lang="pl-PL" dirty="0">
              <a:latin typeface="Times New Roman" panose="02020603050405020304" pitchFamily="18" charset="0"/>
              <a:ea typeface="Times New Roman" panose="02020603050405020304" pitchFamily="18" charset="0"/>
              <a:cs typeface="Arial" panose="020B0604020202020204" pitchFamily="34" charset="0"/>
            </a:endParaRPr>
          </a:p>
          <a:p>
            <a:pPr marL="323850" indent="323850" algn="just"/>
            <a:r>
              <a:rPr lang="pl-PL" dirty="0">
                <a:latin typeface="Times" panose="02020603050405020304" pitchFamily="18" charset="0"/>
                <a:ea typeface="Times New Roman" panose="02020603050405020304" pitchFamily="18" charset="0"/>
              </a:rPr>
              <a:t>6. Wojewódzki program zapobiegania powstawaniu odpadów żywności stanowi wyodrębnioną część wojewódzkiego programu zapobiegania powstawaniu odpadów.</a:t>
            </a:r>
            <a:endParaRPr lang="pl-PL" dirty="0"/>
          </a:p>
        </p:txBody>
      </p:sp>
    </p:spTree>
    <p:extLst>
      <p:ext uri="{BB962C8B-B14F-4D97-AF65-F5344CB8AC3E}">
        <p14:creationId xmlns:p14="http://schemas.microsoft.com/office/powerpoint/2010/main" val="964658761"/>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5078313"/>
          </a:xfrm>
          <a:prstGeom prst="rect">
            <a:avLst/>
          </a:prstGeom>
        </p:spPr>
        <p:txBody>
          <a:bodyPr wrap="square">
            <a:spAutoFit/>
          </a:bodyPr>
          <a:lstStyle/>
          <a:p>
            <a:r>
              <a:rPr lang="pl-PL" dirty="0"/>
              <a:t>Programy zapobiegania powstawaniu odpadów określają co najmniej środki zapobiegania powstawaniu odpadów wymienione w </a:t>
            </a:r>
            <a:r>
              <a:rPr lang="pl-PL" b="1" dirty="0">
                <a:solidFill>
                  <a:srgbClr val="FF0000"/>
                </a:solidFill>
                <a:effectLst>
                  <a:outerShdw blurRad="38100" dist="38100" dir="2700000" algn="tl">
                    <a:srgbClr val="000000">
                      <a:alpha val="43137"/>
                    </a:srgbClr>
                  </a:outerShdw>
                </a:effectLst>
              </a:rPr>
              <a:t>art. 19a ust. 1 </a:t>
            </a:r>
            <a:r>
              <a:rPr lang="pl-PL" dirty="0"/>
              <a:t>oraz zawierają</a:t>
            </a:r>
            <a:r>
              <a:rPr lang="pl-PL" dirty="0" smtClean="0"/>
              <a:t>:</a:t>
            </a:r>
          </a:p>
          <a:p>
            <a:endParaRPr lang="pl-PL" dirty="0"/>
          </a:p>
          <a:p>
            <a:pPr marL="342900" indent="-342900">
              <a:buAutoNum type="arabicParenR"/>
            </a:pPr>
            <a:r>
              <a:rPr lang="pl-PL" dirty="0" smtClean="0"/>
              <a:t>cele </a:t>
            </a:r>
            <a:r>
              <a:rPr lang="pl-PL" dirty="0"/>
              <a:t>dotyczące zapobiegania powstawaniu odpadów; </a:t>
            </a:r>
            <a:endParaRPr lang="pl-PL" dirty="0" smtClean="0"/>
          </a:p>
          <a:p>
            <a:pPr marL="342900" indent="-342900">
              <a:buAutoNum type="arabicParenR"/>
            </a:pPr>
            <a:endParaRPr lang="pl-PL" dirty="0"/>
          </a:p>
          <a:p>
            <a:pPr marL="342900" indent="-342900">
              <a:buAutoNum type="arabicParenR" startAt="2"/>
            </a:pPr>
            <a:r>
              <a:rPr lang="pl-PL" dirty="0" smtClean="0"/>
              <a:t>opis </a:t>
            </a:r>
            <a:r>
              <a:rPr lang="pl-PL" dirty="0"/>
              <a:t>istniejących środków służących zapobieganiu powstawaniu odpadów, z wyodrębnieniem ponownego użycia, oraz ich wkład w zapobieganie powstawaniu odpadów</a:t>
            </a:r>
            <a:r>
              <a:rPr lang="pl-PL" dirty="0" smtClean="0"/>
              <a:t>;</a:t>
            </a:r>
          </a:p>
          <a:p>
            <a:pPr marL="342900" indent="-342900">
              <a:buAutoNum type="arabicParenR" startAt="2"/>
            </a:pPr>
            <a:endParaRPr lang="pl-PL" dirty="0"/>
          </a:p>
          <a:p>
            <a:pPr marL="342900" indent="-342900">
              <a:buAutoNum type="arabicParenR" startAt="3"/>
            </a:pPr>
            <a:r>
              <a:rPr lang="pl-PL" dirty="0" smtClean="0"/>
              <a:t>wskaźniki </a:t>
            </a:r>
            <a:r>
              <a:rPr lang="pl-PL" dirty="0"/>
              <a:t>jakościowe lub ilościowe w celu monitorowania i oceny wdrażania środków służących zapobieganiu powstawaniu odpadów, z wyodrębnieniem ponownego użycia, w szczególności dotyczące ilości wytwarzanych odpadów oraz pomiaru poziomów odpadów żywności</a:t>
            </a:r>
            <a:r>
              <a:rPr lang="pl-PL" dirty="0" smtClean="0"/>
              <a:t>;</a:t>
            </a:r>
          </a:p>
          <a:p>
            <a:pPr marL="342900" indent="-342900">
              <a:buAutoNum type="arabicParenR" startAt="3"/>
            </a:pPr>
            <a:endParaRPr lang="pl-PL" dirty="0"/>
          </a:p>
          <a:p>
            <a:pPr marL="342900" indent="-342900">
              <a:buAutoNum type="arabicParenR" startAt="4"/>
            </a:pPr>
            <a:r>
              <a:rPr lang="pl-PL" dirty="0" smtClean="0"/>
              <a:t>w </a:t>
            </a:r>
            <a:r>
              <a:rPr lang="pl-PL" dirty="0"/>
              <a:t>stosownych przypadkach informacje na temat wpływu instrumentów i środków określonych w załączniku 4a do ustawy na zapobieganie powstawaniu odpadów</a:t>
            </a:r>
            <a:r>
              <a:rPr lang="pl-PL" dirty="0" smtClean="0"/>
              <a:t>;</a:t>
            </a:r>
          </a:p>
          <a:p>
            <a:pPr marL="342900" indent="-342900">
              <a:buAutoNum type="arabicParenR" startAt="4"/>
            </a:pPr>
            <a:endParaRPr lang="pl-PL" dirty="0"/>
          </a:p>
          <a:p>
            <a:pPr marL="342900" indent="-342900">
              <a:buAutoNum type="arabicParenR" startAt="5"/>
            </a:pPr>
            <a:r>
              <a:rPr lang="pl-PL" dirty="0" smtClean="0"/>
              <a:t>w </a:t>
            </a:r>
            <a:r>
              <a:rPr lang="pl-PL" dirty="0"/>
              <a:t>stosownych przypadkach ocenę użyteczności środków określonych w załączniku 5 do ustawy lub innych stosowanych </a:t>
            </a:r>
            <a:r>
              <a:rPr lang="pl-PL" dirty="0" smtClean="0"/>
              <a:t>środków</a:t>
            </a:r>
          </a:p>
          <a:p>
            <a:endParaRPr lang="pl-PL" dirty="0"/>
          </a:p>
        </p:txBody>
      </p:sp>
    </p:spTree>
    <p:extLst>
      <p:ext uri="{BB962C8B-B14F-4D97-AF65-F5344CB8AC3E}">
        <p14:creationId xmlns:p14="http://schemas.microsoft.com/office/powerpoint/2010/main" val="1736192568"/>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5355312"/>
          </a:xfrm>
          <a:prstGeom prst="rect">
            <a:avLst/>
          </a:prstGeom>
        </p:spPr>
        <p:txBody>
          <a:bodyPr wrap="square">
            <a:spAutoFit/>
          </a:bodyPr>
          <a:lstStyle/>
          <a:p>
            <a:r>
              <a:rPr lang="pl-PL" dirty="0"/>
              <a:t>Art. 19a. 1. W celu zapobiegania powstawaniu odpadów stosuje się środki, które </a:t>
            </a:r>
            <a:r>
              <a:rPr lang="pl-PL" b="1" dirty="0">
                <a:solidFill>
                  <a:srgbClr val="FF0000"/>
                </a:solidFill>
                <a:effectLst>
                  <a:outerShdw blurRad="38100" dist="38100" dir="2700000" algn="tl">
                    <a:srgbClr val="000000">
                      <a:alpha val="43137"/>
                    </a:srgbClr>
                  </a:outerShdw>
                </a:effectLst>
              </a:rPr>
              <a:t>co najmniej</a:t>
            </a:r>
            <a:r>
              <a:rPr lang="pl-PL" b="1" dirty="0" smtClean="0">
                <a:solidFill>
                  <a:srgbClr val="FF0000"/>
                </a:solidFill>
                <a:effectLst>
                  <a:outerShdw blurRad="38100" dist="38100" dir="2700000" algn="tl">
                    <a:srgbClr val="000000">
                      <a:alpha val="43137"/>
                    </a:srgbClr>
                  </a:outerShdw>
                </a:effectLst>
              </a:rPr>
              <a:t>:</a:t>
            </a:r>
          </a:p>
          <a:p>
            <a:endParaRPr lang="pl-PL" b="1" dirty="0" smtClean="0">
              <a:solidFill>
                <a:srgbClr val="FF0000"/>
              </a:solidFill>
              <a:effectLst>
                <a:outerShdw blurRad="38100" dist="38100" dir="2700000" algn="tl">
                  <a:srgbClr val="000000">
                    <a:alpha val="43137"/>
                  </a:srgbClr>
                </a:outerShdw>
              </a:effectLst>
            </a:endParaRPr>
          </a:p>
          <a:p>
            <a:pPr marL="342900" lvl="0" indent="-342900" algn="just">
              <a:buFont typeface="+mj-lt"/>
              <a:buAutoNum type="arabicParenR"/>
            </a:pPr>
            <a:r>
              <a:rPr lang="pl-PL" b="1" dirty="0" smtClean="0">
                <a:solidFill>
                  <a:srgbClr val="FF0000"/>
                </a:solidFill>
                <a:effectLst>
                  <a:outerShdw blurRad="38100" dist="38100" dir="2700000" algn="tl">
                    <a:srgbClr val="000000">
                      <a:alpha val="43137"/>
                    </a:srgbClr>
                  </a:outerShdw>
                </a:effectLst>
              </a:rPr>
              <a:t>promują </a:t>
            </a:r>
            <a:r>
              <a:rPr lang="pl-PL" b="1" dirty="0">
                <a:solidFill>
                  <a:srgbClr val="FF0000"/>
                </a:solidFill>
                <a:effectLst>
                  <a:outerShdw blurRad="38100" dist="38100" dir="2700000" algn="tl">
                    <a:srgbClr val="000000">
                      <a:alpha val="43137"/>
                    </a:srgbClr>
                  </a:outerShdw>
                </a:effectLst>
              </a:rPr>
              <a:t>i wspierają </a:t>
            </a:r>
            <a:r>
              <a:rPr lang="pl-PL" dirty="0"/>
              <a:t>zrównoważone modele produkcji i konsumpcji</a:t>
            </a:r>
            <a:r>
              <a:rPr lang="pl-PL" dirty="0" smtClean="0"/>
              <a:t>;</a:t>
            </a:r>
          </a:p>
          <a:p>
            <a:pPr marL="342900" lvl="0" indent="-342900" algn="just">
              <a:buFont typeface="+mj-lt"/>
              <a:buAutoNum type="arabicParenR"/>
            </a:pPr>
            <a:endParaRPr lang="pl-PL" dirty="0"/>
          </a:p>
          <a:p>
            <a:pPr marL="342900" lvl="0" indent="-342900" algn="just">
              <a:buFont typeface="+mj-lt"/>
              <a:buAutoNum type="arabicParenR"/>
            </a:pPr>
            <a:r>
              <a:rPr lang="pl-PL" b="1" dirty="0">
                <a:solidFill>
                  <a:srgbClr val="FF0000"/>
                </a:solidFill>
                <a:effectLst>
                  <a:outerShdw blurRad="38100" dist="38100" dir="2700000" algn="tl">
                    <a:srgbClr val="000000">
                      <a:alpha val="43137"/>
                    </a:srgbClr>
                  </a:outerShdw>
                </a:effectLst>
              </a:rPr>
              <a:t>zachęcają</a:t>
            </a:r>
            <a:r>
              <a:rPr lang="pl-PL" dirty="0">
                <a:solidFill>
                  <a:srgbClr val="FF0000"/>
                </a:solidFill>
                <a:effectLst>
                  <a:outerShdw blurRad="38100" dist="38100" dir="2700000" algn="tl">
                    <a:srgbClr val="000000">
                      <a:alpha val="43137"/>
                    </a:srgbClr>
                  </a:outerShdw>
                </a:effectLst>
              </a:rPr>
              <a:t> </a:t>
            </a:r>
            <a:r>
              <a:rPr lang="pl-PL" dirty="0"/>
              <a:t>do projektowania, wytwarzania i korzystania z produktów, które są </a:t>
            </a:r>
            <a:r>
              <a:rPr lang="pl-PL" dirty="0" err="1"/>
              <a:t>zasobooszczędne</a:t>
            </a:r>
            <a:r>
              <a:rPr lang="pl-PL" dirty="0"/>
              <a:t>, trwałe, w tym trwałe w znaczeniu żywotności i braku sztucznego skracania cyklu życia, nadające się do naprawy, ponownego użycia i modernizacji</a:t>
            </a:r>
            <a:r>
              <a:rPr lang="pl-PL" dirty="0" smtClean="0"/>
              <a:t>;</a:t>
            </a:r>
          </a:p>
          <a:p>
            <a:pPr marL="342900" lvl="0" indent="-342900" algn="just">
              <a:buFont typeface="+mj-lt"/>
              <a:buAutoNum type="arabicParenR"/>
            </a:pPr>
            <a:endParaRPr lang="pl-PL" dirty="0"/>
          </a:p>
          <a:p>
            <a:pPr marL="342900" lvl="0" indent="-342900" algn="just">
              <a:buFont typeface="+mj-lt"/>
              <a:buAutoNum type="arabicParenR"/>
            </a:pPr>
            <a:r>
              <a:rPr lang="pl-PL" dirty="0"/>
              <a:t>w przypadku produktów zawierających materiały stanowiące surowce krytyczne </a:t>
            </a:r>
            <a:r>
              <a:rPr lang="pl-PL" b="1" dirty="0">
                <a:solidFill>
                  <a:srgbClr val="FF0000"/>
                </a:solidFill>
                <a:effectLst>
                  <a:outerShdw blurRad="38100" dist="38100" dir="2700000" algn="tl">
                    <a:srgbClr val="000000">
                      <a:alpha val="43137"/>
                    </a:srgbClr>
                  </a:outerShdw>
                </a:effectLst>
              </a:rPr>
              <a:t>zapobiegają</a:t>
            </a:r>
            <a:r>
              <a:rPr lang="pl-PL" dirty="0"/>
              <a:t>, aby materiały te stały się odpadami</a:t>
            </a:r>
            <a:r>
              <a:rPr lang="pl-PL" dirty="0" smtClean="0"/>
              <a:t>;</a:t>
            </a:r>
          </a:p>
          <a:p>
            <a:pPr marL="342900" lvl="0" indent="-342900" algn="just">
              <a:buFont typeface="+mj-lt"/>
              <a:buAutoNum type="arabicParenR"/>
            </a:pPr>
            <a:endParaRPr lang="pl-PL" dirty="0"/>
          </a:p>
          <a:p>
            <a:pPr marL="342900" lvl="0" indent="-342900" algn="just">
              <a:buFont typeface="+mj-lt"/>
              <a:buAutoNum type="arabicParenR"/>
            </a:pPr>
            <a:r>
              <a:rPr lang="pl-PL" b="1" dirty="0">
                <a:solidFill>
                  <a:srgbClr val="FF0000"/>
                </a:solidFill>
                <a:effectLst>
                  <a:outerShdw blurRad="38100" dist="38100" dir="2700000" algn="tl">
                    <a:srgbClr val="000000">
                      <a:alpha val="43137"/>
                    </a:srgbClr>
                  </a:outerShdw>
                </a:effectLst>
              </a:rPr>
              <a:t>zachęcają</a:t>
            </a:r>
            <a:r>
              <a:rPr lang="pl-PL" dirty="0">
                <a:solidFill>
                  <a:srgbClr val="FF0000"/>
                </a:solidFill>
                <a:effectLst>
                  <a:outerShdw blurRad="38100" dist="38100" dir="2700000" algn="tl">
                    <a:srgbClr val="000000">
                      <a:alpha val="43137"/>
                    </a:srgbClr>
                  </a:outerShdw>
                </a:effectLst>
              </a:rPr>
              <a:t> </a:t>
            </a:r>
            <a:r>
              <a:rPr lang="pl-PL" dirty="0"/>
              <a:t>do ponownego używania produktów i tworzenia systemów promujących naprawę i ponowne użycie, w szczególności w odniesieniu do sprzętu elektrycznego i elektronicznego, tekstyliów, mebli, opakowań oraz materiałów i produktów budowlanych</a:t>
            </a:r>
            <a:r>
              <a:rPr lang="pl-PL" dirty="0" smtClean="0"/>
              <a:t>;</a:t>
            </a:r>
          </a:p>
          <a:p>
            <a:pPr marL="342900" lvl="0" indent="-342900" algn="just">
              <a:buFont typeface="+mj-lt"/>
              <a:buAutoNum type="arabicParenR"/>
            </a:pPr>
            <a:endParaRPr lang="pl-PL" dirty="0"/>
          </a:p>
          <a:p>
            <a:pPr marL="342900" lvl="0" indent="-342900" algn="just">
              <a:buFont typeface="+mj-lt"/>
              <a:buAutoNum type="arabicParenR"/>
            </a:pPr>
            <a:r>
              <a:rPr lang="pl-PL" b="1" dirty="0">
                <a:solidFill>
                  <a:srgbClr val="FF0000"/>
                </a:solidFill>
                <a:effectLst>
                  <a:outerShdw blurRad="38100" dist="38100" dir="2700000" algn="tl">
                    <a:srgbClr val="000000">
                      <a:alpha val="43137"/>
                    </a:srgbClr>
                  </a:outerShdw>
                </a:effectLst>
              </a:rPr>
              <a:t>wspierają</a:t>
            </a:r>
            <a:r>
              <a:rPr lang="pl-PL" dirty="0"/>
              <a:t>, w stosownych przypadkach i bez uszczerbku dla praw własności intelektualnej, dostępność części zamiennych, instrukcji obsługi, informacji technicznych lub innych narzędzi, sprzętu lub oprogramowania pozwalającego na naprawę i ponowne użycie produktów bez szkody dla ich jakości i bezpieczeństwa</a:t>
            </a:r>
            <a:r>
              <a:rPr lang="pl-PL" dirty="0" smtClean="0"/>
              <a:t>;</a:t>
            </a:r>
          </a:p>
          <a:p>
            <a:pPr marL="342900" lvl="0" indent="-342900" algn="just">
              <a:buFont typeface="+mj-lt"/>
              <a:buAutoNum type="arabicParenR"/>
            </a:pPr>
            <a:endParaRPr lang="pl-PL" dirty="0"/>
          </a:p>
        </p:txBody>
      </p:sp>
    </p:spTree>
    <p:extLst>
      <p:ext uri="{BB962C8B-B14F-4D97-AF65-F5344CB8AC3E}">
        <p14:creationId xmlns:p14="http://schemas.microsoft.com/office/powerpoint/2010/main" val="1650128384"/>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5632311"/>
          </a:xfrm>
          <a:prstGeom prst="rect">
            <a:avLst/>
          </a:prstGeom>
        </p:spPr>
        <p:txBody>
          <a:bodyPr wrap="square">
            <a:spAutoFit/>
          </a:bodyPr>
          <a:lstStyle/>
          <a:p>
            <a:r>
              <a:rPr lang="pl-PL" dirty="0"/>
              <a:t>Art. 19a. 1. W celu zapobiegania powstawaniu odpadów stosuje się środki, które </a:t>
            </a:r>
            <a:r>
              <a:rPr lang="pl-PL" b="1" dirty="0">
                <a:solidFill>
                  <a:srgbClr val="FF0000"/>
                </a:solidFill>
                <a:effectLst>
                  <a:outerShdw blurRad="38100" dist="38100" dir="2700000" algn="tl">
                    <a:srgbClr val="000000">
                      <a:alpha val="43137"/>
                    </a:srgbClr>
                  </a:outerShdw>
                </a:effectLst>
              </a:rPr>
              <a:t>co najmniej</a:t>
            </a:r>
            <a:r>
              <a:rPr lang="pl-PL" b="1" dirty="0" smtClean="0">
                <a:solidFill>
                  <a:srgbClr val="FF0000"/>
                </a:solidFill>
                <a:effectLst>
                  <a:outerShdw blurRad="38100" dist="38100" dir="2700000" algn="tl">
                    <a:srgbClr val="000000">
                      <a:alpha val="43137"/>
                    </a:srgbClr>
                  </a:outerShdw>
                </a:effectLst>
              </a:rPr>
              <a:t>:</a:t>
            </a:r>
          </a:p>
          <a:p>
            <a:endParaRPr lang="pl-PL" b="1" dirty="0">
              <a:solidFill>
                <a:srgbClr val="FF0000"/>
              </a:solidFill>
              <a:effectLst>
                <a:outerShdw blurRad="38100" dist="38100" dir="2700000" algn="tl">
                  <a:srgbClr val="000000">
                    <a:alpha val="43137"/>
                  </a:srgbClr>
                </a:outerShdw>
              </a:effectLst>
            </a:endParaRPr>
          </a:p>
          <a:p>
            <a:pPr marL="342900" indent="-342900" algn="just">
              <a:buFont typeface="+mj-lt"/>
              <a:buAutoNum type="arabicParenR" startAt="6"/>
            </a:pPr>
            <a:r>
              <a:rPr lang="pl-PL" b="1" dirty="0">
                <a:solidFill>
                  <a:srgbClr val="FF0000"/>
                </a:solidFill>
                <a:effectLst>
                  <a:outerShdw blurRad="38100" dist="38100" dir="2700000" algn="tl">
                    <a:srgbClr val="000000">
                      <a:alpha val="43137"/>
                    </a:srgbClr>
                  </a:outerShdw>
                </a:effectLst>
              </a:rPr>
              <a:t>zmniejszają</a:t>
            </a:r>
            <a:r>
              <a:rPr lang="pl-PL" dirty="0">
                <a:solidFill>
                  <a:srgbClr val="FF0000"/>
                </a:solidFill>
                <a:effectLst>
                  <a:outerShdw blurRad="38100" dist="38100" dir="2700000" algn="tl">
                    <a:srgbClr val="000000">
                      <a:alpha val="43137"/>
                    </a:srgbClr>
                  </a:outerShdw>
                </a:effectLst>
              </a:rPr>
              <a:t> </a:t>
            </a:r>
            <a:r>
              <a:rPr lang="pl-PL" dirty="0"/>
              <a:t>powstawanie odpadów w procesach związanych z produkcją przemysłową, wydobyciem minerałów i wytwórczością oraz budową i rozbiórką, przy uwzględnieniu najlepszych dostępnych technik;</a:t>
            </a:r>
          </a:p>
          <a:p>
            <a:pPr marL="342900" lvl="0" indent="-342900" algn="just">
              <a:buFont typeface="+mj-lt"/>
              <a:buAutoNum type="arabicParenR" startAt="6"/>
            </a:pPr>
            <a:endParaRPr lang="pl-PL" dirty="0" smtClean="0"/>
          </a:p>
          <a:p>
            <a:pPr marL="342900" lvl="0" indent="-342900" algn="just">
              <a:buFont typeface="+mj-lt"/>
              <a:buAutoNum type="arabicParenR" startAt="6"/>
            </a:pPr>
            <a:r>
              <a:rPr lang="pl-PL" b="1" dirty="0" smtClean="0">
                <a:solidFill>
                  <a:srgbClr val="FF0000"/>
                </a:solidFill>
                <a:effectLst>
                  <a:outerShdw blurRad="38100" dist="38100" dir="2700000" algn="tl">
                    <a:srgbClr val="000000">
                      <a:alpha val="43137"/>
                    </a:srgbClr>
                  </a:outerShdw>
                </a:effectLst>
              </a:rPr>
              <a:t>zmniejszają</a:t>
            </a:r>
            <a:r>
              <a:rPr lang="pl-PL" dirty="0" smtClean="0">
                <a:solidFill>
                  <a:srgbClr val="FF0000"/>
                </a:solidFill>
                <a:effectLst>
                  <a:outerShdw blurRad="38100" dist="38100" dir="2700000" algn="tl">
                    <a:srgbClr val="000000">
                      <a:alpha val="43137"/>
                    </a:srgbClr>
                  </a:outerShdw>
                </a:effectLst>
              </a:rPr>
              <a:t> </a:t>
            </a:r>
            <a:r>
              <a:rPr lang="pl-PL" dirty="0"/>
              <a:t>wytwarzanie odpadów żywności w produkcji podstawowej, przetwórstwie i wytwórstwie, w sprzedaży detalicznej i innej dystrybucji żywności, w restauracjach i usługach gastronomicznych, jak również w gospodarstwach domowych, jako wkład w realizację celu zrównoważonego rozwoju Organizacji Narodów Zjednoczonych dotyczącego zmniejszenia o połowę do 2030 r. globalnej ilości marnowanej żywności na mieszkańca w sprzedaży detalicznej i konsumpcji oraz zmniejszeniu strat żywnościowych w procesie produkcji i dystrybucji</a:t>
            </a:r>
            <a:r>
              <a:rPr lang="pl-PL" dirty="0" smtClean="0"/>
              <a:t>;</a:t>
            </a:r>
          </a:p>
          <a:p>
            <a:pPr marL="342900" lvl="0" indent="-342900" algn="just">
              <a:buFont typeface="+mj-lt"/>
              <a:buAutoNum type="arabicParenR" startAt="6"/>
            </a:pPr>
            <a:endParaRPr lang="pl-PL" dirty="0"/>
          </a:p>
          <a:p>
            <a:pPr marL="342900" lvl="0" indent="-342900" algn="just">
              <a:buFont typeface="+mj-lt"/>
              <a:buAutoNum type="arabicParenR" startAt="6"/>
            </a:pPr>
            <a:r>
              <a:rPr lang="pl-PL" b="1" dirty="0">
                <a:solidFill>
                  <a:srgbClr val="FF0000"/>
                </a:solidFill>
                <a:effectLst>
                  <a:outerShdw blurRad="38100" dist="38100" dir="2700000" algn="tl">
                    <a:srgbClr val="000000">
                      <a:alpha val="43137"/>
                    </a:srgbClr>
                  </a:outerShdw>
                </a:effectLst>
              </a:rPr>
              <a:t>zachęcają</a:t>
            </a:r>
            <a:r>
              <a:rPr lang="pl-PL" dirty="0">
                <a:solidFill>
                  <a:srgbClr val="FF0000"/>
                </a:solidFill>
                <a:effectLst>
                  <a:outerShdw blurRad="38100" dist="38100" dir="2700000" algn="tl">
                    <a:srgbClr val="000000">
                      <a:alpha val="43137"/>
                    </a:srgbClr>
                  </a:outerShdw>
                </a:effectLst>
              </a:rPr>
              <a:t> </a:t>
            </a:r>
            <a:r>
              <a:rPr lang="pl-PL" dirty="0"/>
              <a:t>do dokonywania darowizn produktów spożywczych i do innych form redystrybucji żywności, przy zachowaniu pierwszeństwa przeznaczania jej dla ludzi przed wykorzystaniem jako paszę dla zwierząt czy przetwarzaniem na produkty niespożywcze</a:t>
            </a:r>
            <a:r>
              <a:rPr lang="pl-PL" dirty="0" smtClean="0"/>
              <a:t>;</a:t>
            </a:r>
          </a:p>
          <a:p>
            <a:pPr marL="342900" lvl="0" indent="-342900" algn="just">
              <a:buFont typeface="+mj-lt"/>
              <a:buAutoNum type="arabicParenR" startAt="6"/>
            </a:pPr>
            <a:endParaRPr lang="pl-PL" dirty="0"/>
          </a:p>
          <a:p>
            <a:pPr marL="342900" lvl="0" indent="-342900" algn="just">
              <a:buFont typeface="+mj-lt"/>
              <a:buAutoNum type="arabicParenR" startAt="6"/>
            </a:pPr>
            <a:r>
              <a:rPr lang="pl-PL" b="1" dirty="0">
                <a:solidFill>
                  <a:srgbClr val="FF0000"/>
                </a:solidFill>
                <a:effectLst>
                  <a:outerShdw blurRad="38100" dist="38100" dir="2700000" algn="tl">
                    <a:srgbClr val="000000">
                      <a:alpha val="43137"/>
                    </a:srgbClr>
                  </a:outerShdw>
                </a:effectLst>
              </a:rPr>
              <a:t>promują</a:t>
            </a:r>
            <a:r>
              <a:rPr lang="pl-PL" dirty="0">
                <a:solidFill>
                  <a:srgbClr val="FF0000"/>
                </a:solidFill>
                <a:effectLst>
                  <a:outerShdw blurRad="38100" dist="38100" dir="2700000" algn="tl">
                    <a:srgbClr val="000000">
                      <a:alpha val="43137"/>
                    </a:srgbClr>
                  </a:outerShdw>
                </a:effectLst>
              </a:rPr>
              <a:t> </a:t>
            </a:r>
            <a:r>
              <a:rPr lang="pl-PL" dirty="0"/>
              <a:t>zmniejszanie zawartości substancji niebezpiecznych w materiałach i produktach, bez uszczerbku dla zharmonizowanych wymogów prawnych określonych na poziomie unijnym w odniesieniu do tych materiałów i produktów</a:t>
            </a:r>
            <a:r>
              <a:rPr lang="pl-PL" dirty="0" smtClean="0"/>
              <a:t>;</a:t>
            </a:r>
          </a:p>
          <a:p>
            <a:pPr marL="342900" lvl="0" indent="-342900" algn="just">
              <a:buFont typeface="+mj-lt"/>
              <a:buAutoNum type="arabicParenR" startAt="6"/>
            </a:pPr>
            <a:endParaRPr lang="pl-PL" dirty="0"/>
          </a:p>
          <a:p>
            <a:pPr lvl="0" algn="just"/>
            <a:endParaRPr lang="pl-PL" dirty="0"/>
          </a:p>
        </p:txBody>
      </p:sp>
    </p:spTree>
    <p:extLst>
      <p:ext uri="{BB962C8B-B14F-4D97-AF65-F5344CB8AC3E}">
        <p14:creationId xmlns:p14="http://schemas.microsoft.com/office/powerpoint/2010/main" val="2884872925"/>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4801314"/>
          </a:xfrm>
          <a:prstGeom prst="rect">
            <a:avLst/>
          </a:prstGeom>
        </p:spPr>
        <p:txBody>
          <a:bodyPr wrap="square">
            <a:spAutoFit/>
          </a:bodyPr>
          <a:lstStyle/>
          <a:p>
            <a:r>
              <a:rPr lang="pl-PL" dirty="0"/>
              <a:t>Art. 19a. 1. W celu zapobiegania powstawaniu odpadów stosuje się środki, które </a:t>
            </a:r>
            <a:r>
              <a:rPr lang="pl-PL" b="1" dirty="0">
                <a:solidFill>
                  <a:srgbClr val="FF0000"/>
                </a:solidFill>
                <a:effectLst>
                  <a:outerShdw blurRad="38100" dist="38100" dir="2700000" algn="tl">
                    <a:srgbClr val="000000">
                      <a:alpha val="43137"/>
                    </a:srgbClr>
                  </a:outerShdw>
                </a:effectLst>
              </a:rPr>
              <a:t>co najmniej:</a:t>
            </a:r>
          </a:p>
          <a:p>
            <a:pPr marL="342900" lvl="0" indent="-342900" algn="just">
              <a:buFont typeface="+mj-lt"/>
              <a:buAutoNum type="arabicParenR" startAt="12"/>
            </a:pPr>
            <a:endParaRPr lang="pl-PL" dirty="0" smtClean="0"/>
          </a:p>
          <a:p>
            <a:pPr marL="342900" lvl="0" indent="-342900" algn="just">
              <a:buFont typeface="+mj-lt"/>
              <a:buAutoNum type="arabicParenR" startAt="10"/>
            </a:pPr>
            <a:r>
              <a:rPr lang="pl-PL" b="1" dirty="0">
                <a:solidFill>
                  <a:srgbClr val="FF0000"/>
                </a:solidFill>
                <a:effectLst>
                  <a:outerShdw blurRad="38100" dist="38100" dir="2700000" algn="tl">
                    <a:srgbClr val="000000">
                      <a:alpha val="43137"/>
                    </a:srgbClr>
                  </a:outerShdw>
                </a:effectLst>
              </a:rPr>
              <a:t>zmniejszają</a:t>
            </a:r>
            <a:r>
              <a:rPr lang="pl-PL" dirty="0">
                <a:solidFill>
                  <a:srgbClr val="FF0000"/>
                </a:solidFill>
                <a:effectLst>
                  <a:outerShdw blurRad="38100" dist="38100" dir="2700000" algn="tl">
                    <a:srgbClr val="000000">
                      <a:alpha val="43137"/>
                    </a:srgbClr>
                  </a:outerShdw>
                </a:effectLst>
              </a:rPr>
              <a:t> </a:t>
            </a:r>
            <a:r>
              <a:rPr lang="pl-PL" dirty="0"/>
              <a:t>powstawanie odpadów, w szczególności tych, które nie nadają się do przygotowania do ponownego użycia ani do recyklingu</a:t>
            </a:r>
            <a:r>
              <a:rPr lang="pl-PL" dirty="0" smtClean="0"/>
              <a:t>;</a:t>
            </a:r>
          </a:p>
          <a:p>
            <a:pPr marL="342900" lvl="0" indent="-342900" algn="just">
              <a:buFont typeface="+mj-lt"/>
              <a:buAutoNum type="arabicParenR" startAt="10"/>
            </a:pPr>
            <a:endParaRPr lang="pl-PL" dirty="0"/>
          </a:p>
          <a:p>
            <a:pPr marL="342900" lvl="0" indent="-342900" algn="just">
              <a:buFont typeface="+mj-lt"/>
              <a:buAutoNum type="arabicParenR" startAt="10"/>
            </a:pPr>
            <a:r>
              <a:rPr lang="pl-PL" dirty="0"/>
              <a:t> </a:t>
            </a:r>
            <a:r>
              <a:rPr lang="pl-PL" b="1" dirty="0">
                <a:solidFill>
                  <a:srgbClr val="FF0000"/>
                </a:solidFill>
                <a:effectLst>
                  <a:outerShdw blurRad="38100" dist="38100" dir="2700000" algn="tl">
                    <a:srgbClr val="000000">
                      <a:alpha val="43137"/>
                    </a:srgbClr>
                  </a:outerShdw>
                </a:effectLst>
              </a:rPr>
              <a:t>identyfikują</a:t>
            </a:r>
            <a:r>
              <a:rPr lang="pl-PL" dirty="0">
                <a:solidFill>
                  <a:srgbClr val="FF0000"/>
                </a:solidFill>
                <a:effectLst>
                  <a:outerShdw blurRad="38100" dist="38100" dir="2700000" algn="tl">
                    <a:srgbClr val="000000">
                      <a:alpha val="43137"/>
                    </a:srgbClr>
                  </a:outerShdw>
                </a:effectLst>
              </a:rPr>
              <a:t> </a:t>
            </a:r>
            <a:r>
              <a:rPr lang="pl-PL" dirty="0"/>
              <a:t>produkty będące głównymi źródłami zaśmiecania, w szczególności środowiska lądowego i morskiego, oraz podejmują odpowiednie działania w celu zapobiegania i zmniejszania ilości odpadów pochodzących z tych produktów;</a:t>
            </a:r>
          </a:p>
          <a:p>
            <a:pPr marL="342900" lvl="0" indent="-342900" algn="just">
              <a:buFont typeface="+mj-lt"/>
              <a:buAutoNum type="arabicParenR" startAt="12"/>
            </a:pPr>
            <a:endParaRPr lang="pl-PL" dirty="0" smtClean="0"/>
          </a:p>
          <a:p>
            <a:pPr marL="342900" lvl="0" indent="-342900" algn="just">
              <a:buFont typeface="+mj-lt"/>
              <a:buAutoNum type="arabicParenR" startAt="12"/>
            </a:pPr>
            <a:r>
              <a:rPr lang="pl-PL" dirty="0" smtClean="0"/>
              <a:t>dążą </a:t>
            </a:r>
            <a:r>
              <a:rPr lang="pl-PL" dirty="0"/>
              <a:t>do powstrzymania powstawania odpadów morskich jako wkład w realizację celu zrównoważonego rozwoju Organizacji Narodów Zjednoczonych dotyczącego zapobiegania i znacznego zmniejszenia wszelkiego rodzaju zanieczyszczeń środowiska morskiego</a:t>
            </a:r>
            <a:r>
              <a:rPr lang="pl-PL" dirty="0" smtClean="0"/>
              <a:t>;</a:t>
            </a:r>
          </a:p>
          <a:p>
            <a:pPr marL="342900" lvl="0" indent="-342900" algn="just">
              <a:buFont typeface="+mj-lt"/>
              <a:buAutoNum type="arabicParenR" startAt="12"/>
            </a:pPr>
            <a:endParaRPr lang="pl-PL" dirty="0"/>
          </a:p>
          <a:p>
            <a:pPr marL="342900" lvl="0" indent="-342900" algn="just">
              <a:buFont typeface="+mj-lt"/>
              <a:buAutoNum type="arabicParenR" startAt="12"/>
            </a:pPr>
            <a:r>
              <a:rPr lang="pl-PL" dirty="0"/>
              <a:t> polegają na </a:t>
            </a:r>
            <a:r>
              <a:rPr lang="pl-PL" b="1" dirty="0">
                <a:solidFill>
                  <a:srgbClr val="FF0000"/>
                </a:solidFill>
                <a:effectLst>
                  <a:outerShdw blurRad="38100" dist="38100" dir="2700000" algn="tl">
                    <a:srgbClr val="000000">
                      <a:alpha val="43137"/>
                    </a:srgbClr>
                  </a:outerShdw>
                </a:effectLst>
              </a:rPr>
              <a:t>opracowaniu i wspieraniu kampanii informacyjnych</a:t>
            </a:r>
            <a:r>
              <a:rPr lang="pl-PL" dirty="0"/>
              <a:t> podnoszących poziom świadomości na temat zapobiegania powstawaniu odpadów i zaśmiecania</a:t>
            </a:r>
            <a:r>
              <a:rPr lang="pl-PL" dirty="0" smtClean="0"/>
              <a:t>.</a:t>
            </a:r>
          </a:p>
          <a:p>
            <a:pPr marL="342900" lvl="0" indent="-342900">
              <a:buFont typeface="+mj-lt"/>
              <a:buAutoNum type="arabicParenR" startAt="12"/>
            </a:pPr>
            <a:endParaRPr lang="pl-PL" dirty="0"/>
          </a:p>
          <a:p>
            <a:r>
              <a:rPr lang="pl-PL" dirty="0"/>
              <a:t>2. Przykłady środków służących zapobieganiu powstawaniu odpadów określa załącznik nr 5 do ustawy.</a:t>
            </a:r>
          </a:p>
        </p:txBody>
      </p:sp>
    </p:spTree>
    <p:extLst>
      <p:ext uri="{BB962C8B-B14F-4D97-AF65-F5344CB8AC3E}">
        <p14:creationId xmlns:p14="http://schemas.microsoft.com/office/powerpoint/2010/main" val="2157812309"/>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5735640" y="1989000"/>
            <a:ext cx="4340520" cy="452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a:p>
          <a:p>
            <a:pPr>
              <a:lnSpc>
                <a:spcPct val="100000"/>
              </a:lnSpc>
            </a:pPr>
            <a:endParaRPr/>
          </a:p>
        </p:txBody>
      </p:sp>
      <p:sp>
        <p:nvSpPr>
          <p:cNvPr id="5" name="CustomShape 1">
            <a:extLst>
              <a:ext uri="{FF2B5EF4-FFF2-40B4-BE49-F238E27FC236}">
                <a16:creationId xmlns:a16="http://schemas.microsoft.com/office/drawing/2014/main" id="{276DD2CB-4ECB-4A12-AE19-C1D5679091CA}"/>
              </a:ext>
            </a:extLst>
          </p:cNvPr>
          <p:cNvSpPr/>
          <p:nvPr/>
        </p:nvSpPr>
        <p:spPr>
          <a:xfrm>
            <a:off x="2279351" y="73892"/>
            <a:ext cx="6845038" cy="1142040"/>
          </a:xfrm>
          <a:prstGeom prst="rect">
            <a:avLst/>
          </a:prstGeom>
          <a:noFill/>
          <a:ln>
            <a:noFill/>
          </a:ln>
        </p:spPr>
        <p:style>
          <a:lnRef idx="0">
            <a:scrgbClr r="0" g="0" b="0"/>
          </a:lnRef>
          <a:fillRef idx="0">
            <a:scrgbClr r="0" g="0" b="0"/>
          </a:fillRef>
          <a:effectRef idx="0">
            <a:scrgbClr r="0" g="0" b="0"/>
          </a:effectRef>
          <a:fontRef idx="minor"/>
        </p:style>
        <p:txBody>
          <a:bodyPr lIns="91444" tIns="45722" rIns="91444" bIns="45722" anchor="ctr"/>
          <a:lstStyle>
            <a:lvl1pPr>
              <a:defRPr>
                <a:solidFill>
                  <a:schemeClr val="tx1"/>
                </a:solidFill>
                <a:latin typeface="Arial" panose="020B0604020202020204" pitchFamily="34" charset="0"/>
                <a:cs typeface="DejaVu Sans" panose="020B0603030804020204" pitchFamily="34" charset="0"/>
              </a:defRPr>
            </a:lvl1pPr>
            <a:lvl2pPr marL="742950" indent="-285750">
              <a:defRPr>
                <a:solidFill>
                  <a:schemeClr val="tx1"/>
                </a:solidFill>
                <a:latin typeface="Arial" panose="020B0604020202020204" pitchFamily="34" charset="0"/>
                <a:cs typeface="DejaVu Sans" panose="020B0603030804020204" pitchFamily="34" charset="0"/>
              </a:defRPr>
            </a:lvl2pPr>
            <a:lvl3pPr marL="1143000" indent="-228600">
              <a:defRPr>
                <a:solidFill>
                  <a:schemeClr val="tx1"/>
                </a:solidFill>
                <a:latin typeface="Arial" panose="020B0604020202020204" pitchFamily="34" charset="0"/>
                <a:cs typeface="DejaVu Sans" panose="020B0603030804020204" pitchFamily="34" charset="0"/>
              </a:defRPr>
            </a:lvl3pPr>
            <a:lvl4pPr marL="1600200" indent="-228600">
              <a:defRPr>
                <a:solidFill>
                  <a:schemeClr val="tx1"/>
                </a:solidFill>
                <a:latin typeface="Arial" panose="020B0604020202020204" pitchFamily="34" charset="0"/>
                <a:cs typeface="DejaVu Sans" panose="020B0603030804020204" pitchFamily="34" charset="0"/>
              </a:defRPr>
            </a:lvl4pPr>
            <a:lvl5pPr marL="2057400" indent="-228600">
              <a:defRPr>
                <a:solidFill>
                  <a:schemeClr val="tx1"/>
                </a:solidFill>
                <a:latin typeface="Arial" panose="020B0604020202020204" pitchFamily="34" charset="0"/>
                <a:cs typeface="DejaVu Sans" panose="020B0603030804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eaLnBrk="1" hangingPunct="1"/>
            <a:r>
              <a:rPr lang="pl-PL" altLang="pl-PL" sz="1814" dirty="0">
                <a:solidFill>
                  <a:srgbClr val="000000"/>
                </a:solidFill>
                <a:latin typeface="Calibri" panose="020F0502020204030204" pitchFamily="34" charset="0"/>
              </a:rPr>
              <a:t>Urząd Marszałkowski Województwa Wielkopolskiego w Poznaniu</a:t>
            </a:r>
            <a:endParaRPr lang="pl-PL" altLang="pl-PL" sz="1633" dirty="0">
              <a:solidFill>
                <a:srgbClr val="000000"/>
              </a:solidFill>
            </a:endParaRPr>
          </a:p>
        </p:txBody>
      </p:sp>
      <p:pic>
        <p:nvPicPr>
          <p:cNvPr id="6" name="Obraz 4">
            <a:extLst>
              <a:ext uri="{FF2B5EF4-FFF2-40B4-BE49-F238E27FC236}">
                <a16:creationId xmlns:a16="http://schemas.microsoft.com/office/drawing/2014/main" id="{5BF37908-1045-46A0-B6E5-2825222211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418" y="73892"/>
            <a:ext cx="1553924" cy="155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ostokąt 1"/>
          <p:cNvSpPr/>
          <p:nvPr/>
        </p:nvSpPr>
        <p:spPr>
          <a:xfrm>
            <a:off x="368490" y="1746913"/>
            <a:ext cx="11518710" cy="2862322"/>
          </a:xfrm>
          <a:prstGeom prst="rect">
            <a:avLst/>
          </a:prstGeom>
        </p:spPr>
        <p:txBody>
          <a:bodyPr wrap="square">
            <a:spAutoFit/>
          </a:bodyPr>
          <a:lstStyle/>
          <a:p>
            <a:pPr algn="just"/>
            <a:r>
              <a:rPr lang="pl-PL" dirty="0"/>
              <a:t>art. 36a. 1. Projekt KPZPO opracowuje minister właściwy do spraw klimatu we współpracy z ministrem właściwym do spraw rolnictwa, ministrem właściwym do spraw gospodarki wodnej, ministrem właściwym do spraw gospodarki, ministrem właściwym do spraw budownictwa, ministrem właściwym do spraw gospodarki morskiej oraz ministrem właściwym do spraw zdrowia. </a:t>
            </a:r>
            <a:endParaRPr lang="pl-PL" dirty="0" smtClean="0"/>
          </a:p>
          <a:p>
            <a:pPr algn="just"/>
            <a:endParaRPr lang="pl-PL" dirty="0"/>
          </a:p>
          <a:p>
            <a:pPr algn="just"/>
            <a:r>
              <a:rPr lang="pl-PL" dirty="0"/>
              <a:t>2. Na potrzeby opracowania projektu KPZPO minister właściwy do spraw klimatu, na rok przed przystąpieniem do jego opracowania, przekazuje ministrom, o których mowa w ust. 1, zakres informacji niezbędnych do przygotowania opisu działań planowanych do określenia w KPZPO oraz informuje tych ministrów o terminie przystąpienia do opracowania tego programu.</a:t>
            </a:r>
          </a:p>
          <a:p>
            <a:endParaRPr lang="pl-PL" dirty="0"/>
          </a:p>
        </p:txBody>
      </p:sp>
    </p:spTree>
    <p:extLst>
      <p:ext uri="{BB962C8B-B14F-4D97-AF65-F5344CB8AC3E}">
        <p14:creationId xmlns:p14="http://schemas.microsoft.com/office/powerpoint/2010/main" val="3636459684"/>
      </p:ext>
    </p:extLst>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2522</Words>
  <Application>Microsoft Office PowerPoint</Application>
  <PresentationFormat>Panoramiczny</PresentationFormat>
  <Paragraphs>194</Paragraphs>
  <Slides>23</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23</vt:i4>
      </vt:variant>
    </vt:vector>
  </HeadingPairs>
  <TitlesOfParts>
    <vt:vector size="32" baseType="lpstr">
      <vt:lpstr>Arial</vt:lpstr>
      <vt:lpstr>Calibri</vt:lpstr>
      <vt:lpstr>Calibri Light</vt:lpstr>
      <vt:lpstr>DejaVu Sans</vt:lpstr>
      <vt:lpstr>Tahoma</vt:lpstr>
      <vt:lpstr>Times</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Andrzejewska-Wierzbicka Marzena</dc:creator>
  <cp:lastModifiedBy>Maciejewski Rafal</cp:lastModifiedBy>
  <cp:revision>15</cp:revision>
  <dcterms:created xsi:type="dcterms:W3CDTF">2021-06-23T11:56:27Z</dcterms:created>
  <dcterms:modified xsi:type="dcterms:W3CDTF">2021-06-29T06:28:52Z</dcterms:modified>
</cp:coreProperties>
</file>