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420" r:id="rId12"/>
    <p:sldId id="421" r:id="rId13"/>
    <p:sldId id="422" r:id="rId14"/>
    <p:sldId id="423" r:id="rId15"/>
    <p:sldId id="345" r:id="rId16"/>
    <p:sldId id="346" r:id="rId17"/>
    <p:sldId id="347" r:id="rId18"/>
    <p:sldId id="424" r:id="rId19"/>
    <p:sldId id="353" r:id="rId20"/>
    <p:sldId id="425" r:id="rId21"/>
    <p:sldId id="354" r:id="rId22"/>
    <p:sldId id="355" r:id="rId23"/>
    <p:sldId id="356" r:id="rId24"/>
    <p:sldId id="272" r:id="rId25"/>
    <p:sldId id="273" r:id="rId26"/>
    <p:sldId id="336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956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35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00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56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606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540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19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64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277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2810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14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39B8C-0379-4A62-A501-AD00B761B5B6}" type="datetimeFigureOut">
              <a:rPr lang="pl-PL" smtClean="0"/>
              <a:t>29.06.2021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11361-8136-4691-B3B5-C1FFC93BC6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426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5440" y="1033030"/>
            <a:ext cx="9141120" cy="302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/>
            <a:r>
              <a:rPr lang="pl-PL" altLang="pl-PL" sz="36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Zmiany przepisów prawa w zakresie gospodarki odpadami</a:t>
            </a:r>
          </a:p>
          <a:p>
            <a:pPr algn="ctr"/>
            <a:endParaRPr lang="pl-PL" altLang="pl-PL" sz="3600" b="1" dirty="0">
              <a:solidFill>
                <a:srgbClr val="008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altLang="pl-PL" sz="3200" b="1" dirty="0">
                <a:solidFill>
                  <a:srgbClr val="39913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Nowe definicje odpadów</a:t>
            </a:r>
            <a:endParaRPr lang="pl-PL" altLang="pl-PL" sz="3200" dirty="0">
              <a:solidFill>
                <a:srgbClr val="39913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734088" y="4054510"/>
            <a:ext cx="8932472" cy="245898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l-PL" b="1" spc="579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ahoma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l-PL" b="1" spc="579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JOANNA KOSTRZEWSKA</a:t>
            </a:r>
            <a:endParaRPr lang="pl-PL" dirty="0"/>
          </a:p>
          <a:p>
            <a:pPr algn="ctr">
              <a:lnSpc>
                <a:spcPct val="100000"/>
              </a:lnSpc>
            </a:pPr>
            <a:endParaRPr lang="pl-PL" dirty="0"/>
          </a:p>
          <a:p>
            <a:pPr algn="ctr">
              <a:lnSpc>
                <a:spcPct val="100000"/>
              </a:lnSpc>
            </a:pPr>
            <a:r>
              <a:rPr lang="pl-PL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KANCELARIA PRAWNA </a:t>
            </a:r>
            <a:endParaRPr lang="pl-PL" dirty="0"/>
          </a:p>
          <a:p>
            <a:pPr algn="ctr">
              <a:lnSpc>
                <a:spcPct val="100000"/>
              </a:lnSpc>
            </a:pPr>
            <a:r>
              <a:rPr lang="pl-PL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DR KRYSTIAN ZIEMSKI &amp; PARTNERS SP.K. </a:t>
            </a:r>
            <a:endParaRPr lang="pl-PL" dirty="0"/>
          </a:p>
          <a:p>
            <a:pPr algn="ctr">
              <a:lnSpc>
                <a:spcPct val="100000"/>
              </a:lnSpc>
            </a:pPr>
            <a:r>
              <a:rPr lang="pl-PL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w POZNANIU</a:t>
            </a:r>
          </a:p>
          <a:p>
            <a:pPr algn="ctr">
              <a:lnSpc>
                <a:spcPct val="100000"/>
              </a:lnSpc>
            </a:pPr>
            <a:endParaRPr lang="pl-PL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Tahoma"/>
            </a:endParaRPr>
          </a:p>
          <a:p>
            <a:pPr algn="ctr">
              <a:lnSpc>
                <a:spcPct val="100000"/>
              </a:lnSpc>
            </a:pPr>
            <a:r>
              <a:rPr lang="pl-PL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Urząd Marszałkowski Województwa Wielkopolskiego, Poznań, 24 czerwca 2021 r.</a:t>
            </a:r>
          </a:p>
          <a:p>
            <a:pPr algn="ctr">
              <a:lnSpc>
                <a:spcPct val="100000"/>
              </a:lnSpc>
            </a:pPr>
            <a:endParaRPr lang="pl-PL" dirty="0"/>
          </a:p>
          <a:p>
            <a:pPr algn="ctr">
              <a:lnSpc>
                <a:spcPct val="100000"/>
              </a:lnSpc>
            </a:pPr>
            <a:endParaRPr lang="pl-PL" dirty="0"/>
          </a:p>
        </p:txBody>
      </p:sp>
      <p:sp>
        <p:nvSpPr>
          <p:cNvPr id="111" name="CustomShape 3"/>
          <p:cNvSpPr/>
          <p:nvPr/>
        </p:nvSpPr>
        <p:spPr>
          <a:xfrm>
            <a:off x="1981200" y="273600"/>
            <a:ext cx="8226720" cy="114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0B97972B-1794-412B-9FC2-049211A9A03F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B166A499-DB72-44A6-B1DE-487879FFD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524000" y="1512000"/>
            <a:ext cx="9109080" cy="503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467196" y="1947462"/>
            <a:ext cx="4985886" cy="52361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bioodpady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ulegające biodegradacji odpady z ogrodów i parków, odpady spożywcze i kuchenne z gospodarstw domowych, gastronomii, zakładów zbiorowego żywienia, jednostek handlu detalicznego, a także porównywalne odpady z zakładów produkujących lub wprowadzających do obrotu żywność;</a:t>
            </a:r>
          </a:p>
          <a:p>
            <a:pPr algn="ctr">
              <a:lnSpc>
                <a:spcPct val="150000"/>
              </a:lnSpc>
            </a:pPr>
            <a:endParaRPr lang="pl-PL" sz="1600" dirty="0"/>
          </a:p>
          <a:p>
            <a:pPr algn="ctr">
              <a:lnSpc>
                <a:spcPct val="150000"/>
              </a:lnSpc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 ust. 1 pkt 1 ustawy o odpadach)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dirty="0"/>
          </a:p>
        </p:txBody>
      </p:sp>
      <p:sp>
        <p:nvSpPr>
          <p:cNvPr id="4" name="pole tekstowe 3"/>
          <p:cNvSpPr txBox="1"/>
          <p:nvPr/>
        </p:nvSpPr>
        <p:spPr>
          <a:xfrm>
            <a:off x="5870671" y="1947462"/>
            <a:ext cx="553452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bioodpady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ulegające biodegradacji odpady z ogrodów i parków, odpady żywności i kuchenne z gospodarstw domowych, gastronomii, biur, restauracji, hurtowni, stołówek, zakładów zbiorowego żywienia i jednostek handlu detalicznego, a także porównywalne odpady z zakładów produkujących lub wprowadzających do obrotu żywność</a:t>
            </a:r>
          </a:p>
          <a:p>
            <a:pPr algn="ctr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34EB3138-DFAF-4FCF-89CC-C055720DA3BC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EB9590A5-F8AD-40A5-839B-CE71E642E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1524000" y="1512000"/>
            <a:ext cx="9109080" cy="503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2" name="CustomShape 2"/>
          <p:cNvSpPr/>
          <p:nvPr/>
        </p:nvSpPr>
        <p:spPr>
          <a:xfrm>
            <a:off x="407097" y="1923884"/>
            <a:ext cx="5168767" cy="58714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gospodarowanie odpadami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zbieranie, transport, przetwarzanie odpadów, łącznie z nadzorem nad tego rodzaju działaniami, jak również późniejsze postępowanie z miejscami unieszkodliwiania odpadów oraz działania wykonywane w charakterze sprzedawcy odpadów lub pośrednika w obrocie odpadami;</a:t>
            </a:r>
          </a:p>
          <a:p>
            <a:pPr algn="just">
              <a:lnSpc>
                <a:spcPct val="150000"/>
              </a:lnSpc>
            </a:pPr>
            <a:endParaRPr lang="pl-PL" sz="2000" dirty="0"/>
          </a:p>
          <a:p>
            <a:pPr algn="ctr">
              <a:lnSpc>
                <a:spcPct val="15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 ust. 1 pkt 2 ustawy o odpadach)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dirty="0"/>
          </a:p>
        </p:txBody>
      </p:sp>
      <p:sp>
        <p:nvSpPr>
          <p:cNvPr id="4" name="pole tekstowe 3"/>
          <p:cNvSpPr txBox="1"/>
          <p:nvPr/>
        </p:nvSpPr>
        <p:spPr>
          <a:xfrm>
            <a:off x="6061080" y="1923884"/>
            <a:ext cx="568890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gospodarowanie odpadami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zbieranie, transport, przetwarzanie odpadów, </a:t>
            </a:r>
            <a:r>
              <a:rPr lang="pl-PL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tym sortowanie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łącznie z nadzorem nad tego rodzaju działaniami, jak również późniejsze postępowanie z miejscami unieszkodliwiania odpadów oraz działania wykonywane w charakterze sprzedawcy odpadów lub pośrednika w obrocie odpadami;”,</a:t>
            </a:r>
          </a:p>
          <a:p>
            <a:pPr algn="ctr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70E757F1-9125-481F-B646-ED547F6AE115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B7DEA89A-E5D4-4A13-B263-49395256D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13691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1524000" y="1512000"/>
            <a:ext cx="9109080" cy="5038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146" name="CustomShape 2"/>
          <p:cNvSpPr/>
          <p:nvPr/>
        </p:nvSpPr>
        <p:spPr>
          <a:xfrm>
            <a:off x="1286515" y="1923884"/>
            <a:ext cx="9618970" cy="51535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Zmiana jest wyłącznie doprecyzowaniem definicji i nie powoduje zmiany dotychczasowego podejścia, zgodnie z którym co do zasady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sortowanie odpadów jest procesem przetwarzania odpadów, jako forma przygotowania odpadów poprzedzająca odzysk lub unieszkodliwianie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myśl definicji przetwarzania odpadów). Wyjątkiem od tej zasady może być objęte definicją zbierania odpadów wstępne sortowanie nieprowadzące do zasadniczej zmiany charakteru i składu odpadów i niepowodujące zmiany klasyfikacji odpadów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do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FED17982-17C5-4F8D-888E-1188FCB6DF0D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19007B9-A20C-47FC-BCA0-B55A5D696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207684" y="1998139"/>
            <a:ext cx="9776631" cy="54382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000" dirty="0"/>
          </a:p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Odpady budowlane i rozbiórkowe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odpady powstałe podczas robót budowlanych w rozumieniu ustawy z dnia 7 lipca 1994 r. – Prawo budowlane (Dz. U. z 2020 r. poz. 1333, 2127, 2320, z 2021 r. poz. 11, 234, 282);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Roboty budowlane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budowa, a także prace polegające na przebudowie, montażu, remoncie lub rozbiórce obiektu budowlanego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3 pkt 7 ustawy Prawo budowlane)</a:t>
            </a: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EAB0AC67-2662-4609-83E8-25FA2F00577B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369EFE0C-82D2-4F52-A9CF-9EF39BAE9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48220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020435" y="1746412"/>
            <a:ext cx="10151129" cy="543827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 iż dodana definicja odpadów budowlanych i rozbiórkowych odnosi się w sposób ogólny do odpadów powstających w wyniku robót budowlanych, </a:t>
            </a:r>
            <a:r>
              <a:rPr lang="pl-P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obejmuje ona również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odpady pochodzące z drobnych i samodzielnie wykonywanych robót budowlanych w gospodarstwach domowych. Odwołanie się do pojęcia robót budowlanych używanego w akcie prawnym wiodącym w zakresie budownictwa w Polsce, tj. w ustawie - Prawo budowlane, zapewni precyzyjniejsze określenie tego przepisu; 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51320D26-5C6D-4377-A6BF-9B2E75B18215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B935E6CA-F859-4C47-AC42-09ADEFC65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09508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414609" y="1435442"/>
            <a:ext cx="11225973" cy="52761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17520" algn="just"/>
            <a:endParaRPr sz="2000" dirty="0"/>
          </a:p>
          <a:p>
            <a:pPr marL="317520" algn="ctr"/>
            <a:r>
              <a:rPr lang="pl-PL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(Nowy) Rozdział 6a </a:t>
            </a:r>
            <a:r>
              <a:rPr lang="pl-PL" sz="20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Odpady budowlane i rozbiórkowe </a:t>
            </a:r>
          </a:p>
          <a:p>
            <a:pPr marL="317520" algn="just"/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4720" indent="-457200" algn="just"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Odpady budowlane i rozbiórkowe zbiera się oraz odbiera selektywnie z podziałem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co najmniej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drewno, metale, szkło, tworzywa sztuczne, gips, odpady mineralne: beton, cegła, płytki i materiały ceramiczne oraz kamienie. </a:t>
            </a:r>
          </a:p>
          <a:p>
            <a:pPr marL="774720" indent="-457200" algn="just"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4720" indent="-457200" algn="just"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Obowiązek, o którym mowa w ust. 1,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dotyczy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gospodarstw domowych, punktów selektywnego zbierania odpadów komunalnych oraz odpadów, dla których nie ma obowiązku prowadzenia ewidencji odpadów, o których mowa w art. 66 ust. 4 pkt 4. </a:t>
            </a:r>
          </a:p>
          <a:p>
            <a:pPr marL="774720" indent="-457200" algn="just">
              <a:buFont typeface="+mj-lt"/>
              <a:buAutoNum type="arabicPeriod"/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4720" indent="-457200" algn="just">
              <a:buFont typeface="+mj-lt"/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Odpady budowlane i rozbiórkowe, które nie zostały zebrane i odebrane w sposób selektywny, podlegają sortowaniu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najmniej na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drewno, metale, szkło, tworzywa sztuczne, gips, odpady mineralne: beton, cegła, płytki i materiały ceramiczne oraz kamienie.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F91A0DCB-7CD2-4A75-96DF-AD31F71FF773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4DB8BB57-3D96-4AD2-9ADE-6B7075DBA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1956000" y="1584000"/>
            <a:ext cx="8350200" cy="488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17520"/>
            <a:endParaRPr dirty="0"/>
          </a:p>
        </p:txBody>
      </p:sp>
      <p:sp>
        <p:nvSpPr>
          <p:cNvPr id="2" name="Prostokąt 1"/>
          <p:cNvSpPr/>
          <p:nvPr/>
        </p:nvSpPr>
        <p:spPr>
          <a:xfrm>
            <a:off x="1096140" y="1850245"/>
            <a:ext cx="10069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Nowy przepis jest transpozycją art. 11 ust. 1 dyrektywy w sprawie odpadów. Obowiązek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będzie 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dotyczył gospodarstw domowych, punktów selektywnego zbierania odpadów komunalnych oraz odpadów, dla których nie ma obowiązku prowadzenia ewidencji odpadów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w art. 66 ust. 4 pkt 4 ustawy o odpadach. Termin wejścia w życie tego przepisu określono </a:t>
            </a:r>
            <a:r>
              <a:rPr lang="pl-PL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1 stycznia 2023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r. Data ta wynika z konieczności dostosowania się do nowych wymagań zarówno w zakresie organizacyjnym, jak i formalnym. Wymagania dla recyklingu i odzysku odpadów budowlanych i rozbiórkowych zostały określone w dyrektywie ramowej o odpadach do końca 2020 r., natomiast do końca grudnia 2024 r. Komisja Europejska wyznaczy nowe zadania w zakresie przygotowywania do ponownego użycia i recyklingu odpadów budowlanych i rozbiórkowych oraz ich poszczególnych frakcji materiałowych. </a:t>
            </a:r>
            <a:r>
              <a:rPr lang="pl-PL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Zatem należy spodziewać się zaostrzenia wymagań w tym zakresie na szczeblu unijnym.</a:t>
            </a: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do Projektu)</a:t>
            </a:r>
          </a:p>
          <a:p>
            <a:pPr algn="ctr">
              <a:lnSpc>
                <a:spcPct val="100000"/>
              </a:lnSpc>
            </a:pPr>
            <a:endParaRPr lang="pl-PL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id="{43A9D3CB-550F-4AC4-9967-2D521BFD97E2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0B365300-CECA-437E-9DE6-9E31210EB5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77121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013569" y="1627816"/>
            <a:ext cx="10164861" cy="463228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odpady komunalne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odpady powstające w gospodarstwach domowych, a także odpady pochodzące od innych wytwórców odpadów, które ze względu na swój charakter lub skład są podobne do odpadów z gospodarstw domowych,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szczególności:</a:t>
            </a:r>
          </a:p>
          <a:p>
            <a:pPr algn="just">
              <a:lnSpc>
                <a:spcPct val="100000"/>
              </a:lnSpc>
            </a:pPr>
            <a:endParaRPr lang="pl-PL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 niesegregowane (zmieszane) odpady komunalne i odpady selektywnie zebrane z gospodarstw domowych, w tym papier i tektura, szkło, metale, tworzywa sztuczne, bioodpady, drewno, tekstylia, opakowania, zużyty sprzęt elektryczny i elektroniczny, zużyte baterie i akumulatory oraz odpady wielkogabarytowe, w tym materace i meble, </a:t>
            </a:r>
            <a:r>
              <a:rPr lang="pl-P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endParaRPr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56A3723D-C790-4618-B4E3-49957CF5BC08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C314B5A8-A157-4A82-AC32-BD72225C74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119885" y="1827779"/>
            <a:ext cx="9952230" cy="46419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niesegregowane (zmieszane) odpady komunalne i odpady selektywnie </a:t>
            </a:r>
            <a:r>
              <a:rPr lang="pl-P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zebrane z innych źródeł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jeżeli odpady te są podobne pod względem charakteru i składu do odpadów z gospodarstw domowych;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odpady komunalne </a:t>
            </a:r>
            <a:r>
              <a:rPr lang="pl-P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obejmują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odpadów z produkcji, rolnictwa, leśnictwa, rybołówstwa, zbiorników bezodpływowych oraz z sieci kanalizacyjnej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z oczyszczalni ścieków, w tym osadów ściekowych, pojazdów wycofanych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eksploatacji oraz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odpadów budowlanych i rozbiórkowych</a:t>
            </a:r>
          </a:p>
          <a:p>
            <a:pPr algn="ctr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2771E881-EFD3-419A-A732-679179E84369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5D66DA75-5572-4895-A4E7-6C37009D0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059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1458666" y="1948240"/>
            <a:ext cx="9611117" cy="52265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400" i="1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Wyłączenie z zakresu odpadów komunalnych odpadów budowlanych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rozbiórkowych, </a:t>
            </a:r>
            <a:r>
              <a:rPr lang="pl-PL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ma zastosowania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warunku dopuszczalności finansowania budowy, rozbudowy lub modernizacji inwestycji przeznaczonych do zbierania lub przetwarzania odpadów budowlanych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rozbiórkowych ze środków Unii Europejskiej lub funduszy ochrony środowiska i gospodarki wodnej,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wobec inwestycji uwzględnionych </a:t>
            </a:r>
            <a:b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ramach wdrażania perspektywy programowania środków Unii Europejskiej na lata 2014-2020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10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701F6DA2-09C3-4140-95FB-878E9F1EF08D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DA77D33C-A562-4829-9B41-C41CBB87F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6867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1779960" y="3983400"/>
            <a:ext cx="8633880" cy="18987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512000" lvl="6" indent="-213480" algn="just">
              <a:buFont typeface="Wingdings" charset="2"/>
              <a:buChar char=""/>
            </a:pPr>
            <a:r>
              <a:rPr lang="pl-PL" sz="17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Radca prawny</a:t>
            </a:r>
            <a:r>
              <a:rPr lang="pl-PL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 Dziale Prawa Administracyjnego Kancelarii Prawnej Dr Krystian Ziemski &amp; Partners sp. k. w Poznaniu;</a:t>
            </a:r>
            <a:endParaRPr dirty="0"/>
          </a:p>
          <a:p>
            <a:pPr marL="1512000" lvl="6" indent="-213480" algn="just">
              <a:buFont typeface="Wingdings" charset="2"/>
              <a:buChar char=""/>
            </a:pPr>
            <a:r>
              <a:rPr lang="pl-PL" sz="17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Autor publikacji </a:t>
            </a:r>
            <a:r>
              <a:rPr lang="pl-PL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 Piśmie Samorządu Terytorialnego WSPÓLNOTA; w Przeglądzie Komunalnym, w Serwisie Administracyjno-Samorządowym SAS; w Piśmie Wodociągi i Kanalizacja; w Serwisie Sozosfera.pl;</a:t>
            </a:r>
            <a:endParaRPr dirty="0"/>
          </a:p>
          <a:p>
            <a:pPr marL="1512000" lvl="6" indent="-213480" algn="just">
              <a:buFont typeface="Wingdings" charset="2"/>
              <a:buChar char=""/>
            </a:pPr>
            <a:r>
              <a:rPr lang="pl-PL" sz="17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Redaktor</a:t>
            </a:r>
            <a:r>
              <a:rPr lang="pl-PL" sz="17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 portalu PrawoDlaSamorządu.PL .</a:t>
            </a:r>
            <a:endParaRPr dirty="0"/>
          </a:p>
        </p:txBody>
      </p:sp>
      <p:sp>
        <p:nvSpPr>
          <p:cNvPr id="113" name="CustomShape 2"/>
          <p:cNvSpPr/>
          <p:nvPr/>
        </p:nvSpPr>
        <p:spPr>
          <a:xfrm>
            <a:off x="3791640" y="1772640"/>
            <a:ext cx="4461480" cy="162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3000" b="1" spc="-1" dirty="0">
                <a:solidFill>
                  <a:srgbClr val="4F6228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Joanna Kostrzewska</a:t>
            </a:r>
            <a:endParaRPr dirty="0"/>
          </a:p>
          <a:p>
            <a:pPr>
              <a:lnSpc>
                <a:spcPct val="100000"/>
              </a:lnSpc>
            </a:pPr>
            <a:r>
              <a:rPr lang="pl-PL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 </a:t>
            </a:r>
            <a:r>
              <a:rPr lang="pl-PL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Tel.       	(48 61) 866 26 28</a:t>
            </a:r>
            <a:endParaRPr dirty="0"/>
          </a:p>
          <a:p>
            <a:pPr>
              <a:lnSpc>
                <a:spcPct val="100000"/>
              </a:lnSpc>
            </a:pPr>
            <a:r>
              <a:rPr lang="pl-PL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 Fax.     	(48 61) 865 82 56</a:t>
            </a:r>
            <a:endParaRPr dirty="0"/>
          </a:p>
          <a:p>
            <a:pPr>
              <a:lnSpc>
                <a:spcPct val="100000"/>
              </a:lnSpc>
            </a:pPr>
            <a:r>
              <a:rPr lang="pl-PL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  <a:ea typeface="DejaVu Sans"/>
              </a:rPr>
              <a:t> E-mail  	joanna.kostrzewska@ziemski.com.pl</a:t>
            </a:r>
            <a:endParaRPr dirty="0"/>
          </a:p>
        </p:txBody>
      </p:sp>
      <p:pic>
        <p:nvPicPr>
          <p:cNvPr id="115" name="Picture 3"/>
          <p:cNvPicPr/>
          <p:nvPr/>
        </p:nvPicPr>
        <p:blipFill>
          <a:blip r:embed="rId2"/>
          <a:stretch/>
        </p:blipFill>
        <p:spPr>
          <a:xfrm>
            <a:off x="1919640" y="1772640"/>
            <a:ext cx="1581120" cy="1581120"/>
          </a:xfrm>
          <a:prstGeom prst="rect">
            <a:avLst/>
          </a:prstGeom>
          <a:ln>
            <a:noFill/>
          </a:ln>
        </p:spPr>
      </p:pic>
      <p:sp>
        <p:nvSpPr>
          <p:cNvPr id="5" name="CustomShape 1">
            <a:extLst>
              <a:ext uri="{FF2B5EF4-FFF2-40B4-BE49-F238E27FC236}">
                <a16:creationId xmlns:a16="http://schemas.microsoft.com/office/drawing/2014/main" id="{F2917064-E608-46A7-8D1F-34B532124304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BF6CA81A-003C-4EE6-B221-13292BDFA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76E249C6-927D-428E-BABB-55A539572A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4141" y="5882185"/>
            <a:ext cx="1374859" cy="54754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328380" y="2018972"/>
            <a:ext cx="10180175" cy="58088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Dodanie przepisu przejściowego wynika z tego, że usunięcie z przepisu 35 ust. 9 wyrazów „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tym odpadów budowlanych i rozbiórkowych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z definicji odpadów komunalnych – bez wprowadzenia przepisu przejściowego – miałoby m.in. wpływ na projekty, dla których zawarto już umowy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dofinansowanie, w tym w ramach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POIiŚ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2014- 2020. Uwzględniając potrzebę honorowania zasady praw nabytych, w szczególności w zakresie inwestycji dla których już zawarto umowy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dofinansowanie, potrzebę zapewnienia stabilności zasad programowania i realizacji inwestycji przy wsparciu ze środków UE, oraz w celu wykluczenia ewentualnych wątpliwości interpretacyjnych w zakresie przyszłej kwalifikowalności realizowanych projektów, zasadnym jest ustanowienie okresu przejściowego projektowanej zmiany - w zakresie perspektywy programowania środków Unii Europejskiej na lata 2014-2020. Celem przedmiotowego działania będzie w szczególności umożliwienie zrealizowania projektów wybranych na dotychczasowych zasadach lub dokończenie/przeprowadzenie zaplanowanych naborów wniosków </a:t>
            </a:r>
            <a:b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dofinansowanie bez zbędnych komplikacji</a:t>
            </a: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do Projektu)</a:t>
            </a:r>
          </a:p>
          <a:p>
            <a:pPr algn="ctr">
              <a:lnSpc>
                <a:spcPct val="10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EF848944-1424-4975-AA81-DFD794E3D042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9DE3F86B-6342-4743-9D95-84D2E4EAE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172678" y="2233790"/>
            <a:ext cx="9846644" cy="48662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odpady żywności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wszelka żywność w rozumieniu art. 2 rozporządzenia (WE) nr 178/2002 Parlamentu Europejskiego i Rady z dnia 28 stycznia 2002 r. ustanawiającego ogólne zasady i wymagania prawa żywnościowego, powołującego Europejski Urząd ds. Bezpieczeństwa Żywności oraz ustanawiającego procedury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bezpieczeństwa żywności (Dz. Urz. UE L 31 z 1.2.2002, s. 1, Dz. Urz. UE L 245 z 29.09.2003, s. 4, Dz. Urz. UE L 100 z 9.04.2006, </a:t>
            </a:r>
            <a:b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3, Dz. Urz. UE L 60 z 5.03.2008, s. 17, Dz. Urz. UE L 188 z 18.07.2009, s. 14, Dz. Urz. UE L 189 z 27.06.2014, s. 1, Dz. Urz. UE L 35 z 10.02.2017, s. 10, Dz. Urz. UE L 198 z 25.07.2019, s. 241), która stała się odpadami;</a:t>
            </a:r>
          </a:p>
          <a:p>
            <a:pPr algn="just">
              <a:lnSpc>
                <a:spcPct val="100000"/>
              </a:lnSpc>
            </a:pP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6DD2753D-5CCC-4191-880E-4E2E20E04971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89254DE9-4FC7-4B3A-84A3-AF96B04109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66829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115213" y="1412983"/>
            <a:ext cx="10273223" cy="50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odzysk materiałów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każdy proces odzysku inny niż odzysk energii i ponowne przetwarzanie na materiały przeznaczone do wykorzystania jako paliwa lub inne środki wytwarzania energii; odzysk materiałów </a:t>
            </a:r>
            <a:r>
              <a:rPr lang="pl-P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obejmuje w szczególności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przygotowanie do ponownego użycia, recykling i prace ziemne;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51ADA05E-C190-4B59-8AB3-D77A9323F6B3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30627259-AE60-4799-884A-C3D610CD49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74119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1175303" y="1998960"/>
            <a:ext cx="10046879" cy="47851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prace ziemne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każdy proces odzysku, w ramach którego odpady inne niż niebezpieczne są wykorzystywane do przywracania wyrobiskom i zapadliskom wartości użytkowych lub przyrodniczych, lub do celów inżynieryjnych na potrzeby kształtowania krajobrazu; odpady wykorzystywane do prac ziemnych muszą zastępować materiały niebędące odpadami, nadawać się do wyżej wymienionych celów i ograniczać się do masy bezwzględnie koniecznej do osiągnięcia tych celów</a:t>
            </a:r>
          </a:p>
          <a:p>
            <a:pPr algn="just">
              <a:lnSpc>
                <a:spcPct val="100000"/>
              </a:lnSpc>
            </a:pPr>
            <a:endParaRPr lang="pl-PL" sz="2400" dirty="0"/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1C456DD4-9311-43C2-B418-2CFB4A42980B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A327CA78-2612-42CA-9B1F-B4836060C5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6015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969234" y="1894351"/>
            <a:ext cx="10253531" cy="479960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rozszerzonej odpowiedzialności producenta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zestaw środków podjętych w celu zapewnienia, aby wprowadzający produkty, w tym produkty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opakowaniach, ponosili odpowiedzialność finansową lub odpowiedzialność finansową i organizacyjną na etapie cyklu życia produktu, gdy staje się on odpadem.</a:t>
            </a:r>
          </a:p>
          <a:p>
            <a:pPr algn="just">
              <a:lnSpc>
                <a:spcPct val="100000"/>
              </a:lnSpc>
            </a:pPr>
            <a:endParaRPr lang="pl-PL" sz="2400" dirty="0"/>
          </a:p>
          <a:p>
            <a:pPr algn="just">
              <a:lnSpc>
                <a:spcPct val="100000"/>
              </a:lnSpc>
            </a:pPr>
            <a:endParaRPr lang="pl-PL" sz="2400" dirty="0"/>
          </a:p>
          <a:p>
            <a:pPr algn="just">
              <a:lnSpc>
                <a:spcPct val="100000"/>
              </a:lnSpc>
            </a:pPr>
            <a:endParaRPr lang="pl-PL" sz="2400" dirty="0"/>
          </a:p>
          <a:p>
            <a:pPr algn="ctr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 pkt 3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9D84D897-2983-4EC2-A34D-E0DF00AF96C6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160FB614-85CD-4CDC-8C61-150B2A182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1334814" y="1184303"/>
            <a:ext cx="9124192" cy="430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endParaRPr lang="pl-PL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pl-PL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just">
              <a:lnSpc>
                <a:spcPct val="100000"/>
              </a:lnSpc>
            </a:pPr>
            <a:endParaRPr lang="pl-PL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l-PL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Omówione zmiany wchodzą w życie </a:t>
            </a:r>
            <a:r>
              <a:rPr lang="pl-PL" sz="2800" b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z dniem 1 lipca 2021 r.</a:t>
            </a:r>
          </a:p>
          <a:p>
            <a:pPr algn="ctr">
              <a:lnSpc>
                <a:spcPct val="100000"/>
              </a:lnSpc>
            </a:pPr>
            <a:endParaRPr lang="pl-PL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l-PL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</a:t>
            </a:r>
          </a:p>
          <a:p>
            <a:pPr algn="ctr">
              <a:lnSpc>
                <a:spcPct val="100000"/>
              </a:lnSpc>
            </a:pPr>
            <a:endParaRPr lang="pl-PL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l-PL" sz="2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(art. 19 Projektu)</a:t>
            </a:r>
            <a:endParaRPr sz="2400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DC71F29D-3578-4A2A-94BA-5C5A0524068E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C3671B49-4F5F-4483-9A53-D2D9CA27B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CustomShape 1"/>
          <p:cNvSpPr/>
          <p:nvPr/>
        </p:nvSpPr>
        <p:spPr>
          <a:xfrm>
            <a:off x="5735640" y="1989000"/>
            <a:ext cx="4340520" cy="45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75" name="CustomShape 2"/>
          <p:cNvSpPr/>
          <p:nvPr/>
        </p:nvSpPr>
        <p:spPr>
          <a:xfrm>
            <a:off x="1775640" y="1474560"/>
            <a:ext cx="8638200" cy="514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8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W razie pytań do Państwa dyspozycji pozostaje</a:t>
            </a:r>
            <a:endParaRPr/>
          </a:p>
        </p:txBody>
      </p:sp>
      <p:sp>
        <p:nvSpPr>
          <p:cNvPr id="376" name="CustomShape 3"/>
          <p:cNvSpPr/>
          <p:nvPr/>
        </p:nvSpPr>
        <p:spPr>
          <a:xfrm>
            <a:off x="1886850" y="2441880"/>
            <a:ext cx="8638200" cy="237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6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JOANNA KOSTRZEWSKA</a:t>
            </a:r>
            <a:endParaRPr dirty="0"/>
          </a:p>
          <a:p>
            <a:pPr>
              <a:lnSpc>
                <a:spcPct val="100000"/>
              </a:lnSpc>
            </a:pPr>
            <a:r>
              <a:rPr lang="pl-PL" sz="2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pl-PL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Tel.       	(+48 61) 866 26 28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pl-PL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Fax.     	(+48 61) 865 82 56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pl-PL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E-mail  	joanna.kostrzewska@ziemski.com.pl</a:t>
            </a:r>
            <a:endParaRPr dirty="0"/>
          </a:p>
        </p:txBody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276DD2CB-4ECB-4A12-AE19-C1D5679091CA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5BF37908-1045-46A0-B6E5-282522221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55C76DBB-99D3-4E91-90DB-DB2A13D139D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10" y="5591258"/>
            <a:ext cx="1374859" cy="54754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1001027" y="1493665"/>
            <a:ext cx="10096464" cy="56307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defRPr/>
            </a:pPr>
            <a:r>
              <a:rPr lang="pl-PL" sz="36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………….2021 r.</a:t>
            </a:r>
          </a:p>
          <a:p>
            <a:pPr algn="ctr">
              <a:defRPr/>
            </a:pPr>
            <a:r>
              <a:rPr lang="pl-PL" sz="36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 zmianie ustawy o odpadach </a:t>
            </a:r>
            <a:br>
              <a:rPr lang="pl-PL" sz="36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oraz niektórych innych ustaw</a:t>
            </a:r>
          </a:p>
          <a:p>
            <a:pPr algn="ctr">
              <a:defRPr/>
            </a:pPr>
            <a:endParaRPr lang="pl-PL" sz="3600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l-PL" sz="2800" b="1" i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Projekt z dnia 21 kwietnia 2021 r.</a:t>
            </a:r>
          </a:p>
          <a:p>
            <a:pPr algn="ctr">
              <a:defRPr/>
            </a:pPr>
            <a:r>
              <a:rPr lang="pl-PL" sz="28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(UC 43)</a:t>
            </a:r>
          </a:p>
          <a:p>
            <a:pPr algn="ctr">
              <a:defRPr/>
            </a:pPr>
            <a:endParaRPr lang="pl-PL" sz="3600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pl-PL" sz="3600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pl-PL" sz="28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[dalej także: </a:t>
            </a:r>
            <a:r>
              <a:rPr lang="pl-PL" sz="2800" b="1" i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Projekt </a:t>
            </a:r>
            <a:r>
              <a:rPr lang="pl-PL" sz="28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lub</a:t>
            </a:r>
            <a:r>
              <a:rPr lang="pl-PL" sz="2800" b="1" i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Nowelizacja</a:t>
            </a:r>
            <a:r>
              <a:rPr lang="pl-PL" sz="28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EF618F82-69AC-4D5D-8AD8-95B885FEBE22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E0237E5F-9FA5-416F-9F57-B980BDA74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44893" y="1561508"/>
            <a:ext cx="10743543" cy="529870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990600" lvl="1" indent="-533400" algn="ctr">
              <a:lnSpc>
                <a:spcPct val="80000"/>
              </a:lnSpc>
              <a:defRPr/>
            </a:pPr>
            <a:endParaRPr lang="pl-PL" altLang="pl-PL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0600" lvl="1" indent="-533400" algn="just">
              <a:lnSpc>
                <a:spcPct val="80000"/>
              </a:lnSpc>
              <a:buAutoNum type="arabicParenR"/>
              <a:defRPr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dyrektywa Parlamentu Europejskiego i Rady (UE) 2018/851 z dnia 30 maja 2018 r. zmieniająca dyrektywę 2008/98/WE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odpadów; </a:t>
            </a:r>
          </a:p>
          <a:p>
            <a:pPr marL="990600" lvl="1" indent="-533400" algn="just">
              <a:lnSpc>
                <a:spcPct val="80000"/>
              </a:lnSpc>
              <a:buAutoNum type="arabicParenR"/>
              <a:defRPr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dyrektywa Parlamentu Europejskiego i Rady (UE) 2018/850 z dnia 30 maja 2018 r. zmieniająca dyrektywę 1999/31/WE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składowania odpadów; </a:t>
            </a:r>
          </a:p>
          <a:p>
            <a:pPr marL="990600" lvl="1" indent="-533400" algn="just">
              <a:lnSpc>
                <a:spcPct val="80000"/>
              </a:lnSpc>
              <a:buAutoNum type="arabicParenR"/>
              <a:defRPr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dyrektywa Parlamentu Europejskiego i Rady (UE) 2018/852 z dnia 30 maja 2018 r. zmieniająca dyrektywę 94/62/WE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opakowań i odpadów opakowaniowych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990600" lvl="1" indent="-533400" algn="just">
              <a:lnSpc>
                <a:spcPct val="80000"/>
              </a:lnSpc>
              <a:buAutoNum type="arabicParenR"/>
              <a:defRPr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dyrektywa Parlamentu Europejskiego i Rady (UE) 2018/849 z dnia 30 maja 2018 r. zmieniająca dyrektywy 2000/53/WE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pojazdów wycofanych z eksploatacji,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2006/66/we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baterii i akumulatorów oraz zużytych baterii i akumulatorów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2012/19/UE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zużytego sprzętu elektrycznego i elektronicznego</a:t>
            </a: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ED8A04C7-D529-4742-85D3-3714B695C0AA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BA3A9EEF-5171-42A6-9CB4-A4C19455E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2425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215744" y="1859028"/>
            <a:ext cx="10221289" cy="42822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Główne zmiany zawarte w dyrektywach dotyczą wyznaczenia celów do 2025 r., 2030 r. lub 2035 r.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zakresie przygotowania do ponownego użycia i recyklingu odpadów komunalnych oraz recyklingu odpadów opakowaniowych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2025 r. i 2030 r.,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także redukcji składowania odpadów komunalnych do 2035 r.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Zaproponowano m.in. wprowadzenie </a:t>
            </a: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nowych definicji lub zmiany obowiązujących definicji,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dodanie nowego wyłączenia dotyczącego materiałów paszowych, określenie minimalnych wymagań w zakresie rozszerzonej odpowiedzialności producenta oraz zmiany w sprawozdawczości.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1524000" y="-157320"/>
            <a:ext cx="302040" cy="30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3"/>
          <p:cNvSpPr/>
          <p:nvPr/>
        </p:nvSpPr>
        <p:spPr>
          <a:xfrm>
            <a:off x="1524000" y="-157320"/>
            <a:ext cx="302040" cy="30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1">
            <a:extLst>
              <a:ext uri="{FF2B5EF4-FFF2-40B4-BE49-F238E27FC236}">
                <a16:creationId xmlns:a16="http://schemas.microsoft.com/office/drawing/2014/main" id="{88DDB439-5A78-4C65-90E2-52DBC6D89641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6" name="Obraz 4">
            <a:extLst>
              <a:ext uri="{FF2B5EF4-FFF2-40B4-BE49-F238E27FC236}">
                <a16:creationId xmlns:a16="http://schemas.microsoft.com/office/drawing/2014/main" id="{FF7CAB96-52B2-4792-9851-97B686C0F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775640" y="2337840"/>
            <a:ext cx="8638200" cy="3074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200" b="1" spc="-1" dirty="0">
                <a:solidFill>
                  <a:srgbClr val="C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Transpozycja postanowień dyrektyw pakietu odpadowego - 5 lipca 2020!</a:t>
            </a:r>
            <a:endParaRPr sz="3200" b="1" dirty="0">
              <a:solidFill>
                <a:srgbClr val="C00000"/>
              </a:solidFill>
            </a:endParaRPr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8AA2AC34-A7EC-444C-A891-D5864580DDF9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43C0318E-EAC8-4B10-861F-2D8108E0D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1776899" y="1434905"/>
            <a:ext cx="9420984" cy="498514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NOWELIZACJA</a:t>
            </a:r>
          </a:p>
          <a:p>
            <a:pPr algn="ctr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14 grudnia 2012 r. o odpadach (Dz. U. z 2019 r. poz. 701, z </a:t>
            </a:r>
            <a:r>
              <a:rPr lang="pl-PL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późn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zm.);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13 września 1996 r. o utrzymaniu czystości i porządku w gminach (Dz. U. z 2018 r. poz. 1454 i 1629);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24 kwietnia 2009 r. o bateriach i akumulatorach(Dz. U. z 2020 r. poz. 1850);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25 lutego 2011 r. o substancjach chemicznych i ich mieszaninach (Dz. U. z 2019 r. poz. 1225 oraz z 2020 r. poz. 284;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13 czerwca 2013 r. o gospodarce opakowaniami i odpadami opakowaniowymi (Dz. U. z 2018 r. poz. 150, 650 i 1479);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11 września 2015 r. o zużytym sprzęcie elektrycznym i elektronicznym (Dz. U. z 2019 r. poz. 1895);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4 lipca 2019 r. o zmianie ustawy o odpadach oraz niektórych innych ustaw (Dz. U. poz. 1403); 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ustawy z dnia 19 lipca 2019 r. o zmianie ustawy o odpadach oraz niektórych innych ustaw (Dz. U. poz. 1579).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30CF715E-CCDC-4B35-8190-CD5B03A22F0E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F5395CEF-F30F-4991-8066-32ED79A14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1243881" y="1955409"/>
            <a:ext cx="10376033" cy="4497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ustawy zawiera przepisy </a:t>
            </a:r>
            <a:r>
              <a:rPr lang="pl-PL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celu dokonania całkowitej transpozycji przepisów dyrektyw pakietu odpadowego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(część przepisów dyrektyw pakietu odpadowego została już transponowana do przepisów krajowych) i nie zawiera przepisów wychodzących ponad materię dyrektyw pakietu odpadowego. </a:t>
            </a:r>
          </a:p>
          <a:p>
            <a:pPr algn="just">
              <a:lnSpc>
                <a:spcPct val="100000"/>
              </a:lnSpc>
            </a:pPr>
            <a:endParaRPr lang="pl-PL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nie wprowadza znaczących systemowych zmian w zakresie funkcjonowania rynku gospodarowania odpadami</a:t>
            </a: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do Projektu)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sz="2400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1174DF97-4F92-4D46-B84D-306C67E0D426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B59FC951-6D67-4512-B9AB-05149C3B8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1145698" y="1881461"/>
            <a:ext cx="10298156" cy="5680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Największe wyzwanie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najbliższym czasie to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dalszy rozwój systemu selektywnego zbierania odpadów komunalnych</a:t>
            </a:r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terenie kraju, który zapewni pozyskanie odpadów nadających się do recyklingu oraz </a:t>
            </a:r>
            <a:r>
              <a:rPr lang="pl-PL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rozwój instalacji do przetwarzania bioodpadów</a:t>
            </a:r>
            <a:r>
              <a:rPr lang="pl-PL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/…/</a:t>
            </a: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Zaproponowane zmiany w projekcie ustawy powinny doprowadzić w szczególności do: </a:t>
            </a: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zmniejszenia zużycia surowców pierwotnych, co oznacza pozostawienie większej ich ilości dla przyszłych pokoleń, </a:t>
            </a: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większej dostępności i potencjalnie większego wykorzystania surowców wtórnych w produkcji towarów, </a:t>
            </a:r>
          </a:p>
          <a:p>
            <a:pPr marL="457200" indent="-457200" algn="just">
              <a:lnSpc>
                <a:spcPct val="100000"/>
              </a:lnSpc>
              <a:buFontTx/>
              <a:buChar char="-"/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ograniczenia wytwarzania odpadów ogólnie i na mieszkańca oraz ograniczenia negatywnego oddziaływania odpadów na środowisko./…/</a:t>
            </a:r>
          </a:p>
          <a:p>
            <a:pPr algn="just">
              <a:lnSpc>
                <a:spcPct val="100000"/>
              </a:lnSpc>
            </a:pP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uzasadnienia do Projektu)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endParaRPr sz="2000" dirty="0"/>
          </a:p>
          <a:p>
            <a:pPr algn="just">
              <a:lnSpc>
                <a:spcPct val="100000"/>
              </a:lnSpc>
            </a:pPr>
            <a:endParaRPr sz="2000" dirty="0"/>
          </a:p>
          <a:p>
            <a:pPr algn="just">
              <a:lnSpc>
                <a:spcPct val="100000"/>
              </a:lnSpc>
            </a:pPr>
            <a:endParaRPr sz="2000" dirty="0"/>
          </a:p>
          <a:p>
            <a:pPr algn="just">
              <a:lnSpc>
                <a:spcPct val="100000"/>
              </a:lnSpc>
            </a:pPr>
            <a:endParaRPr sz="2000" dirty="0"/>
          </a:p>
          <a:p>
            <a:pPr algn="ctr">
              <a:lnSpc>
                <a:spcPct val="100000"/>
              </a:lnSpc>
            </a:pPr>
            <a:endParaRPr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7B9227AB-25BA-4488-B968-92A27A43231C}"/>
              </a:ext>
            </a:extLst>
          </p:cNvPr>
          <p:cNvSpPr/>
          <p:nvPr/>
        </p:nvSpPr>
        <p:spPr>
          <a:xfrm>
            <a:off x="2279351" y="73892"/>
            <a:ext cx="6845038" cy="11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444" tIns="45722" rIns="91444" bIns="45722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pPr eaLnBrk="1" hangingPunct="1"/>
            <a:r>
              <a:rPr lang="pl-PL" altLang="pl-PL" sz="1814" dirty="0">
                <a:solidFill>
                  <a:srgbClr val="000000"/>
                </a:solidFill>
                <a:latin typeface="Calibri" panose="020F0502020204030204" pitchFamily="34" charset="0"/>
              </a:rPr>
              <a:t>Urząd Marszałkowski Województwa Wielkopolskiego w Poznaniu</a:t>
            </a:r>
            <a:endParaRPr lang="pl-PL" altLang="pl-PL" sz="1633" dirty="0">
              <a:solidFill>
                <a:srgbClr val="000000"/>
              </a:solidFill>
            </a:endParaRPr>
          </a:p>
        </p:txBody>
      </p:sp>
      <p:pic>
        <p:nvPicPr>
          <p:cNvPr id="4" name="Obraz 4">
            <a:extLst>
              <a:ext uri="{FF2B5EF4-FFF2-40B4-BE49-F238E27FC236}">
                <a16:creationId xmlns:a16="http://schemas.microsoft.com/office/drawing/2014/main" id="{E9877ED3-5FBE-44DB-AFBF-83538C7C4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18" y="73892"/>
            <a:ext cx="1553924" cy="155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2429</Words>
  <Application>Microsoft Office PowerPoint</Application>
  <PresentationFormat>Panoramiczny</PresentationFormat>
  <Paragraphs>191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DejaVu Sans</vt:lpstr>
      <vt:lpstr>Tahoma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Andrzejewska-Wierzbicka Marzena</dc:creator>
  <cp:lastModifiedBy>Maciejewski Rafal</cp:lastModifiedBy>
  <cp:revision>6</cp:revision>
  <dcterms:created xsi:type="dcterms:W3CDTF">2021-06-23T11:56:27Z</dcterms:created>
  <dcterms:modified xsi:type="dcterms:W3CDTF">2021-06-29T06:29:29Z</dcterms:modified>
</cp:coreProperties>
</file>