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2" r:id="rId9"/>
    <p:sldId id="263" r:id="rId10"/>
    <p:sldId id="264" r:id="rId11"/>
    <p:sldId id="276" r:id="rId12"/>
    <p:sldId id="265" r:id="rId13"/>
    <p:sldId id="266" r:id="rId14"/>
    <p:sldId id="267" r:id="rId15"/>
    <p:sldId id="277" r:id="rId16"/>
    <p:sldId id="285" r:id="rId17"/>
    <p:sldId id="279" r:id="rId18"/>
    <p:sldId id="278" r:id="rId19"/>
    <p:sldId id="280" r:id="rId20"/>
    <p:sldId id="281" r:id="rId21"/>
    <p:sldId id="268" r:id="rId22"/>
    <p:sldId id="270" r:id="rId23"/>
    <p:sldId id="269" r:id="rId24"/>
    <p:sldId id="271" r:id="rId25"/>
    <p:sldId id="27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B23A-CB2A-4ECF-82C2-C35E937F7E73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0B5F-A1AE-4235-BD65-42BF887BD69B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85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B23A-CB2A-4ECF-82C2-C35E937F7E73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0B5F-A1AE-4235-BD65-42BF887BD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84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B23A-CB2A-4ECF-82C2-C35E937F7E73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0B5F-A1AE-4235-BD65-42BF887BD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4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B23A-CB2A-4ECF-82C2-C35E937F7E73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0B5F-A1AE-4235-BD65-42BF887BD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899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B23A-CB2A-4ECF-82C2-C35E937F7E73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0B5F-A1AE-4235-BD65-42BF887BD69B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41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B23A-CB2A-4ECF-82C2-C35E937F7E73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0B5F-A1AE-4235-BD65-42BF887BD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14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B23A-CB2A-4ECF-82C2-C35E937F7E73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0B5F-A1AE-4235-BD65-42BF887BD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678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B23A-CB2A-4ECF-82C2-C35E937F7E73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0B5F-A1AE-4235-BD65-42BF887BD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455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B23A-CB2A-4ECF-82C2-C35E937F7E73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0B5F-A1AE-4235-BD65-42BF887BD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587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14FB23A-CB2A-4ECF-82C2-C35E937F7E73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130B5F-A1AE-4235-BD65-42BF887BD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242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B23A-CB2A-4ECF-82C2-C35E937F7E73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0B5F-A1AE-4235-BD65-42BF887BD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2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14FB23A-CB2A-4ECF-82C2-C35E937F7E73}" type="datetimeFigureOut">
              <a:rPr lang="pl-PL" smtClean="0"/>
              <a:t>19.05.2021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130B5F-A1AE-4235-BD65-42BF887BD69B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90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nioski.wfosgw.poznan.p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D447334-7A13-4AAB-B92F-9B3990794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0859B2-E631-44CD-80CE-0B9E3CAA7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8A3B879-CB7C-4A1A-BE58-1AA666CE3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804" y="5559552"/>
            <a:ext cx="10058400" cy="822960"/>
          </a:xfrm>
        </p:spPr>
        <p:txBody>
          <a:bodyPr>
            <a:noAutofit/>
          </a:bodyPr>
          <a:lstStyle/>
          <a:p>
            <a:pPr algn="ctr"/>
            <a:r>
              <a:rPr lang="pl-PL" sz="3200" dirty="0">
                <a:solidFill>
                  <a:srgbClr val="FFFFFF"/>
                </a:solidFill>
                <a:latin typeface="Century Gothic" panose="020B0502020202020204" pitchFamily="34" charset="0"/>
              </a:rPr>
              <a:t>Ogólnopolski program finansowania usuwania wyrobów zawierających azbest – nabór 2021 r.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9C713A1-E68D-4C07-8F9D-03B3319A0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65" y="1504133"/>
            <a:ext cx="4629216" cy="207157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330B6DB-1B88-4062-A0B5-6360AA020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9287260-4D39-4E9D-A29F-C0CFA4E50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05" y="1262569"/>
            <a:ext cx="3841652" cy="255469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E79B4B5-4912-4114-A02C-CE476EEE9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rgbClr val="F3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0573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EF75A7-EC1F-4D2D-8682-A4EEA787D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500" b="1" dirty="0">
                <a:solidFill>
                  <a:srgbClr val="00B050"/>
                </a:solidFill>
              </a:rPr>
              <a:t>Sposób przygotowania wniosku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DF4259-2B80-4B16-B1B4-E4511EC2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433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b="1" dirty="0">
                <a:solidFill>
                  <a:schemeClr val="tx1"/>
                </a:solidFill>
              </a:rPr>
              <a:t>3. </a:t>
            </a:r>
            <a:r>
              <a:rPr lang="pl-PL" dirty="0">
                <a:solidFill>
                  <a:schemeClr val="tx1"/>
                </a:solidFill>
              </a:rPr>
              <a:t>Rejestracji w systemie informatycznym Funduszu jako „Wniosek” podlegają Wnioski wraz z załącznikami złożone na elektroniczną skrzynkę podawczą </a:t>
            </a:r>
            <a:r>
              <a:rPr lang="pl-PL" b="1" dirty="0" err="1">
                <a:solidFill>
                  <a:schemeClr val="tx1"/>
                </a:solidFill>
              </a:rPr>
              <a:t>ePUAP</a:t>
            </a:r>
            <a:r>
              <a:rPr lang="pl-PL" dirty="0">
                <a:solidFill>
                  <a:schemeClr val="tx1"/>
                </a:solidFill>
              </a:rPr>
              <a:t> Funduszu, na </a:t>
            </a:r>
            <a:r>
              <a:rPr lang="pl-PL" b="1" dirty="0">
                <a:solidFill>
                  <a:schemeClr val="tx1"/>
                </a:solidFill>
              </a:rPr>
              <a:t>właściwym dla Naboru formularzu z nadaną jednolitą sumą kontrolną.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</a:rPr>
              <a:t> ocenie będą podlegały </a:t>
            </a:r>
            <a:r>
              <a:rPr lang="pl-PL" b="1" dirty="0">
                <a:solidFill>
                  <a:schemeClr val="tx1"/>
                </a:solidFill>
              </a:rPr>
              <a:t>wyłącznie</a:t>
            </a:r>
            <a:r>
              <a:rPr lang="pl-PL" dirty="0">
                <a:solidFill>
                  <a:schemeClr val="tx1"/>
                </a:solidFill>
              </a:rPr>
              <a:t> wnioski złożone przez </a:t>
            </a:r>
            <a:r>
              <a:rPr lang="pl-PL" dirty="0" err="1">
                <a:solidFill>
                  <a:schemeClr val="tx1"/>
                </a:solidFill>
              </a:rPr>
              <a:t>ePUAP</a:t>
            </a:r>
            <a:r>
              <a:rPr lang="pl-PL" dirty="0">
                <a:solidFill>
                  <a:schemeClr val="tx1"/>
                </a:solidFill>
              </a:rPr>
              <a:t>.</a:t>
            </a:r>
            <a:endParaRPr lang="pl-PL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l-PL" b="1" dirty="0">
                <a:solidFill>
                  <a:schemeClr val="tx1"/>
                </a:solidFill>
              </a:rPr>
              <a:t>4. </a:t>
            </a:r>
            <a:r>
              <a:rPr lang="pl-PL" dirty="0">
                <a:solidFill>
                  <a:schemeClr val="tx1"/>
                </a:solidFill>
              </a:rPr>
              <a:t>Wnioskodawca może w czasie trwania Naboru wycofać zgłoszony Wniosek. Wycofanie Wniosku jest równoznaczne z rezygnacją z ubiegania się o przyznanie pomocy finansowej.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5. </a:t>
            </a:r>
            <a:r>
              <a:rPr lang="pl-PL" dirty="0">
                <a:solidFill>
                  <a:schemeClr val="tx1"/>
                </a:solidFill>
              </a:rPr>
              <a:t>Poprawa lub uzupełnienie Wniosku na etapie oceny według kryteriów dostępu odbywa się na wezwanie Funduszu wysyłane za pośrednictwem </a:t>
            </a:r>
            <a:r>
              <a:rPr lang="pl-PL" b="1" dirty="0">
                <a:solidFill>
                  <a:schemeClr val="tx1"/>
                </a:solidFill>
              </a:rPr>
              <a:t>poczty elektronicznej </a:t>
            </a:r>
            <a:r>
              <a:rPr lang="pl-PL" dirty="0">
                <a:solidFill>
                  <a:schemeClr val="tx1"/>
                </a:solidFill>
              </a:rPr>
              <a:t>na adresy e-mail wskazane we wniosku.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6. </a:t>
            </a:r>
            <a:r>
              <a:rPr lang="pl-PL" dirty="0">
                <a:solidFill>
                  <a:schemeClr val="tx1"/>
                </a:solidFill>
              </a:rPr>
              <a:t>Wszelkie pisma Funduszu będą przekazywane za pośrednictwem platformy </a:t>
            </a:r>
            <a:r>
              <a:rPr lang="pl-PL" dirty="0" err="1">
                <a:solidFill>
                  <a:schemeClr val="tx1"/>
                </a:solidFill>
              </a:rPr>
              <a:t>ePUAP</a:t>
            </a:r>
            <a:r>
              <a:rPr lang="pl-PL" dirty="0">
                <a:solidFill>
                  <a:schemeClr val="tx1"/>
                </a:solidFill>
              </a:rPr>
              <a:t> lub poczty elektronicznej.</a:t>
            </a:r>
            <a:br>
              <a:rPr lang="pl-PL" dirty="0">
                <a:solidFill>
                  <a:schemeClr val="tx1"/>
                </a:solidFill>
              </a:rPr>
            </a:br>
            <a:br>
              <a:rPr lang="pl-PL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7. </a:t>
            </a:r>
            <a:r>
              <a:rPr lang="pl-PL" dirty="0">
                <a:solidFill>
                  <a:schemeClr val="tx1"/>
                </a:solidFill>
              </a:rPr>
              <a:t>Umowa o dofinansowanie zostanie zawarta w formie dokumentowej – za pośrednictwem platformy </a:t>
            </a:r>
            <a:r>
              <a:rPr lang="pl-PL" dirty="0" err="1">
                <a:solidFill>
                  <a:schemeClr val="tx1"/>
                </a:solidFill>
              </a:rPr>
              <a:t>ePUAP</a:t>
            </a:r>
            <a:r>
              <a:rPr lang="pl-PL" dirty="0">
                <a:solidFill>
                  <a:schemeClr val="tx1"/>
                </a:solidFill>
              </a:rPr>
              <a:t>. Datą zawarcia umowy jest data złożenia podpisu przez ostatnią osobę reprezentującą strony umowy.</a:t>
            </a:r>
          </a:p>
        </p:txBody>
      </p:sp>
    </p:spTree>
    <p:extLst>
      <p:ext uri="{BB962C8B-B14F-4D97-AF65-F5344CB8AC3E}">
        <p14:creationId xmlns:p14="http://schemas.microsoft.com/office/powerpoint/2010/main" val="97512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F12140-EBCA-45D8-A19B-538DAA45EC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u="sng" dirty="0">
                <a:solidFill>
                  <a:srgbClr val="00B050"/>
                </a:solidFill>
              </a:rPr>
              <a:t>Ogłoszenie o naborze</a:t>
            </a:r>
            <a:br>
              <a:rPr lang="pl-PL" b="1" dirty="0">
                <a:solidFill>
                  <a:srgbClr val="00B050"/>
                </a:solidFill>
              </a:rPr>
            </a:br>
            <a:r>
              <a:rPr lang="pl-PL" sz="5600" b="1" dirty="0">
                <a:solidFill>
                  <a:srgbClr val="00B050"/>
                </a:solidFill>
              </a:rPr>
              <a:t>dokumenty dotyczące naboru</a:t>
            </a:r>
            <a:br>
              <a:rPr lang="pl-PL" b="1" dirty="0">
                <a:solidFill>
                  <a:srgbClr val="00B050"/>
                </a:solidFill>
              </a:rPr>
            </a:br>
            <a:br>
              <a:rPr lang="pl-PL" b="1" dirty="0">
                <a:solidFill>
                  <a:srgbClr val="00B050"/>
                </a:solidFill>
              </a:rPr>
            </a:br>
            <a:r>
              <a:rPr lang="pl-PL" b="1" dirty="0">
                <a:solidFill>
                  <a:srgbClr val="00B050"/>
                </a:solidFill>
              </a:rPr>
              <a:t>Generator wniosków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7C7150D-9AD9-4A11-A3E8-7DE7090EE4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1"/>
                </a:solidFill>
              </a:rPr>
              <a:t>Krok po kroku</a:t>
            </a:r>
          </a:p>
        </p:txBody>
      </p:sp>
    </p:spTree>
    <p:extLst>
      <p:ext uri="{BB962C8B-B14F-4D97-AF65-F5344CB8AC3E}">
        <p14:creationId xmlns:p14="http://schemas.microsoft.com/office/powerpoint/2010/main" val="10918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AB02D7D-57B8-4860-84EF-83E5D0554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3044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AA6331EE-D170-4949-BB54-882F6F0A9C57}"/>
              </a:ext>
            </a:extLst>
          </p:cNvPr>
          <p:cNvSpPr/>
          <p:nvPr/>
        </p:nvSpPr>
        <p:spPr>
          <a:xfrm>
            <a:off x="4270159" y="1242874"/>
            <a:ext cx="1118588" cy="6924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9801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D55D2F0-9D7A-4517-9ACC-D4CB401342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"/>
          <a:stretch/>
        </p:blipFill>
        <p:spPr>
          <a:xfrm>
            <a:off x="0" y="1"/>
            <a:ext cx="12192000" cy="6454066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E591FA96-ED24-4AEC-8E62-2266CCDB0D20}"/>
              </a:ext>
            </a:extLst>
          </p:cNvPr>
          <p:cNvSpPr/>
          <p:nvPr/>
        </p:nvSpPr>
        <p:spPr>
          <a:xfrm>
            <a:off x="4287913" y="1624614"/>
            <a:ext cx="1491449" cy="8788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63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762B26B5-684A-44D5-BD1D-2F11CA24D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"/>
          <a:stretch/>
        </p:blipFill>
        <p:spPr>
          <a:xfrm>
            <a:off x="0" y="1"/>
            <a:ext cx="12192000" cy="6462944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9A901EC2-1178-4FB8-A8A5-3F77D1CB310A}"/>
              </a:ext>
            </a:extLst>
          </p:cNvPr>
          <p:cNvSpPr/>
          <p:nvPr/>
        </p:nvSpPr>
        <p:spPr>
          <a:xfrm>
            <a:off x="2530135" y="4492101"/>
            <a:ext cx="1154098" cy="443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096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57349611-3EB5-4890-BBB8-1D1E62056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12192000" cy="646961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8C814EE-547A-42DA-8412-B6120FBC9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041" y="2463281"/>
            <a:ext cx="5066522" cy="57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29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00C679C-E0CE-43DC-A32F-FAE90E69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868"/>
            <a:ext cx="12192000" cy="652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67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7EB7BCB-0744-4A21-9263-E91077E36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102"/>
            <a:ext cx="12192000" cy="585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2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0CB4E670-4A84-48DD-9D06-5B356EC01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25"/>
            <a:ext cx="12192000" cy="6407150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FB5C2895-C83E-4B77-A5B5-1CD6C7ECFDF9}"/>
              </a:ext>
            </a:extLst>
          </p:cNvPr>
          <p:cNvSpPr/>
          <p:nvPr/>
        </p:nvSpPr>
        <p:spPr>
          <a:xfrm>
            <a:off x="3906175" y="5948040"/>
            <a:ext cx="1775533" cy="3195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484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3CC8A2D-E061-4874-A17D-8B3CD4232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1" y="0"/>
            <a:ext cx="12156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FDEBD1-BF42-4B64-81FE-A0F18361C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500" b="1" dirty="0">
                <a:solidFill>
                  <a:srgbClr val="00B050"/>
                </a:solidFill>
              </a:rPr>
              <a:t>Cel programu i budżet realizacji celu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8111C6-D9F1-46DF-BD12-62756E12B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603653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200" b="1" dirty="0">
                <a:solidFill>
                  <a:schemeClr val="tx1"/>
                </a:solidFill>
              </a:rPr>
              <a:t> CEL:</a:t>
            </a:r>
            <a:r>
              <a:rPr lang="pl-PL" sz="2200" dirty="0">
                <a:solidFill>
                  <a:schemeClr val="tx1"/>
                </a:solidFill>
              </a:rPr>
              <a:t> Wzrost ilości unieszkodliwionych odpadów zawierających azbest.</a:t>
            </a:r>
            <a:br>
              <a:rPr lang="pl-PL" sz="2200" dirty="0">
                <a:solidFill>
                  <a:schemeClr val="tx1"/>
                </a:solidFill>
              </a:rPr>
            </a:br>
            <a:endParaRPr lang="pl-PL" sz="2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b="1" dirty="0">
                <a:solidFill>
                  <a:schemeClr val="tx1"/>
                </a:solidFill>
              </a:rPr>
              <a:t> Wskaźnik osiągnięcia celu programu</a:t>
            </a:r>
            <a:r>
              <a:rPr lang="pl-PL" sz="2200" dirty="0">
                <a:solidFill>
                  <a:schemeClr val="tx1"/>
                </a:solidFill>
              </a:rPr>
              <a:t>: Masa unieszkodliwionych odpadów zawierających azbest (Mg)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Planowana wartość wskaźnika osiągnięcia celu Programu Priorytetowego wynosi co najmniej</a:t>
            </a:r>
            <a:r>
              <a:rPr lang="pl-PL" b="1" dirty="0">
                <a:solidFill>
                  <a:schemeClr val="tx1"/>
                </a:solidFill>
              </a:rPr>
              <a:t> 285 715 Mg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Planowana wartość wskaźnika osiągnięcia celu w ramach przedsięwzięć dofinansowanych przez WFOŚiGW w Poznaniu wynosi co najmniej </a:t>
            </a:r>
            <a:r>
              <a:rPr lang="pl-PL" sz="2200" b="1" dirty="0">
                <a:solidFill>
                  <a:srgbClr val="00B050"/>
                </a:solidFill>
              </a:rPr>
              <a:t>14 559,93 Mg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b="1" dirty="0">
                <a:solidFill>
                  <a:schemeClr val="tx1"/>
                </a:solidFill>
              </a:rPr>
              <a:t> Budżet </a:t>
            </a:r>
            <a:r>
              <a:rPr lang="pl-PL" sz="2200" dirty="0">
                <a:solidFill>
                  <a:schemeClr val="tx1"/>
                </a:solidFill>
              </a:rPr>
              <a:t>na przedmiotowy nabór zgodnie z umową udostępnienia środków z przeznaczeniem na udzielanie dotacji i wspólną realizację Programu „Ogólnopolskiego programu finansowania usuwania wyrobów zawierających azbest” wynosi ogółem:</a:t>
            </a:r>
            <a:r>
              <a:rPr lang="pl-PL" sz="2200" b="1" dirty="0">
                <a:solidFill>
                  <a:schemeClr val="tx1"/>
                </a:solidFill>
              </a:rPr>
              <a:t> </a:t>
            </a:r>
            <a:r>
              <a:rPr lang="pl-PL" sz="2400" b="1" dirty="0">
                <a:solidFill>
                  <a:srgbClr val="00B050"/>
                </a:solidFill>
              </a:rPr>
              <a:t>10 191 948,00 zł </a:t>
            </a:r>
            <a:r>
              <a:rPr lang="pl-PL" sz="2200" dirty="0">
                <a:solidFill>
                  <a:schemeClr val="tx1"/>
                </a:solidFill>
              </a:rPr>
              <a:t>, w tym: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5 095 974,00 zł </a:t>
            </a:r>
            <a:r>
              <a:rPr lang="pl-PL" sz="2000" dirty="0">
                <a:solidFill>
                  <a:schemeClr val="tx1"/>
                </a:solidFill>
              </a:rPr>
              <a:t>– stanowi kwota udostępniona przez NFOŚiGW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5 095 974,00 zł </a:t>
            </a:r>
            <a:r>
              <a:rPr lang="pl-PL" sz="2000" dirty="0">
                <a:solidFill>
                  <a:schemeClr val="tx1"/>
                </a:solidFill>
              </a:rPr>
              <a:t>– stanowi kwota udostępniona przez WFOŚiGW w Poznaniu</a:t>
            </a:r>
            <a:br>
              <a:rPr lang="pl-PL" sz="2000" dirty="0">
                <a:solidFill>
                  <a:schemeClr val="tx1"/>
                </a:solidFill>
              </a:rPr>
            </a:b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3583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D17F02F-ACC7-4E48-8A8D-29E604CAB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69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DA0E426-9981-483F-9CEB-F1A1DA1E1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12"/>
            <a:ext cx="12192000" cy="65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82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4A75DD35-5AC8-4CC7-9B94-DAA72D4CC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" b="5670"/>
          <a:stretch/>
        </p:blipFill>
        <p:spPr>
          <a:xfrm>
            <a:off x="840821" y="122488"/>
            <a:ext cx="10510357" cy="6075924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65E9CCAD-7908-4C24-8B51-D9FB5273ACFC}"/>
              </a:ext>
            </a:extLst>
          </p:cNvPr>
          <p:cNvSpPr/>
          <p:nvPr/>
        </p:nvSpPr>
        <p:spPr>
          <a:xfrm>
            <a:off x="663267" y="2796465"/>
            <a:ext cx="3509237" cy="7279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050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B28481CE-F9A7-4A6C-99FE-392995761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" r="417"/>
          <a:stretch/>
        </p:blipFill>
        <p:spPr>
          <a:xfrm>
            <a:off x="790114" y="148949"/>
            <a:ext cx="10031766" cy="6158633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F4715946-43E7-4A81-90D5-E37B0D91DC6C}"/>
              </a:ext>
            </a:extLst>
          </p:cNvPr>
          <p:cNvSpPr/>
          <p:nvPr/>
        </p:nvSpPr>
        <p:spPr>
          <a:xfrm>
            <a:off x="541540" y="4935985"/>
            <a:ext cx="2902998" cy="594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152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Obraz zawierający stół&#10;&#10;Opis wygenerowany automatycznie">
            <a:extLst>
              <a:ext uri="{FF2B5EF4-FFF2-40B4-BE49-F238E27FC236}">
                <a16:creationId xmlns:a16="http://schemas.microsoft.com/office/drawing/2014/main" id="{413ACD0E-A44D-4FE9-BB20-DA2943BED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0" y="37762"/>
            <a:ext cx="4851864" cy="6177003"/>
          </a:xfrm>
          <a:prstGeom prst="rect">
            <a:avLst/>
          </a:prstGeom>
        </p:spPr>
      </p:pic>
      <p:pic>
        <p:nvPicPr>
          <p:cNvPr id="18" name="Obraz 17" descr="Obraz zawierający tekst, zrzut ekranu, dokument&#10;&#10;Opis wygenerowany automatycznie">
            <a:extLst>
              <a:ext uri="{FF2B5EF4-FFF2-40B4-BE49-F238E27FC236}">
                <a16:creationId xmlns:a16="http://schemas.microsoft.com/office/drawing/2014/main" id="{9743AF06-C8A0-4ED6-93D5-3CC15745F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1" y="176063"/>
            <a:ext cx="6128719" cy="59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33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9E1302-616A-4A3C-8212-1F203B7F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500" b="1" dirty="0">
                <a:solidFill>
                  <a:srgbClr val="00B050"/>
                </a:solidFill>
              </a:rPr>
              <a:t>Wymagane załączniki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A8798F-98F7-4E83-B784-3A37F092B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Wszyscy wnioskodawcy: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Uchwałę w sprawie przyjęcia „Programu Usuwania Azbestu i Wyrobów Zawierających Azbest”.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Jednostki samorządu terytorialnego: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</a:rPr>
              <a:t> Zaświadczenie o wyborze na stanowisko Wójta, Burmistrza, Prezydenta Miasta lub uchwałę o wyborze Członków Zarządu Powiatu lub upoważnienie dla osoby/osób podpisujących wniosek.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Związki jednostek samorządu terytorialnego: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Uchwałę o wyborze Członków Zarządu Związku lub upoważnienie dla osoby/osób podpisujących wniosek.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tx1"/>
                </a:solidFill>
              </a:rPr>
              <a:t>*W przypadku przedsięwzięć realizowanych na obszarach dotkniętych klęską żywiołową lub dotkniętych zdarzeniami noszącymi znamiona klęski żywiołowej należy </a:t>
            </a:r>
            <a:r>
              <a:rPr lang="pl-PL" sz="1600" b="1" dirty="0">
                <a:solidFill>
                  <a:schemeClr val="tx1"/>
                </a:solidFill>
              </a:rPr>
              <a:t>dostarczyć dokument wydany przez wojewodę wielkopolskiego </a:t>
            </a:r>
            <a:r>
              <a:rPr lang="pl-PL" sz="1600" dirty="0">
                <a:solidFill>
                  <a:schemeClr val="tx1"/>
                </a:solidFill>
              </a:rPr>
              <a:t>potwierdzający wystąpienie na terenie objętym przedsięwzięciem wymienionych powyżej zjawisk.</a:t>
            </a:r>
            <a:endParaRPr lang="pl-PL" sz="16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l-PL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7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8CBEF9-864A-4884-A70A-FA4DA54C6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500" b="1" dirty="0">
                <a:solidFill>
                  <a:srgbClr val="00B050"/>
                </a:solidFill>
              </a:rPr>
              <a:t>Beneficjenci programu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84A266-954F-4221-B466-5C44C9736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l-PL" dirty="0">
              <a:solidFill>
                <a:schemeClr val="tx1"/>
              </a:solidFill>
            </a:endParaRPr>
          </a:p>
          <a:p>
            <a:pPr algn="just"/>
            <a:r>
              <a:rPr lang="pl-PL" sz="2200" dirty="0">
                <a:solidFill>
                  <a:schemeClr val="tx1"/>
                </a:solidFill>
              </a:rPr>
              <a:t>Nabór adresowany jest do </a:t>
            </a:r>
            <a:r>
              <a:rPr lang="pl-PL" sz="2200" b="1" dirty="0">
                <a:solidFill>
                  <a:schemeClr val="tx1"/>
                </a:solidFill>
              </a:rPr>
              <a:t>gmin, związków międzygminnych i powiatów</a:t>
            </a:r>
            <a:r>
              <a:rPr lang="pl-PL" sz="2200" dirty="0">
                <a:solidFill>
                  <a:schemeClr val="tx1"/>
                </a:solidFill>
              </a:rPr>
              <a:t>, działających na rzecz właścicieli lub posiadaczy obiektów budowlanych na jej terenie, zwanych dalej „Wnioskodawcami”, ubiegającymi się o pomoc finansową dla przedsięwzięć realizowanych w latach 2021 - 2022 na terenie województwa wielkopolskiego. </a:t>
            </a:r>
          </a:p>
          <a:p>
            <a:pPr algn="just"/>
            <a:r>
              <a:rPr lang="pl-PL" sz="2200" dirty="0">
                <a:solidFill>
                  <a:schemeClr val="tx1"/>
                </a:solidFill>
              </a:rPr>
              <a:t>Nabór dotyczy przedsięwzięć związanych z usuwaniem wyrobów zawierających azbest, zgodnie z Listą Przedsięwzięć Priorytetowych Funduszu.</a:t>
            </a:r>
          </a:p>
          <a:p>
            <a:pPr algn="just"/>
            <a:r>
              <a:rPr lang="pl-PL" sz="2200" dirty="0">
                <a:solidFill>
                  <a:schemeClr val="tx1"/>
                </a:solidFill>
              </a:rPr>
              <a:t>Ostatecznymi odbiorcami korzyści zrealizowanego przedsięwzięcia są właściciele lub posiadacze obiektów budowlanych zlokalizowanych na terenie województwa wielkopolskiego</a:t>
            </a:r>
            <a:r>
              <a:rPr lang="pl-PL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492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38D925-C27E-472B-BC60-BA9265C6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500" b="1" dirty="0">
                <a:solidFill>
                  <a:srgbClr val="00B050"/>
                </a:solidFill>
              </a:rPr>
              <a:t>Rodzaje finansowanych przedsięwzięć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8FFE96-E5F0-4EF6-8B70-606E212EC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l-PL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/>
              <a:t> </a:t>
            </a:r>
            <a:r>
              <a:rPr lang="pl-PL" sz="2400" dirty="0">
                <a:solidFill>
                  <a:schemeClr val="tx1"/>
                </a:solidFill>
              </a:rPr>
              <a:t>przedsięwzięcia w zakresie demontażu, zbierania, transportu oraz unieszkodliwiania odpadów zawierających azbest, zgodne z gminnymi programami usuwania azbestu i wyrobów zawierających azbest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1"/>
                </a:solidFill>
              </a:rPr>
              <a:t> przedsięwzięcia w zakresie demontażu, zbierania, transportu oraz unieszkodliwiania odpadów zawierających azbest na obszarach dotkniętych klęską żywiołową lub dotkniętych zdarzeniami noszącymi znamiona klęski żywiołowej</a:t>
            </a:r>
            <a:r>
              <a:rPr lang="pl-PL" sz="2400" dirty="0">
                <a:solidFill>
                  <a:schemeClr val="accent1"/>
                </a:solidFill>
              </a:rPr>
              <a:t>*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2200" dirty="0">
              <a:solidFill>
                <a:schemeClr val="accent1"/>
              </a:solidFill>
            </a:endParaRPr>
          </a:p>
          <a:p>
            <a:pPr marL="201168" lvl="1" indent="0">
              <a:buNone/>
            </a:pPr>
            <a:r>
              <a:rPr lang="pl-PL" dirty="0">
                <a:solidFill>
                  <a:schemeClr val="accent1"/>
                </a:solidFill>
              </a:rPr>
              <a:t>*</a:t>
            </a:r>
            <a:r>
              <a:rPr lang="pl-PL" dirty="0">
                <a:solidFill>
                  <a:schemeClr val="tx1"/>
                </a:solidFill>
              </a:rPr>
              <a:t>w przypadku przedsięwzięć realizowanych na obszarach dotkniętych klęską żywiołową lub dotkniętych zdarzeniami noszącymi znamiona klęski żywiołowej, należy </a:t>
            </a:r>
            <a:r>
              <a:rPr lang="pl-PL" b="1" dirty="0">
                <a:solidFill>
                  <a:schemeClr val="tx1"/>
                </a:solidFill>
              </a:rPr>
              <a:t>dostarczyć dokument wydany przez wojewodę wielkopolskiego </a:t>
            </a:r>
            <a:r>
              <a:rPr lang="pl-PL" dirty="0">
                <a:solidFill>
                  <a:schemeClr val="tx1"/>
                </a:solidFill>
              </a:rPr>
              <a:t>potwierdzający wystąpienie na terenie objętym przedsięwzięciem wymienionych powyżej zjawisk.</a:t>
            </a:r>
          </a:p>
        </p:txBody>
      </p:sp>
    </p:spTree>
    <p:extLst>
      <p:ext uri="{BB962C8B-B14F-4D97-AF65-F5344CB8AC3E}">
        <p14:creationId xmlns:p14="http://schemas.microsoft.com/office/powerpoint/2010/main" val="26921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5D95E1-921E-4F7C-A15A-2FAD0823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500" b="1" dirty="0">
                <a:solidFill>
                  <a:srgbClr val="00B050"/>
                </a:solidFill>
              </a:rPr>
              <a:t>Warunki kwalifikacji przedsięwzięć do udostępnienia środków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1712AC-FC0D-4F1B-9581-DA5B619CB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l-PL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</a:rPr>
              <a:t> przedsięwzięcie realizowane na terenie gminy, w której została przeprowadzona </a:t>
            </a:r>
            <a:r>
              <a:rPr lang="pl-PL" b="1" dirty="0">
                <a:solidFill>
                  <a:schemeClr val="tx1"/>
                </a:solidFill>
              </a:rPr>
              <a:t>inwentaryzacja wyrobów zawierających azbest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</a:rPr>
              <a:t> przedsięwzięcie zgodne z </a:t>
            </a:r>
            <a:r>
              <a:rPr lang="pl-PL" b="1" dirty="0">
                <a:solidFill>
                  <a:schemeClr val="tx1"/>
                </a:solidFill>
              </a:rPr>
              <a:t>aktualnymi gminnymi programami usuwania azbestu i wyrobów zawierających azbest</a:t>
            </a:r>
            <a:r>
              <a:rPr lang="pl-PL" dirty="0">
                <a:solidFill>
                  <a:schemeClr val="tx1"/>
                </a:solidFill>
              </a:rPr>
              <a:t> w zakresie demontażu, zbierania, transportu oraz unieszkodliwiania materiałów zawierających azbest.</a:t>
            </a:r>
            <a:r>
              <a:rPr lang="pl-PL" dirty="0">
                <a:solidFill>
                  <a:srgbClr val="00B050"/>
                </a:solidFill>
              </a:rPr>
              <a:t>*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rgbClr val="00B050"/>
                </a:solidFill>
              </a:rPr>
              <a:t>*</a:t>
            </a:r>
            <a:r>
              <a:rPr lang="pl-PL" dirty="0">
                <a:solidFill>
                  <a:schemeClr val="tx1"/>
                </a:solidFill>
              </a:rPr>
              <a:t>Warunku tego nie stosuje się do przedsięwzięć na obszarach dotkniętych klęską żywiołową lub dotkniętych zdarzeniami noszącymi znamiona klęski żywiołowej.</a:t>
            </a:r>
          </a:p>
          <a:p>
            <a:pPr algn="just"/>
            <a:br>
              <a:rPr lang="pl-PL" sz="1800" b="1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Dopuszcza się, by gmina uznała jako równoważny gminnemu programowi usuwania azbestu i wyrobów zawierających azbest </a:t>
            </a:r>
            <a:r>
              <a:rPr lang="pl-PL" b="1" dirty="0">
                <a:solidFill>
                  <a:schemeClr val="tx1"/>
                </a:solidFill>
              </a:rPr>
              <a:t>program związku międzygminnego</a:t>
            </a:r>
            <a:r>
              <a:rPr lang="pl-PL" dirty="0">
                <a:solidFill>
                  <a:schemeClr val="tx1"/>
                </a:solidFill>
              </a:rPr>
              <a:t>, którego jest członkiem, lub </a:t>
            </a:r>
            <a:r>
              <a:rPr lang="pl-PL" b="1" dirty="0">
                <a:solidFill>
                  <a:schemeClr val="tx1"/>
                </a:solidFill>
              </a:rPr>
              <a:t>powiatu</a:t>
            </a:r>
            <a:r>
              <a:rPr lang="pl-PL" dirty="0">
                <a:solidFill>
                  <a:schemeClr val="tx1"/>
                </a:solidFill>
              </a:rPr>
              <a:t>, na którego terenie się znajduje.</a:t>
            </a:r>
          </a:p>
          <a:p>
            <a:pPr marL="0" indent="0" algn="just"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1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AB60A5-B106-4D75-AD93-06BD5386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500" b="1" dirty="0">
                <a:solidFill>
                  <a:srgbClr val="00B050"/>
                </a:solidFill>
              </a:rPr>
              <a:t>Wysokość i warunki udzielenia dofinansowania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1DEA9D-CF3B-4306-BFD2-CBE02442A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0627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b="0" i="0" u="none" strike="noStrike" baseline="0" dirty="0">
                <a:solidFill>
                  <a:srgbClr val="000000"/>
                </a:solidFill>
              </a:rPr>
              <a:t>O możliwości udzielenia pomocy finansowej decyduje kolejność złożonych Wniosków w ramach Naboru. </a:t>
            </a:r>
          </a:p>
          <a:p>
            <a:pPr marL="0" indent="0">
              <a:buNone/>
            </a:pPr>
            <a:r>
              <a:rPr lang="pl-PL" sz="2600" b="1" i="0" dirty="0">
                <a:solidFill>
                  <a:srgbClr val="00B050"/>
                </a:solidFill>
                <a:effectLst/>
              </a:rPr>
              <a:t>Wysokość dofinansowania:</a:t>
            </a:r>
            <a:endParaRPr lang="pl-PL" sz="26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300" dirty="0">
                <a:solidFill>
                  <a:schemeClr val="tx1"/>
                </a:solidFill>
              </a:rPr>
              <a:t>do 100% Kosztów kwalifikowanych dla gmin o wartości wskaźnika G określonego dla roku poprzedzającego rok złożenia wniosku nie większej niż 1500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300" dirty="0">
                <a:solidFill>
                  <a:schemeClr val="tx1"/>
                </a:solidFill>
              </a:rPr>
              <a:t> do 70% Kosztów kwalifikowanych dla gmin o wartości wskaźnika G określonego dla roku poprzedzającego rok złożenia wniosku w przedziale pomiędzy 1500 do 2000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300" dirty="0">
                <a:solidFill>
                  <a:schemeClr val="tx1"/>
                </a:solidFill>
              </a:rPr>
              <a:t> do 40% Kosztów kwalifikowanych dla gmin o wartości wskaźnika G określonego dla roku poprzedzającego rok złożenia wniosku powyżej 2000</a:t>
            </a:r>
            <a:br>
              <a:rPr lang="pl-PL" sz="2300" dirty="0">
                <a:solidFill>
                  <a:schemeClr val="tx1"/>
                </a:solidFill>
              </a:rPr>
            </a:br>
            <a:endParaRPr lang="pl-PL" sz="2300" dirty="0">
              <a:solidFill>
                <a:schemeClr val="tx1"/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pl-PL" sz="1800" i="1" dirty="0">
                <a:solidFill>
                  <a:schemeClr val="tx1"/>
                </a:solidFill>
              </a:rPr>
              <a:t>G – wskaźnik dochodów podatkowych na jednego mieszkańca w gminie, o którym mowa w ustawie z dnia 13 listopada 2003 r. o dochodach jednostek samorządu terytorialnego (</a:t>
            </a:r>
            <a:r>
              <a:rPr lang="pl-PL" sz="1800" i="1" dirty="0" err="1">
                <a:solidFill>
                  <a:schemeClr val="tx1"/>
                </a:solidFill>
              </a:rPr>
              <a:t>t.j</a:t>
            </a:r>
            <a:r>
              <a:rPr lang="pl-PL" sz="1800" i="1" dirty="0">
                <a:solidFill>
                  <a:schemeClr val="tx1"/>
                </a:solidFill>
              </a:rPr>
              <a:t>. Dz. U. z 2018 r. poz. 1530, z </a:t>
            </a:r>
            <a:r>
              <a:rPr lang="pl-PL" sz="1800" i="1" dirty="0" err="1">
                <a:solidFill>
                  <a:schemeClr val="tx1"/>
                </a:solidFill>
              </a:rPr>
              <a:t>późn</a:t>
            </a:r>
            <a:r>
              <a:rPr lang="pl-PL" sz="1800" i="1" dirty="0">
                <a:solidFill>
                  <a:schemeClr val="tx1"/>
                </a:solidFill>
              </a:rPr>
              <a:t>. zm.).</a:t>
            </a:r>
          </a:p>
          <a:p>
            <a:pPr algn="just"/>
            <a:r>
              <a:rPr lang="pl-PL" sz="1800" b="1" dirty="0">
                <a:solidFill>
                  <a:schemeClr val="tx1"/>
                </a:solidFill>
              </a:rPr>
              <a:t>Dla określenia poziomu kwalifikowalności kosztów przedsięwzięć realizowanych przez powiaty i związki międzygminne brana pod uwagę będzie najwyższa wartość wskaźnika G spośród gmin w powiecie albo gminy wchodzącej w skład związku gmin.</a:t>
            </a:r>
          </a:p>
        </p:txBody>
      </p:sp>
    </p:spTree>
    <p:extLst>
      <p:ext uri="{BB962C8B-B14F-4D97-AF65-F5344CB8AC3E}">
        <p14:creationId xmlns:p14="http://schemas.microsoft.com/office/powerpoint/2010/main" val="428547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AB60A5-B106-4D75-AD93-06BD5386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500" b="1" dirty="0">
                <a:solidFill>
                  <a:srgbClr val="00B050"/>
                </a:solidFill>
              </a:rPr>
              <a:t>Wysokość i warunki udzielenia dofinansowania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1DEA9D-CF3B-4306-BFD2-CBE02442A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062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l-PL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Kwota pomocy finansowej nie może przekroczyć </a:t>
            </a: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iloczynu 350 zł i sumy całkowitego Efektu ekologicznego</a:t>
            </a:r>
            <a:r>
              <a:rPr lang="pl-P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wyrażonego w Mg unieszkodliwionych wyrobów zawierających azbest.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</a:rPr>
              <a:t>W przypadku przedsięwzięć na obszarach dotkniętych klęską żywiołową lub dotkniętych zdarzeniami noszącymi znamiona klęski żywiołowej, kwota dofinansowania ze środków NFOŚiGW wynosi do </a:t>
            </a:r>
            <a:r>
              <a:rPr lang="pl-PL" sz="2000" b="1" dirty="0">
                <a:solidFill>
                  <a:schemeClr val="tx1"/>
                </a:solidFill>
              </a:rPr>
              <a:t>100% </a:t>
            </a:r>
            <a:r>
              <a:rPr lang="pl-PL" sz="2000" dirty="0">
                <a:solidFill>
                  <a:schemeClr val="tx1"/>
                </a:solidFill>
              </a:rPr>
              <a:t>kosztów kwalifikowanych, a zapisów powyżej nie stosuje się. 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07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EA024D-F342-4A1E-B156-DD20FA0A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500" b="1" dirty="0">
                <a:solidFill>
                  <a:srgbClr val="00B050"/>
                </a:solidFill>
              </a:rPr>
              <a:t>Koszty kwalifikowane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C3DF32-5C99-435A-A930-3B1B10F9F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200" dirty="0">
                <a:solidFill>
                  <a:schemeClr val="tx1"/>
                </a:solidFill>
              </a:rPr>
              <a:t>Do kosztów kwalifikowanych przedsięwzięć objętych Naborem zalicza się: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chemeClr val="tx1"/>
                </a:solidFill>
              </a:rPr>
              <a:t> koszty demontażu wyrobów zawierających azbest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chemeClr val="tx1"/>
                </a:solidFill>
              </a:rPr>
              <a:t> koszty zbierania wyrobów zawierających azbest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chemeClr val="tx1"/>
                </a:solidFill>
              </a:rPr>
              <a:t> koszty transportu wyrobów zawierających azbest do unieszkodliwienia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chemeClr val="tx1"/>
                </a:solidFill>
              </a:rPr>
              <a:t> koszty unieszkodliwiania wyrobów zawierających azbest</a:t>
            </a:r>
            <a:br>
              <a:rPr lang="pl-PL" sz="2200" dirty="0">
                <a:solidFill>
                  <a:schemeClr val="tx1"/>
                </a:solidFill>
              </a:rPr>
            </a:br>
            <a:endParaRPr lang="pl-PL" sz="2200" dirty="0">
              <a:solidFill>
                <a:schemeClr val="tx1"/>
              </a:solidFill>
            </a:endParaRPr>
          </a:p>
          <a:p>
            <a:r>
              <a:rPr lang="pl-PL" sz="2200" dirty="0">
                <a:solidFill>
                  <a:schemeClr val="tx1"/>
                </a:solidFill>
              </a:rPr>
              <a:t>Wszelkie koszty kwalifikowane muszą zostać poniesione </a:t>
            </a:r>
            <a:r>
              <a:rPr lang="pl-PL" sz="2200" b="1" dirty="0">
                <a:solidFill>
                  <a:schemeClr val="tx1"/>
                </a:solidFill>
              </a:rPr>
              <a:t>po dacie złożenia wniosku o dofinansowanie.</a:t>
            </a:r>
          </a:p>
          <a:p>
            <a:r>
              <a:rPr lang="pl-PL" sz="2200" b="0" i="0" u="none" strike="noStrike" baseline="0" dirty="0">
                <a:solidFill>
                  <a:srgbClr val="000000"/>
                </a:solidFill>
              </a:rPr>
              <a:t>Podmiotami uprawnionymi do ponoszenia Kosztów kwalifikowanych są: </a:t>
            </a:r>
            <a:r>
              <a:rPr lang="pl-PL" sz="2200" b="1" dirty="0">
                <a:solidFill>
                  <a:schemeClr val="tx1"/>
                </a:solidFill>
              </a:rPr>
              <a:t>gminy, związki międzygminne i powiaty</a:t>
            </a:r>
            <a:endParaRPr lang="pl-PL" sz="2200" b="0" i="0" u="none" strike="noStrike" baseline="0" dirty="0">
              <a:solidFill>
                <a:srgbClr val="000000"/>
              </a:solidFill>
            </a:endParaRPr>
          </a:p>
          <a:p>
            <a:r>
              <a:rPr lang="pl-PL" sz="2200" b="0" i="0" u="none" strike="noStrike" baseline="0" dirty="0">
                <a:solidFill>
                  <a:srgbClr val="000000"/>
                </a:solidFill>
              </a:rPr>
              <a:t>Podatek od towarów i usług (VAT) nie stanowi kosztu kwalifikowanego przedsięwzięcia </a:t>
            </a:r>
            <a:r>
              <a:rPr lang="pl-PL" sz="2200" b="0" i="0" u="none" strike="noStrike" baseline="0">
                <a:solidFill>
                  <a:srgbClr val="000000"/>
                </a:solidFill>
              </a:rPr>
              <a:t>z wyłączeniem sytuacji</a:t>
            </a:r>
            <a:r>
              <a:rPr lang="pl-PL" sz="2200" b="0" i="0" u="none" strike="noStrike" baseline="0" dirty="0">
                <a:solidFill>
                  <a:srgbClr val="000000"/>
                </a:solidFill>
              </a:rPr>
              <a:t>, gdy Wnioskodawca nie ma prawnej możliwości jego odliczenia lub odzyskania. </a:t>
            </a:r>
          </a:p>
          <a:p>
            <a:endParaRPr lang="pl-PL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B71321-BD96-463D-9C50-96622512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500" b="1" dirty="0">
                <a:solidFill>
                  <a:srgbClr val="00B050"/>
                </a:solidFill>
              </a:rPr>
              <a:t>Sposób przygotowania wniosku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429B30-D8C6-4ADA-AE72-4AC71143A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91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Wnioski należy składać od</a:t>
            </a:r>
            <a:r>
              <a:rPr lang="pl-PL" b="1" dirty="0">
                <a:solidFill>
                  <a:srgbClr val="00B05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10.05.2021 r.</a:t>
            </a:r>
            <a:r>
              <a:rPr lang="pl-PL" b="1" dirty="0">
                <a:solidFill>
                  <a:srgbClr val="00B050"/>
                </a:solidFill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>do</a:t>
            </a:r>
            <a:r>
              <a:rPr lang="pl-PL" b="1" dirty="0">
                <a:solidFill>
                  <a:srgbClr val="00B05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30.06.2021 r. </a:t>
            </a:r>
          </a:p>
          <a:p>
            <a:pPr marL="0" indent="0" algn="just">
              <a:buNone/>
            </a:pPr>
            <a:r>
              <a:rPr lang="pl-PL" b="1" dirty="0">
                <a:solidFill>
                  <a:schemeClr val="tx1"/>
                </a:solidFill>
              </a:rPr>
              <a:t>1.</a:t>
            </a:r>
            <a:r>
              <a:rPr lang="pl-PL" dirty="0">
                <a:solidFill>
                  <a:schemeClr val="tx1"/>
                </a:solidFill>
              </a:rPr>
              <a:t> Wniosek należy sporządzić w języku polskim </a:t>
            </a:r>
            <a:r>
              <a:rPr lang="pl-PL" sz="2000" dirty="0">
                <a:solidFill>
                  <a:schemeClr val="tx1"/>
                </a:solidFill>
              </a:rPr>
              <a:t>zgodnie z ”Instrukcją przygotowania Wniosku wraz z załącznikami”, </a:t>
            </a:r>
            <a:r>
              <a:rPr lang="pl-PL" dirty="0">
                <a:solidFill>
                  <a:schemeClr val="tx1"/>
                </a:solidFill>
              </a:rPr>
              <a:t>przy użyciu </a:t>
            </a:r>
            <a:r>
              <a:rPr lang="pl-PL" sz="2000" dirty="0">
                <a:solidFill>
                  <a:schemeClr val="tx1"/>
                </a:solidFill>
              </a:rPr>
              <a:t>Generatora Wniosków pn. </a:t>
            </a:r>
            <a:r>
              <a:rPr lang="pl-PL" sz="2000" b="1" dirty="0">
                <a:solidFill>
                  <a:schemeClr val="tx1"/>
                </a:solidFill>
              </a:rPr>
              <a:t>„WNIOSKI”</a:t>
            </a:r>
            <a:r>
              <a:rPr lang="pl-PL" sz="2000" dirty="0">
                <a:solidFill>
                  <a:schemeClr val="tx1"/>
                </a:solidFill>
              </a:rPr>
              <a:t>,</a:t>
            </a:r>
            <a:r>
              <a:rPr lang="pl-PL" sz="2000" b="1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dostępnego na stronie internetowej Funduszu: </a:t>
            </a:r>
            <a:r>
              <a:rPr lang="pl-PL" b="1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https://wnioski.wfosgw.poznan.pl</a:t>
            </a:r>
            <a:endParaRPr lang="pl-PL" sz="21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pl-PL" b="1" dirty="0">
                <a:solidFill>
                  <a:schemeClr val="tx1"/>
                </a:solidFill>
              </a:rPr>
              <a:t>2.</a:t>
            </a:r>
            <a:r>
              <a:rPr lang="pl-PL" dirty="0">
                <a:solidFill>
                  <a:schemeClr val="tx1"/>
                </a:solidFill>
              </a:rPr>
              <a:t> Wniosek po przesłaniu w wersji elektronicznej przy użyciu Generatora Wniosków, należy wraz z załącznikami </a:t>
            </a:r>
            <a:r>
              <a:rPr lang="pl-PL" b="1" dirty="0">
                <a:solidFill>
                  <a:schemeClr val="tx1"/>
                </a:solidFill>
              </a:rPr>
              <a:t>podpisać</a:t>
            </a:r>
            <a:r>
              <a:rPr lang="pl-PL" dirty="0">
                <a:solidFill>
                  <a:schemeClr val="tx1"/>
                </a:solidFill>
              </a:rPr>
              <a:t> oraz przesłać na </a:t>
            </a:r>
            <a:r>
              <a:rPr lang="pl-PL" b="1" dirty="0">
                <a:solidFill>
                  <a:schemeClr val="tx1"/>
                </a:solidFill>
              </a:rPr>
              <a:t>skrzynkę podawczą </a:t>
            </a:r>
            <a:r>
              <a:rPr lang="pl-PL" b="1" dirty="0" err="1">
                <a:solidFill>
                  <a:schemeClr val="tx1"/>
                </a:solidFill>
              </a:rPr>
              <a:t>ePUAP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Funduszu.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</a:rPr>
              <a:t> adresy skrzynek podawczych </a:t>
            </a:r>
            <a:r>
              <a:rPr lang="pl-PL" b="1" dirty="0" err="1">
                <a:solidFill>
                  <a:schemeClr val="tx1"/>
                </a:solidFill>
              </a:rPr>
              <a:t>ePUAP</a:t>
            </a:r>
            <a:r>
              <a:rPr lang="pl-PL" dirty="0">
                <a:solidFill>
                  <a:schemeClr val="tx1"/>
                </a:solidFill>
              </a:rPr>
              <a:t>: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l-PL" b="1" dirty="0" err="1">
                <a:solidFill>
                  <a:schemeClr val="accent2">
                    <a:lumMod val="75000"/>
                  </a:schemeClr>
                </a:solidFill>
              </a:rPr>
              <a:t>wfosgwpoz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/skrytka </a:t>
            </a:r>
            <a:r>
              <a:rPr lang="pl-PL" dirty="0">
                <a:solidFill>
                  <a:schemeClr val="tx1"/>
                </a:solidFill>
              </a:rPr>
              <a:t>lub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l-PL" b="1" dirty="0" err="1">
                <a:solidFill>
                  <a:schemeClr val="accent2">
                    <a:lumMod val="75000"/>
                  </a:schemeClr>
                </a:solidFill>
              </a:rPr>
              <a:t>wfosgwpoz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pl-PL" b="1" dirty="0" err="1">
                <a:solidFill>
                  <a:schemeClr val="accent2">
                    <a:lumMod val="75000"/>
                  </a:schemeClr>
                </a:solidFill>
              </a:rPr>
              <a:t>SkrytkaESP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wniosek wraz z załącznikami należy podpisać za pomocą </a:t>
            </a:r>
            <a:r>
              <a:rPr lang="pl-PL" b="1" dirty="0">
                <a:solidFill>
                  <a:schemeClr val="tx1"/>
                </a:solidFill>
              </a:rPr>
              <a:t>kwalifikowanego podpisu elektronicznego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w przypadku </a:t>
            </a:r>
            <a:r>
              <a:rPr lang="pl-PL" b="1" dirty="0">
                <a:solidFill>
                  <a:schemeClr val="tx1"/>
                </a:solidFill>
              </a:rPr>
              <a:t>braku kwalifikowanego podpisu elektronicznego</a:t>
            </a:r>
            <a:r>
              <a:rPr lang="pl-PL" dirty="0">
                <a:solidFill>
                  <a:schemeClr val="tx1"/>
                </a:solidFill>
              </a:rPr>
              <a:t> dopuszcza się przesłanie </a:t>
            </a:r>
            <a:r>
              <a:rPr lang="pl-PL" b="1" dirty="0">
                <a:solidFill>
                  <a:schemeClr val="tx1"/>
                </a:solidFill>
              </a:rPr>
              <a:t>skanu </a:t>
            </a:r>
            <a:r>
              <a:rPr lang="pl-PL" dirty="0">
                <a:solidFill>
                  <a:schemeClr val="tx1"/>
                </a:solidFill>
              </a:rPr>
              <a:t>podpisanego wniosku wraz z podpisanymi załącznikami </a:t>
            </a:r>
          </a:p>
        </p:txBody>
      </p:sp>
    </p:spTree>
    <p:extLst>
      <p:ext uri="{BB962C8B-B14F-4D97-AF65-F5344CB8AC3E}">
        <p14:creationId xmlns:p14="http://schemas.microsoft.com/office/powerpoint/2010/main" val="17728689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Niestandardowy 2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8ED735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932</TotalTime>
  <Words>1136</Words>
  <Application>Microsoft Office PowerPoint</Application>
  <PresentationFormat>Panoramiczny</PresentationFormat>
  <Paragraphs>71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Wingdings</vt:lpstr>
      <vt:lpstr>Retrospekcja</vt:lpstr>
      <vt:lpstr>Ogólnopolski program finansowania usuwania wyrobów zawierających azbest – nabór 2021 r.</vt:lpstr>
      <vt:lpstr>Cel programu i budżet realizacji celu</vt:lpstr>
      <vt:lpstr>Beneficjenci programu</vt:lpstr>
      <vt:lpstr>Rodzaje finansowanych przedsięwzięć</vt:lpstr>
      <vt:lpstr>Warunki kwalifikacji przedsięwzięć do udostępnienia środków</vt:lpstr>
      <vt:lpstr>Wysokość i warunki udzielenia dofinansowania</vt:lpstr>
      <vt:lpstr>Wysokość i warunki udzielenia dofinansowania</vt:lpstr>
      <vt:lpstr>Koszty kwalifikowane</vt:lpstr>
      <vt:lpstr>Sposób przygotowania wniosku</vt:lpstr>
      <vt:lpstr>Sposób przygotowania wniosku</vt:lpstr>
      <vt:lpstr>Ogłoszenie o naborze dokumenty dotyczące naboru  Generator wniosków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Wymagane załączniki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Wieczorek, Artur</dc:creator>
  <cp:lastModifiedBy>Palicka, Paulina</cp:lastModifiedBy>
  <cp:revision>59</cp:revision>
  <dcterms:created xsi:type="dcterms:W3CDTF">2021-05-04T06:30:07Z</dcterms:created>
  <dcterms:modified xsi:type="dcterms:W3CDTF">2021-05-19T13:55:40Z</dcterms:modified>
</cp:coreProperties>
</file>