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9" r:id="rId3"/>
    <p:sldId id="26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0195B-2625-4F77-B460-0FFB01B9302A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EF95A-90EC-441E-BCB6-A5B9A56EF0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624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81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23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39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237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233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2140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523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18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311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918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3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47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38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996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86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756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4849F3-456C-4857-B7F3-B39995A756BD}" type="datetimeFigureOut">
              <a:rPr lang="pl-PL" smtClean="0"/>
              <a:t>19.05.2021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254A8-AF5B-4477-A982-936B12A5D5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7192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100" b="1" dirty="0" smtClean="0"/>
              <a:t>„</a:t>
            </a:r>
            <a:r>
              <a:rPr lang="pl-PL" sz="3100" b="1" dirty="0"/>
              <a:t>Finansowanie przedsięwzięć związanych z usuwaniem wyrobów zawierających azbest” </a:t>
            </a:r>
            <a:r>
              <a:rPr lang="pl-PL" sz="3100" dirty="0"/>
              <a:t/>
            </a:r>
            <a:br>
              <a:rPr lang="pl-PL" sz="3100" dirty="0"/>
            </a:br>
            <a:r>
              <a:rPr lang="pl-PL" sz="2200" b="1" dirty="0"/>
              <a:t>Poznań, 19 maja 2021 r. </a:t>
            </a:r>
            <a:r>
              <a:rPr lang="pl-PL" dirty="0"/>
              <a:t>	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 dirty="0"/>
          </a:p>
          <a:p>
            <a:r>
              <a:rPr lang="pl-PL" dirty="0"/>
              <a:t> </a:t>
            </a:r>
            <a:r>
              <a:rPr lang="pl-PL" sz="4900" b="1" dirty="0"/>
              <a:t>Prezentacja danych z ankiet przesłanych do gmin i powiatów </a:t>
            </a:r>
            <a:endParaRPr lang="pl-PL" sz="4900" dirty="0"/>
          </a:p>
          <a:p>
            <a:endParaRPr lang="pl-PL" sz="4900" b="1" dirty="0"/>
          </a:p>
          <a:p>
            <a:r>
              <a:rPr lang="pl-PL" sz="4900" b="1" dirty="0" smtClean="0"/>
              <a:t>Michał </a:t>
            </a:r>
            <a:r>
              <a:rPr lang="pl-PL" sz="4900" b="1" dirty="0"/>
              <a:t>Werda, UMWW w Poznaniu </a:t>
            </a:r>
            <a:r>
              <a:rPr lang="pl-PL" sz="4900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98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7.Planowane Przedsięwzięcia w powiatach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Około </a:t>
            </a:r>
            <a:r>
              <a:rPr lang="pl-PL" dirty="0" smtClean="0"/>
              <a:t>63 </a:t>
            </a:r>
            <a:r>
              <a:rPr lang="pl-PL" dirty="0"/>
              <a:t>% powiatów województwa wielkopolskiego planuje kontynuowanie działań dotyczących usuwania azbestu poprzez realizację posiadanych programów dotyczących usuwania azbestu, udzielania dotacji i wnioskowania o fundusze na dalsze likwidowanie wyrobów zawierających azbest </a:t>
            </a:r>
            <a:r>
              <a:rPr lang="pl-PL" dirty="0" smtClean="0"/>
              <a:t>oraz </a:t>
            </a:r>
            <a:r>
              <a:rPr lang="pl-PL" dirty="0"/>
              <a:t>inwentaryzację wyrobów azbestowych. Pozostałe starostwa nie podały informacji w tym zakresie. </a:t>
            </a:r>
          </a:p>
        </p:txBody>
      </p:sp>
    </p:spTree>
    <p:extLst>
      <p:ext uri="{BB962C8B-B14F-4D97-AF65-F5344CB8AC3E}">
        <p14:creationId xmlns:p14="http://schemas.microsoft.com/office/powerpoint/2010/main" val="29189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8. Planowane Przedsięwzięcia w gminach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Około </a:t>
            </a:r>
            <a:r>
              <a:rPr lang="pl-PL" dirty="0" smtClean="0"/>
              <a:t>83 </a:t>
            </a:r>
            <a:r>
              <a:rPr lang="pl-PL" dirty="0"/>
              <a:t>% gmin realizuje zadania, które zostały rozpoczęte w latach poprzednich. Planowane jest informowanie mieszkańców o ilości unieszkodliwionych wyrobów zawierających azbest oraz właściwych warunkach usuwania azbestu jak i o jego szkodliwości. Wzmocnione zostaną działania </a:t>
            </a:r>
            <a:r>
              <a:rPr lang="pl-PL" dirty="0" err="1"/>
              <a:t>informacyjno</a:t>
            </a:r>
            <a:r>
              <a:rPr lang="pl-PL" dirty="0"/>
              <a:t> </a:t>
            </a:r>
            <a:r>
              <a:rPr lang="pl-PL" dirty="0" smtClean="0"/>
              <a:t>– </a:t>
            </a:r>
            <a:r>
              <a:rPr lang="pl-PL" dirty="0"/>
              <a:t>edukacyjne dotyczące szkodliwości azbestu oraz form dofinansowania wyrobów zawierających azbest. Planowane są aktualizacje Programów usuwania azbestu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oraz </a:t>
            </a:r>
            <a:r>
              <a:rPr lang="pl-PL" dirty="0"/>
              <a:t>opracowanie w najbliższym czasie tychże Programów.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885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9. Sprawozdanie, tabela – prezentacja danych </a:t>
            </a:r>
            <a:br>
              <a:rPr lang="pl-PL" b="1" dirty="0" smtClean="0"/>
            </a:br>
            <a:r>
              <a:rPr lang="pl-PL" b="1" dirty="0" smtClean="0"/>
              <a:t>i sposób wypełnienia.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568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Zadania marszałka ujęte w Programie Oczyszczania Kraju z Azbestu na lata 2009 - 2032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200" dirty="0" smtClean="0"/>
          </a:p>
          <a:p>
            <a:pPr algn="just"/>
            <a:r>
              <a:rPr lang="pl-PL" dirty="0" smtClean="0"/>
              <a:t>Punkt 4.3 Programu - na </a:t>
            </a:r>
            <a:r>
              <a:rPr lang="pl-PL" dirty="0"/>
              <a:t>poziomie województwa za realizację zadań odpowiada marszałek województwa</a:t>
            </a:r>
            <a:r>
              <a:rPr lang="pl-PL" dirty="0" smtClean="0"/>
              <a:t>,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do zadań którego </a:t>
            </a:r>
            <a:r>
              <a:rPr lang="pl-PL" dirty="0" smtClean="0"/>
              <a:t>należy min.:</a:t>
            </a:r>
          </a:p>
          <a:p>
            <a:pPr algn="just"/>
            <a:r>
              <a:rPr lang="pl-PL" dirty="0"/>
              <a:t>przedkładanie Głównemu Koordynatorowi corocznej informacji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realizacji </a:t>
            </a:r>
            <a:r>
              <a:rPr lang="pl-PL" dirty="0"/>
              <a:t>zadań </a:t>
            </a:r>
            <a:r>
              <a:rPr lang="pl-PL" dirty="0" smtClean="0"/>
              <a:t>na terenie województwa.</a:t>
            </a:r>
          </a:p>
          <a:p>
            <a:pPr algn="just"/>
            <a:r>
              <a:rPr lang="pl-PL" dirty="0" smtClean="0"/>
              <a:t>Departament Środowiska przesłał do gmin/powiatów zapytanie dotyczące realizacji zadań </a:t>
            </a:r>
            <a:r>
              <a:rPr lang="pl-PL" dirty="0"/>
              <a:t>w zakresie usuwania wyrobów azbestowych </a:t>
            </a:r>
            <a:endParaRPr lang="pl-PL" dirty="0" smtClean="0"/>
          </a:p>
          <a:p>
            <a:pPr algn="just"/>
            <a:r>
              <a:rPr lang="pl-PL" dirty="0" smtClean="0"/>
              <a:t>Przedmiotowa ankieta została przesłana zwrotnie przez 207 gmin </a:t>
            </a:r>
            <a:br>
              <a:rPr lang="pl-PL" dirty="0" smtClean="0"/>
            </a:br>
            <a:r>
              <a:rPr lang="pl-PL" dirty="0" smtClean="0"/>
              <a:t>i 30 powiatów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37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Gminy i powiaty, które nie przesłały informacji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Gminy: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BLIZANÓW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BUDZYŃ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Miejski </a:t>
            </a:r>
            <a:r>
              <a:rPr lang="pl-PL" dirty="0" smtClean="0"/>
              <a:t>DOBRA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DOPIEWO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DUSZNIKI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KOŁO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Miejski </a:t>
            </a:r>
            <a:r>
              <a:rPr lang="pl-PL" dirty="0" smtClean="0"/>
              <a:t>KOSTRZYN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KOŚCIELEC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Miejski </a:t>
            </a:r>
            <a:r>
              <a:rPr lang="pl-PL" dirty="0" smtClean="0"/>
              <a:t>KÓRNIK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LIPKA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 Gminy </a:t>
            </a:r>
            <a:r>
              <a:rPr lang="pl-PL" dirty="0" smtClean="0"/>
              <a:t>LISKÓW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12. Urząd </a:t>
            </a:r>
            <a:r>
              <a:rPr lang="pl-PL" dirty="0"/>
              <a:t>Miejski OSTRÓW WLKP</a:t>
            </a:r>
          </a:p>
          <a:p>
            <a:pPr marL="0" indent="0">
              <a:buNone/>
            </a:pPr>
            <a:r>
              <a:rPr lang="pl-PL" dirty="0" smtClean="0"/>
              <a:t>13. Urząd </a:t>
            </a:r>
            <a:r>
              <a:rPr lang="pl-PL" dirty="0"/>
              <a:t>Gminy OSTRÓW WLKP</a:t>
            </a:r>
          </a:p>
          <a:p>
            <a:pPr marL="0" indent="0">
              <a:buNone/>
            </a:pPr>
            <a:r>
              <a:rPr lang="pl-PL" dirty="0" smtClean="0"/>
              <a:t>14. Urząd </a:t>
            </a:r>
            <a:r>
              <a:rPr lang="pl-PL" dirty="0"/>
              <a:t>Gminy PERZÓW</a:t>
            </a:r>
          </a:p>
          <a:p>
            <a:pPr marL="0" indent="0">
              <a:buNone/>
            </a:pPr>
            <a:r>
              <a:rPr lang="pl-PL" dirty="0" smtClean="0"/>
              <a:t>15. Urząd </a:t>
            </a:r>
            <a:r>
              <a:rPr lang="pl-PL" dirty="0"/>
              <a:t>Miejski PUSZCZYKOWO</a:t>
            </a:r>
          </a:p>
          <a:p>
            <a:pPr marL="0" indent="0">
              <a:buNone/>
            </a:pPr>
            <a:r>
              <a:rPr lang="pl-PL" dirty="0" smtClean="0"/>
              <a:t>16. Urząd </a:t>
            </a:r>
            <a:r>
              <a:rPr lang="pl-PL" dirty="0"/>
              <a:t>Miejski Gminy RAKONIEWICE</a:t>
            </a:r>
          </a:p>
          <a:p>
            <a:pPr marL="0" indent="0">
              <a:buNone/>
            </a:pPr>
            <a:r>
              <a:rPr lang="pl-PL" dirty="0" smtClean="0"/>
              <a:t>17. Urząd </a:t>
            </a:r>
            <a:r>
              <a:rPr lang="pl-PL" dirty="0"/>
              <a:t>Gminy TARNÓWKA</a:t>
            </a:r>
          </a:p>
          <a:p>
            <a:pPr marL="0" indent="0">
              <a:buNone/>
            </a:pPr>
            <a:r>
              <a:rPr lang="pl-PL" dirty="0" smtClean="0"/>
              <a:t>18. Urząd </a:t>
            </a:r>
            <a:r>
              <a:rPr lang="pl-PL" dirty="0"/>
              <a:t>Gminy WIERZBINEK</a:t>
            </a:r>
          </a:p>
          <a:p>
            <a:pPr marL="0" indent="0">
              <a:buNone/>
            </a:pPr>
            <a:r>
              <a:rPr lang="pl-PL" dirty="0" smtClean="0"/>
              <a:t>19. Urząd </a:t>
            </a:r>
            <a:r>
              <a:rPr lang="pl-PL" dirty="0"/>
              <a:t>Gminy ZAKRZEWO</a:t>
            </a:r>
          </a:p>
          <a:p>
            <a:pPr marL="0" indent="0">
              <a:buNone/>
            </a:pPr>
            <a:r>
              <a:rPr lang="pl-PL" dirty="0" smtClean="0"/>
              <a:t>Powiaty:</a:t>
            </a:r>
          </a:p>
          <a:p>
            <a:pPr marL="514350" indent="-514350">
              <a:buAutoNum type="arabicPeriod"/>
            </a:pPr>
            <a:r>
              <a:rPr lang="pl-PL" dirty="0" smtClean="0"/>
              <a:t>Starostwo </a:t>
            </a:r>
            <a:r>
              <a:rPr lang="pl-PL" dirty="0"/>
              <a:t>Powiatowe </a:t>
            </a:r>
            <a:r>
              <a:rPr lang="pl-PL" dirty="0" smtClean="0"/>
              <a:t>ŚREM</a:t>
            </a:r>
          </a:p>
          <a:p>
            <a:pPr marL="514350" indent="-514350">
              <a:buAutoNum type="arabicPeriod"/>
            </a:pPr>
            <a:r>
              <a:rPr lang="pl-PL" dirty="0"/>
              <a:t>Starostwo Powiatowe PLESZEW </a:t>
            </a:r>
          </a:p>
        </p:txBody>
      </p:sp>
    </p:spTree>
    <p:extLst>
      <p:ext uri="{BB962C8B-B14F-4D97-AF65-F5344CB8AC3E}">
        <p14:creationId xmlns:p14="http://schemas.microsoft.com/office/powerpoint/2010/main" val="25102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</a:t>
            </a:r>
            <a:r>
              <a:rPr lang="pl-PL" b="1" dirty="0" smtClean="0"/>
              <a:t>Baza Azbestowa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BAZA AZBESTOWA  to narzędzie informatyczne do gromadzenia i przetwarzania informacji uzyskanych z inwentaryzacji wyrobów zawierających azbest, dostępne dla wszystkich jednostek samorządu terytorialnego. Wprowadzanie i aktualizowanie danych w Bazie Azbestowej jest obowiązkiem każdego wójta, </a:t>
            </a:r>
            <a:r>
              <a:rPr lang="pl-PL" dirty="0" smtClean="0"/>
              <a:t>burmistrza </a:t>
            </a:r>
            <a:r>
              <a:rPr lang="pl-PL" dirty="0"/>
              <a:t>i prezydenta miasta, a także marszałka województwa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Baza Azbestowa jest prowadzona przez Ministerstwo Rozwoju, Pracy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Technologii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Korzystanie z Bazy jest obowiązkiem ustawowym wynikającym </a:t>
            </a:r>
            <a:br>
              <a:rPr lang="pl-PL" dirty="0" smtClean="0"/>
            </a:br>
            <a:r>
              <a:rPr lang="pl-PL" dirty="0" smtClean="0"/>
              <a:t>z ustawy Prawo ochrony środowiska</a:t>
            </a:r>
          </a:p>
          <a:p>
            <a:pPr algn="just"/>
            <a:r>
              <a:rPr lang="pl-PL" dirty="0" smtClean="0"/>
              <a:t>Jak wynika z ankiet 97,5 % gmin wykorzystuje ten system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8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</a:t>
            </a:r>
            <a:r>
              <a:rPr lang="pl-PL" b="1" dirty="0" smtClean="0"/>
              <a:t>Programy usuwania azbestu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Programy posiada około </a:t>
            </a:r>
            <a:r>
              <a:rPr lang="pl-PL" dirty="0" smtClean="0"/>
              <a:t>96 </a:t>
            </a:r>
            <a:r>
              <a:rPr lang="pl-PL" dirty="0"/>
              <a:t>% powiatów w województwie wielkopolskim. W jednym przypadku program został opracowany dla Związku Międzygminnego „OBRA”, dotyczy to trzech gmin: Przemęt, Siedlec, Wolsztyn.</a:t>
            </a:r>
          </a:p>
          <a:p>
            <a:pPr algn="just"/>
            <a:r>
              <a:rPr lang="pl-PL" dirty="0"/>
              <a:t>Około </a:t>
            </a:r>
            <a:r>
              <a:rPr lang="pl-PL" dirty="0" smtClean="0"/>
              <a:t>79 </a:t>
            </a:r>
            <a:r>
              <a:rPr lang="pl-PL" dirty="0"/>
              <a:t>% gmin z terenu województwa wielkopolskiego posiada własny uchwalony Program usuwania azbestu i wyrobów zawierających azbest. W </a:t>
            </a:r>
            <a:r>
              <a:rPr lang="pl-PL" dirty="0" smtClean="0"/>
              <a:t>2020 </a:t>
            </a:r>
            <a:r>
              <a:rPr lang="pl-PL" dirty="0"/>
              <a:t>r. zostało uchwalonych przez gminy </a:t>
            </a:r>
            <a:r>
              <a:rPr lang="pl-PL" dirty="0" smtClean="0"/>
              <a:t>8 </a:t>
            </a:r>
            <a:r>
              <a:rPr lang="pl-PL" dirty="0"/>
              <a:t>nowych  programów, natomiast </a:t>
            </a:r>
            <a:r>
              <a:rPr lang="pl-PL" dirty="0" smtClean="0"/>
              <a:t>3 zostały zaktualizowane. </a:t>
            </a:r>
            <a:r>
              <a:rPr lang="pl-PL" dirty="0"/>
              <a:t>Około </a:t>
            </a:r>
            <a:r>
              <a:rPr lang="pl-PL" dirty="0" smtClean="0"/>
              <a:t>30 </a:t>
            </a:r>
            <a:r>
              <a:rPr lang="pl-PL" dirty="0"/>
              <a:t>% gmin korzysta z programów powiatowych, w których ujęte są również zadania gminne. </a:t>
            </a:r>
            <a:endParaRPr lang="pl-PL" dirty="0" smtClean="0"/>
          </a:p>
          <a:p>
            <a:pPr algn="just"/>
            <a:r>
              <a:rPr lang="pl-PL" dirty="0" smtClean="0"/>
              <a:t>Posiadanie własnych Programów nie jest obowiązkiem ustawowym – wynika z </a:t>
            </a:r>
            <a:r>
              <a:rPr lang="pl-PL" dirty="0"/>
              <a:t>P</a:t>
            </a:r>
            <a:r>
              <a:rPr lang="pl-PL" dirty="0" smtClean="0"/>
              <a:t>rogramu oczyszczania kraju z azbestu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46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</a:t>
            </a:r>
            <a:r>
              <a:rPr lang="pl-PL" b="1" dirty="0" smtClean="0"/>
              <a:t>Koszty przedsięwzięcia mającego na celu likwidację wyrobów zawierających azbest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Koszty całkowite poniesione przez gminy w 2020 r.  - 5 120 587 zł</a:t>
            </a:r>
          </a:p>
          <a:p>
            <a:r>
              <a:rPr lang="pl-PL" dirty="0" smtClean="0"/>
              <a:t>Koszty całkowite poniesione przez powiaty w 2020 r.  - 3 446 832 zł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767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4. </a:t>
            </a:r>
            <a:r>
              <a:rPr lang="pl-PL" b="1" dirty="0" smtClean="0"/>
              <a:t>Ilość odpadów unieszkodliwionych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Ilość odpadów unieszkodliwionych, dane przekazane przez gminy </a:t>
            </a:r>
            <a:br>
              <a:rPr lang="pl-PL" dirty="0" smtClean="0"/>
            </a:br>
            <a:r>
              <a:rPr lang="pl-PL" dirty="0" smtClean="0"/>
              <a:t>w 2020 r. </a:t>
            </a:r>
            <a:r>
              <a:rPr lang="pl-PL" dirty="0" smtClean="0"/>
              <a:t>– 12 193 Mg</a:t>
            </a:r>
            <a:endParaRPr lang="pl-PL" dirty="0" smtClean="0"/>
          </a:p>
          <a:p>
            <a:r>
              <a:rPr lang="pl-PL" dirty="0" smtClean="0"/>
              <a:t>Ilość odpadów unieszkodliwionych, dane przekazane przez powiaty </a:t>
            </a:r>
            <a:br>
              <a:rPr lang="pl-PL" dirty="0" smtClean="0"/>
            </a:br>
            <a:r>
              <a:rPr lang="pl-PL" dirty="0" smtClean="0"/>
              <a:t>w 2020 r. </a:t>
            </a:r>
            <a:r>
              <a:rPr lang="pl-PL" dirty="0" smtClean="0"/>
              <a:t>– 7 173 </a:t>
            </a:r>
            <a:r>
              <a:rPr lang="pl-PL" dirty="0" smtClean="0"/>
              <a:t>Mg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915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5. Działania </a:t>
            </a:r>
            <a:r>
              <a:rPr lang="pl-PL" b="1" dirty="0" err="1"/>
              <a:t>edukacyjno</a:t>
            </a:r>
            <a:r>
              <a:rPr lang="pl-PL" b="1" dirty="0"/>
              <a:t> – informacyjne </a:t>
            </a:r>
            <a:r>
              <a:rPr lang="pl-PL" b="1" dirty="0" smtClean="0"/>
              <a:t>w gminach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około </a:t>
            </a:r>
            <a:r>
              <a:rPr lang="pl-PL" dirty="0" smtClean="0"/>
              <a:t>73 </a:t>
            </a:r>
            <a:r>
              <a:rPr lang="pl-PL" dirty="0"/>
              <a:t>% gmin w województwie wielkopolskim podejmuje działania zachęcające mieszkańców </a:t>
            </a:r>
            <a:r>
              <a:rPr lang="pl-PL" dirty="0" smtClean="0"/>
              <a:t>do </a:t>
            </a:r>
            <a:r>
              <a:rPr lang="pl-PL" dirty="0"/>
              <a:t>likwidowania wyrobów zawierających azbest. Gminy zachęcają mieszkańców poprzez: </a:t>
            </a:r>
            <a:endParaRPr lang="pl-PL" dirty="0" smtClean="0"/>
          </a:p>
          <a:p>
            <a:r>
              <a:rPr lang="pl-PL" dirty="0" smtClean="0"/>
              <a:t>informowanie o </a:t>
            </a:r>
            <a:r>
              <a:rPr lang="pl-PL" dirty="0"/>
              <a:t>sposobach postępowania z wyrobami zwierającymi azbest i o dofinansowywaniu do usług </a:t>
            </a:r>
            <a:r>
              <a:rPr lang="pl-PL" dirty="0" smtClean="0"/>
              <a:t>demontażu</a:t>
            </a:r>
          </a:p>
          <a:p>
            <a:r>
              <a:rPr lang="pl-PL" dirty="0" smtClean="0"/>
              <a:t>okólniki, ulotki, broszury, kurendy, gazetki lokalne, biuletyny, strony internetowe, media społecznościowe i tablice informacyjne </a:t>
            </a:r>
          </a:p>
          <a:p>
            <a:r>
              <a:rPr lang="pl-PL" dirty="0" smtClean="0"/>
              <a:t>organizowane </a:t>
            </a:r>
            <a:r>
              <a:rPr lang="pl-PL" dirty="0"/>
              <a:t>są pogadanki w szkołach, zebrania sołeckie czy </a:t>
            </a:r>
            <a:r>
              <a:rPr lang="pl-PL" dirty="0" smtClean="0"/>
              <a:t>szkolenia</a:t>
            </a:r>
          </a:p>
          <a:p>
            <a:r>
              <a:rPr lang="pl-PL" dirty="0" smtClean="0"/>
              <a:t>działania </a:t>
            </a:r>
            <a:r>
              <a:rPr lang="pl-PL" dirty="0"/>
              <a:t>edukacyjne za pośrednictwem organizacji działających na rzecz ochrony środowiska oraz rozwoju społeczeństwa obywatelskiego </a:t>
            </a:r>
            <a:r>
              <a:rPr lang="pl-PL" dirty="0" smtClean="0"/>
              <a:t>- Federacja </a:t>
            </a:r>
            <a:r>
              <a:rPr lang="pl-PL" dirty="0"/>
              <a:t>Zielonych GAJA ze </a:t>
            </a:r>
            <a:r>
              <a:rPr lang="pl-PL" dirty="0" smtClean="0"/>
              <a:t>Szczecina</a:t>
            </a:r>
          </a:p>
          <a:p>
            <a:r>
              <a:rPr lang="pl-PL" dirty="0" smtClean="0"/>
              <a:t>sporadycznie </a:t>
            </a:r>
            <a:r>
              <a:rPr lang="pl-PL" dirty="0"/>
              <a:t>mieszkańcy uczestniczą w szkoleniach informacyjnych dotyczących problematyki związanej </a:t>
            </a:r>
            <a:r>
              <a:rPr lang="pl-PL" dirty="0" smtClean="0"/>
              <a:t>z </a:t>
            </a:r>
            <a:r>
              <a:rPr lang="pl-PL" dirty="0"/>
              <a:t>postępowaniem z wyrobami zawierającymi </a:t>
            </a:r>
            <a:r>
              <a:rPr lang="pl-PL" dirty="0" smtClean="0"/>
              <a:t>azbest</a:t>
            </a:r>
            <a:endParaRPr lang="pl-PL" dirty="0" smtClean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95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6. Działania </a:t>
            </a:r>
            <a:r>
              <a:rPr lang="pl-PL" b="1" dirty="0" err="1" smtClean="0"/>
              <a:t>edukacyjno</a:t>
            </a:r>
            <a:r>
              <a:rPr lang="pl-PL" b="1" dirty="0" smtClean="0"/>
              <a:t> – informacyjne w powiatach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około 63 </a:t>
            </a:r>
            <a:r>
              <a:rPr lang="pl-PL" dirty="0"/>
              <a:t>% powiatów podejmuje działania, dzięki którym zachęca mieszkańców do usuwania wyrobów zawierających azbest. Powiaty mobilizują ludność poprzez: </a:t>
            </a:r>
            <a:endParaRPr lang="pl-PL" dirty="0" smtClean="0"/>
          </a:p>
          <a:p>
            <a:pPr algn="just"/>
            <a:r>
              <a:rPr lang="pl-PL" dirty="0" smtClean="0"/>
              <a:t>przekazywane </a:t>
            </a:r>
            <a:r>
              <a:rPr lang="pl-PL" dirty="0"/>
              <a:t>informacje na temat dofinansowania, szkodliwości, zagrożeń oraz konieczności usunięcia azbestu. </a:t>
            </a:r>
            <a:endParaRPr lang="pl-PL" dirty="0" smtClean="0"/>
          </a:p>
          <a:p>
            <a:pPr algn="just"/>
            <a:r>
              <a:rPr lang="pl-PL" dirty="0" smtClean="0"/>
              <a:t>tablice </a:t>
            </a:r>
            <a:r>
              <a:rPr lang="pl-PL" dirty="0"/>
              <a:t>ogłoszeń urzędów, </a:t>
            </a:r>
            <a:r>
              <a:rPr lang="pl-PL" dirty="0" smtClean="0"/>
              <a:t>BIP, plakaty, ulotki, broszury </a:t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tematyce </a:t>
            </a:r>
            <a:r>
              <a:rPr lang="pl-PL" dirty="0" smtClean="0"/>
              <a:t>azbestowej</a:t>
            </a:r>
          </a:p>
          <a:p>
            <a:pPr algn="just"/>
            <a:r>
              <a:rPr lang="pl-PL" dirty="0" smtClean="0"/>
              <a:t>liczne </a:t>
            </a:r>
            <a:r>
              <a:rPr lang="pl-PL" dirty="0"/>
              <a:t>kampanie informacyjne </a:t>
            </a:r>
            <a:r>
              <a:rPr lang="pl-PL" dirty="0" smtClean="0"/>
              <a:t>w </a:t>
            </a:r>
            <a:r>
              <a:rPr lang="pl-PL" dirty="0"/>
              <a:t>lokalnych czasopismach,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</a:t>
            </a:r>
            <a:r>
              <a:rPr lang="pl-PL" dirty="0"/>
              <a:t>stronach internetowych oraz w mediach lokalnych w zakresie bezpiecznego usuwania azbestu. </a:t>
            </a:r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dwóch powiatach realizowano działania informacyjne poprzez telewizję lokalną.  </a:t>
            </a:r>
            <a:endParaRPr lang="pl-PL" dirty="0" smtClean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34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335</TotalTime>
  <Words>819</Words>
  <Application>Microsoft Office PowerPoint</Application>
  <PresentationFormat>Panoramiczny</PresentationFormat>
  <Paragraphs>74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Jon</vt:lpstr>
      <vt:lpstr>     „Finansowanie przedsięwzięć związanych z usuwaniem wyrobów zawierających azbest”  Poznań, 19 maja 2021 r.  </vt:lpstr>
      <vt:lpstr>Zadania marszałka ujęte w Programie Oczyszczania Kraju z Azbestu na lata 2009 - 2032</vt:lpstr>
      <vt:lpstr>Gminy i powiaty, które nie przesłały informacji</vt:lpstr>
      <vt:lpstr>1. Baza Azbestowa</vt:lpstr>
      <vt:lpstr>2. Programy usuwania azbestu</vt:lpstr>
      <vt:lpstr>3. Koszty przedsięwzięcia mającego na celu likwidację wyrobów zawierających azbest</vt:lpstr>
      <vt:lpstr>4. Ilość odpadów unieszkodliwionych</vt:lpstr>
      <vt:lpstr>5. Działania edukacyjno – informacyjne w gminach</vt:lpstr>
      <vt:lpstr>6. Działania edukacyjno – informacyjne w powiatach</vt:lpstr>
      <vt:lpstr>7.Planowane Przedsięwzięcia w powiatach</vt:lpstr>
      <vt:lpstr>8. Planowane Przedsięwzięcia w gminach</vt:lpstr>
      <vt:lpstr>9. Sprawozdanie, tabela – prezentacja danych  i sposób wypełnienia.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Werda Michal</dc:creator>
  <cp:lastModifiedBy>Werda Michal</cp:lastModifiedBy>
  <cp:revision>39</cp:revision>
  <cp:lastPrinted>2021-05-07T06:56:13Z</cp:lastPrinted>
  <dcterms:created xsi:type="dcterms:W3CDTF">2021-05-06T11:32:14Z</dcterms:created>
  <dcterms:modified xsi:type="dcterms:W3CDTF">2021-05-19T06:19:18Z</dcterms:modified>
</cp:coreProperties>
</file>