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305" r:id="rId3"/>
    <p:sldId id="306" r:id="rId4"/>
    <p:sldId id="307" r:id="rId5"/>
    <p:sldId id="309" r:id="rId6"/>
    <p:sldId id="310" r:id="rId7"/>
    <p:sldId id="311" r:id="rId8"/>
    <p:sldId id="308" r:id="rId9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2" autoAdjust="0"/>
    <p:restoredTop sz="94627" autoAdjust="0"/>
  </p:normalViewPr>
  <p:slideViewPr>
    <p:cSldViewPr snapToGrid="0">
      <p:cViewPr varScale="1">
        <p:scale>
          <a:sx n="115" d="100"/>
          <a:sy n="115" d="100"/>
        </p:scale>
        <p:origin x="3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3072" y="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7E41B-058D-4D37-B69F-1B26EC7C0C00}" type="datetimeFigureOut">
              <a:rPr lang="pl-PL" smtClean="0"/>
              <a:t>17.05.2021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C74B9-AED5-432A-8E23-43CFAC8A82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055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75A81-E90C-4245-95F3-D9E5EB377BFC}" type="datetimeFigureOut">
              <a:rPr lang="pl-PL" smtClean="0"/>
              <a:t>17.05.2021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269D1-01A3-4F7A-9AFE-50A7B95D90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0548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9D97-3168-4AD0-B45A-61449AD4EDF5}" type="datetime1">
              <a:rPr lang="pl-PL" smtClean="0"/>
              <a:t>17.05.2021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9AAD-6076-4377-A72A-0B8AA21088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023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81AF-AA25-4748-AEC8-7102EF7BC2E3}" type="datetime1">
              <a:rPr lang="pl-PL" smtClean="0"/>
              <a:t>17.05.2021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9AAD-6076-4377-A72A-0B8AA21088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090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AED2-328E-47C6-AD10-7397E1DBB817}" type="datetime1">
              <a:rPr lang="pl-PL" smtClean="0"/>
              <a:t>17.05.2021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9AAD-6076-4377-A72A-0B8AA21088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719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252E6-AC76-45BB-9164-81AE078EC851}" type="datetime1">
              <a:rPr lang="pl-PL" smtClean="0"/>
              <a:t>17.05.2021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9AAD-6076-4377-A72A-0B8AA21088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795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E118-6042-4E67-A338-1A198C4BCB53}" type="datetime1">
              <a:rPr lang="pl-PL" smtClean="0"/>
              <a:t>17.05.2021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9AAD-6076-4377-A72A-0B8AA21088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904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856E-BBDE-4DB5-A315-02EFB73E8B13}" type="datetime1">
              <a:rPr lang="pl-PL" smtClean="0"/>
              <a:t>17.05.2021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9AAD-6076-4377-A72A-0B8AA21088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994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324F-E22B-4A3A-9CE8-DC3E328B4B36}" type="datetime1">
              <a:rPr lang="pl-PL" smtClean="0"/>
              <a:t>17.05.2021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9AAD-6076-4377-A72A-0B8AA21088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845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A697-9627-44E5-9A4C-97376D285A02}" type="datetime1">
              <a:rPr lang="pl-PL" smtClean="0"/>
              <a:t>17.05.2021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9AAD-6076-4377-A72A-0B8AA21088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2296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1D5B-982D-4053-9C3C-0A4F8F064C31}" type="datetime1">
              <a:rPr lang="pl-PL" smtClean="0"/>
              <a:t>17.05.2021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9AAD-6076-4377-A72A-0B8AA21088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5494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3FE84-A934-4920-B2B9-AEA3E9672465}" type="datetime1">
              <a:rPr lang="pl-PL" smtClean="0"/>
              <a:t>17.05.2021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9AAD-6076-4377-A72A-0B8AA21088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95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5A47-3945-4CF8-8611-144EAF6548AB}" type="datetime1">
              <a:rPr lang="pl-PL" smtClean="0"/>
              <a:t>17.05.2021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9AAD-6076-4377-A72A-0B8AA21088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232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1A22A-F1EE-46DC-A262-F0F53798C2B0}" type="datetime1">
              <a:rPr lang="pl-PL" smtClean="0"/>
              <a:t>17.05.2021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19AAD-6076-4377-A72A-0B8AA21088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652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umww.pl/attachments/article/55878/Uchwa%C5%82a%20SWW.pdf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umww.pl/attachments/article/55878/Uchwa%C5%82a%20SWW.pdf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150375" y="150578"/>
            <a:ext cx="1956620" cy="1088287"/>
          </a:xfrm>
        </p:spPr>
        <p:txBody>
          <a:bodyPr/>
          <a:lstStyle/>
          <a:p>
            <a:pPr algn="ctr"/>
            <a: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SAMORZĄD WOJEWÓDZTWA </a:t>
            </a:r>
            <a:b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WIELKOPOLSKIEGO</a:t>
            </a:r>
            <a:endParaRPr lang="pl-PL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837113" y="2252749"/>
            <a:ext cx="9019308" cy="3200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pl-PL" sz="4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ZADANIA SAMORZĄDU WOJEW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ÓDZTWA W ZAKRESIE U</a:t>
            </a:r>
            <a:r>
              <a:rPr lang="pl-PL" sz="4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SUWANIA </a:t>
            </a:r>
            <a:r>
              <a:rPr lang="pl-PL" sz="4000" b="1" dirty="0" smtClean="0">
                <a:latin typeface="Times New Roman" panose="02020603050405020304" pitchFamily="18" charset="0"/>
              </a:rPr>
              <a:t>AZBESTU </a:t>
            </a:r>
            <a:br>
              <a:rPr lang="pl-PL" sz="4000" b="1" dirty="0" smtClean="0">
                <a:latin typeface="Times New Roman" panose="02020603050405020304" pitchFamily="18" charset="0"/>
              </a:rPr>
            </a:br>
            <a:r>
              <a:rPr lang="pl-PL" sz="4000" b="1" dirty="0" smtClean="0">
                <a:latin typeface="Times New Roman" panose="02020603050405020304" pitchFamily="18" charset="0"/>
              </a:rPr>
              <a:t>I </a:t>
            </a:r>
            <a:r>
              <a:rPr lang="pl-PL" sz="4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WYROBÓW </a:t>
            </a:r>
            <a:r>
              <a:rPr lang="pl-PL" sz="4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ZAWIERAJĄCYCH </a:t>
            </a:r>
            <a:r>
              <a:rPr lang="pl-PL" sz="4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AZBEST</a:t>
            </a:r>
            <a:endParaRPr lang="en-US" sz="4000" b="1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pl-PL" sz="4000" dirty="0">
              <a:latin typeface="Times New Roman" panose="02020603050405020304" pitchFamily="18" charset="0"/>
            </a:endParaRPr>
          </a:p>
        </p:txBody>
      </p:sp>
      <p:pic>
        <p:nvPicPr>
          <p:cNvPr id="6" name="Picture 2" descr="C:\Users\DELL\Desktop\Marzena Szczotka\wielkopolskie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58"/>
          <a:stretch/>
        </p:blipFill>
        <p:spPr bwMode="auto">
          <a:xfrm>
            <a:off x="251521" y="150577"/>
            <a:ext cx="1255546" cy="132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16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150375" y="150578"/>
            <a:ext cx="1956620" cy="1088287"/>
          </a:xfrm>
        </p:spPr>
        <p:txBody>
          <a:bodyPr/>
          <a:lstStyle/>
          <a:p>
            <a:pPr algn="ctr"/>
            <a: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SAMORZĄD WOJEWÓDZTWA </a:t>
            </a:r>
            <a:b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WIELKOPOLSKIEGO</a:t>
            </a:r>
            <a:endParaRPr lang="pl-PL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837113" y="2252749"/>
            <a:ext cx="9019308" cy="32004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MARSZAŁEK WOJEWÓDZTWA GROMADZI INFORMACJE O </a:t>
            </a:r>
            <a:r>
              <a:rPr lang="pl-PL" sz="4000" b="1" dirty="0" smtClean="0">
                <a:latin typeface="Times New Roman" panose="02020603050405020304" pitchFamily="18" charset="0"/>
              </a:rPr>
              <a:t>RODZAJU, ILOŚCI I MIEJSCACH WYSTĘPOWANIA</a:t>
            </a:r>
            <a:r>
              <a:rPr lang="en-US" sz="4000" b="1" dirty="0" smtClean="0">
                <a:latin typeface="Times New Roman" panose="02020603050405020304" pitchFamily="18" charset="0"/>
              </a:rPr>
              <a:t> WYROBÓW ZAWIERAJĄCYCH AZBEST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Times New Roman" panose="02020603050405020304" pitchFamily="18" charset="0"/>
              </a:rPr>
              <a:t>(art. 162 ust. 3 i ust. </a:t>
            </a:r>
            <a:r>
              <a:rPr lang="en-US" sz="3200" b="1" dirty="0">
                <a:latin typeface="Times New Roman" panose="02020603050405020304" pitchFamily="18" charset="0"/>
              </a:rPr>
              <a:t>6</a:t>
            </a:r>
            <a:r>
              <a:rPr lang="en-US" sz="3200" b="1" dirty="0" smtClean="0">
                <a:latin typeface="Times New Roman" panose="02020603050405020304" pitchFamily="18" charset="0"/>
              </a:rPr>
              <a:t> ustawy z dnia 27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kwietnia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</a:rPr>
              <a:t>2001 r.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Prawo</a:t>
            </a:r>
            <a:r>
              <a:rPr lang="en-US" sz="3200" b="1" dirty="0">
                <a:latin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</a:rPr>
              <a:t>ochrony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środowiska</a:t>
            </a:r>
            <a:r>
              <a:rPr lang="en-US" sz="3200" b="1" dirty="0" smtClean="0">
                <a:latin typeface="Times New Roman" panose="02020603050405020304" pitchFamily="18" charset="0"/>
              </a:rPr>
              <a:t> – tekst jednolity: Dz. U. z 2020 r. poz. 1219 ze zm. – dalej </a:t>
            </a:r>
            <a:r>
              <a:rPr lang="en-US" sz="3200" b="1" dirty="0" err="1" smtClean="0">
                <a:latin typeface="Times New Roman" panose="02020603050405020304" pitchFamily="18" charset="0"/>
              </a:rPr>
              <a:t>Poś</a:t>
            </a:r>
            <a:r>
              <a:rPr lang="en-US" sz="3200" b="1" dirty="0" smtClean="0">
                <a:latin typeface="Times New Roman" panose="02020603050405020304" pitchFamily="18" charset="0"/>
              </a:rPr>
              <a:t>)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pl-PL" sz="4000" dirty="0">
              <a:latin typeface="Times New Roman" panose="02020603050405020304" pitchFamily="18" charset="0"/>
            </a:endParaRPr>
          </a:p>
        </p:txBody>
      </p:sp>
      <p:pic>
        <p:nvPicPr>
          <p:cNvPr id="6" name="Picture 2" descr="C:\Users\DELL\Desktop\Marzena Szczotka\wielkopolskie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58"/>
          <a:stretch/>
        </p:blipFill>
        <p:spPr bwMode="auto">
          <a:xfrm>
            <a:off x="251521" y="150577"/>
            <a:ext cx="1255546" cy="132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6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150375" y="150578"/>
            <a:ext cx="1956620" cy="1088287"/>
          </a:xfrm>
        </p:spPr>
        <p:txBody>
          <a:bodyPr/>
          <a:lstStyle/>
          <a:p>
            <a:pPr algn="ctr"/>
            <a: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SAMORZĄD WOJEWÓDZTWA </a:t>
            </a:r>
            <a:b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WIELKOPOLSKIEGO</a:t>
            </a:r>
            <a:endParaRPr lang="pl-PL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837113" y="2252749"/>
            <a:ext cx="9019308" cy="32004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pl-PL" sz="4000" b="1" dirty="0" smtClean="0">
                <a:latin typeface="Times New Roman" panose="02020603050405020304" pitchFamily="18" charset="0"/>
              </a:rPr>
              <a:t>MARSZAŁEK WOJEWÓDZTWA PROWADZI REJESTR RODZAJU, ILOŚCI ORAZ MIEJSC WYSTĘPOWANIA </a:t>
            </a:r>
            <a:r>
              <a:rPr lang="en-US" sz="4000" b="1" dirty="0" smtClean="0">
                <a:latin typeface="Times New Roman" panose="02020603050405020304" pitchFamily="18" charset="0"/>
              </a:rPr>
              <a:t>WYROBÓW ZAWIERAJĄCYCH AZBEST</a:t>
            </a:r>
            <a:r>
              <a:rPr lang="pl-PL" sz="4000" b="1" dirty="0" smtClean="0">
                <a:latin typeface="Times New Roman" panose="02020603050405020304" pitchFamily="18" charset="0"/>
              </a:rPr>
              <a:t> (BAZA AZBESTOWA)</a:t>
            </a:r>
            <a:endParaRPr lang="en-US" sz="4000" b="1" dirty="0" smtClean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anose="02020603050405020304" pitchFamily="18" charset="0"/>
              </a:rPr>
              <a:t>(art. 162 ust. 7 </a:t>
            </a:r>
            <a:r>
              <a:rPr lang="en-US" sz="3200" dirty="0" err="1" smtClean="0">
                <a:latin typeface="Times New Roman" panose="02020603050405020304" pitchFamily="18" charset="0"/>
              </a:rPr>
              <a:t>Poś</a:t>
            </a:r>
            <a:r>
              <a:rPr lang="en-US" sz="3200" dirty="0" smtClean="0">
                <a:latin typeface="Times New Roman" panose="02020603050405020304" pitchFamily="18" charset="0"/>
              </a:rPr>
              <a:t>)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pl-PL" sz="4000" dirty="0">
              <a:latin typeface="Times New Roman" panose="02020603050405020304" pitchFamily="18" charset="0"/>
            </a:endParaRPr>
          </a:p>
        </p:txBody>
      </p:sp>
      <p:pic>
        <p:nvPicPr>
          <p:cNvPr id="6" name="Picture 2" descr="C:\Users\DELL\Desktop\Marzena Szczotka\wielkopolskie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58"/>
          <a:stretch/>
        </p:blipFill>
        <p:spPr bwMode="auto">
          <a:xfrm>
            <a:off x="251521" y="150577"/>
            <a:ext cx="1255546" cy="132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56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150375" y="150578"/>
            <a:ext cx="1956620" cy="1088287"/>
          </a:xfrm>
        </p:spPr>
        <p:txBody>
          <a:bodyPr/>
          <a:lstStyle/>
          <a:p>
            <a:pPr algn="ctr"/>
            <a: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SAMORZĄD WOJEWÓDZTWA </a:t>
            </a:r>
            <a:b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WIELKOPOLSKIEGO</a:t>
            </a:r>
            <a:endParaRPr lang="pl-PL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837113" y="2252749"/>
            <a:ext cx="9019308" cy="32004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latin typeface="Times New Roman" panose="02020603050405020304" pitchFamily="18" charset="0"/>
              </a:rPr>
              <a:t>SAMORZĄD WOJEWÓDZTWA MA OBOWIĄZEK UCHWALIĆ, A NASTĘPNIE AKTUALZOWAĆ PROGRAM USUWANIA WYROBÓW ZAWIERAJĄCYCH AZBES</a:t>
            </a:r>
            <a:r>
              <a:rPr lang="pl-PL" sz="4000" b="1" dirty="0" smtClean="0">
                <a:latin typeface="Times New Roman" panose="02020603050405020304" pitchFamily="18" charset="0"/>
              </a:rPr>
              <a:t>T</a:t>
            </a:r>
            <a:r>
              <a:rPr lang="en-US" sz="4000" b="1" dirty="0" smtClean="0">
                <a:latin typeface="Times New Roman" panose="02020603050405020304" pitchFamily="18" charset="0"/>
              </a:rPr>
              <a:t> Z TERENU WOJEWÓDZTWA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anose="02020603050405020304" pitchFamily="18" charset="0"/>
              </a:rPr>
              <a:t>(Obowiązek ten wynika z </a:t>
            </a:r>
            <a:r>
              <a:rPr lang="en-US" sz="3200" dirty="0" err="1" smtClean="0">
                <a:latin typeface="Times New Roman" panose="02020603050405020304" pitchFamily="18" charset="0"/>
              </a:rPr>
              <a:t>Programu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Oczyszczania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Kraju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</a:rPr>
              <a:t>z </a:t>
            </a:r>
            <a:r>
              <a:rPr lang="en-US" sz="3200" dirty="0" err="1" smtClean="0">
                <a:latin typeface="Times New Roman" panose="02020603050405020304" pitchFamily="18" charset="0"/>
              </a:rPr>
              <a:t>Azbestu</a:t>
            </a:r>
            <a:r>
              <a:rPr lang="en-US" sz="3200" dirty="0" smtClean="0">
                <a:latin typeface="Times New Roman" panose="02020603050405020304" pitchFamily="18" charset="0"/>
              </a:rPr>
              <a:t>)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pl-PL" sz="4000" dirty="0">
              <a:latin typeface="Times New Roman" panose="02020603050405020304" pitchFamily="18" charset="0"/>
            </a:endParaRPr>
          </a:p>
        </p:txBody>
      </p:sp>
      <p:pic>
        <p:nvPicPr>
          <p:cNvPr id="6" name="Picture 2" descr="C:\Users\DELL\Desktop\Marzena Szczotka\wielkopolskie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58"/>
          <a:stretch/>
        </p:blipFill>
        <p:spPr bwMode="auto">
          <a:xfrm>
            <a:off x="251521" y="150577"/>
            <a:ext cx="1255546" cy="132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1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Podstawowym celem programu jest oczyszczenie terytoriom kraju z azbestu i usunięcie stosowanych od wielu lat materiałów zawierających azbest w terminie </a:t>
            </a:r>
            <a:r>
              <a:rPr lang="pl-PL" b="1" dirty="0">
                <a:solidFill>
                  <a:srgbClr val="FF0000"/>
                </a:solidFill>
              </a:rPr>
              <a:t>do 2032 roku</a:t>
            </a:r>
            <a:r>
              <a:rPr lang="pl-PL" dirty="0"/>
              <a:t>. </a:t>
            </a:r>
            <a:endParaRPr lang="pl-PL" dirty="0" smtClean="0"/>
          </a:p>
          <a:p>
            <a:r>
              <a:rPr lang="pl-PL" dirty="0" smtClean="0"/>
              <a:t>Program </a:t>
            </a:r>
            <a:r>
              <a:rPr lang="pl-PL" dirty="0"/>
              <a:t>zakłada następujące cele: </a:t>
            </a:r>
            <a:endParaRPr lang="pl-PL" dirty="0" smtClean="0"/>
          </a:p>
          <a:p>
            <a:pPr>
              <a:buFont typeface="Symbol" panose="05050102010706020507" pitchFamily="18" charset="2"/>
              <a:buChar char="-"/>
            </a:pPr>
            <a:r>
              <a:rPr lang="pl-PL" dirty="0" smtClean="0"/>
              <a:t>usunięcie </a:t>
            </a:r>
            <a:r>
              <a:rPr lang="pl-PL" dirty="0"/>
              <a:t>i unieszkodliwienie wyrobów zawierających azbest; </a:t>
            </a:r>
            <a:endParaRPr lang="pl-PL" dirty="0" smtClean="0"/>
          </a:p>
          <a:p>
            <a:pPr>
              <a:buFont typeface="Symbol" panose="05050102010706020507" pitchFamily="18" charset="2"/>
              <a:buChar char="-"/>
            </a:pPr>
            <a:r>
              <a:rPr lang="pl-PL" dirty="0" smtClean="0"/>
              <a:t>minimalizacja </a:t>
            </a:r>
            <a:r>
              <a:rPr lang="pl-PL" dirty="0"/>
              <a:t>negatywnych skutków zdrowotnych powodowanych kontaktem z włóknami azbestu;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>
                <a:sym typeface="Symbol" panose="05050102010706020507" pitchFamily="18" charset="2"/>
              </a:rPr>
              <a:t></a:t>
            </a:r>
            <a:r>
              <a:rPr lang="pl-PL" dirty="0" smtClean="0"/>
              <a:t> </a:t>
            </a:r>
            <a:r>
              <a:rPr lang="pl-PL" dirty="0"/>
              <a:t>likwidacja szkodliwego oddziaływania azbestu na środowisko.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9AAD-6076-4377-A72A-0B8AA2108866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4552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150375" y="150578"/>
            <a:ext cx="1956620" cy="1088287"/>
          </a:xfrm>
        </p:spPr>
        <p:txBody>
          <a:bodyPr/>
          <a:lstStyle/>
          <a:p>
            <a:pPr algn="ctr"/>
            <a: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SAMORZĄD WOJEWÓDZTWA </a:t>
            </a:r>
            <a:b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WIELKOPOLSKIEGO</a:t>
            </a:r>
            <a:endParaRPr lang="pl-PL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837113" y="1480359"/>
            <a:ext cx="9019308" cy="3972790"/>
          </a:xfrm>
        </p:spPr>
        <p:txBody>
          <a:bodyPr>
            <a:normAutofit/>
          </a:bodyPr>
          <a:lstStyle/>
          <a:p>
            <a:r>
              <a:rPr lang="pl-PL" b="1" dirty="0"/>
              <a:t>Strategia rozwoju województwa wielkopolskiego do 2030 </a:t>
            </a:r>
            <a:r>
              <a:rPr lang="pl-PL" b="1" dirty="0" smtClean="0"/>
              <a:t>roku</a:t>
            </a:r>
          </a:p>
          <a:p>
            <a:r>
              <a:rPr lang="pl-PL" b="1" u="sng" dirty="0" smtClean="0">
                <a:hlinkClick r:id="rId2"/>
              </a:rPr>
              <a:t>Uchwała </a:t>
            </a:r>
            <a:r>
              <a:rPr lang="pl-PL" b="1" u="sng" dirty="0">
                <a:hlinkClick r:id="rId2"/>
              </a:rPr>
              <a:t>Sejmik Województwa </a:t>
            </a:r>
            <a:r>
              <a:rPr lang="pl-PL" b="1" u="sng" dirty="0" err="1">
                <a:hlinkClick r:id="rId2"/>
              </a:rPr>
              <a:t>Wielkopolskiego</a:t>
            </a:r>
            <a:r>
              <a:rPr lang="pl-PL" b="1" u="sng" dirty="0" err="1" smtClean="0">
                <a:hlinkClick r:id="rId2"/>
              </a:rPr>
              <a:t>nr</a:t>
            </a:r>
            <a:r>
              <a:rPr lang="pl-PL" b="1" u="sng" dirty="0" smtClean="0">
                <a:hlinkClick r:id="rId2"/>
              </a:rPr>
              <a:t> </a:t>
            </a:r>
            <a:r>
              <a:rPr lang="pl-PL" b="1" u="sng" dirty="0">
                <a:hlinkClick r:id="rId2"/>
              </a:rPr>
              <a:t>XVI/287/20 </a:t>
            </a:r>
            <a:endParaRPr lang="pl-PL" b="1" u="sng" dirty="0" smtClean="0">
              <a:hlinkClick r:id="rId2"/>
            </a:endParaRPr>
          </a:p>
          <a:p>
            <a:r>
              <a:rPr lang="pl-PL" b="1" u="sng" dirty="0" smtClean="0">
                <a:hlinkClick r:id="rId2"/>
              </a:rPr>
              <a:t>z </a:t>
            </a:r>
            <a:r>
              <a:rPr lang="pl-PL" b="1" u="sng" dirty="0">
                <a:hlinkClick r:id="rId2"/>
              </a:rPr>
              <a:t>dnia 27 stycznia 2020 r. </a:t>
            </a:r>
            <a:endParaRPr lang="pl-PL" b="1" u="sng" dirty="0" smtClean="0"/>
          </a:p>
          <a:p>
            <a:pPr marL="342900" indent="-342900">
              <a:buFont typeface="Symbol" panose="05050102010706020507" pitchFamily="18" charset="2"/>
              <a:buChar char="·"/>
            </a:pPr>
            <a:r>
              <a:rPr lang="pl-PL" dirty="0" smtClean="0"/>
              <a:t>CEL </a:t>
            </a:r>
            <a:r>
              <a:rPr lang="pl-PL" dirty="0"/>
              <a:t>STRATEGICZNY 3. Rozwój infrastruktury z poszanowaniem środowiska przyrodniczego wielkopolski </a:t>
            </a:r>
            <a:endParaRPr lang="pl-PL" dirty="0" smtClean="0"/>
          </a:p>
          <a:p>
            <a:r>
              <a:rPr lang="pl-PL" dirty="0" smtClean="0">
                <a:sym typeface="Symbol" panose="05050102010706020507" pitchFamily="18" charset="2"/>
              </a:rPr>
              <a:t></a:t>
            </a:r>
            <a:r>
              <a:rPr lang="pl-PL" dirty="0" smtClean="0"/>
              <a:t> </a:t>
            </a:r>
            <a:r>
              <a:rPr lang="pl-PL" dirty="0"/>
              <a:t>CEL OPERACYJNY 3.2. Poprawa stanu oraz ochrona środowiska przyrodniczego Wielkopolski</a:t>
            </a:r>
          </a:p>
          <a:p>
            <a:pPr>
              <a:lnSpc>
                <a:spcPct val="150000"/>
              </a:lnSpc>
            </a:pPr>
            <a:endParaRPr lang="pl-PL" sz="4000" dirty="0">
              <a:latin typeface="Times New Roman" panose="02020603050405020304" pitchFamily="18" charset="0"/>
            </a:endParaRPr>
          </a:p>
        </p:txBody>
      </p:sp>
      <p:pic>
        <p:nvPicPr>
          <p:cNvPr id="6" name="Picture 2" descr="C:\Users\DELL\Desktop\Marzena Szczotka\wielkopolskie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58"/>
          <a:stretch/>
        </p:blipFill>
        <p:spPr bwMode="auto">
          <a:xfrm>
            <a:off x="251521" y="150577"/>
            <a:ext cx="1255546" cy="132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24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150375" y="150578"/>
            <a:ext cx="1956620" cy="1088287"/>
          </a:xfrm>
        </p:spPr>
        <p:txBody>
          <a:bodyPr/>
          <a:lstStyle/>
          <a:p>
            <a:pPr algn="ctr"/>
            <a: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SAMORZĄD WOJEWÓDZTWA </a:t>
            </a:r>
            <a:b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WIELKOPOLSKIEGO</a:t>
            </a:r>
            <a:endParaRPr lang="pl-PL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837113" y="1480359"/>
            <a:ext cx="9019308" cy="3972790"/>
          </a:xfrm>
        </p:spPr>
        <p:txBody>
          <a:bodyPr>
            <a:normAutofit fontScale="92500"/>
          </a:bodyPr>
          <a:lstStyle/>
          <a:p>
            <a:r>
              <a:rPr lang="pl-PL" dirty="0"/>
              <a:t>PROGRAM OCHRONY ŚRODOWISKA DLA WOJEWÓDZTWA WIELKOPOLSKIEGO DO ROKU </a:t>
            </a:r>
            <a:r>
              <a:rPr lang="pl-PL" dirty="0" smtClean="0"/>
              <a:t>2030</a:t>
            </a:r>
          </a:p>
          <a:p>
            <a:r>
              <a:rPr lang="pl-PL" b="1" u="sng" dirty="0" smtClean="0">
                <a:hlinkClick r:id="rId2"/>
              </a:rPr>
              <a:t>Uchwała </a:t>
            </a:r>
            <a:r>
              <a:rPr lang="pl-PL" b="1" u="sng" dirty="0">
                <a:hlinkClick r:id="rId2"/>
              </a:rPr>
              <a:t>Sejmik Województwa </a:t>
            </a:r>
            <a:r>
              <a:rPr lang="pl-PL" b="1" u="sng" dirty="0" err="1">
                <a:hlinkClick r:id="rId2"/>
              </a:rPr>
              <a:t>Wielkopolskiego</a:t>
            </a:r>
            <a:r>
              <a:rPr lang="pl-PL" b="1" u="sng" dirty="0" err="1" smtClean="0">
                <a:hlinkClick r:id="rId2"/>
              </a:rPr>
              <a:t>nr</a:t>
            </a:r>
            <a:r>
              <a:rPr lang="pl-PL" b="1" u="sng" dirty="0" smtClean="0">
                <a:hlinkClick r:id="rId2"/>
              </a:rPr>
              <a:t> XXV/472/20 </a:t>
            </a:r>
          </a:p>
          <a:p>
            <a:r>
              <a:rPr lang="pl-PL" b="1" u="sng" dirty="0" smtClean="0">
                <a:hlinkClick r:id="rId2"/>
              </a:rPr>
              <a:t>z </a:t>
            </a:r>
            <a:r>
              <a:rPr lang="pl-PL" b="1" u="sng" dirty="0">
                <a:hlinkClick r:id="rId2"/>
              </a:rPr>
              <a:t>dnia </a:t>
            </a:r>
            <a:r>
              <a:rPr lang="pl-PL" b="1" u="sng" dirty="0" smtClean="0">
                <a:hlinkClick r:id="rId2"/>
              </a:rPr>
              <a:t>21 grudnia </a:t>
            </a:r>
            <a:r>
              <a:rPr lang="pl-PL" b="1" u="sng" dirty="0">
                <a:hlinkClick r:id="rId2"/>
              </a:rPr>
              <a:t>2020 r. </a:t>
            </a:r>
            <a:endParaRPr lang="pl-PL" b="1" u="sng" dirty="0" smtClean="0"/>
          </a:p>
          <a:p>
            <a:r>
              <a:rPr lang="pl-PL" dirty="0"/>
              <a:t>CEL 8. Gospodarka odpadami i zapobieganie powstawaniu odpadów</a:t>
            </a:r>
          </a:p>
          <a:p>
            <a:r>
              <a:rPr lang="pl-PL" u="sng" dirty="0"/>
              <a:t>Kierunki interwencji </a:t>
            </a:r>
            <a:r>
              <a:rPr lang="pl-PL" dirty="0"/>
              <a:t>- - ograniczenie oddziaływania odpadów na środowisko</a:t>
            </a:r>
          </a:p>
          <a:p>
            <a:r>
              <a:rPr lang="pl-PL" dirty="0"/>
              <a:t>Typy zadań realizowanych w ramach poszczególnych kierunków interwencji - Dotacje na demontaż azbestu i unieszkodliwianie odpadów azbestu</a:t>
            </a:r>
          </a:p>
          <a:p>
            <a:r>
              <a:rPr lang="pl-PL" dirty="0"/>
              <a:t>Podmiot odpowiedzialny gminy/powiaty/samorząd województwa</a:t>
            </a:r>
          </a:p>
          <a:p>
            <a:pPr>
              <a:lnSpc>
                <a:spcPct val="150000"/>
              </a:lnSpc>
            </a:pPr>
            <a:endParaRPr lang="pl-PL" sz="4000" dirty="0">
              <a:latin typeface="Times New Roman" panose="02020603050405020304" pitchFamily="18" charset="0"/>
            </a:endParaRPr>
          </a:p>
        </p:txBody>
      </p:sp>
      <p:pic>
        <p:nvPicPr>
          <p:cNvPr id="6" name="Picture 2" descr="C:\Users\DELL\Desktop\Marzena Szczotka\wielkopolskie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58"/>
          <a:stretch/>
        </p:blipFill>
        <p:spPr bwMode="auto">
          <a:xfrm>
            <a:off x="251521" y="150577"/>
            <a:ext cx="1255546" cy="132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84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150375" y="150578"/>
            <a:ext cx="1956620" cy="1088287"/>
          </a:xfrm>
        </p:spPr>
        <p:txBody>
          <a:bodyPr/>
          <a:lstStyle/>
          <a:p>
            <a:pPr algn="ctr"/>
            <a: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SAMORZĄD WOJEWÓDZTWA </a:t>
            </a:r>
            <a:b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WIELKOPOLSKIEGO</a:t>
            </a:r>
            <a:endParaRPr lang="pl-PL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005840" y="1354974"/>
            <a:ext cx="10390909" cy="5278581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50000"/>
              </a:lnSpc>
            </a:pPr>
            <a:r>
              <a:rPr lang="pl-PL" sz="4000" b="1" dirty="0" smtClean="0">
                <a:latin typeface="Times New Roman" panose="02020603050405020304" pitchFamily="18" charset="0"/>
              </a:rPr>
              <a:t>NIEZALEŻNIE OD POWYŻSZEGO PLANUJE SIĘ NAŁOŻENIE NA SAMORZĄD WOJEWÓDZTWA KOLEJNYCH ZADAŃ ZWIĄZANYCH Z USUWANIEM WYROBÓW ZAWIERAJĄCYCH AZBEST</a:t>
            </a:r>
            <a:endParaRPr lang="en-US" sz="4000" b="1" dirty="0" smtClean="0">
              <a:latin typeface="Times New Roman" panose="02020603050405020304" pitchFamily="18" charset="0"/>
            </a:endParaRP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4000" dirty="0" smtClean="0">
                <a:latin typeface="Times New Roman" panose="02020603050405020304" pitchFamily="18" charset="0"/>
              </a:rPr>
              <a:t>Marszałek województwa będzie rozpatrywał </a:t>
            </a:r>
            <a:r>
              <a:rPr lang="pl-PL" sz="4000" dirty="0">
                <a:latin typeface="Times New Roman" panose="02020603050405020304" pitchFamily="18" charset="0"/>
              </a:rPr>
              <a:t>wnioski o zwolnienie z obowiązku usunięcia wyrobów zawierających azbest po roku </a:t>
            </a:r>
            <a:r>
              <a:rPr lang="pl-PL" sz="4000" dirty="0" smtClean="0">
                <a:latin typeface="Times New Roman" panose="02020603050405020304" pitchFamily="18" charset="0"/>
              </a:rPr>
              <a:t>2032                i wydawał decyzje </a:t>
            </a:r>
            <a:r>
              <a:rPr lang="pl-PL" sz="4000" dirty="0">
                <a:latin typeface="Times New Roman" panose="02020603050405020304" pitchFamily="18" charset="0"/>
              </a:rPr>
              <a:t>o możliwości/braku możliwości pozostawienia w budynku zabezpieczonego azbestu i wyrobów zawierających azbest, </a:t>
            </a:r>
            <a:r>
              <a:rPr lang="pl-PL" sz="4000" dirty="0" smtClean="0">
                <a:latin typeface="Times New Roman" panose="02020603050405020304" pitchFamily="18" charset="0"/>
              </a:rPr>
              <a:t>           a </a:t>
            </a:r>
            <a:r>
              <a:rPr lang="pl-PL" sz="4000" dirty="0">
                <a:latin typeface="Times New Roman" panose="02020603050405020304" pitchFamily="18" charset="0"/>
              </a:rPr>
              <a:t>informacje o tych decyzjach niezwłocznie </a:t>
            </a:r>
            <a:r>
              <a:rPr lang="pl-PL" sz="4000" dirty="0" smtClean="0">
                <a:latin typeface="Times New Roman" panose="02020603050405020304" pitchFamily="18" charset="0"/>
              </a:rPr>
              <a:t>wprowadzał </a:t>
            </a:r>
            <a:r>
              <a:rPr lang="pl-PL" sz="4000" dirty="0">
                <a:latin typeface="Times New Roman" panose="02020603050405020304" pitchFamily="18" charset="0"/>
              </a:rPr>
              <a:t>do </a:t>
            </a:r>
            <a:r>
              <a:rPr lang="pl-PL" sz="4000" dirty="0" smtClean="0">
                <a:latin typeface="Times New Roman" panose="02020603050405020304" pitchFamily="18" charset="0"/>
              </a:rPr>
              <a:t>Bazy Azbestowej,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4000" dirty="0" smtClean="0">
                <a:latin typeface="Times New Roman" panose="02020603050405020304" pitchFamily="18" charset="0"/>
              </a:rPr>
              <a:t>Marszałek województwa będzie przyjmował </a:t>
            </a:r>
            <a:r>
              <a:rPr lang="pl-PL" sz="4000" dirty="0">
                <a:latin typeface="Times New Roman" panose="02020603050405020304" pitchFamily="18" charset="0"/>
              </a:rPr>
              <a:t>zawiadomienia o sporządzeniu planu naprawczego wraz z kopią tego planu </a:t>
            </a:r>
            <a:r>
              <a:rPr lang="pl-PL" sz="4000" dirty="0" smtClean="0">
                <a:latin typeface="Times New Roman" panose="02020603050405020304" pitchFamily="18" charset="0"/>
              </a:rPr>
              <a:t>(użytkujący wyroby zawierające azbest będzie miał obowiązek sporządzenia planu naprawczego w przypadku </a:t>
            </a:r>
            <a:r>
              <a:rPr lang="pl-PL" sz="4000" dirty="0">
                <a:latin typeface="Times New Roman" panose="02020603050405020304" pitchFamily="18" charset="0"/>
              </a:rPr>
              <a:t>przekroczenia dopuszczalnych stężeń włókien </a:t>
            </a:r>
            <a:r>
              <a:rPr lang="pl-PL" sz="4000" dirty="0" smtClean="0">
                <a:latin typeface="Times New Roman" panose="02020603050405020304" pitchFamily="18" charset="0"/>
              </a:rPr>
              <a:t>azbestu pomimo przeprowadzenia robót </a:t>
            </a:r>
            <a:r>
              <a:rPr lang="pl-PL" sz="4000" dirty="0">
                <a:latin typeface="Times New Roman" panose="02020603050405020304" pitchFamily="18" charset="0"/>
              </a:rPr>
              <a:t>budowalnych polegających na zabezpieczeniu, zabudowaniu i trwałym związaniu azbestu lub wyrobów zawierających </a:t>
            </a:r>
            <a:r>
              <a:rPr lang="pl-PL" sz="4000" dirty="0" smtClean="0">
                <a:latin typeface="Times New Roman" panose="02020603050405020304" pitchFamily="18" charset="0"/>
              </a:rPr>
              <a:t>azbest z </a:t>
            </a:r>
            <a:r>
              <a:rPr lang="pl-PL" sz="4000" dirty="0">
                <a:latin typeface="Times New Roman" panose="02020603050405020304" pitchFamily="18" charset="0"/>
              </a:rPr>
              <a:t>konstrukcją </a:t>
            </a:r>
            <a:r>
              <a:rPr lang="pl-PL" sz="4000" dirty="0" smtClean="0">
                <a:latin typeface="Times New Roman" panose="02020603050405020304" pitchFamily="18" charset="0"/>
              </a:rPr>
              <a:t>budynku),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4000" dirty="0" smtClean="0">
                <a:latin typeface="Times New Roman" panose="02020603050405020304" pitchFamily="18" charset="0"/>
              </a:rPr>
              <a:t>Marszałek województwa będzie przyjmował </a:t>
            </a:r>
            <a:r>
              <a:rPr lang="pl-PL" sz="4000" dirty="0">
                <a:latin typeface="Times New Roman" panose="02020603050405020304" pitchFamily="18" charset="0"/>
              </a:rPr>
              <a:t>i </a:t>
            </a:r>
            <a:r>
              <a:rPr lang="pl-PL" sz="4000" dirty="0" smtClean="0">
                <a:latin typeface="Times New Roman" panose="02020603050405020304" pitchFamily="18" charset="0"/>
              </a:rPr>
              <a:t>wprowadzał </a:t>
            </a:r>
            <a:r>
              <a:rPr lang="pl-PL" sz="4000" dirty="0">
                <a:latin typeface="Times New Roman" panose="02020603050405020304" pitchFamily="18" charset="0"/>
              </a:rPr>
              <a:t>do </a:t>
            </a:r>
            <a:r>
              <a:rPr lang="pl-PL" sz="4000" dirty="0" smtClean="0">
                <a:latin typeface="Times New Roman" panose="02020603050405020304" pitchFamily="18" charset="0"/>
              </a:rPr>
              <a:t>Bazy Azbestowej </a:t>
            </a:r>
            <a:r>
              <a:rPr lang="pl-PL" sz="4000" dirty="0">
                <a:latin typeface="Times New Roman" panose="02020603050405020304" pitchFamily="18" charset="0"/>
              </a:rPr>
              <a:t>dodatkową „Informację o wyrobach zawierających azbest” (użytkujący wyroby zawierające azbest </a:t>
            </a:r>
            <a:r>
              <a:rPr lang="pl-PL" sz="4000" dirty="0" smtClean="0">
                <a:latin typeface="Times New Roman" panose="02020603050405020304" pitchFamily="18" charset="0"/>
              </a:rPr>
              <a:t>będzie przedkładał </a:t>
            </a:r>
            <a:r>
              <a:rPr lang="pl-PL" sz="4000" dirty="0">
                <a:latin typeface="Times New Roman" panose="02020603050405020304" pitchFamily="18" charset="0"/>
              </a:rPr>
              <a:t>„Informację o wyrobach zawierających azbest” właściwemu marszałkowi województwa w terminie 7 dni od dnia zakończenia </a:t>
            </a:r>
            <a:r>
              <a:rPr lang="pl-PL" sz="4000" dirty="0" smtClean="0">
                <a:latin typeface="Times New Roman" panose="02020603050405020304" pitchFamily="18" charset="0"/>
              </a:rPr>
              <a:t>robót </a:t>
            </a:r>
            <a:r>
              <a:rPr lang="pl-PL" sz="4000" dirty="0">
                <a:latin typeface="Times New Roman" panose="02020603050405020304" pitchFamily="18" charset="0"/>
              </a:rPr>
              <a:t>budowlanych, w celu aktualizacji informacji w Bazie Azbestowej dotyczących unieszkodliwionych wyrobów zawierających azbest</a:t>
            </a:r>
            <a:r>
              <a:rPr lang="pl-PL" sz="4000" dirty="0" smtClean="0">
                <a:latin typeface="Times New Roman" panose="02020603050405020304" pitchFamily="18" charset="0"/>
              </a:rPr>
              <a:t>),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4000" dirty="0" smtClean="0">
                <a:latin typeface="Times New Roman" panose="02020603050405020304" pitchFamily="18" charset="0"/>
              </a:rPr>
              <a:t>Marszałek województwa będzie miał </a:t>
            </a:r>
            <a:r>
              <a:rPr lang="pl-PL" sz="4000" dirty="0">
                <a:latin typeface="Times New Roman" panose="02020603050405020304" pitchFamily="18" charset="0"/>
              </a:rPr>
              <a:t>obowiązek poinformowania właściwego organu o nieprawidłowościach </a:t>
            </a:r>
          </a:p>
        </p:txBody>
      </p:sp>
      <p:pic>
        <p:nvPicPr>
          <p:cNvPr id="6" name="Picture 2" descr="C:\Users\DELL\Desktop\Marzena Szczotka\wielkopolskie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58"/>
          <a:stretch/>
        </p:blipFill>
        <p:spPr bwMode="auto">
          <a:xfrm>
            <a:off x="251521" y="150577"/>
            <a:ext cx="1255546" cy="132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23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2193</TotalTime>
  <Words>473</Words>
  <Application>Microsoft Office PowerPoint</Application>
  <PresentationFormat>Panoramiczny</PresentationFormat>
  <Paragraphs>37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Motyw pakietu Office</vt:lpstr>
      <vt:lpstr>SAMORZĄD WOJEWÓDZTWA  WIELKOPOLSKIEGO</vt:lpstr>
      <vt:lpstr>SAMORZĄD WOJEWÓDZTWA  WIELKOPOLSKIEGO</vt:lpstr>
      <vt:lpstr>SAMORZĄD WOJEWÓDZTWA  WIELKOPOLSKIEGO</vt:lpstr>
      <vt:lpstr>SAMORZĄD WOJEWÓDZTWA  WIELKOPOLSKIEGO</vt:lpstr>
      <vt:lpstr>Prezentacja programu PowerPoint</vt:lpstr>
      <vt:lpstr>SAMORZĄD WOJEWÓDZTWA  WIELKOPOLSKIEGO</vt:lpstr>
      <vt:lpstr>SAMORZĄD WOJEWÓDZTWA  WIELKOPOLSKIEGO</vt:lpstr>
      <vt:lpstr>SAMORZĄD WOJEWÓDZTWA  WIELKOPOLSKIEGO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SAMORZĄD WOJEWÓDZTWA  WIELKOPOLSKIEGO</dc:title>
  <dc:creator>Pagorska Justyna</dc:creator>
  <cp:lastModifiedBy>Knapczyk Malgorzata</cp:lastModifiedBy>
  <cp:revision>104</cp:revision>
  <cp:lastPrinted>2021-05-17T08:10:01Z</cp:lastPrinted>
  <dcterms:created xsi:type="dcterms:W3CDTF">2018-04-18T10:00:55Z</dcterms:created>
  <dcterms:modified xsi:type="dcterms:W3CDTF">2021-05-17T08:10:03Z</dcterms:modified>
</cp:coreProperties>
</file>