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1" r:id="rId2"/>
  </p:sldMasterIdLst>
  <p:notesMasterIdLst>
    <p:notesMasterId r:id="rId31"/>
  </p:notesMasterIdLst>
  <p:sldIdLst>
    <p:sldId id="257" r:id="rId3"/>
    <p:sldId id="258" r:id="rId4"/>
    <p:sldId id="303" r:id="rId5"/>
    <p:sldId id="259" r:id="rId6"/>
    <p:sldId id="260" r:id="rId7"/>
    <p:sldId id="261" r:id="rId8"/>
    <p:sldId id="263" r:id="rId9"/>
    <p:sldId id="264" r:id="rId10"/>
    <p:sldId id="305" r:id="rId11"/>
    <p:sldId id="306" r:id="rId12"/>
    <p:sldId id="307" r:id="rId13"/>
    <p:sldId id="267" r:id="rId14"/>
    <p:sldId id="269" r:id="rId15"/>
    <p:sldId id="286" r:id="rId16"/>
    <p:sldId id="288" r:id="rId17"/>
    <p:sldId id="270" r:id="rId18"/>
    <p:sldId id="272" r:id="rId19"/>
    <p:sldId id="274" r:id="rId20"/>
    <p:sldId id="300" r:id="rId21"/>
    <p:sldId id="301" r:id="rId22"/>
    <p:sldId id="302" r:id="rId23"/>
    <p:sldId id="299" r:id="rId24"/>
    <p:sldId id="294" r:id="rId25"/>
    <p:sldId id="295" r:id="rId26"/>
    <p:sldId id="296" r:id="rId27"/>
    <p:sldId id="297" r:id="rId28"/>
    <p:sldId id="298" r:id="rId29"/>
    <p:sldId id="283" r:id="rId30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E4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32" autoAdjust="0"/>
    <p:restoredTop sz="94627" autoAdjust="0"/>
  </p:normalViewPr>
  <p:slideViewPr>
    <p:cSldViewPr snapToGrid="0">
      <p:cViewPr varScale="1">
        <p:scale>
          <a:sx n="58" d="100"/>
          <a:sy n="58" d="100"/>
        </p:scale>
        <p:origin x="118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E75A81-E90C-4245-95F3-D9E5EB377BFC}" type="datetimeFigureOut">
              <a:rPr lang="pl-PL" smtClean="0"/>
              <a:t>17.05.2021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E269D1-01A3-4F7A-9AFE-50A7B95D907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90548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79D97-3168-4AD0-B45A-61449AD4EDF5}" type="datetime1">
              <a:rPr lang="pl-PL" smtClean="0"/>
              <a:t>17.05.2021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19AAD-6076-4377-A72A-0B8AA210886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60230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D81AF-AA25-4748-AEC8-7102EF7BC2E3}" type="datetime1">
              <a:rPr lang="pl-PL" smtClean="0"/>
              <a:t>17.05.2021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19AAD-6076-4377-A72A-0B8AA210886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90903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3AED2-328E-47C6-AD10-7397E1DBB817}" type="datetime1">
              <a:rPr lang="pl-PL" smtClean="0"/>
              <a:t>17.05.2021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19AAD-6076-4377-A72A-0B8AA210886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37190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-z-tł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705" y="523332"/>
            <a:ext cx="11333944" cy="899187"/>
          </a:xfrm>
        </p:spPr>
        <p:txBody>
          <a:bodyPr/>
          <a:lstStyle/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fld id="{004C546E-5355-4CA6-80D6-E6A50873F821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Prostokąt 3"/>
          <p:cNvSpPr/>
          <p:nvPr userDrawn="1"/>
        </p:nvSpPr>
        <p:spPr>
          <a:xfrm>
            <a:off x="360704" y="1717559"/>
            <a:ext cx="11831296" cy="39092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4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875883" y="1977462"/>
            <a:ext cx="10818765" cy="435552"/>
          </a:xfrm>
          <a:prstGeom prst="rect">
            <a:avLst/>
          </a:prstGeom>
        </p:spPr>
        <p:txBody>
          <a:bodyPr vert="horz" lIns="0" tIns="0" rIns="91619" bIns="45809" rtlCol="0" anchor="t" anchorCtr="0">
            <a:normAutofit/>
          </a:bodyPr>
          <a:lstStyle>
            <a:lvl1pPr algn="l" defTabSz="912114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300" b="1" kern="1200" cap="all" spc="1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104" dirty="0" smtClean="0">
                <a:solidFill>
                  <a:srgbClr val="FFFFFF"/>
                </a:solidFill>
              </a:rPr>
              <a:t>Kliknij, aby edytować styl</a:t>
            </a:r>
            <a:endParaRPr lang="en-US" sz="2104" dirty="0">
              <a:solidFill>
                <a:srgbClr val="FFFFFF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875883" y="2672915"/>
            <a:ext cx="7798405" cy="2328406"/>
          </a:xfrm>
        </p:spPr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4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6208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ie-kolum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704" y="523333"/>
            <a:ext cx="11595414" cy="1332725"/>
          </a:xfrm>
        </p:spPr>
        <p:txBody>
          <a:bodyPr/>
          <a:lstStyle/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0706" y="2054183"/>
            <a:ext cx="5610323" cy="382556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004C546E-5355-4CA6-80D6-E6A50873F821}" type="slidenum">
              <a:rPr lang="pl-PL" smtClean="0"/>
              <a:pPr algn="ctr"/>
              <a:t>‹#›</a:t>
            </a:fld>
            <a:endParaRPr lang="pl-PL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6345794" y="2023963"/>
            <a:ext cx="5610323" cy="382556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3778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004C546E-5355-4CA6-80D6-E6A50873F821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843425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+tres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704" y="1875617"/>
            <a:ext cx="11595413" cy="40778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599"/>
            </a:lvl3pPr>
            <a:lvl4pPr>
              <a:defRPr sz="1599"/>
            </a:lvl4pPr>
            <a:lvl5pPr>
              <a:defRPr sz="1599"/>
            </a:lvl5pPr>
            <a:lvl6pPr>
              <a:defRPr sz="1599"/>
            </a:lvl6pPr>
            <a:lvl7pPr>
              <a:defRPr sz="1599"/>
            </a:lvl7pPr>
            <a:lvl8pPr>
              <a:defRPr sz="1599"/>
            </a:lvl8pPr>
            <a:lvl9pPr>
              <a:defRPr sz="1599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004C546E-5355-4CA6-80D6-E6A50873F821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60705" y="523332"/>
            <a:ext cx="11333944" cy="899187"/>
          </a:xfrm>
        </p:spPr>
        <p:txBody>
          <a:bodyPr/>
          <a:lstStyle/>
          <a:p>
            <a:r>
              <a:rPr lang="pl-PL" dirty="0" smtClean="0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6478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704" y="523332"/>
            <a:ext cx="11555095" cy="899187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0705" y="1682039"/>
            <a:ext cx="11555096" cy="4208243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004C546E-5355-4CA6-80D6-E6A50873F821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2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-tytulow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960060" y="3347294"/>
            <a:ext cx="6508104" cy="1457658"/>
          </a:xfrm>
        </p:spPr>
        <p:txBody>
          <a:bodyPr wrap="square">
            <a:noAutofit/>
          </a:bodyPr>
          <a:lstStyle>
            <a:lvl1pPr algn="r">
              <a:lnSpc>
                <a:spcPts val="5411"/>
              </a:lnSpc>
              <a:defRPr sz="4409" baseline="0">
                <a:solidFill>
                  <a:schemeClr val="bg1"/>
                </a:solidFill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339642" y="5461741"/>
            <a:ext cx="11333944" cy="375855"/>
          </a:xfrm>
          <a:prstGeom prst="rect">
            <a:avLst/>
          </a:prstGeom>
        </p:spPr>
        <p:txBody>
          <a:bodyPr vert="horz" lIns="0" tIns="0" rIns="91619" bIns="45809" rtlCol="0" anchor="t" anchorCtr="0">
            <a:normAutofit/>
          </a:bodyPr>
          <a:lstStyle>
            <a:lvl1pPr algn="l" defTabSz="912114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300" b="1" kern="1200" cap="all" spc="1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l-PL" sz="2305" dirty="0" smtClean="0"/>
              <a:t>Kliknij, aby edytować styl</a:t>
            </a:r>
            <a:endParaRPr lang="en-US" sz="2305" dirty="0"/>
          </a:p>
        </p:txBody>
      </p:sp>
    </p:spTree>
    <p:extLst>
      <p:ext uri="{BB962C8B-B14F-4D97-AF65-F5344CB8AC3E}">
        <p14:creationId xmlns:p14="http://schemas.microsoft.com/office/powerpoint/2010/main" val="34732367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252E6-AC76-45BB-9164-81AE078EC851}" type="datetime1">
              <a:rPr lang="pl-PL" smtClean="0"/>
              <a:t>17.05.2021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19AAD-6076-4377-A72A-0B8AA210886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27951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4E118-6042-4E67-A338-1A198C4BCB53}" type="datetime1">
              <a:rPr lang="pl-PL" smtClean="0"/>
              <a:t>17.05.2021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19AAD-6076-4377-A72A-0B8AA210886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9046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F856E-BBDE-4DB5-A315-02EFB73E8B13}" type="datetime1">
              <a:rPr lang="pl-PL" smtClean="0"/>
              <a:t>17.05.2021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19AAD-6076-4377-A72A-0B8AA210886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49940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8324F-E22B-4A3A-9CE8-DC3E328B4B36}" type="datetime1">
              <a:rPr lang="pl-PL" smtClean="0"/>
              <a:t>17.05.2021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19AAD-6076-4377-A72A-0B8AA210886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48453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4A697-9627-44E5-9A4C-97376D285A02}" type="datetime1">
              <a:rPr lang="pl-PL" smtClean="0"/>
              <a:t>17.05.2021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19AAD-6076-4377-A72A-0B8AA210886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42296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F1D5B-982D-4053-9C3C-0A4F8F064C31}" type="datetime1">
              <a:rPr lang="pl-PL" smtClean="0"/>
              <a:t>17.05.2021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19AAD-6076-4377-A72A-0B8AA210886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35494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3FE84-A934-4920-B2B9-AEA3E9672465}" type="datetime1">
              <a:rPr lang="pl-PL" smtClean="0"/>
              <a:t>17.05.2021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19AAD-6076-4377-A72A-0B8AA210886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18953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25A47-3945-4CF8-8611-144EAF6548AB}" type="datetime1">
              <a:rPr lang="pl-PL" smtClean="0"/>
              <a:t>17.05.2021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19AAD-6076-4377-A72A-0B8AA210886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92327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tif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A1A22A-F1EE-46DC-A262-F0F53798C2B0}" type="datetime1">
              <a:rPr lang="pl-PL" smtClean="0"/>
              <a:t>17.05.2021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719AAD-6076-4377-A72A-0B8AA210886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76529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0705" y="523332"/>
            <a:ext cx="11333944" cy="899187"/>
          </a:xfrm>
          <a:prstGeom prst="rect">
            <a:avLst/>
          </a:prstGeom>
        </p:spPr>
        <p:txBody>
          <a:bodyPr vert="horz" lIns="0" tIns="0" rIns="91440" bIns="45720" rtlCol="0" anchor="t" anchorCtr="0">
            <a:normAutofit/>
          </a:bodyPr>
          <a:lstStyle/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705" y="1660964"/>
            <a:ext cx="11333945" cy="4334688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0704" y="6481063"/>
            <a:ext cx="80468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3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algn="ctr"/>
            <a:fld id="{31B4D6F8-D4B1-4E16-8448-CA8AFCB10A8A}" type="slidenum">
              <a:rPr lang="pl-PL" smtClean="0"/>
              <a:pPr algn="ctr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09292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</p:sldLayoutIdLst>
  <p:transition spd="slow">
    <p:push dir="u"/>
  </p:transition>
  <p:timing>
    <p:tnLst>
      <p:par>
        <p:cTn id="1" dur="indefinite" restart="never" nodeType="tmRoot"/>
      </p:par>
    </p:tnLst>
  </p:timing>
  <p:hf hdr="0" dt="0"/>
  <p:txStyles>
    <p:titleStyle>
      <a:lvl1pPr algn="l" defTabSz="913938" rtl="0" eaLnBrk="1" latinLnBrk="0" hangingPunct="1">
        <a:lnSpc>
          <a:spcPct val="80000"/>
        </a:lnSpc>
        <a:spcBef>
          <a:spcPct val="0"/>
        </a:spcBef>
        <a:buNone/>
        <a:defRPr sz="2705" b="1" kern="1200" cap="all" spc="100" baseline="0">
          <a:solidFill>
            <a:srgbClr val="92D050"/>
          </a:solidFill>
          <a:latin typeface="+mj-lt"/>
          <a:ea typeface="+mj-ea"/>
          <a:cs typeface="+mj-cs"/>
        </a:defRPr>
      </a:lvl1pPr>
    </p:titleStyle>
    <p:bodyStyle>
      <a:lvl1pPr marL="91393" indent="-91393" algn="l" defTabSz="913938" rtl="0" eaLnBrk="1" latinLnBrk="0" hangingPunct="1">
        <a:lnSpc>
          <a:spcPct val="90000"/>
        </a:lnSpc>
        <a:spcBef>
          <a:spcPts val="1199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405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265042" indent="-137091" algn="l" defTabSz="913938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799" b="1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447830" indent="-137091" algn="l" defTabSz="913938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594060" indent="-137091" algn="l" defTabSz="913938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776848" indent="-137091" algn="l" defTabSz="913938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913938" indent="-137091" algn="l" defTabSz="913938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168" indent="-137091" algn="l" defTabSz="913938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5538" indent="-137091" algn="l" defTabSz="913938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1768" indent="-137091" algn="l" defTabSz="913938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38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6969" algn="l" defTabSz="913938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3938" algn="l" defTabSz="913938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0907" algn="l" defTabSz="913938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7876" algn="l" defTabSz="913938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4846" algn="l" defTabSz="913938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1815" algn="l" defTabSz="913938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8784" algn="l" defTabSz="913938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5753" algn="l" defTabSz="913938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1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2.jpeg"/><Relationship Id="rId7" Type="http://schemas.openxmlformats.org/officeDocument/2006/relationships/image" Target="../media/image10.e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4.jpeg"/><Relationship Id="rId5" Type="http://schemas.openxmlformats.org/officeDocument/2006/relationships/image" Target="../media/image10.emf"/><Relationship Id="rId4" Type="http://schemas.openxmlformats.org/officeDocument/2006/relationships/oleObject" Target="../embeddings/oleObject3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5.jpeg"/><Relationship Id="rId5" Type="http://schemas.openxmlformats.org/officeDocument/2006/relationships/image" Target="../media/image10.emf"/><Relationship Id="rId4" Type="http://schemas.openxmlformats.org/officeDocument/2006/relationships/oleObject" Target="../embeddings/oleObject4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9.png"/><Relationship Id="rId11" Type="http://schemas.openxmlformats.org/officeDocument/2006/relationships/image" Target="../media/image10.emf"/><Relationship Id="rId5" Type="http://schemas.openxmlformats.org/officeDocument/2006/relationships/image" Target="../media/image18.png"/><Relationship Id="rId10" Type="http://schemas.openxmlformats.org/officeDocument/2006/relationships/oleObject" Target="../embeddings/oleObject5.bin"/><Relationship Id="rId4" Type="http://schemas.openxmlformats.org/officeDocument/2006/relationships/image" Target="../media/image17.png"/><Relationship Id="rId9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6.bin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>
          <a:xfrm>
            <a:off x="1150375" y="150578"/>
            <a:ext cx="1956620" cy="1088287"/>
          </a:xfrm>
        </p:spPr>
        <p:txBody>
          <a:bodyPr/>
          <a:lstStyle/>
          <a:p>
            <a:pPr algn="ctr"/>
            <a:r>
              <a:rPr lang="pl-PL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SAMORZĄD WOJEWÓDZTWA </a:t>
            </a:r>
            <a:br>
              <a:rPr lang="pl-PL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WIELKOPOLSKIEGO</a:t>
            </a:r>
            <a:endParaRPr lang="pl-PL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Podtytuł 4"/>
          <p:cNvSpPr>
            <a:spLocks noGrp="1"/>
          </p:cNvSpPr>
          <p:nvPr>
            <p:ph type="subTitle" idx="1"/>
          </p:nvPr>
        </p:nvSpPr>
        <p:spPr>
          <a:xfrm>
            <a:off x="1837113" y="2252749"/>
            <a:ext cx="9019308" cy="32004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pl-PL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PROGRAM USUWANIA </a:t>
            </a:r>
            <a:r>
              <a:rPr lang="pl-PL" sz="4000" b="1" dirty="0" smtClean="0">
                <a:latin typeface="Times New Roman" panose="02020603050405020304" pitchFamily="18" charset="0"/>
              </a:rPr>
              <a:t>AZBESTU </a:t>
            </a:r>
            <a:br>
              <a:rPr lang="pl-PL" sz="4000" b="1" dirty="0" smtClean="0">
                <a:latin typeface="Times New Roman" panose="02020603050405020304" pitchFamily="18" charset="0"/>
              </a:rPr>
            </a:br>
            <a:r>
              <a:rPr lang="pl-PL" sz="4000" b="1" dirty="0" smtClean="0">
                <a:latin typeface="Times New Roman" panose="02020603050405020304" pitchFamily="18" charset="0"/>
              </a:rPr>
              <a:t>I </a:t>
            </a:r>
            <a:r>
              <a:rPr lang="pl-PL" sz="40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WYROBÓW </a:t>
            </a:r>
            <a:r>
              <a:rPr lang="pl-PL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ZAWIERAJĄCYCH AZBEST DLA WOJEWÓDZTWA WIELKOPOLSKIEGO</a:t>
            </a:r>
            <a:endParaRPr lang="pl-PL" sz="4000" dirty="0">
              <a:latin typeface="Times New Roman" panose="02020603050405020304" pitchFamily="18" charset="0"/>
            </a:endParaRPr>
          </a:p>
        </p:txBody>
      </p:sp>
      <p:pic>
        <p:nvPicPr>
          <p:cNvPr id="6" name="Picture 2" descr="C:\Users\DELL\Desktop\Marzena Szczotka\wielkopolskie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158"/>
          <a:stretch/>
        </p:blipFill>
        <p:spPr bwMode="auto">
          <a:xfrm>
            <a:off x="251521" y="150577"/>
            <a:ext cx="1255546" cy="132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6166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9625" y="0"/>
            <a:ext cx="11820700" cy="1180408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000" dirty="0"/>
              <a:t>Bilans wyrobów zawierających azbest na terenie województwa </a:t>
            </a:r>
            <a:r>
              <a:rPr lang="pl-PL" sz="4000" dirty="0" smtClean="0"/>
              <a:t>wielkopolskiego </a:t>
            </a:r>
            <a:r>
              <a:rPr lang="pl-PL" sz="4000" dirty="0"/>
              <a:t>na dzień </a:t>
            </a:r>
            <a:r>
              <a:rPr lang="pl-PL" sz="4000" dirty="0" smtClean="0"/>
              <a:t>04.05.2021 r.	[Mg]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19AAD-6076-4377-A72A-0B8AA2108866}" type="slidenum">
              <a:rPr lang="pl-PL" smtClean="0"/>
              <a:t>10</a:t>
            </a:fld>
            <a:endParaRPr lang="pl-PL"/>
          </a:p>
        </p:txBody>
      </p:sp>
      <p:graphicFrame>
        <p:nvGraphicFramePr>
          <p:cNvPr id="10" name="Symbol zastępczy zawartości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3201214"/>
              </p:ext>
            </p:extLst>
          </p:nvPr>
        </p:nvGraphicFramePr>
        <p:xfrm>
          <a:off x="149625" y="1064030"/>
          <a:ext cx="11820700" cy="53629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82070">
                  <a:extLst>
                    <a:ext uri="{9D8B030D-6E8A-4147-A177-3AD203B41FA5}">
                      <a16:colId xmlns:a16="http://schemas.microsoft.com/office/drawing/2014/main" val="2808431872"/>
                    </a:ext>
                  </a:extLst>
                </a:gridCol>
                <a:gridCol w="1182070">
                  <a:extLst>
                    <a:ext uri="{9D8B030D-6E8A-4147-A177-3AD203B41FA5}">
                      <a16:colId xmlns:a16="http://schemas.microsoft.com/office/drawing/2014/main" val="1501449445"/>
                    </a:ext>
                  </a:extLst>
                </a:gridCol>
                <a:gridCol w="1182070">
                  <a:extLst>
                    <a:ext uri="{9D8B030D-6E8A-4147-A177-3AD203B41FA5}">
                      <a16:colId xmlns:a16="http://schemas.microsoft.com/office/drawing/2014/main" val="2569450040"/>
                    </a:ext>
                  </a:extLst>
                </a:gridCol>
                <a:gridCol w="1182070">
                  <a:extLst>
                    <a:ext uri="{9D8B030D-6E8A-4147-A177-3AD203B41FA5}">
                      <a16:colId xmlns:a16="http://schemas.microsoft.com/office/drawing/2014/main" val="2190882293"/>
                    </a:ext>
                  </a:extLst>
                </a:gridCol>
                <a:gridCol w="1182070">
                  <a:extLst>
                    <a:ext uri="{9D8B030D-6E8A-4147-A177-3AD203B41FA5}">
                      <a16:colId xmlns:a16="http://schemas.microsoft.com/office/drawing/2014/main" val="467434396"/>
                    </a:ext>
                  </a:extLst>
                </a:gridCol>
                <a:gridCol w="1182070">
                  <a:extLst>
                    <a:ext uri="{9D8B030D-6E8A-4147-A177-3AD203B41FA5}">
                      <a16:colId xmlns:a16="http://schemas.microsoft.com/office/drawing/2014/main" val="1666124624"/>
                    </a:ext>
                  </a:extLst>
                </a:gridCol>
                <a:gridCol w="1182070">
                  <a:extLst>
                    <a:ext uri="{9D8B030D-6E8A-4147-A177-3AD203B41FA5}">
                      <a16:colId xmlns:a16="http://schemas.microsoft.com/office/drawing/2014/main" val="1245281784"/>
                    </a:ext>
                  </a:extLst>
                </a:gridCol>
                <a:gridCol w="1182070">
                  <a:extLst>
                    <a:ext uri="{9D8B030D-6E8A-4147-A177-3AD203B41FA5}">
                      <a16:colId xmlns:a16="http://schemas.microsoft.com/office/drawing/2014/main" val="1595838950"/>
                    </a:ext>
                  </a:extLst>
                </a:gridCol>
                <a:gridCol w="1182070">
                  <a:extLst>
                    <a:ext uri="{9D8B030D-6E8A-4147-A177-3AD203B41FA5}">
                      <a16:colId xmlns:a16="http://schemas.microsoft.com/office/drawing/2014/main" val="3598421250"/>
                    </a:ext>
                  </a:extLst>
                </a:gridCol>
                <a:gridCol w="1182070">
                  <a:extLst>
                    <a:ext uri="{9D8B030D-6E8A-4147-A177-3AD203B41FA5}">
                      <a16:colId xmlns:a16="http://schemas.microsoft.com/office/drawing/2014/main" val="3529435774"/>
                    </a:ext>
                  </a:extLst>
                </a:gridCol>
              </a:tblGrid>
              <a:tr h="2681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pilski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b="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 </a:t>
                      </a:r>
                      <a:r>
                        <a:rPr lang="pl-PL" sz="1000" b="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108 ,176</a:t>
                      </a:r>
                      <a:endParaRPr lang="pl-PL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b="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 </a:t>
                      </a:r>
                      <a:r>
                        <a:rPr lang="pl-PL" sz="1000" b="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207, </a:t>
                      </a:r>
                      <a:r>
                        <a:rPr lang="pl-PL" sz="1000" b="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067</a:t>
                      </a:r>
                      <a:endParaRPr lang="pl-PL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b="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pl-PL" sz="1000" b="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901, </a:t>
                      </a:r>
                      <a:r>
                        <a:rPr lang="pl-PL" sz="1000" b="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110</a:t>
                      </a:r>
                      <a:endParaRPr lang="pl-PL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b="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pl-PL" sz="1000" b="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400, </a:t>
                      </a:r>
                      <a:r>
                        <a:rPr lang="pl-PL" sz="1000" b="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449</a:t>
                      </a:r>
                      <a:endParaRPr lang="pl-PL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b="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pl-PL" sz="1000" b="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028, </a:t>
                      </a:r>
                      <a:r>
                        <a:rPr lang="pl-PL" sz="1000" b="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845</a:t>
                      </a:r>
                      <a:endParaRPr lang="pl-PL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b="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371, </a:t>
                      </a:r>
                      <a:r>
                        <a:rPr lang="pl-PL" sz="1000" b="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604</a:t>
                      </a:r>
                      <a:endParaRPr lang="pl-PL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b="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 </a:t>
                      </a:r>
                      <a:r>
                        <a:rPr lang="pl-PL" sz="1000" b="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707, </a:t>
                      </a:r>
                      <a:r>
                        <a:rPr lang="pl-PL" sz="1000" b="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728</a:t>
                      </a:r>
                      <a:endParaRPr lang="pl-PL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b="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19 178 222</a:t>
                      </a:r>
                      <a:endParaRPr lang="pl-PL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b="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4 529 506</a:t>
                      </a:r>
                      <a:endParaRPr lang="pl-PL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>
                    <a:solidFill>
                      <a:srgbClr val="E4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2720996"/>
                  </a:ext>
                </a:extLst>
              </a:tr>
              <a:tr h="2681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pleszewski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216, 702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445,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980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770,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721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271,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477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239,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892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585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945,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225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206,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088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739,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136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extLst>
                  <a:ext uri="{0D108BD9-81ED-4DB2-BD59-A6C34878D82A}">
                    <a16:rowId xmlns:a16="http://schemas.microsoft.com/office/drawing/2014/main" val="1991122125"/>
                  </a:ext>
                </a:extLst>
              </a:tr>
              <a:tr h="2681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poznański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889,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504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972,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673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916,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831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559,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071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660,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231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898,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840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330,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734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312,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742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017,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991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extLst>
                  <a:ext uri="{0D108BD9-81ED-4DB2-BD59-A6C34878D82A}">
                    <a16:rowId xmlns:a16="http://schemas.microsoft.com/office/drawing/2014/main" val="3851355310"/>
                  </a:ext>
                </a:extLst>
              </a:tr>
              <a:tr h="2681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rawicki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457,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551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498,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437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959,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114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038,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675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708,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410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330,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265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418,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876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790,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027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628,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849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extLst>
                  <a:ext uri="{0D108BD9-81ED-4DB2-BD59-A6C34878D82A}">
                    <a16:rowId xmlns:a16="http://schemas.microsoft.com/office/drawing/2014/main" val="1931060496"/>
                  </a:ext>
                </a:extLst>
              </a:tr>
              <a:tr h="2681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słupecki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273,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140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895,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018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378,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122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683,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472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569,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963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113,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509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589,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668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325,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055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264,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613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extLst>
                  <a:ext uri="{0D108BD9-81ED-4DB2-BD59-A6C34878D82A}">
                    <a16:rowId xmlns:a16="http://schemas.microsoft.com/office/drawing/2014/main" val="3502550785"/>
                  </a:ext>
                </a:extLst>
              </a:tr>
              <a:tr h="2681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szamotulski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191,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978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904,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585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287,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393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844,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506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511,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059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333,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448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347,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471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393,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526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953,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946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extLst>
                  <a:ext uri="{0D108BD9-81ED-4DB2-BD59-A6C34878D82A}">
                    <a16:rowId xmlns:a16="http://schemas.microsoft.com/office/drawing/2014/main" val="973173595"/>
                  </a:ext>
                </a:extLst>
              </a:tr>
              <a:tr h="2681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średzki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019,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324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971,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732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047,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592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274,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166,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986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107,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214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745,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124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804,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746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940,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378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extLst>
                  <a:ext uri="{0D108BD9-81ED-4DB2-BD59-A6C34878D82A}">
                    <a16:rowId xmlns:a16="http://schemas.microsoft.com/office/drawing/2014/main" val="3282106530"/>
                  </a:ext>
                </a:extLst>
              </a:tr>
              <a:tr h="2681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śremski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516,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230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775,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959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740,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271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299,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671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016,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368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283,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303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216,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560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759,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591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456,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968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extLst>
                  <a:ext uri="{0D108BD9-81ED-4DB2-BD59-A6C34878D82A}">
                    <a16:rowId xmlns:a16="http://schemas.microsoft.com/office/drawing/2014/main" val="258021319"/>
                  </a:ext>
                </a:extLst>
              </a:tr>
              <a:tr h="2681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turecki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550,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981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243,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583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307,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398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480,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365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577,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752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902,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613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070,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616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665,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831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404,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785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extLst>
                  <a:ext uri="{0D108BD9-81ED-4DB2-BD59-A6C34878D82A}">
                    <a16:rowId xmlns:a16="http://schemas.microsoft.com/office/drawing/2014/main" val="81606711"/>
                  </a:ext>
                </a:extLst>
              </a:tr>
              <a:tr h="2681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wągrowiecki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087,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936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999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884,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937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603,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233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446,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303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156,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930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484,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703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756,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696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728,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007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extLst>
                  <a:ext uri="{0D108BD9-81ED-4DB2-BD59-A6C34878D82A}">
                    <a16:rowId xmlns:a16="http://schemas.microsoft.com/office/drawing/2014/main" val="3555546231"/>
                  </a:ext>
                </a:extLst>
              </a:tr>
              <a:tr h="2681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wolsztyński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821,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785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783,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651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038,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134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595,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831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590,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177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654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225,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954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193,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474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032,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480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extLst>
                  <a:ext uri="{0D108BD9-81ED-4DB2-BD59-A6C34878D82A}">
                    <a16:rowId xmlns:a16="http://schemas.microsoft.com/office/drawing/2014/main" val="1091295794"/>
                  </a:ext>
                </a:extLst>
              </a:tr>
              <a:tr h="2681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wrzesiński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011,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662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670,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926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340,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736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339,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470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140,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667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198,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803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672,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192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530,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260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141,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933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extLst>
                  <a:ext uri="{0D108BD9-81ED-4DB2-BD59-A6C34878D82A}">
                    <a16:rowId xmlns:a16="http://schemas.microsoft.com/office/drawing/2014/main" val="3791859302"/>
                  </a:ext>
                </a:extLst>
              </a:tr>
              <a:tr h="2681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złotowski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348,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641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355,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451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993,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190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097,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704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563,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976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533,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728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250,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937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791,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475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459,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462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extLst>
                  <a:ext uri="{0D108BD9-81ED-4DB2-BD59-A6C34878D82A}">
                    <a16:rowId xmlns:a16="http://schemas.microsoft.com/office/drawing/2014/main" val="3587962991"/>
                  </a:ext>
                </a:extLst>
              </a:tr>
              <a:tr h="2681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Kalisz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112,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622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207,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955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904,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666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679,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073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454,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990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224,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082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433,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549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752,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965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680,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584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extLst>
                  <a:ext uri="{0D108BD9-81ED-4DB2-BD59-A6C34878D82A}">
                    <a16:rowId xmlns:a16="http://schemas.microsoft.com/office/drawing/2014/main" val="31372602"/>
                  </a:ext>
                </a:extLst>
              </a:tr>
              <a:tr h="2681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Konin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270,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540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941,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506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329,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034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409,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257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141,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644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267,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612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861,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284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799,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862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061,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421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extLst>
                  <a:ext uri="{0D108BD9-81ED-4DB2-BD59-A6C34878D82A}">
                    <a16:rowId xmlns:a16="http://schemas.microsoft.com/office/drawing/2014/main" val="635841977"/>
                  </a:ext>
                </a:extLst>
              </a:tr>
              <a:tr h="2681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Leszno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188,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936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368,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015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820,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921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463,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300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219,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325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243,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975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725,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636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148,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690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576,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946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extLst>
                  <a:ext uri="{0D108BD9-81ED-4DB2-BD59-A6C34878D82A}">
                    <a16:rowId xmlns:a16="http://schemas.microsoft.com/office/drawing/2014/main" val="2583465212"/>
                  </a:ext>
                </a:extLst>
              </a:tr>
              <a:tr h="2681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Poznań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625,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667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104,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339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521,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328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558,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446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872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520,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574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067,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222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467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</a:t>
                      </a:r>
                      <a:r>
                        <a:rPr lang="pl-PL" sz="1000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000, </a:t>
                      </a:r>
                      <a:r>
                        <a:rPr lang="pl-PL" sz="10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755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extLst>
                  <a:ext uri="{0D108BD9-81ED-4DB2-BD59-A6C34878D82A}">
                    <a16:rowId xmlns:a16="http://schemas.microsoft.com/office/drawing/2014/main" val="13802265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681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13983" y="365125"/>
            <a:ext cx="10784909" cy="1580053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/>
              <a:t>Łączny bilans wyrobów zawierających azbest </a:t>
            </a:r>
            <a:r>
              <a:rPr lang="pl-PL" dirty="0" smtClean="0"/>
              <a:t>         na </a:t>
            </a:r>
            <a:r>
              <a:rPr lang="pl-PL" dirty="0"/>
              <a:t>terenie województwa </a:t>
            </a:r>
            <a:r>
              <a:rPr lang="pl-PL" dirty="0" smtClean="0"/>
              <a:t>wielkopolskiego                  na </a:t>
            </a:r>
            <a:r>
              <a:rPr lang="pl-PL" dirty="0"/>
              <a:t>dzień </a:t>
            </a:r>
            <a:r>
              <a:rPr lang="pl-PL" dirty="0" smtClean="0"/>
              <a:t>04.05.2021 r.   [Mg]</a:t>
            </a:r>
            <a:endParaRPr lang="pl-PL" dirty="0"/>
          </a:p>
        </p:txBody>
      </p:sp>
      <p:graphicFrame>
        <p:nvGraphicFramePr>
          <p:cNvPr id="5" name="Symbol zastępczy zawartości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2124843"/>
              </p:ext>
            </p:extLst>
          </p:nvPr>
        </p:nvGraphicFramePr>
        <p:xfrm>
          <a:off x="215447" y="1994597"/>
          <a:ext cx="11781980" cy="42397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45495">
                  <a:extLst>
                    <a:ext uri="{9D8B030D-6E8A-4147-A177-3AD203B41FA5}">
                      <a16:colId xmlns:a16="http://schemas.microsoft.com/office/drawing/2014/main" val="326069591"/>
                    </a:ext>
                  </a:extLst>
                </a:gridCol>
                <a:gridCol w="2851321">
                  <a:extLst>
                    <a:ext uri="{9D8B030D-6E8A-4147-A177-3AD203B41FA5}">
                      <a16:colId xmlns:a16="http://schemas.microsoft.com/office/drawing/2014/main" val="751305464"/>
                    </a:ext>
                  </a:extLst>
                </a:gridCol>
                <a:gridCol w="3039669">
                  <a:extLst>
                    <a:ext uri="{9D8B030D-6E8A-4147-A177-3AD203B41FA5}">
                      <a16:colId xmlns:a16="http://schemas.microsoft.com/office/drawing/2014/main" val="2206716822"/>
                    </a:ext>
                  </a:extLst>
                </a:gridCol>
                <a:gridCol w="2945495">
                  <a:extLst>
                    <a:ext uri="{9D8B030D-6E8A-4147-A177-3AD203B41FA5}">
                      <a16:colId xmlns:a16="http://schemas.microsoft.com/office/drawing/2014/main" val="2559210184"/>
                    </a:ext>
                  </a:extLst>
                </a:gridCol>
              </a:tblGrid>
              <a:tr h="35760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osoby fizyczne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osoby prawne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razem</a:t>
                      </a:r>
                      <a:endParaRPr lang="pl-PL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45561963"/>
                  </a:ext>
                </a:extLst>
              </a:tr>
              <a:tr h="35760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l-PL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Zinwentaryzowane</a:t>
                      </a:r>
                      <a:endParaRPr lang="pl-PL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l-PL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672 </a:t>
                      </a:r>
                      <a:r>
                        <a:rPr lang="pl-PL" sz="2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810,</a:t>
                      </a:r>
                      <a:r>
                        <a:rPr lang="pl-PL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996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120 </a:t>
                      </a:r>
                      <a:r>
                        <a:rPr lang="pl-PL" sz="2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627, </a:t>
                      </a:r>
                      <a:r>
                        <a:rPr lang="pl-PL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924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793 </a:t>
                      </a:r>
                      <a:r>
                        <a:rPr lang="pl-PL" sz="20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438,</a:t>
                      </a:r>
                      <a:r>
                        <a:rPr lang="pl-PL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920</a:t>
                      </a:r>
                      <a:endParaRPr lang="pl-PL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21076468"/>
                  </a:ext>
                </a:extLst>
              </a:tr>
              <a:tr h="35760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l-PL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Unieszkodliwione</a:t>
                      </a:r>
                      <a:endParaRPr lang="pl-PL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l-PL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99 </a:t>
                      </a:r>
                      <a:r>
                        <a:rPr lang="pl-PL" sz="2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086,</a:t>
                      </a:r>
                      <a:r>
                        <a:rPr lang="pl-PL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871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 </a:t>
                      </a:r>
                      <a:r>
                        <a:rPr lang="pl-PL" sz="2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586,</a:t>
                      </a:r>
                      <a:r>
                        <a:rPr lang="pl-PL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pl-PL" sz="2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257</a:t>
                      </a:r>
                      <a:endParaRPr lang="pl-PL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111 </a:t>
                      </a:r>
                      <a:r>
                        <a:rPr lang="pl-PL" sz="20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673, </a:t>
                      </a:r>
                      <a:r>
                        <a:rPr lang="pl-PL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128</a:t>
                      </a:r>
                      <a:endParaRPr lang="pl-PL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7298541"/>
                  </a:ext>
                </a:extLst>
              </a:tr>
              <a:tr h="35760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l-PL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Pozostałe do unieszkodliwienia</a:t>
                      </a:r>
                      <a:endParaRPr lang="pl-PL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l-PL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573 </a:t>
                      </a:r>
                      <a:r>
                        <a:rPr lang="pl-PL" sz="2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724,</a:t>
                      </a:r>
                      <a:r>
                        <a:rPr lang="pl-PL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426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108 </a:t>
                      </a:r>
                      <a:r>
                        <a:rPr lang="pl-PL" sz="2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041,</a:t>
                      </a:r>
                      <a:r>
                        <a:rPr lang="pl-PL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666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681 </a:t>
                      </a:r>
                      <a:r>
                        <a:rPr lang="pl-PL" sz="20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766, </a:t>
                      </a:r>
                      <a:r>
                        <a:rPr lang="pl-PL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092</a:t>
                      </a:r>
                      <a:endParaRPr lang="pl-PL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25601344"/>
                  </a:ext>
                </a:extLst>
              </a:tr>
            </a:tbl>
          </a:graphicData>
        </a:graphic>
      </p:graphicFrame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19AAD-6076-4377-A72A-0B8AA2108866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0221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73393"/>
          </a:xfrm>
        </p:spPr>
        <p:txBody>
          <a:bodyPr>
            <a:normAutofit/>
          </a:bodyPr>
          <a:lstStyle/>
          <a:p>
            <a:r>
              <a:rPr lang="pl-PL" sz="32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Bilans wyrobów zawierających azbest na terenie województwa wielkopolskiego</a:t>
            </a:r>
            <a:endParaRPr lang="pl-PL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2271251"/>
            <a:ext cx="4082935" cy="4320741"/>
          </a:xfrm>
        </p:spPr>
        <p:txBody>
          <a:bodyPr>
            <a:normAutofit/>
          </a:bodyPr>
          <a:lstStyle/>
          <a:p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Największa ilość wyrobów azbestowych w województwie wielkopolskim występuje we wschodniej i środkowej części. W powiatach: konińskim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słupeckim,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kolskim, tureckim, poznańskim, gnieźnieńskim, kaliskim, i ostrowskim. </a:t>
            </a:r>
          </a:p>
          <a:p>
            <a:endParaRPr lang="pl-P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432" y="884903"/>
            <a:ext cx="4382756" cy="4993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rostokąt 4"/>
          <p:cNvSpPr/>
          <p:nvPr/>
        </p:nvSpPr>
        <p:spPr>
          <a:xfrm rot="10800000" flipV="1">
            <a:off x="6836941" y="5975779"/>
            <a:ext cx="41397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Źródło: opracowanie Ekolog</a:t>
            </a:r>
            <a:r>
              <a:rPr kumimoji="0" lang="pl-PL" sz="900" b="0" i="0" u="none" strike="noStrike" kern="0" cap="none" spc="0" normalizeH="0" noProof="0" dirty="0" smtClean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kumimoji="0" lang="pl-PL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na podstawie Bazy Azbestowej (stan na 31.07.2017 r.)</a:t>
            </a:r>
            <a:endParaRPr kumimoji="0" lang="pl-PL" sz="900" b="0" i="0" u="none" strike="noStrike" kern="0" cap="none" spc="0" normalizeH="0" baseline="0" noProof="0" dirty="0">
              <a:ln>
                <a:noFill/>
              </a:ln>
              <a:solidFill>
                <a:srgbClr val="2F2B2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19AAD-6076-4377-A72A-0B8AA2108866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66497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EDEBE5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Bilans wyrobów zawierających azbest na terenie województwa wielkopolskiego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99457" y="2734492"/>
            <a:ext cx="3089366" cy="259774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l-PL" sz="1800" dirty="0" smtClean="0">
                <a:solidFill>
                  <a:srgbClr val="00000A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Nagromadzenie wyrobów azbestowych w województwie </a:t>
            </a:r>
            <a:r>
              <a:rPr lang="pl-PL" sz="1800" dirty="0" smtClean="0">
                <a:solidFill>
                  <a:srgbClr val="00000A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wielkopolskim </a:t>
            </a:r>
            <a:r>
              <a:rPr lang="pl-PL" sz="1800" dirty="0" smtClean="0">
                <a:solidFill>
                  <a:srgbClr val="00000A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[Mg/km</a:t>
            </a:r>
            <a:r>
              <a:rPr lang="pl-PL" sz="1800" baseline="30000" dirty="0" smtClean="0">
                <a:solidFill>
                  <a:srgbClr val="00000A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2</a:t>
            </a:r>
            <a:r>
              <a:rPr lang="pl-PL" sz="1800" dirty="0" smtClean="0">
                <a:solidFill>
                  <a:srgbClr val="00000A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].</a:t>
            </a:r>
          </a:p>
          <a:p>
            <a:endParaRPr lang="pl-PL" sz="16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165" y="1690688"/>
            <a:ext cx="3888431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rostokąt 5"/>
          <p:cNvSpPr/>
          <p:nvPr/>
        </p:nvSpPr>
        <p:spPr>
          <a:xfrm>
            <a:off x="4188824" y="5761658"/>
            <a:ext cx="2377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Źródło: opracowanie - Ekolog na podstawie Bazy Azbestowej (stan na 31.07.2017 r.)</a:t>
            </a:r>
            <a:endParaRPr kumimoji="0" lang="pl-PL" sz="900" b="0" i="0" u="none" strike="noStrike" kern="0" cap="none" spc="0" normalizeH="0" baseline="0" noProof="0" dirty="0">
              <a:ln>
                <a:noFill/>
              </a:ln>
              <a:solidFill>
                <a:srgbClr val="2F2B2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19AAD-6076-4377-A72A-0B8AA2108866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2090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0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Unieszkodliwianie odpadów zawierających azbest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1441" y="1825624"/>
            <a:ext cx="12100560" cy="4530725"/>
          </a:xfrm>
        </p:spPr>
        <p:txBody>
          <a:bodyPr>
            <a:normAutofit fontScale="77500" lnSpcReduction="20000"/>
          </a:bodyPr>
          <a:lstStyle/>
          <a:p>
            <a:pPr marL="285750" indent="-285750" algn="just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Jedyną powszechnie stosowaną metodą unieszkodliwiania odpadów zawierających azbest jest ich składowanie na specjalnie w tym celu wyznaczonym składowisku odpadów niebezpiecznych.</a:t>
            </a:r>
          </a:p>
          <a:p>
            <a:pPr marL="285750" indent="-285750" algn="just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Aktualnie w województwie wielkopolskim funkcjonuje tylko jedno składowisko odpadów przeznaczone do składowania odpadów zawierających azbest.</a:t>
            </a:r>
            <a:endParaRPr lang="pl-PL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Składowisko to mieści się w Koninie i jest prowadzone przez </a:t>
            </a:r>
            <a:r>
              <a:rPr lang="pl-PL" dirty="0">
                <a:solidFill>
                  <a:srgbClr val="000000"/>
                </a:solidFill>
                <a:latin typeface="Times New Roman" panose="02020603050405020304" pitchFamily="18" charset="0"/>
              </a:rPr>
              <a:t>Zakład Utylizacji Odpadów Sp. z o.o., ul. </a:t>
            </a:r>
            <a:r>
              <a:rPr lang="pl-PL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Sulańska</a:t>
            </a:r>
            <a:r>
              <a:rPr lang="pl-PL" dirty="0">
                <a:solidFill>
                  <a:srgbClr val="000000"/>
                </a:solidFill>
                <a:latin typeface="Times New Roman" panose="02020603050405020304" pitchFamily="18" charset="0"/>
              </a:rPr>
              <a:t> 11, 62-510 </a:t>
            </a:r>
            <a:r>
              <a:rPr lang="pl-PL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Konin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Jego całkowita pojemność wynosi 125 000 m3. Większość tej pojemności jest już wykorzystana.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719AAD-6076-4377-A72A-0B8AA2108866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31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0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Plany dotyczące kolejnych składowisk odpadów zawierających azbest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1441" y="1565752"/>
            <a:ext cx="12100560" cy="4790597"/>
          </a:xfrm>
        </p:spPr>
        <p:txBody>
          <a:bodyPr>
            <a:normAutofit fontScale="62500" lnSpcReduction="20000"/>
          </a:bodyPr>
          <a:lstStyle/>
          <a:p>
            <a:pPr marL="285750" indent="-285750" algn="just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Jak wynika z wcześniejszych zestawień pojemność składowiska w Koninie jest daleko niewystarczająca w stosunku do potrzeb całego województwa. W związku z tym planuje się utworzenie kolejnych składowisk, na których można by składować odpady zawierające azbest. Obecny „Plan gospodarki odpadami dla województwa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wielkopolskiego na lata 2019-2025 wraz z planem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inwestycyjnym” przewiduje powstanie następujących składowisk odpadów azbestowych:</a:t>
            </a:r>
          </a:p>
          <a:p>
            <a:pPr marL="285750" indent="-285750" algn="just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w miejscowości Witaszyczki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1a, 63-200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Jarocin,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prowadzone przez ZGO Sp. z o.o. w Jarocinie – Wielkopolskie Centrum Recyklingu, Witaszyczki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1a, 63-200 Jarocin – o pojemności 75 000 m3, planowany rok zakończenia budowy: 2022</a:t>
            </a:r>
          </a:p>
          <a:p>
            <a:pPr marL="285750" indent="-285750" algn="just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w miejscowości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Genowefa, 62-540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Kleczew prowadzone przez Zakład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Gospodarki Komunalnej i Mieszkaniowej ul. Rzemieślnicza 21 62-540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Kleczew – o pojemności 50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000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m3, planowany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rok zakończenia budowy: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</a:p>
          <a:p>
            <a:pPr marL="285750" indent="-285750" algn="just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w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miejscowości Biadaszki, gmina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Odolanów prowadzone przez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F.H.U Perz Elżbieta, ul. Odolanowska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105, 63-400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Ostrów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Wlkp.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719AAD-6076-4377-A72A-0B8AA2108866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2313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0864"/>
          </a:xfrm>
        </p:spPr>
        <p:txBody>
          <a:bodyPr>
            <a:normAutofit/>
          </a:bodyPr>
          <a:lstStyle/>
          <a:p>
            <a:r>
              <a:rPr lang="pl-PL" sz="4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Harmonogram realizacji </a:t>
            </a:r>
            <a:r>
              <a:rPr lang="pl-PL" sz="40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Programu</a:t>
            </a:r>
            <a:r>
              <a:rPr lang="pl-PL" sz="4000" i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pl-PL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410789"/>
            <a:ext cx="10515600" cy="783771"/>
          </a:xfrm>
        </p:spPr>
        <p:txBody>
          <a:bodyPr>
            <a:normAutofit lnSpcReduction="10000"/>
          </a:bodyPr>
          <a:lstStyle/>
          <a:p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Harmonogram realizacji zadań inwestycyjnych i pozainwestycyjnych przedstawia tabela poniżej:</a:t>
            </a:r>
          </a:p>
          <a:p>
            <a:endParaRPr lang="pl-PL" dirty="0"/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655854"/>
              </p:ext>
            </p:extLst>
          </p:nvPr>
        </p:nvGraphicFramePr>
        <p:xfrm>
          <a:off x="2516372" y="2499359"/>
          <a:ext cx="6922596" cy="4000257"/>
        </p:xfrm>
        <a:graphic>
          <a:graphicData uri="http://schemas.openxmlformats.org/drawingml/2006/table">
            <a:tbl>
              <a:tblPr/>
              <a:tblGrid>
                <a:gridCol w="38129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49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46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05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1" dirty="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/>
                          <a:cs typeface="Calibri"/>
                        </a:rPr>
                        <a:t>Zadanie</a:t>
                      </a:r>
                      <a:endParaRPr lang="pl-PL" sz="1200" dirty="0">
                        <a:solidFill>
                          <a:srgbClr val="00000A"/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1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/>
                          <a:cs typeface="Calibri"/>
                        </a:rPr>
                        <a:t>Jednostka realizująca</a:t>
                      </a:r>
                      <a:endParaRPr lang="pl-PL" sz="1200">
                        <a:solidFill>
                          <a:srgbClr val="00000A"/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1" dirty="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/>
                          <a:cs typeface="Calibri"/>
                        </a:rPr>
                        <a:t>Lata realizacji</a:t>
                      </a:r>
                      <a:endParaRPr lang="pl-PL" sz="1200" dirty="0">
                        <a:solidFill>
                          <a:srgbClr val="00000A"/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0564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1" dirty="0" smtClean="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/>
                          <a:cs typeface="Calibri"/>
                        </a:rPr>
                        <a:t>Zadania </a:t>
                      </a:r>
                      <a:r>
                        <a:rPr lang="pl-PL" sz="1200" b="1" dirty="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/>
                          <a:cs typeface="Calibri"/>
                        </a:rPr>
                        <a:t>inwestycyjne </a:t>
                      </a:r>
                      <a:endParaRPr lang="pl-PL" sz="1200" dirty="0">
                        <a:solidFill>
                          <a:srgbClr val="00000A"/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1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/>
                          <a:cs typeface="Calibri"/>
                        </a:rPr>
                        <a:t>Usunięcie wszystkich wyrobów zawierających azbest z terenu województwa wielkopolskiego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/>
                          <a:cs typeface="Calibri"/>
                        </a:rPr>
                        <a:t>Właściciele obiektów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aseline="0" dirty="0" smtClean="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/>
                          <a:cs typeface="Calibri"/>
                        </a:rPr>
                        <a:t> do </a:t>
                      </a:r>
                      <a:r>
                        <a:rPr lang="pl-PL" sz="1200" dirty="0" smtClean="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/>
                          <a:cs typeface="Calibri"/>
                        </a:rPr>
                        <a:t>2032</a:t>
                      </a:r>
                      <a:endParaRPr lang="pl-PL" sz="1200" dirty="0">
                        <a:solidFill>
                          <a:srgbClr val="00000A"/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0564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1" dirty="0" smtClean="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/>
                          <a:cs typeface="Calibri"/>
                        </a:rPr>
                        <a:t>Zadania </a:t>
                      </a:r>
                      <a:r>
                        <a:rPr lang="pl-PL" sz="1200" b="1" dirty="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/>
                          <a:cs typeface="Calibri"/>
                        </a:rPr>
                        <a:t>pozainwestycyjne</a:t>
                      </a:r>
                      <a:endParaRPr lang="pl-PL" sz="1200" dirty="0">
                        <a:solidFill>
                          <a:srgbClr val="00000A"/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94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/>
                          <a:cs typeface="Calibri"/>
                        </a:rPr>
                        <a:t>Przekazywanie przez gminy informacji o ilości i miejscu występowania wyrobów zawierających azbest na terenie województwa wielkopolskiego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/>
                          <a:cs typeface="Calibri"/>
                        </a:rPr>
                        <a:t>Wójt,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/>
                          <a:cs typeface="Calibri"/>
                        </a:rPr>
                        <a:t>Burmistrz,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/>
                          <a:cs typeface="Calibri"/>
                        </a:rPr>
                        <a:t>Prezydent miasta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/>
                          <a:cs typeface="Calibri"/>
                        </a:rPr>
                        <a:t>do</a:t>
                      </a:r>
                      <a:r>
                        <a:rPr lang="pl-PL" sz="1200" baseline="0" dirty="0" smtClean="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/>
                          <a:cs typeface="Calibri"/>
                        </a:rPr>
                        <a:t> </a:t>
                      </a:r>
                      <a:r>
                        <a:rPr lang="pl-PL" sz="1200" dirty="0" smtClean="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/>
                          <a:cs typeface="Calibri"/>
                        </a:rPr>
                        <a:t>2032</a:t>
                      </a:r>
                      <a:endParaRPr lang="pl-PL" sz="1200" dirty="0">
                        <a:solidFill>
                          <a:srgbClr val="00000A"/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726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/>
                          <a:cs typeface="Calibri"/>
                        </a:rPr>
                        <a:t>Opracowanie i aktualizacja gminnych, powiatowych </a:t>
                      </a:r>
                      <a:r>
                        <a:rPr lang="pl-PL" sz="1200" dirty="0" smtClean="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/>
                          <a:cs typeface="Calibri"/>
                        </a:rPr>
                        <a:t/>
                      </a:r>
                      <a:br>
                        <a:rPr lang="pl-PL" sz="1200" dirty="0" smtClean="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/>
                          <a:cs typeface="Calibri"/>
                        </a:rPr>
                      </a:br>
                      <a:r>
                        <a:rPr lang="pl-PL" sz="1200" dirty="0" smtClean="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/>
                          <a:cs typeface="Calibri"/>
                        </a:rPr>
                        <a:t>i </a:t>
                      </a:r>
                      <a:r>
                        <a:rPr lang="pl-PL" sz="1200" dirty="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/>
                          <a:cs typeface="Calibri"/>
                        </a:rPr>
                        <a:t>wojewódzkiego programu usuwania wyrobów zawierających azbest 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/>
                          <a:cs typeface="Calibri"/>
                        </a:rPr>
                        <a:t>Gmina, Powiat, Województwo</a:t>
                      </a:r>
                      <a:r>
                        <a:rPr lang="pl-PL" sz="1200" baseline="0" dirty="0" smtClean="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/>
                          <a:cs typeface="Calibri"/>
                        </a:rPr>
                        <a:t> Wielkopolskie</a:t>
                      </a:r>
                      <a:endParaRPr lang="pl-PL" sz="1200" dirty="0">
                        <a:solidFill>
                          <a:srgbClr val="00000A"/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/>
                          <a:cs typeface="Calibri"/>
                        </a:rPr>
                        <a:t>do</a:t>
                      </a:r>
                      <a:r>
                        <a:rPr lang="pl-PL" sz="1200" baseline="0" dirty="0" smtClean="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/>
                          <a:cs typeface="Calibri"/>
                        </a:rPr>
                        <a:t> </a:t>
                      </a:r>
                      <a:r>
                        <a:rPr lang="pl-PL" sz="1200" dirty="0" smtClean="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/>
                          <a:cs typeface="Calibri"/>
                        </a:rPr>
                        <a:t>2032</a:t>
                      </a:r>
                      <a:endParaRPr lang="pl-PL" sz="1200" dirty="0">
                        <a:solidFill>
                          <a:srgbClr val="00000A"/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94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/>
                          <a:cs typeface="Calibri"/>
                        </a:rPr>
                        <a:t>Zintensyfikowanie kontroli i sukcesywne likwidowanie „dzikich” wysypisk odpadów azbestowych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/>
                          <a:cs typeface="Calibri"/>
                        </a:rPr>
                        <a:t>Wójt,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/>
                          <a:cs typeface="Calibri"/>
                        </a:rPr>
                        <a:t>Burmistrz,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/>
                          <a:cs typeface="Calibri"/>
                        </a:rPr>
                        <a:t>Prezydent miasta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/>
                          <a:cs typeface="Calibri"/>
                        </a:rPr>
                        <a:t>do</a:t>
                      </a:r>
                      <a:r>
                        <a:rPr lang="pl-PL" sz="1200" baseline="0" dirty="0" smtClean="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/>
                          <a:cs typeface="Calibri"/>
                        </a:rPr>
                        <a:t> </a:t>
                      </a:r>
                      <a:r>
                        <a:rPr lang="pl-PL" sz="1200" dirty="0" smtClean="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/>
                          <a:cs typeface="Calibri"/>
                        </a:rPr>
                        <a:t>2032</a:t>
                      </a:r>
                      <a:endParaRPr lang="pl-PL" sz="1200" dirty="0">
                        <a:solidFill>
                          <a:srgbClr val="00000A"/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94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/>
                          <a:cs typeface="Calibri"/>
                        </a:rPr>
                        <a:t>Działania edukacyjno-informacyjne o szkodliwości azbestu </a:t>
                      </a:r>
                      <a:r>
                        <a:rPr lang="pl-PL" sz="1200" dirty="0" smtClean="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/>
                          <a:cs typeface="Calibri"/>
                        </a:rPr>
                        <a:t/>
                      </a:r>
                      <a:br>
                        <a:rPr lang="pl-PL" sz="1200" dirty="0" smtClean="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/>
                          <a:cs typeface="Calibri"/>
                        </a:rPr>
                      </a:br>
                      <a:r>
                        <a:rPr lang="pl-PL" sz="1200" dirty="0" smtClean="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/>
                          <a:cs typeface="Calibri"/>
                        </a:rPr>
                        <a:t>i </a:t>
                      </a:r>
                      <a:r>
                        <a:rPr lang="pl-PL" sz="1200" dirty="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/>
                          <a:cs typeface="Calibri"/>
                        </a:rPr>
                        <a:t>bezpiecznym użytkowaniu i usuwaniu wyrobów zawierających azbest 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/>
                          <a:cs typeface="Calibri"/>
                        </a:rPr>
                        <a:t>Jednostki samorządowe,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/>
                          <a:cs typeface="Calibri"/>
                        </a:rPr>
                        <a:t>Jednostki koordynujące,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/>
                          <a:cs typeface="Calibri"/>
                        </a:rPr>
                        <a:t>Organizacje ekologiczne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/>
                          <a:cs typeface="Calibri"/>
                        </a:rPr>
                        <a:t>do</a:t>
                      </a:r>
                      <a:r>
                        <a:rPr lang="pl-PL" sz="1200" baseline="0" dirty="0" smtClean="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/>
                          <a:cs typeface="Calibri"/>
                        </a:rPr>
                        <a:t> </a:t>
                      </a:r>
                      <a:r>
                        <a:rPr lang="pl-PL" sz="1200" dirty="0" smtClean="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/>
                          <a:cs typeface="Calibri"/>
                        </a:rPr>
                        <a:t>2032</a:t>
                      </a:r>
                      <a:endParaRPr lang="pl-PL" sz="1200" dirty="0">
                        <a:solidFill>
                          <a:srgbClr val="00000A"/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63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/>
                          <a:cs typeface="Calibri"/>
                        </a:rPr>
                        <a:t>Monitoring realizacji programu usuwania i unieszkodliwiania wyrobów zawierających azbest 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/>
                          <a:cs typeface="Calibri"/>
                        </a:rPr>
                        <a:t>Samorząd Województwa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aseline="0" dirty="0" smtClean="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/>
                          <a:cs typeface="Calibri"/>
                        </a:rPr>
                        <a:t> do </a:t>
                      </a:r>
                      <a:r>
                        <a:rPr lang="pl-PL" sz="1200" dirty="0" smtClean="0">
                          <a:solidFill>
                            <a:srgbClr val="00000A"/>
                          </a:solidFill>
                          <a:effectLst/>
                          <a:latin typeface="+mn-lt"/>
                          <a:ea typeface="Calibri"/>
                          <a:cs typeface="Calibri"/>
                        </a:rPr>
                        <a:t>2032</a:t>
                      </a:r>
                      <a:endParaRPr lang="pl-PL" sz="1200" dirty="0">
                        <a:solidFill>
                          <a:srgbClr val="00000A"/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19AAD-6076-4377-A72A-0B8AA2108866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860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8281"/>
          </a:xfrm>
        </p:spPr>
        <p:txBody>
          <a:bodyPr/>
          <a:lstStyle/>
          <a:p>
            <a:pPr algn="ctr"/>
            <a:r>
              <a:rPr lang="pl-PL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Szacunkowe koszty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 flipV="1">
            <a:off x="838200" y="1193074"/>
            <a:ext cx="10515600" cy="45719"/>
          </a:xfrm>
        </p:spPr>
        <p:txBody>
          <a:bodyPr>
            <a:normAutofit fontScale="25000" lnSpcReduction="20000"/>
          </a:bodyPr>
          <a:lstStyle/>
          <a:p>
            <a:endParaRPr lang="pl-PL" dirty="0"/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5087964"/>
              </p:ext>
            </p:extLst>
          </p:nvPr>
        </p:nvGraphicFramePr>
        <p:xfrm>
          <a:off x="2655919" y="1193075"/>
          <a:ext cx="6696742" cy="5408009"/>
        </p:xfrm>
        <a:graphic>
          <a:graphicData uri="http://schemas.openxmlformats.org/drawingml/2006/table">
            <a:tbl>
              <a:tblPr firstRow="1" firstCol="1" bandRow="1"/>
              <a:tblGrid>
                <a:gridCol w="31606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89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35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35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70798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b="1" dirty="0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Zestawienie kosztowo-ilościowe</a:t>
                      </a:r>
                      <a:endParaRPr lang="pl-PL" sz="10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032" marR="420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b="1" dirty="0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Jednostka</a:t>
                      </a:r>
                      <a:endParaRPr lang="pl-PL" sz="10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032" marR="420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900" b="1" dirty="0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Lata</a:t>
                      </a:r>
                      <a:endParaRPr lang="pl-PL" sz="9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032" marR="420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0798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b="1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2017-2022</a:t>
                      </a:r>
                      <a:endParaRPr lang="pl-PL" sz="100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032" marR="420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b="1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2023-2032</a:t>
                      </a:r>
                      <a:endParaRPr lang="pl-PL" sz="100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032" marR="420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98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Przewidziana do usunięcia ilość płyt azbestowo-cementowych (eksploatowana przez osoby fizyczne </a:t>
                      </a:r>
                      <a:r>
                        <a:rPr lang="pl-PL" sz="1000" dirty="0" smtClean="0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pl-PL" sz="1000" dirty="0" smtClean="0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</a:br>
                      <a:r>
                        <a:rPr lang="pl-PL" sz="1000" dirty="0" smtClean="0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i </a:t>
                      </a:r>
                      <a:r>
                        <a:rPr lang="pl-PL" sz="1000" dirty="0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prawne)</a:t>
                      </a:r>
                    </a:p>
                  </a:txBody>
                  <a:tcPr marL="42032" marR="420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pl-PL" sz="1000" baseline="30000" dirty="0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</a:t>
                      </a:r>
                      <a:endParaRPr lang="pl-PL" sz="10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032" marR="420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19 393 008,75</a:t>
                      </a:r>
                    </a:p>
                  </a:txBody>
                  <a:tcPr marL="42032" marR="420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23 402 566,25</a:t>
                      </a:r>
                    </a:p>
                  </a:txBody>
                  <a:tcPr marL="42032" marR="420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22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Przewidziana do usunięcia masa rur i złączy azbestowych (eksploatowana przez osoby fizyczne i prawne)</a:t>
                      </a:r>
                    </a:p>
                  </a:txBody>
                  <a:tcPr marL="42032" marR="420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Mg</a:t>
                      </a:r>
                    </a:p>
                  </a:txBody>
                  <a:tcPr marL="42032" marR="420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19 299,23</a:t>
                      </a:r>
                    </a:p>
                  </a:txBody>
                  <a:tcPr marL="42032" marR="420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23 587,95</a:t>
                      </a:r>
                    </a:p>
                  </a:txBody>
                  <a:tcPr marL="42032" marR="420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0798">
                <a:tc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Koszt usunięcia płyt</a:t>
                      </a:r>
                    </a:p>
                  </a:txBody>
                  <a:tcPr marL="42032" marR="420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08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Ilość płyt azbestowo-cementowych</a:t>
                      </a:r>
                    </a:p>
                  </a:txBody>
                  <a:tcPr marL="42032" marR="420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pl-PL" sz="1000" baseline="30000" dirty="0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</a:t>
                      </a:r>
                      <a:endParaRPr lang="pl-PL" sz="10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032" marR="420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19 393 008,75</a:t>
                      </a:r>
                    </a:p>
                  </a:txBody>
                  <a:tcPr marL="42032" marR="420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23 402 566,25</a:t>
                      </a:r>
                    </a:p>
                  </a:txBody>
                  <a:tcPr marL="42032" marR="420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07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Koszty usunięcia płyt azbestowo-cementowych</a:t>
                      </a:r>
                    </a:p>
                  </a:txBody>
                  <a:tcPr marL="42032" marR="420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b="1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tys. zł</a:t>
                      </a:r>
                      <a:endParaRPr lang="pl-PL" sz="100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032" marR="420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319 984,64</a:t>
                      </a:r>
                    </a:p>
                  </a:txBody>
                  <a:tcPr marL="42032" marR="420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391 092,34</a:t>
                      </a:r>
                    </a:p>
                  </a:txBody>
                  <a:tcPr marL="42032" marR="420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07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 b="1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Łącznie w latach 2017-2032</a:t>
                      </a:r>
                      <a:endParaRPr lang="pl-PL" sz="100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032" marR="420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b="1" dirty="0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711 076,99</a:t>
                      </a:r>
                      <a:endParaRPr lang="pl-PL" sz="10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032" marR="420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0798">
                <a:tc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Koszt usunięcia rur</a:t>
                      </a:r>
                    </a:p>
                  </a:txBody>
                  <a:tcPr marL="42032" marR="420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07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Masa rur i złączy azbestowych</a:t>
                      </a:r>
                    </a:p>
                  </a:txBody>
                  <a:tcPr marL="42032" marR="420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Mg</a:t>
                      </a:r>
                    </a:p>
                  </a:txBody>
                  <a:tcPr marL="42032" marR="420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19 299,23</a:t>
                      </a:r>
                    </a:p>
                  </a:txBody>
                  <a:tcPr marL="42032" marR="420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23 587,95</a:t>
                      </a:r>
                    </a:p>
                  </a:txBody>
                  <a:tcPr marL="42032" marR="420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07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Koszt usunięcia rur i złączy azbestowych</a:t>
                      </a:r>
                    </a:p>
                  </a:txBody>
                  <a:tcPr marL="42032" marR="420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b="1" dirty="0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tys. zł</a:t>
                      </a:r>
                      <a:endParaRPr lang="pl-PL" sz="10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032" marR="420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96 496,16</a:t>
                      </a:r>
                    </a:p>
                  </a:txBody>
                  <a:tcPr marL="42032" marR="420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117 939,75</a:t>
                      </a:r>
                    </a:p>
                  </a:txBody>
                  <a:tcPr marL="42032" marR="420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07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 b="1" dirty="0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Łącznie w latach 2017-2032</a:t>
                      </a:r>
                      <a:endParaRPr lang="pl-PL" sz="10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032" marR="420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b="1" dirty="0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214 435,92</a:t>
                      </a:r>
                      <a:endParaRPr lang="pl-PL" sz="10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032" marR="420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0798">
                <a:tc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Koszt nowego pokrycia dachowego</a:t>
                      </a:r>
                    </a:p>
                  </a:txBody>
                  <a:tcPr marL="42032" marR="420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66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Koszt materiału i usługi</a:t>
                      </a:r>
                    </a:p>
                  </a:txBody>
                  <a:tcPr marL="42032" marR="420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b="1" dirty="0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tys. zł</a:t>
                      </a:r>
                      <a:endParaRPr lang="pl-PL" sz="10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032" marR="420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1 551 440,70</a:t>
                      </a:r>
                    </a:p>
                  </a:txBody>
                  <a:tcPr marL="42032" marR="420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1 896 205,30</a:t>
                      </a:r>
                    </a:p>
                  </a:txBody>
                  <a:tcPr marL="42032" marR="420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771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 b="1" dirty="0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Łącznie w latach 2017-2032</a:t>
                      </a:r>
                      <a:endParaRPr lang="pl-PL" sz="10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032" marR="420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70798"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1050" dirty="0">
                        <a:solidFill>
                          <a:srgbClr val="00000A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2032" marR="420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b="1" dirty="0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3 447 646,00</a:t>
                      </a:r>
                      <a:endParaRPr lang="pl-PL" sz="10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032" marR="420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70798">
                <a:tc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Koszt wymiany rurociągu</a:t>
                      </a:r>
                    </a:p>
                  </a:txBody>
                  <a:tcPr marL="42032" marR="420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07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Koszt wymiany rur i złączy</a:t>
                      </a:r>
                    </a:p>
                  </a:txBody>
                  <a:tcPr marL="42032" marR="420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b="1" dirty="0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tys. zł</a:t>
                      </a:r>
                      <a:endParaRPr lang="pl-PL" sz="10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032" marR="420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192 992,32</a:t>
                      </a:r>
                    </a:p>
                  </a:txBody>
                  <a:tcPr marL="42032" marR="420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235 879,51</a:t>
                      </a:r>
                    </a:p>
                  </a:txBody>
                  <a:tcPr marL="42032" marR="420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707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 b="1" dirty="0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Łącznie w latach 2017-2032</a:t>
                      </a:r>
                      <a:endParaRPr lang="pl-PL" sz="10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032" marR="420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b="1" dirty="0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428 871,83</a:t>
                      </a:r>
                      <a:endParaRPr lang="pl-PL" sz="10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032" marR="420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70798">
                <a:tc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Ogólne koszty usunięcia wyrobów zawierających azbest</a:t>
                      </a:r>
                    </a:p>
                  </a:txBody>
                  <a:tcPr marL="42032" marR="420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3215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Koszty w poszczególnych okresach realizacji programu</a:t>
                      </a:r>
                    </a:p>
                  </a:txBody>
                  <a:tcPr marL="42032" marR="420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b="1" dirty="0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tys. zł</a:t>
                      </a:r>
                      <a:endParaRPr lang="pl-PL" sz="10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032" marR="420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416 480,80</a:t>
                      </a:r>
                    </a:p>
                  </a:txBody>
                  <a:tcPr marL="42032" marR="420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509 032,09</a:t>
                      </a:r>
                    </a:p>
                  </a:txBody>
                  <a:tcPr marL="42032" marR="420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707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 b="1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Łącznie w latach 2016-2032</a:t>
                      </a:r>
                      <a:endParaRPr lang="pl-PL" sz="100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032" marR="420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b="1" dirty="0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925 512,89</a:t>
                      </a:r>
                      <a:endParaRPr lang="pl-PL" sz="10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032" marR="420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70798">
                <a:tc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Ogólne koszty wymiany wyrobów zawierających azbest</a:t>
                      </a:r>
                    </a:p>
                  </a:txBody>
                  <a:tcPr marL="42032" marR="420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3215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Koszty w poszczególnych okresach realizacji programu</a:t>
                      </a:r>
                    </a:p>
                  </a:txBody>
                  <a:tcPr marL="42032" marR="420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b="1" dirty="0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tys. zł</a:t>
                      </a:r>
                      <a:endParaRPr lang="pl-PL" sz="10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032" marR="420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1 744 433,02</a:t>
                      </a:r>
                    </a:p>
                  </a:txBody>
                  <a:tcPr marL="42032" marR="420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2 132 084,80</a:t>
                      </a:r>
                    </a:p>
                  </a:txBody>
                  <a:tcPr marL="42032" marR="420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707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 b="1" dirty="0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Łącznie w latach 2017-2032</a:t>
                      </a:r>
                      <a:endParaRPr lang="pl-PL" sz="10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032" marR="420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b="1" dirty="0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3 876 517,82</a:t>
                      </a:r>
                      <a:endParaRPr lang="pl-PL" sz="10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032" marR="420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3332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 b="1" dirty="0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RAZEM (koszty usunięcia i wymiany wyrobów zawierających azbest)</a:t>
                      </a:r>
                      <a:endParaRPr lang="pl-PL" sz="10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032" marR="42032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b="1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tys. zł</a:t>
                      </a:r>
                      <a:endParaRPr lang="pl-PL" sz="100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032" marR="420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b="1" dirty="0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4 802 030,73</a:t>
                      </a:r>
                      <a:endParaRPr lang="pl-PL" sz="10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032" marR="420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</a:tbl>
          </a:graphicData>
        </a:graphic>
      </p:graphicFrame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19AAD-6076-4377-A72A-0B8AA2108866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05982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Schemat ilustrujący współpracę organów administracji rządowej, samorządu terytorialnego, jednostek inspekcyjnych i organizacji pozarządowych.</a:t>
            </a:r>
            <a:endParaRPr lang="pl-PL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Symbol zastępczy zawartości 3" descr="Znalezione obrazy dla zapytania schemat ilustrujÄcy wspÃ³ÅpracÄ organÃ³w administracji rzÄdowej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67644" y="1825625"/>
            <a:ext cx="5980623" cy="474143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19AAD-6076-4377-A72A-0B8AA2108866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98522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0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Wnioski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1441" y="1565752"/>
            <a:ext cx="12100560" cy="4790597"/>
          </a:xfrm>
        </p:spPr>
        <p:txBody>
          <a:bodyPr>
            <a:normAutofit fontScale="62500" lnSpcReduction="20000"/>
          </a:bodyPr>
          <a:lstStyle/>
          <a:p>
            <a:pPr marL="285750" indent="-285750" algn="just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Jak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wynika z powyższych zestawień,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 usuwania wyrobów zawierających azbest postępuje bardzo wolno.</a:t>
            </a:r>
          </a:p>
          <a:p>
            <a:pPr marL="285750" indent="-285750" algn="just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Ponadto programy usuwania wyrobów zawierających azbest:</a:t>
            </a:r>
          </a:p>
          <a:p>
            <a:pPr marL="285750" indent="-285750" algn="just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począwszy od Programu Oczyszczania Kraju z Azbestu na lata 2009 – 2032,</a:t>
            </a:r>
          </a:p>
          <a:p>
            <a:pPr marL="285750" indent="-285750" algn="just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poprzez wojewódzkie i powiatowe programy usuwania azbestu,</a:t>
            </a:r>
          </a:p>
          <a:p>
            <a:pPr marL="285750" indent="-285750" algn="just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a na gminnych programach usuwania azbestu skończywszy</a:t>
            </a:r>
          </a:p>
          <a:p>
            <a:pPr marL="285750" indent="-285750" algn="just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nie mają umocowania w ustawie.</a:t>
            </a:r>
          </a:p>
          <a:p>
            <a:pPr marL="285750" indent="-285750" algn="just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Brak sankcji za nieusuwanie wyrobów zawierających azbest.</a:t>
            </a:r>
          </a:p>
          <a:p>
            <a:pPr marL="285750" indent="-285750" algn="just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Brak szczegółowo określonych kompetencji poszczególnych organów w procesie usuwania wyrobów zawierających azbest.</a:t>
            </a:r>
          </a:p>
          <a:p>
            <a:pPr marL="285750" indent="-285750" algn="just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Między innymi z tych powodów już kilka lat temu pojawił się pomysł stworzenia ustawy o usuwaniu azbestu.</a:t>
            </a:r>
          </a:p>
          <a:p>
            <a:pPr marL="285750" indent="-285750" algn="just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pl-PL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719AAD-6076-4377-A72A-0B8AA2108866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924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5282"/>
          </a:xfrm>
        </p:spPr>
        <p:txBody>
          <a:bodyPr/>
          <a:lstStyle/>
          <a:p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Wprowadzenie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56705" y="1413164"/>
            <a:ext cx="10697095" cy="4763799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400" kern="15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Obecnie obowiązek sporządzania wojewódzkiego programu usuwania wyrobów zawierających azbest nie wynika z ustawy (jak to jest w przypadku innych planów i programów, np. ochrony powietrza, ochrony środowiska, ochrony środowiska przed hałasem czy planu gospodarki odpadami), lecz z Programu Oczyszczania Kraju z Azbestu na lata 2009 – 2032, który nie ma charakteru aktu prawa powszechnie obowiązującego.</a:t>
            </a:r>
          </a:p>
          <a:p>
            <a:pPr marL="12700" indent="0" algn="ctr">
              <a:lnSpc>
                <a:spcPct val="150000"/>
              </a:lnSpc>
              <a:buClr>
                <a:schemeClr val="tx2"/>
              </a:buClr>
              <a:buNone/>
              <a:tabLst>
                <a:tab pos="355600" algn="l"/>
              </a:tabLst>
            </a:pPr>
            <a:endParaRPr lang="pl-PL" sz="2400" dirty="0">
              <a:latin typeface="Times New Roman" panose="02020603050405020304" pitchFamily="18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19AAD-6076-4377-A72A-0B8AA2108866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9621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88307" y="365125"/>
            <a:ext cx="11235846" cy="1325563"/>
          </a:xfrm>
        </p:spPr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kern="150" dirty="0" smtClean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GRUPA </a:t>
            </a:r>
            <a:r>
              <a:rPr lang="pl-PL" kern="15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ROBOCZA DO SPRAW </a:t>
            </a:r>
            <a:r>
              <a:rPr lang="pl-PL" kern="150" dirty="0" smtClean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ZMIAN LEGISLACYJNYCH</a:t>
            </a:r>
            <a:r>
              <a:rPr lang="pl-PL" sz="2400" kern="15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/>
            </a:r>
            <a:br>
              <a:rPr lang="pl-PL" sz="2400" kern="15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</a:b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W ZAKRESIE PROBLEMATYKI AZBESTU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1441" y="1565752"/>
            <a:ext cx="12100560" cy="4790597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kern="15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W 2019 roku z inicjatywy Ministerstwa </a:t>
            </a:r>
            <a:r>
              <a:rPr lang="pl-PL" kern="150" dirty="0" smtClean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Rozwoju, Pracy </a:t>
            </a:r>
            <a:r>
              <a:rPr lang="pl-PL" kern="15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i Technologii powołana została Grupa Robocza do spraw zmian legislacyjnych w zakresie problematyki azbestu. W jej skład wchodzą przedstawiciele: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kern="15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- Ministerstwa </a:t>
            </a:r>
            <a:r>
              <a:rPr lang="pl-PL" kern="150" dirty="0" smtClean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Rozwoju, Pracy </a:t>
            </a:r>
            <a:r>
              <a:rPr lang="pl-PL" kern="15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i Technologii,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kern="15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- Ministerstwa </a:t>
            </a:r>
            <a:r>
              <a:rPr lang="pl-PL" kern="150" dirty="0" smtClean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Klimatu i Środowiska</a:t>
            </a:r>
            <a:r>
              <a:rPr lang="pl-PL" kern="15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kern="15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- Głównego Inspektoratu Sanitarnego,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kern="15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- Głównego Inspektoratu Pracy,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kern="15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- Głównego Inspektoratu Ochrony Środowiska,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kern="15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- Głównego Urzędu Nadzoru Budowlanego,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kern="15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- Instytutu Techniki Budowlanej,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kern="15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- Instytutu Medycyny Pracy – Ośrodka Referencyjnego Badań i Oceny Ryzyka Związanych z Azbestem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kern="15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- sześciu urzędów </a:t>
            </a:r>
            <a:r>
              <a:rPr lang="pl-PL" kern="150" dirty="0" smtClean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marszałkowskich</a:t>
            </a:r>
            <a:endParaRPr lang="pl-PL" kern="150" dirty="0">
              <a:latin typeface="Calibri" panose="020F0502020204030204" pitchFamily="34" charset="0"/>
              <a:ea typeface="Calibri" panose="020F050202020403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719AAD-6076-4377-A72A-0B8AA2108866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699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88307" y="365125"/>
            <a:ext cx="11235846" cy="1325563"/>
          </a:xfrm>
        </p:spPr>
        <p:txBody>
          <a:bodyPr>
            <a:norm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ZADANIA GRUPY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1441" y="1503123"/>
            <a:ext cx="12100560" cy="5218351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kern="15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Zasadniczym jej zadaniem jest </a:t>
            </a:r>
            <a:r>
              <a:rPr lang="pl-PL" b="1" kern="15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opracowanie założeń do przyszłej ustawy o azbeście</a:t>
            </a:r>
            <a:r>
              <a:rPr lang="pl-PL" kern="15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, która (wraz z aktami wykonawczymi do niej) ma w sposób kompleksowy uregulować w szczególności takie zagadnienia jak: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kern="15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- ewidencjonowanie azbestu i sprawozdawczość,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kern="15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- usuwanie azbestu (w tym m. in.: kwestie ochrony zdrowia i uprawnień do prowadzenia tego rodzaju działalności),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kern="15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- określenie ewentualnych sankcji za brak realizacji poszczególnych obowiązków – w szczególności za nieusunięcie wyrobów zawierających azbest do końca 2032 r.,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kern="15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- wskazanie rodzajów wyrobów zawierających azbest, które nie będą podlegały obowiązkowi usunięcia (np. zabudowane w ścianach budynków, czy znajdujące się pod ziemią),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kern="15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- doprecyzowanie kręgu adresatów obowiązków, zakazów i sankcji (posiadacz, wykorzystujący czy właściciel</a:t>
            </a:r>
            <a:r>
              <a:rPr lang="pl-PL" kern="150" dirty="0" smtClean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)</a:t>
            </a:r>
            <a:endParaRPr lang="pl-PL" kern="150" dirty="0">
              <a:latin typeface="Calibri" panose="020F0502020204030204" pitchFamily="34" charset="0"/>
              <a:ea typeface="Calibri" panose="020F050202020403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719AAD-6076-4377-A72A-0B8AA2108866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8288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360704" y="6467717"/>
            <a:ext cx="6183506" cy="285690"/>
          </a:xfrm>
        </p:spPr>
        <p:txBody>
          <a:bodyPr/>
          <a:lstStyle/>
          <a:p>
            <a:pPr algn="l" defTabSz="914213"/>
            <a:r>
              <a:rPr lang="pl-PL" sz="902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Szkolenie dofinansowane przez Ministerstwo Przedsiębiorczości i Technologii </a:t>
            </a:r>
            <a:br>
              <a:rPr lang="pl-PL" sz="902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902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ramach zadań wynikających z „Programu Oczyszczania Kraju z Azbestu na lata 2009-2032”</a:t>
            </a:r>
            <a:r>
              <a:rPr lang="pl-PL" sz="902" dirty="0">
                <a:solidFill>
                  <a:srgbClr val="00B05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902" dirty="0">
                <a:solidFill>
                  <a:srgbClr val="00B05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l-PL" sz="902" dirty="0">
              <a:solidFill>
                <a:srgbClr val="484848"/>
              </a:solidFill>
              <a:latin typeface="Open Sans"/>
            </a:endParaRPr>
          </a:p>
        </p:txBody>
      </p:sp>
      <p:sp>
        <p:nvSpPr>
          <p:cNvPr id="8" name="Symbol zastępczy zawartości 7"/>
          <p:cNvSpPr>
            <a:spLocks noGrp="1"/>
          </p:cNvSpPr>
          <p:nvPr>
            <p:ph sz="half" idx="1"/>
          </p:nvPr>
        </p:nvSpPr>
        <p:spPr>
          <a:xfrm>
            <a:off x="875882" y="2371654"/>
            <a:ext cx="10580848" cy="2628733"/>
          </a:xfrm>
        </p:spPr>
        <p:txBody>
          <a:bodyPr>
            <a:normAutofit lnSpcReduction="10000"/>
          </a:bodyPr>
          <a:lstStyle/>
          <a:p>
            <a:pPr algn="ctr"/>
            <a:r>
              <a:rPr lang="pl-PL" sz="3808" dirty="0">
                <a:solidFill>
                  <a:schemeClr val="tx2"/>
                </a:solidFill>
              </a:rPr>
              <a:t>Szkolenie e-learningowe dla pracowników inspekcji sanitarnej, inspekcji pracy, nadzoru budowlanego oraz urzędów gmin, w zakresie prawidłowego postępowania z wyrobami zawierającymi azbest. </a:t>
            </a:r>
          </a:p>
          <a:p>
            <a:pPr algn="ctr"/>
            <a:endParaRPr lang="pl-PL" dirty="0">
              <a:solidFill>
                <a:schemeClr val="tx2"/>
              </a:solidFill>
            </a:endParaRPr>
          </a:p>
        </p:txBody>
      </p:sp>
      <p:pic>
        <p:nvPicPr>
          <p:cNvPr id="2051" name="Picture 3" descr="Logotyp MPi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3364" y="452419"/>
            <a:ext cx="2242074" cy="596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biekt 1"/>
          <p:cNvGraphicFramePr>
            <a:graphicFrameLocks noChangeAspect="1"/>
          </p:cNvGraphicFramePr>
          <p:nvPr>
            <p:extLst/>
          </p:nvPr>
        </p:nvGraphicFramePr>
        <p:xfrm>
          <a:off x="586934" y="593744"/>
          <a:ext cx="1760801" cy="52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CorelDRAW" r:id="rId4" imgW="2258217" imgH="671945" progId="CorelDRAW.Graphic.12">
                  <p:embed/>
                </p:oleObj>
              </mc:Choice>
              <mc:Fallback>
                <p:oleObj name="CorelDRAW" r:id="rId4" imgW="2258217" imgH="671945" progId="CorelDRAW.Graphic.12">
                  <p:embed/>
                  <p:pic>
                    <p:nvPicPr>
                      <p:cNvPr id="2" name="Obiek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934" y="593744"/>
                        <a:ext cx="1760801" cy="524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Prostokąt 2"/>
          <p:cNvSpPr/>
          <p:nvPr/>
        </p:nvSpPr>
        <p:spPr>
          <a:xfrm>
            <a:off x="842894" y="1773337"/>
            <a:ext cx="4678674" cy="57414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3"/>
            <a:endParaRPr lang="pl-PL">
              <a:solidFill>
                <a:srgbClr val="484848"/>
              </a:solidFill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1986195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7" name="Picture 33" descr="C:\Users\mkopiec\Desktop\IMG_20190829_1137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380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948" y="1812902"/>
            <a:ext cx="4344900" cy="325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360704" y="2474877"/>
            <a:ext cx="6663414" cy="2999866"/>
          </a:xfrm>
        </p:spPr>
        <p:txBody>
          <a:bodyPr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pl-PL" sz="2204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Celem szkoleń jest przekazanie przedstawicielom grupy docelowej aktualnych informacji i podstaw prawnych dotyczących wykonywania obowiązków służbowych w zakresie kontroli oraz nadzoru wszelkich działań wykonywanych w kontakcie </a:t>
            </a:r>
            <a:br>
              <a:rPr lang="pl-PL" sz="2204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</a:br>
            <a:r>
              <a:rPr lang="pl-PL" sz="2204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z wyrobami zawierającymi azbest.</a:t>
            </a:r>
          </a:p>
        </p:txBody>
      </p:sp>
      <p:pic>
        <p:nvPicPr>
          <p:cNvPr id="7" name="Picture 3" descr="Logotyp MPi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9645" y="594333"/>
            <a:ext cx="2242074" cy="596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360704" y="6467717"/>
            <a:ext cx="6183506" cy="285690"/>
          </a:xfrm>
        </p:spPr>
        <p:txBody>
          <a:bodyPr/>
          <a:lstStyle/>
          <a:p>
            <a:pPr defTabSz="914213"/>
            <a:r>
              <a:rPr lang="pl-PL" sz="902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Szkolenie dofinansowane przez Ministerstwo Przedsiębiorczości i Technologii </a:t>
            </a:r>
            <a:br>
              <a:rPr lang="pl-PL" sz="902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902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ramach zadań wynikających z „Programu Oczyszczania Kraju z Azbestu na lata 2009-2032”</a:t>
            </a:r>
            <a:r>
              <a:rPr lang="pl-PL" sz="902" dirty="0">
                <a:solidFill>
                  <a:srgbClr val="00B05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902" dirty="0">
                <a:solidFill>
                  <a:srgbClr val="00B05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l-PL" sz="902" dirty="0">
              <a:solidFill>
                <a:srgbClr val="484848">
                  <a:lumMod val="50000"/>
                  <a:lumOff val="50000"/>
                </a:srgbClr>
              </a:solidFill>
              <a:latin typeface="Open Sans"/>
            </a:endParaRPr>
          </a:p>
        </p:txBody>
      </p:sp>
      <p:graphicFrame>
        <p:nvGraphicFramePr>
          <p:cNvPr id="5" name="Obiekt 4"/>
          <p:cNvGraphicFramePr>
            <a:graphicFrameLocks noChangeAspect="1"/>
          </p:cNvGraphicFramePr>
          <p:nvPr>
            <p:extLst/>
          </p:nvPr>
        </p:nvGraphicFramePr>
        <p:xfrm>
          <a:off x="586871" y="594333"/>
          <a:ext cx="1761472" cy="5238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" name="CorelDRAW" r:id="rId6" imgW="2258217" imgH="671945" progId="CorelDRAW.Graphic.12">
                  <p:embed/>
                </p:oleObj>
              </mc:Choice>
              <mc:Fallback>
                <p:oleObj name="CorelDRAW" r:id="rId6" imgW="2258217" imgH="671945" progId="CorelDRAW.Graphic.12">
                  <p:embed/>
                  <p:pic>
                    <p:nvPicPr>
                      <p:cNvPr id="5" name="Obiek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871" y="594333"/>
                        <a:ext cx="1761472" cy="52386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33" descr="C:\Users\mkopiec\Desktop\IMG_20190829_113749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084" r="56208" b="30705"/>
          <a:stretch/>
        </p:blipFill>
        <p:spPr bwMode="auto">
          <a:xfrm>
            <a:off x="7616948" y="2858392"/>
            <a:ext cx="1902697" cy="1212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20416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354260" y="1853613"/>
            <a:ext cx="6620995" cy="3877663"/>
          </a:xfrm>
        </p:spPr>
        <p:txBody>
          <a:bodyPr>
            <a:normAutofit lnSpcReduction="10000"/>
          </a:bodyPr>
          <a:lstStyle/>
          <a:p>
            <a:pPr algn="ctr"/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Szkolenie skierowane jest do przedstawicieli:</a:t>
            </a:r>
            <a:endParaRPr lang="pl-PL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Państwowej Inspekcji Sanitarnej,</a:t>
            </a:r>
            <a:endParaRPr lang="pl-PL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Font typeface="Wingdings" panose="05000000000000000000" pitchFamily="2" charset="2"/>
              <a:buChar char="§"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Państwowej Inspekcji Pracy,</a:t>
            </a:r>
            <a:endParaRPr lang="pl-PL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Font typeface="Wingdings" panose="05000000000000000000" pitchFamily="2" charset="2"/>
              <a:buChar char="§"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Nadzoru Budowlanego,</a:t>
            </a:r>
            <a:endParaRPr lang="pl-PL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Font typeface="Wingdings" panose="05000000000000000000" pitchFamily="2" charset="2"/>
              <a:buChar char="§"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Jednostek Samorządu Terytorialnego.</a:t>
            </a:r>
          </a:p>
          <a:p>
            <a:pPr algn="ctr">
              <a:buFont typeface="Wingdings" panose="05000000000000000000" pitchFamily="2" charset="2"/>
              <a:buChar char="§"/>
            </a:pPr>
            <a:endParaRPr lang="pl-PL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Ciekawą formę szkolenia zapewnia interaktywność, atrakcyjna oprawa wizualna oraz zastosowanie aktywizujących narzędzi dydaktycznych.</a:t>
            </a:r>
          </a:p>
          <a:p>
            <a:pPr algn="ctr">
              <a:buFont typeface="Wingdings" panose="05000000000000000000" pitchFamily="2" charset="2"/>
              <a:buChar char="§"/>
            </a:pPr>
            <a:endParaRPr lang="pl-PL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3" descr="Logotyp MPi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7786" y="594333"/>
            <a:ext cx="2242074" cy="596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360704" y="6467717"/>
            <a:ext cx="6183506" cy="285690"/>
          </a:xfrm>
        </p:spPr>
        <p:txBody>
          <a:bodyPr/>
          <a:lstStyle/>
          <a:p>
            <a:pPr defTabSz="914213"/>
            <a:r>
              <a:rPr lang="pl-PL" sz="902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Szkolenie dofinansowane przez Ministerstwo Przedsiębiorczości i Technologii </a:t>
            </a:r>
            <a:br>
              <a:rPr lang="pl-PL" sz="902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902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ramach zadań wynikających z „Programu Oczyszczania Kraju z Azbestu na lata 2009-2032”</a:t>
            </a:r>
            <a:r>
              <a:rPr lang="pl-PL" sz="902" dirty="0">
                <a:solidFill>
                  <a:srgbClr val="00B05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902" dirty="0">
                <a:solidFill>
                  <a:srgbClr val="00B05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l-PL" sz="902" dirty="0">
              <a:solidFill>
                <a:srgbClr val="484848">
                  <a:lumMod val="50000"/>
                  <a:lumOff val="50000"/>
                </a:srgbClr>
              </a:solidFill>
              <a:latin typeface="Open Sans"/>
            </a:endParaRPr>
          </a:p>
        </p:txBody>
      </p:sp>
      <p:graphicFrame>
        <p:nvGraphicFramePr>
          <p:cNvPr id="4" name="Obiekt 3"/>
          <p:cNvGraphicFramePr>
            <a:graphicFrameLocks noChangeAspect="1"/>
          </p:cNvGraphicFramePr>
          <p:nvPr>
            <p:extLst/>
          </p:nvPr>
        </p:nvGraphicFramePr>
        <p:xfrm>
          <a:off x="586934" y="593744"/>
          <a:ext cx="1760801" cy="52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2" name="CorelDRAW" r:id="rId4" imgW="2258217" imgH="671945" progId="CorelDRAW.Graphic.12">
                  <p:embed/>
                </p:oleObj>
              </mc:Choice>
              <mc:Fallback>
                <p:oleObj name="CorelDRAW" r:id="rId4" imgW="2258217" imgH="671945" progId="CorelDRAW.Graphic.12">
                  <p:embed/>
                  <p:pic>
                    <p:nvPicPr>
                      <p:cNvPr id="4" name="Obiek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934" y="593744"/>
                        <a:ext cx="1760801" cy="524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03" name="Picture 31" descr="C:\Users\mkopiec\Desktop\ZADANIA\3. Azbest Inspektor\elearning obrazy\zdjęcia\P107017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109" y="1860435"/>
            <a:ext cx="5006773" cy="3755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68473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360704" y="1789504"/>
            <a:ext cx="7054322" cy="3943209"/>
          </a:xfrm>
        </p:spPr>
        <p:txBody>
          <a:bodyPr>
            <a:normAutofit/>
          </a:bodyPr>
          <a:lstStyle/>
          <a:p>
            <a:r>
              <a:rPr lang="pl-PL" sz="2605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Szkolenie obejmuje:</a:t>
            </a:r>
          </a:p>
          <a:p>
            <a:pPr marL="359493" indent="-90669">
              <a:buFont typeface="Wingdings" panose="05000000000000000000" pitchFamily="2" charset="2"/>
              <a:buChar char="§"/>
            </a:pPr>
            <a:r>
              <a:rPr lang="pl-PL" sz="2605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Regulacje prawne, </a:t>
            </a:r>
          </a:p>
          <a:p>
            <a:pPr marL="359493" indent="-90669">
              <a:buFont typeface="Wingdings" panose="05000000000000000000" pitchFamily="2" charset="2"/>
              <a:buChar char="§"/>
            </a:pPr>
            <a:r>
              <a:rPr lang="pl-PL" sz="2605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Zastosowanie azbestu,</a:t>
            </a:r>
          </a:p>
          <a:p>
            <a:pPr marL="359493" indent="-90669">
              <a:buFont typeface="Wingdings" panose="05000000000000000000" pitchFamily="2" charset="2"/>
              <a:buChar char="§"/>
            </a:pPr>
            <a:r>
              <a:rPr lang="pl-PL" sz="2605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Identyfikacja i ocena stanu technicznego      wyrobów azbestowych,</a:t>
            </a:r>
          </a:p>
          <a:p>
            <a:pPr marL="359493" indent="-90669">
              <a:buFont typeface="Wingdings" panose="05000000000000000000" pitchFamily="2" charset="2"/>
              <a:buChar char="§"/>
            </a:pPr>
            <a:r>
              <a:rPr lang="pl-PL" sz="2605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Zagrożenia dla zdrowia,</a:t>
            </a:r>
          </a:p>
          <a:p>
            <a:pPr marL="359493" indent="-90669">
              <a:buFont typeface="Wingdings" panose="05000000000000000000" pitchFamily="2" charset="2"/>
              <a:buChar char="§"/>
            </a:pPr>
            <a:r>
              <a:rPr lang="pl-PL" sz="2605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Zasady BHP podczas prac w kontakcie </a:t>
            </a:r>
            <a:br>
              <a:rPr lang="pl-PL" sz="2605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605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 azbestem.</a:t>
            </a:r>
          </a:p>
        </p:txBody>
      </p:sp>
      <p:pic>
        <p:nvPicPr>
          <p:cNvPr id="7" name="Picture 3" descr="Logotyp MPi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7786" y="594333"/>
            <a:ext cx="2242074" cy="596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360704" y="6467717"/>
            <a:ext cx="6183506" cy="285690"/>
          </a:xfrm>
        </p:spPr>
        <p:txBody>
          <a:bodyPr/>
          <a:lstStyle/>
          <a:p>
            <a:pPr defTabSz="914213"/>
            <a:r>
              <a:rPr lang="pl-PL" sz="902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Szkolenie dofinansowane przez Ministerstwo Przedsiębiorczości i Technologii </a:t>
            </a:r>
            <a:br>
              <a:rPr lang="pl-PL" sz="902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902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ramach zadań wynikających z „Programu Oczyszczania Kraju z Azbestu na lata 2009-2032”</a:t>
            </a:r>
            <a:r>
              <a:rPr lang="pl-PL" sz="902" dirty="0">
                <a:solidFill>
                  <a:srgbClr val="00B05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902" dirty="0">
                <a:solidFill>
                  <a:srgbClr val="00B05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l-PL" sz="902" dirty="0">
              <a:solidFill>
                <a:srgbClr val="484848">
                  <a:lumMod val="50000"/>
                  <a:lumOff val="50000"/>
                </a:srgbClr>
              </a:solidFill>
              <a:latin typeface="Open Sans"/>
            </a:endParaRPr>
          </a:p>
        </p:txBody>
      </p:sp>
      <p:graphicFrame>
        <p:nvGraphicFramePr>
          <p:cNvPr id="5" name="Obiekt 4"/>
          <p:cNvGraphicFramePr>
            <a:graphicFrameLocks noChangeAspect="1"/>
          </p:cNvGraphicFramePr>
          <p:nvPr>
            <p:extLst/>
          </p:nvPr>
        </p:nvGraphicFramePr>
        <p:xfrm>
          <a:off x="586934" y="593744"/>
          <a:ext cx="1760801" cy="52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6" name="CorelDRAW" r:id="rId4" imgW="2258217" imgH="671945" progId="CorelDRAW.Graphic.12">
                  <p:embed/>
                </p:oleObj>
              </mc:Choice>
              <mc:Fallback>
                <p:oleObj name="CorelDRAW" r:id="rId4" imgW="2258217" imgH="671945" progId="CorelDRAW.Graphic.12">
                  <p:embed/>
                  <p:pic>
                    <p:nvPicPr>
                      <p:cNvPr id="5" name="Obiek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934" y="593744"/>
                        <a:ext cx="1760801" cy="524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51" name="Picture 31" descr="C:\Users\mkopiec\Filr\Współdzielone ze mną\AZBEST-filmy_i_zdjecia\Andrzej_z_drona\2019-05-09\Foto\DJI_026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9" t="11917" r="7153" b="8531"/>
          <a:stretch/>
        </p:blipFill>
        <p:spPr bwMode="auto">
          <a:xfrm>
            <a:off x="6704178" y="1587192"/>
            <a:ext cx="5243608" cy="392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96659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2" name="Picture 26" descr="C:\Users\mkopiec\Desktop\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810" y="2263024"/>
            <a:ext cx="5057328" cy="255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3" name="Picture 17" descr="C:\Users\mkopiec\Desktop\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335" y="2265256"/>
            <a:ext cx="5043872" cy="255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C:\Users\mkopiec\Desktop\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811" y="2274241"/>
            <a:ext cx="5043872" cy="254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5" name="Picture 29" descr="C:\Users\mkopiec\Desktop\a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97"/>
          <a:stretch/>
        </p:blipFill>
        <p:spPr bwMode="auto">
          <a:xfrm>
            <a:off x="6522511" y="2268632"/>
            <a:ext cx="5016172" cy="255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7" name="Picture 31" descr="C:\Users\mkopiec\Desktop\b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335" y="2263024"/>
            <a:ext cx="5139403" cy="255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5" name="Picture 19" descr="C:\Users\mkopiec\Desktop\3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797" y="2263024"/>
            <a:ext cx="5297922" cy="268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29455" y="2235540"/>
            <a:ext cx="5942678" cy="2848295"/>
          </a:xfrm>
        </p:spPr>
        <p:txBody>
          <a:bodyPr/>
          <a:lstStyle/>
          <a:p>
            <a:pPr algn="ctr"/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Ponadto dla </a:t>
            </a: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każdej z grup zawodowych 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objętej </a:t>
            </a: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szkoleniami, 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zostały przygotowane  </a:t>
            </a: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dedykowane moduły 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specjalistyczne obejmujące podstawy prawne, </a:t>
            </a: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opis kompetencji 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oraz inne zagadnienia związane </a:t>
            </a:r>
            <a:br>
              <a:rPr lang="pl-PL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 azbestem, istotne dla instytucji</a:t>
            </a: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które reprezentują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pl-PL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3" descr="Logotyp MPi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9645" y="594333"/>
            <a:ext cx="2242074" cy="596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360704" y="6467717"/>
            <a:ext cx="6183506" cy="285690"/>
          </a:xfrm>
        </p:spPr>
        <p:txBody>
          <a:bodyPr/>
          <a:lstStyle/>
          <a:p>
            <a:pPr defTabSz="914213"/>
            <a:r>
              <a:rPr lang="pl-PL" sz="902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Szkolenie dofinansowane przez Ministerstwo Przedsiębiorczości i Technologii </a:t>
            </a:r>
            <a:br>
              <a:rPr lang="pl-PL" sz="902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902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ramach zadań wynikających z „Programu Oczyszczania Kraju z Azbestu na lata 2009-2032”</a:t>
            </a:r>
            <a:r>
              <a:rPr lang="pl-PL" sz="902" dirty="0">
                <a:solidFill>
                  <a:srgbClr val="00B05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902" dirty="0">
                <a:solidFill>
                  <a:srgbClr val="00B05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l-PL" sz="902" dirty="0">
              <a:solidFill>
                <a:srgbClr val="484848">
                  <a:lumMod val="50000"/>
                  <a:lumOff val="50000"/>
                </a:srgbClr>
              </a:solidFill>
              <a:latin typeface="Open Sans"/>
            </a:endParaRPr>
          </a:p>
        </p:txBody>
      </p:sp>
      <p:graphicFrame>
        <p:nvGraphicFramePr>
          <p:cNvPr id="4" name="Obiekt 3"/>
          <p:cNvGraphicFramePr>
            <a:graphicFrameLocks noChangeAspect="1"/>
          </p:cNvGraphicFramePr>
          <p:nvPr>
            <p:extLst/>
          </p:nvPr>
        </p:nvGraphicFramePr>
        <p:xfrm>
          <a:off x="586934" y="593744"/>
          <a:ext cx="1760801" cy="52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0" name="CorelDRAW" r:id="rId10" imgW="2258217" imgH="671945" progId="CorelDRAW.Graphic.12">
                  <p:embed/>
                </p:oleObj>
              </mc:Choice>
              <mc:Fallback>
                <p:oleObj name="CorelDRAW" r:id="rId10" imgW="2258217" imgH="671945" progId="CorelDRAW.Graphic.12">
                  <p:embed/>
                  <p:pic>
                    <p:nvPicPr>
                      <p:cNvPr id="4" name="Obiek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934" y="593744"/>
                        <a:ext cx="1760801" cy="524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948979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0" presetClass="entr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4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10" presetClass="entr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10" presetClass="entr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4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10" presetClass="entr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4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000"/>
                            </p:stCondLst>
                            <p:childTnLst>
                              <p:par>
                                <p:cTn id="49" presetID="10" presetClass="entr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4000"/>
                            </p:stCondLst>
                            <p:childTnLst>
                              <p:par>
                                <p:cTn id="53" presetID="10" presetClass="entr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4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6000"/>
                            </p:stCondLst>
                            <p:childTnLst>
                              <p:par>
                                <p:cTn id="57" presetID="10" presetClass="entr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4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8000"/>
                            </p:stCondLst>
                            <p:childTnLst>
                              <p:par>
                                <p:cTn id="61" presetID="10" presetClass="entr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0"/>
                            </p:stCondLst>
                            <p:childTnLst>
                              <p:par>
                                <p:cTn id="65" presetID="10" presetClass="entr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4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2000"/>
                            </p:stCondLst>
                            <p:childTnLst>
                              <p:par>
                                <p:cTn id="69" presetID="10" presetClass="entr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4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4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4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875882" y="2366679"/>
            <a:ext cx="10803978" cy="3021920"/>
          </a:xfrm>
        </p:spPr>
        <p:txBody>
          <a:bodyPr>
            <a:normAutofit/>
          </a:bodyPr>
          <a:lstStyle/>
          <a:p>
            <a:pPr algn="ctr"/>
            <a:r>
              <a:rPr lang="pl-PL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Adres strony ze szkoleniem:</a:t>
            </a:r>
          </a:p>
          <a:p>
            <a:pPr algn="ctr"/>
            <a:r>
              <a:rPr lang="pl-PL" sz="4008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WWW.AZBESTINSPEKTOR.GIG.EU</a:t>
            </a:r>
          </a:p>
          <a:p>
            <a:pPr algn="ctr"/>
            <a:r>
              <a:rPr lang="pl-PL" dirty="0" smtClean="0">
                <a:latin typeface="Calibri" panose="020F0502020204030204" pitchFamily="34" charset="0"/>
                <a:cs typeface="Calibri" panose="020F0502020204030204" pitchFamily="34" charset="0"/>
              </a:rPr>
              <a:t>Dostęp 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do szkolenia </a:t>
            </a:r>
            <a:r>
              <a:rPr lang="pl-PL" dirty="0" smtClean="0">
                <a:latin typeface="Calibri" panose="020F0502020204030204" pitchFamily="34" charset="0"/>
                <a:cs typeface="Calibri" panose="020F0502020204030204" pitchFamily="34" charset="0"/>
              </a:rPr>
              <a:t>jest 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możliwy zarówno z urządzeń stacjonarnych jak i mobilnych, z wykorzystaniem najpopularniejszych ogólnodostępnych przeglądarek internetowych</a:t>
            </a:r>
            <a:r>
              <a:rPr lang="pl-PL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ctr"/>
            <a:r>
              <a:rPr lang="pl-PL" dirty="0" smtClean="0">
                <a:latin typeface="Calibri" panose="020F0502020204030204" pitchFamily="34" charset="0"/>
                <a:cs typeface="Calibri" panose="020F0502020204030204" pitchFamily="34" charset="0"/>
              </a:rPr>
              <a:t>Wszelkie informacje techniczne i organizacyjne są dostępne na stronie internetowej</a:t>
            </a:r>
            <a:endParaRPr lang="pl-PL" dirty="0">
              <a:solidFill>
                <a:srgbClr val="FF0000"/>
              </a:solidFill>
            </a:endParaRPr>
          </a:p>
        </p:txBody>
      </p:sp>
      <p:pic>
        <p:nvPicPr>
          <p:cNvPr id="6" name="Picture 3" descr="Logotyp MPi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7786" y="594333"/>
            <a:ext cx="2242074" cy="596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360704" y="6467717"/>
            <a:ext cx="6183506" cy="285690"/>
          </a:xfrm>
        </p:spPr>
        <p:txBody>
          <a:bodyPr/>
          <a:lstStyle/>
          <a:p>
            <a:pPr algn="l" defTabSz="914213"/>
            <a:r>
              <a:rPr lang="pl-PL" sz="902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Szkolenie dofinansowane przez Ministerstwo Przedsiębiorczości i Technologii </a:t>
            </a:r>
            <a:br>
              <a:rPr lang="pl-PL" sz="902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902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ramach zadań wynikających z „Programu Oczyszczania Kraju z Azbestu na lata 2009-2032”</a:t>
            </a:r>
            <a:r>
              <a:rPr lang="pl-PL" sz="902" dirty="0">
                <a:solidFill>
                  <a:srgbClr val="00B05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902" dirty="0">
                <a:solidFill>
                  <a:srgbClr val="00B05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l-PL" sz="902" dirty="0">
              <a:solidFill>
                <a:srgbClr val="484848"/>
              </a:solidFill>
              <a:latin typeface="Open Sans"/>
            </a:endParaRPr>
          </a:p>
        </p:txBody>
      </p:sp>
      <p:graphicFrame>
        <p:nvGraphicFramePr>
          <p:cNvPr id="8" name="Obiekt 7"/>
          <p:cNvGraphicFramePr>
            <a:graphicFrameLocks noChangeAspect="1"/>
          </p:cNvGraphicFramePr>
          <p:nvPr>
            <p:extLst/>
          </p:nvPr>
        </p:nvGraphicFramePr>
        <p:xfrm>
          <a:off x="586934" y="593744"/>
          <a:ext cx="1760801" cy="52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4" name="CorelDRAW" r:id="rId4" imgW="2258217" imgH="671945" progId="CorelDRAW.Graphic.12">
                  <p:embed/>
                </p:oleObj>
              </mc:Choice>
              <mc:Fallback>
                <p:oleObj name="CorelDRAW" r:id="rId4" imgW="2258217" imgH="671945" progId="CorelDRAW.Graphic.12">
                  <p:embed/>
                  <p:pic>
                    <p:nvPicPr>
                      <p:cNvPr id="8" name="Obiek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934" y="593744"/>
                        <a:ext cx="1760801" cy="524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Prostokąt 8"/>
          <p:cNvSpPr/>
          <p:nvPr/>
        </p:nvSpPr>
        <p:spPr>
          <a:xfrm>
            <a:off x="842894" y="1773337"/>
            <a:ext cx="4678674" cy="57414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3"/>
            <a:endParaRPr lang="pl-PL">
              <a:solidFill>
                <a:srgbClr val="484848"/>
              </a:solidFill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4841379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03408"/>
          </a:xfrm>
        </p:spPr>
        <p:txBody>
          <a:bodyPr>
            <a:normAutofit/>
          </a:bodyPr>
          <a:lstStyle/>
          <a:p>
            <a:pPr algn="ctr"/>
            <a:r>
              <a:rPr lang="pl-PL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Dziękuję za uwagę</a:t>
            </a:r>
            <a:endParaRPr lang="pl-PL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19AAD-6076-4377-A72A-0B8AA2108866}" type="slidenum">
              <a:rPr lang="pl-PL" smtClean="0"/>
              <a:t>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8054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5282"/>
          </a:xfrm>
        </p:spPr>
        <p:txBody>
          <a:bodyPr/>
          <a:lstStyle/>
          <a:p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Wprowadzenie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56705" y="1413164"/>
            <a:ext cx="10697095" cy="4763799"/>
          </a:xfrm>
        </p:spPr>
        <p:txBody>
          <a:bodyPr>
            <a:normAutofit fontScale="92500" lnSpcReduction="10000"/>
          </a:bodyPr>
          <a:lstStyle/>
          <a:p>
            <a:pPr marL="355600" indent="-342900" algn="just">
              <a:lnSpc>
                <a:spcPct val="150000"/>
              </a:lnSpc>
              <a:buClr>
                <a:schemeClr val="tx2"/>
              </a:buClr>
              <a:buFont typeface="Wingdings" pitchFamily="2" charset="2"/>
              <a:buChar char="§"/>
              <a:tabLst>
                <a:tab pos="355600" algn="l"/>
              </a:tabLst>
            </a:pPr>
            <a:r>
              <a:rPr lang="pl-PL" sz="2400" dirty="0" smtClean="0">
                <a:latin typeface="Times New Roman" panose="02020603050405020304" pitchFamily="18" charset="0"/>
                <a:cs typeface="Arial"/>
              </a:rPr>
              <a:t>„Program usuwania azbestu i wyrobów zawierających azbest dla województwa wielkopolskiego” przyjęto uchwałą Nr XXVIII/389/08 Sejmiku Województwa Wielkopolskiego z dnia 27.10.2008 r.</a:t>
            </a:r>
          </a:p>
          <a:p>
            <a:pPr marL="355600" indent="-342900" algn="just">
              <a:lnSpc>
                <a:spcPct val="150000"/>
              </a:lnSpc>
              <a:buClr>
                <a:schemeClr val="tx2"/>
              </a:buClr>
              <a:buFont typeface="Wingdings" pitchFamily="2" charset="2"/>
              <a:buChar char="§"/>
              <a:tabLst>
                <a:tab pos="355600" algn="l"/>
              </a:tabLst>
            </a:pPr>
            <a:r>
              <a:rPr lang="pl-PL" sz="2400" dirty="0" smtClean="0">
                <a:latin typeface="Times New Roman" panose="02020603050405020304" pitchFamily="18" charset="0"/>
                <a:cs typeface="Arial"/>
              </a:rPr>
              <a:t>„Program usuwania azbestu i wyrobów zawierających azbest dla województwa wielkopolskiego” przyjęty uchwałą Nr XXXVII/889/17 Sejmiku Województwa Wielkopolskiego z dnia 23.10.2017 r. jest aktualizacją programu z 2008 r.</a:t>
            </a:r>
          </a:p>
          <a:p>
            <a:pPr marL="0" indent="0" algn="just">
              <a:lnSpc>
                <a:spcPct val="150000"/>
              </a:lnSpc>
              <a:spcBef>
                <a:spcPts val="600"/>
              </a:spcBef>
              <a:buClr>
                <a:schemeClr val="tx2"/>
              </a:buClr>
              <a:buNone/>
              <a:tabLst>
                <a:tab pos="355600" algn="l"/>
              </a:tabLst>
            </a:pPr>
            <a:r>
              <a:rPr lang="pl-PL" sz="2400" dirty="0">
                <a:latin typeface="Times New Roman" panose="02020603050405020304" pitchFamily="18" charset="0"/>
                <a:cs typeface="Arial"/>
              </a:rPr>
              <a:t>	</a:t>
            </a:r>
            <a:endParaRPr lang="pl-PL" sz="2400" dirty="0" smtClean="0">
              <a:latin typeface="Times New Roman" panose="02020603050405020304" pitchFamily="18" charset="0"/>
              <a:cs typeface="Arial"/>
            </a:endParaRPr>
          </a:p>
          <a:p>
            <a:pPr marL="0" indent="0" algn="ctr">
              <a:lnSpc>
                <a:spcPct val="150000"/>
              </a:lnSpc>
              <a:spcBef>
                <a:spcPts val="600"/>
              </a:spcBef>
              <a:buClr>
                <a:schemeClr val="tx2"/>
              </a:buClr>
              <a:buNone/>
              <a:tabLst>
                <a:tab pos="355600" algn="l"/>
              </a:tabLst>
            </a:pPr>
            <a:r>
              <a:rPr lang="pl-PL" sz="2400" dirty="0" smtClean="0">
                <a:latin typeface="Times New Roman" panose="02020603050405020304" pitchFamily="18" charset="0"/>
                <a:cs typeface="Arial"/>
              </a:rPr>
              <a:t>Wyżej wymienione Programy są spójne </a:t>
            </a:r>
            <a:r>
              <a:rPr lang="pl-PL" sz="2400" dirty="0">
                <a:latin typeface="Times New Roman" panose="02020603050405020304" pitchFamily="18" charset="0"/>
                <a:cs typeface="Arial"/>
              </a:rPr>
              <a:t>z „Programem Oczyszczania Kraju </a:t>
            </a:r>
            <a:endParaRPr lang="pl-PL" sz="2400" dirty="0" smtClean="0">
              <a:latin typeface="Times New Roman" panose="02020603050405020304" pitchFamily="18" charset="0"/>
              <a:cs typeface="Arial"/>
            </a:endParaRPr>
          </a:p>
          <a:p>
            <a:pPr marL="0" indent="0" algn="ctr">
              <a:lnSpc>
                <a:spcPct val="150000"/>
              </a:lnSpc>
              <a:spcBef>
                <a:spcPts val="600"/>
              </a:spcBef>
              <a:buClr>
                <a:schemeClr val="tx2"/>
              </a:buClr>
              <a:buNone/>
              <a:tabLst>
                <a:tab pos="355600" algn="l"/>
              </a:tabLst>
            </a:pPr>
            <a:r>
              <a:rPr lang="pl-PL" sz="2400" dirty="0">
                <a:latin typeface="Times New Roman" panose="02020603050405020304" pitchFamily="18" charset="0"/>
                <a:cs typeface="Arial"/>
              </a:rPr>
              <a:t>	</a:t>
            </a:r>
            <a:r>
              <a:rPr lang="pl-PL" sz="2400" dirty="0" smtClean="0">
                <a:latin typeface="Times New Roman" panose="02020603050405020304" pitchFamily="18" charset="0"/>
                <a:cs typeface="Arial"/>
              </a:rPr>
              <a:t>z  Azbestu </a:t>
            </a:r>
            <a:r>
              <a:rPr lang="pl-PL" sz="2400" dirty="0">
                <a:latin typeface="Times New Roman" panose="02020603050405020304" pitchFamily="18" charset="0"/>
                <a:cs typeface="Arial"/>
              </a:rPr>
              <a:t>na </a:t>
            </a:r>
            <a:r>
              <a:rPr lang="pl-PL" sz="2400" dirty="0" smtClean="0">
                <a:latin typeface="Times New Roman" panose="02020603050405020304" pitchFamily="18" charset="0"/>
                <a:cs typeface="Arial"/>
              </a:rPr>
              <a:t>lata </a:t>
            </a:r>
            <a:r>
              <a:rPr lang="pl-PL" sz="2400" dirty="0">
                <a:latin typeface="Times New Roman" panose="02020603050405020304" pitchFamily="18" charset="0"/>
                <a:cs typeface="Arial"/>
              </a:rPr>
              <a:t>2009 – 2032” z 2010 r.</a:t>
            </a:r>
          </a:p>
          <a:p>
            <a:pPr marL="12700" indent="0" algn="ctr">
              <a:lnSpc>
                <a:spcPct val="150000"/>
              </a:lnSpc>
              <a:buClr>
                <a:schemeClr val="tx2"/>
              </a:buClr>
              <a:buNone/>
              <a:tabLst>
                <a:tab pos="355600" algn="l"/>
              </a:tabLst>
            </a:pPr>
            <a:endParaRPr lang="pl-PL" sz="2400" dirty="0">
              <a:latin typeface="Times New Roman" panose="02020603050405020304" pitchFamily="18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19AAD-6076-4377-A72A-0B8AA2108866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36074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Cele Programu: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579419"/>
            <a:ext cx="10515600" cy="4597544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0000"/>
              </a:lnSpc>
              <a:buNone/>
            </a:pPr>
            <a:endParaRPr lang="pl-PL" b="1" i="1" dirty="0">
              <a:cs typeface="Times New Roman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pl-PL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GŁÓWNY CEL PROGRAMU: Określenie </a:t>
            </a:r>
            <a:r>
              <a:rPr lang="pl-PL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działań prowadzących do całkowitego usunięcia do 2032 roku wyrobów zawierających azbest </a:t>
            </a:r>
            <a:r>
              <a:rPr lang="pl-PL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 </a:t>
            </a:r>
            <a:r>
              <a:rPr lang="pl-PL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terenu województwa wielkopolskiego poprzez stopniową eliminację tych wyrobów </a:t>
            </a:r>
            <a:r>
              <a:rPr lang="pl-PL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oraz </a:t>
            </a:r>
            <a:r>
              <a:rPr lang="pl-PL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ich bezpieczne unieszkodliwianie.</a:t>
            </a:r>
          </a:p>
          <a:p>
            <a:pPr marL="0" indent="0">
              <a:lnSpc>
                <a:spcPct val="100000"/>
              </a:lnSpc>
              <a:buNone/>
            </a:pP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ct val="150000"/>
              </a:lnSpc>
            </a:pPr>
            <a:r>
              <a:rPr lang="pl-PL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Pozostałe cele </a:t>
            </a:r>
            <a:r>
              <a:rPr lang="pl-PL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Programu</a:t>
            </a:r>
            <a:r>
              <a:rPr lang="pl-PL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</a:t>
            </a:r>
            <a:r>
              <a:rPr lang="pl-PL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12700">
              <a:lnSpc>
                <a:spcPct val="150000"/>
              </a:lnSpc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cena Programu realizowanego w latach 2009-2016,</a:t>
            </a:r>
          </a:p>
          <a:p>
            <a:pPr lvl="0"/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minimalizacja negatywnych skutków zdrowotnych spowodowanych obecnością azbestu na terytorium kraju oraz kontaktem z włóknami azbestu,</a:t>
            </a:r>
          </a:p>
          <a:p>
            <a:pPr lvl="0"/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likwidacja szkodliwego oddziaływania azbestu na środowisko.</a:t>
            </a:r>
          </a:p>
          <a:p>
            <a:endParaRPr lang="pl-PL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19AAD-6076-4377-A72A-0B8AA2108866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16524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23562"/>
            <a:ext cx="10515600" cy="1325563"/>
          </a:xfrm>
        </p:spPr>
        <p:txBody>
          <a:bodyPr/>
          <a:lstStyle/>
          <a:p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Regulacje prawne: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2069869"/>
            <a:ext cx="10515600" cy="4107094"/>
          </a:xfrm>
        </p:spPr>
        <p:txBody>
          <a:bodyPr>
            <a:normAutofit fontScale="92500"/>
          </a:bodyPr>
          <a:lstStyle/>
          <a:p>
            <a:pPr algn="ctr">
              <a:lnSpc>
                <a:spcPct val="150000"/>
              </a:lnSpc>
            </a:pPr>
            <a:r>
              <a:rPr lang="pl-PL" alt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USTAWA z dnia 19 czerwca 1997 r. </a:t>
            </a:r>
            <a:br>
              <a:rPr lang="pl-PL" alt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alt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zakazie stosowania wyrobów zawierających </a:t>
            </a:r>
            <a:r>
              <a:rPr lang="pl-PL" alt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azbest</a:t>
            </a:r>
            <a:endParaRPr lang="pl-PL" altLang="pl-PL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pl-PL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28 września 1998 r. zakończono produkcję płyt </a:t>
            </a:r>
            <a:endParaRPr lang="pl-PL" b="1" dirty="0" smtClean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buNone/>
              <a:defRPr/>
            </a:pPr>
            <a:r>
              <a:rPr lang="pl-PL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azbestowo-cementowych</a:t>
            </a:r>
            <a:endParaRPr lang="pl-PL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pl-PL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 28 marca 1999 r. obowiązuje zakaz obrotu azbestem i wyrobami </a:t>
            </a:r>
            <a:br>
              <a:rPr lang="pl-PL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 zawierającymi 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19AAD-6076-4377-A72A-0B8AA2108866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4860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99753"/>
            <a:ext cx="10515600" cy="1305099"/>
          </a:xfrm>
        </p:spPr>
        <p:txBody>
          <a:bodyPr/>
          <a:lstStyle/>
          <a:p>
            <a:r>
              <a:rPr lang="pl-PL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 </a:t>
            </a:r>
            <a:r>
              <a:rPr lang="pl-PL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pl-PL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jest azbest?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65760" y="1404852"/>
            <a:ext cx="11563004" cy="5145577"/>
          </a:xfrm>
        </p:spPr>
        <p:txBody>
          <a:bodyPr>
            <a:noAutofit/>
          </a:bodyPr>
          <a:lstStyle/>
          <a:p>
            <a:pPr lvl="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pl-PL" altLang="pl-PL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Azbest należy do materiałów z grupy krzemianów o włóknistej budowie </a:t>
            </a:r>
            <a:br>
              <a:rPr lang="pl-PL" altLang="pl-PL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altLang="pl-PL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uwodnione krzemiany magnezu, żelaza, wapnia i/lub sodu.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endParaRPr lang="pl-PL" altLang="pl-PL" sz="2200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endParaRPr lang="pl-PL" altLang="pl-PL" sz="2200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pl-PL" altLang="pl-PL" sz="22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Cechy charakterystyczne:</a:t>
            </a:r>
          </a:p>
          <a:p>
            <a:pPr marL="285750" lvl="0" indent="-28575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pl-PL" altLang="pl-PL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duża wytrzymałość na rozciąganie, elastyczność;</a:t>
            </a:r>
          </a:p>
          <a:p>
            <a:pPr marL="285750" lvl="0" indent="-28575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pl-PL" altLang="pl-PL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odporność na działanie czynników chemicznych i fizycznych;</a:t>
            </a:r>
          </a:p>
          <a:p>
            <a:pPr marL="285750" lvl="0" indent="-28575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pl-PL" altLang="pl-PL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niskie przewodnictwo cieplne i elektryczne;</a:t>
            </a:r>
          </a:p>
          <a:p>
            <a:pPr marL="285750" lvl="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pl-PL" altLang="pl-PL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mrozoodporność, duża </a:t>
            </a:r>
            <a:r>
              <a:rPr lang="pl-PL" altLang="pl-PL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odporność na działanie wysokich temperatur </a:t>
            </a:r>
            <a:r>
              <a:rPr lang="pl-PL" altLang="pl-PL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pl-PL" altLang="pl-PL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niepalność (dopiero w temp. ponad </a:t>
            </a:r>
            <a:r>
              <a:rPr lang="pl-PL" altLang="pl-PL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700°C </a:t>
            </a:r>
            <a:r>
              <a:rPr lang="pl-PL" altLang="pl-PL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włókna azbestowe nieodwracalnie tracą elastyczność i zaczynają się kruszyć).</a:t>
            </a:r>
          </a:p>
          <a:p>
            <a:endParaRPr lang="pl-PL" sz="22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19AAD-6076-4377-A72A-0B8AA2108866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1382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120447" cy="1325563"/>
          </a:xfrm>
        </p:spPr>
        <p:txBody>
          <a:bodyPr/>
          <a:lstStyle/>
          <a:p>
            <a:pPr algn="ctr"/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Zastosowanie azbestu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213658" y="1635743"/>
            <a:ext cx="8886306" cy="5045518"/>
          </a:xfrm>
          <a:ln>
            <a:noFill/>
          </a:ln>
        </p:spPr>
        <p:txBody>
          <a:bodyPr/>
          <a:lstStyle/>
          <a:p>
            <a:endParaRPr lang="pl-PL" dirty="0"/>
          </a:p>
        </p:txBody>
      </p:sp>
      <p:grpSp>
        <p:nvGrpSpPr>
          <p:cNvPr id="25" name="Grupa 24"/>
          <p:cNvGrpSpPr/>
          <p:nvPr/>
        </p:nvGrpSpPr>
        <p:grpSpPr>
          <a:xfrm>
            <a:off x="1530237" y="1635743"/>
            <a:ext cx="8253148" cy="5118981"/>
            <a:chOff x="84136" y="1393937"/>
            <a:chExt cx="8253148" cy="5118981"/>
          </a:xfrm>
        </p:grpSpPr>
        <p:sp>
          <p:nvSpPr>
            <p:cNvPr id="15" name="Strzałka w dół 14"/>
            <p:cNvSpPr/>
            <p:nvPr/>
          </p:nvSpPr>
          <p:spPr>
            <a:xfrm rot="1718327">
              <a:off x="1617662" y="1393937"/>
              <a:ext cx="504825" cy="1079500"/>
            </a:xfrm>
            <a:prstGeom prst="down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l-PL"/>
            </a:p>
          </p:txBody>
        </p:sp>
        <p:sp>
          <p:nvSpPr>
            <p:cNvPr id="16" name="Strzałka w dół 15"/>
            <p:cNvSpPr/>
            <p:nvPr/>
          </p:nvSpPr>
          <p:spPr>
            <a:xfrm>
              <a:off x="3851920" y="2678113"/>
              <a:ext cx="503237" cy="1233487"/>
            </a:xfrm>
            <a:prstGeom prst="down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l-PL"/>
            </a:p>
          </p:txBody>
        </p:sp>
        <p:sp>
          <p:nvSpPr>
            <p:cNvPr id="17" name="pole tekstowe 16"/>
            <p:cNvSpPr txBox="1">
              <a:spLocks noChangeArrowheads="1"/>
            </p:cNvSpPr>
            <p:nvPr/>
          </p:nvSpPr>
          <p:spPr bwMode="auto">
            <a:xfrm>
              <a:off x="272761" y="2701246"/>
              <a:ext cx="2234171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l-PL" altLang="pl-PL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Pokrycia dachowe, rury,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l-PL" altLang="pl-PL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elementy ścienne</a:t>
              </a:r>
            </a:p>
          </p:txBody>
        </p:sp>
        <p:sp>
          <p:nvSpPr>
            <p:cNvPr id="18" name="pole tekstowe 17"/>
            <p:cNvSpPr txBox="1">
              <a:spLocks noChangeArrowheads="1"/>
            </p:cNvSpPr>
            <p:nvPr/>
          </p:nvSpPr>
          <p:spPr bwMode="auto">
            <a:xfrm>
              <a:off x="1930394" y="4240213"/>
              <a:ext cx="4583113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l-PL" altLang="pl-PL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Elementy samochodowe – np. uszczelki, elementy cierne w sprzęgłach i hamulcach, izolacja urządzeń grzewczych w tramwajach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pl-PL" altLang="pl-PL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pole tekstowe 18"/>
            <p:cNvSpPr txBox="1">
              <a:spLocks noChangeArrowheads="1"/>
            </p:cNvSpPr>
            <p:nvPr/>
          </p:nvSpPr>
          <p:spPr bwMode="auto">
            <a:xfrm>
              <a:off x="5507393" y="2898220"/>
              <a:ext cx="2647240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l-PL" altLang="pl-PL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wysokie kominy, chłodnie kominowe, wentylatory, izolacje tras ciepłowniczych</a:t>
              </a:r>
            </a:p>
          </p:txBody>
        </p:sp>
        <p:pic>
          <p:nvPicPr>
            <p:cNvPr id="20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867883">
              <a:off x="6063937" y="1412193"/>
              <a:ext cx="774700" cy="10429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pole tekstowe 20"/>
            <p:cNvSpPr txBox="1">
              <a:spLocks noChangeArrowheads="1"/>
            </p:cNvSpPr>
            <p:nvPr/>
          </p:nvSpPr>
          <p:spPr bwMode="auto">
            <a:xfrm>
              <a:off x="84136" y="5589588"/>
              <a:ext cx="2733675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l-PL" altLang="pl-PL" sz="1800" dirty="0">
                  <a:latin typeface="Times New Roman" panose="02020603050405020304" pitchFamily="18" charset="0"/>
                </a:rPr>
                <a:t>PRZEMYSŁ </a:t>
              </a:r>
              <a:r>
                <a:rPr lang="pl-PL" altLang="pl-PL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LOTNICZY</a:t>
              </a:r>
              <a:r>
                <a:rPr lang="pl-PL" altLang="pl-PL" sz="1800" dirty="0">
                  <a:latin typeface="Times New Roman" panose="02020603050405020304" pitchFamily="18" charset="0"/>
                </a:rPr>
                <a:t>, STOCZNIOWY, CHEMICZNY</a:t>
              </a:r>
            </a:p>
          </p:txBody>
        </p:sp>
        <p:pic>
          <p:nvPicPr>
            <p:cNvPr id="2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624" y="4373737"/>
              <a:ext cx="774700" cy="10429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5840" y="4240213"/>
              <a:ext cx="1285875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pole tekstowe 23"/>
            <p:cNvSpPr txBox="1">
              <a:spLocks noChangeArrowheads="1"/>
            </p:cNvSpPr>
            <p:nvPr/>
          </p:nvSpPr>
          <p:spPr bwMode="auto">
            <a:xfrm>
              <a:off x="5600269" y="5461180"/>
              <a:ext cx="2737015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l-PL" altLang="pl-PL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INNE – tkaniny, odzież, płytki PCV, uszczelki, płyty pilśniowe</a:t>
              </a:r>
            </a:p>
          </p:txBody>
        </p:sp>
      </p:grp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19AAD-6076-4377-A72A-0B8AA2108866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2184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28502" y="148995"/>
            <a:ext cx="10515600" cy="1131166"/>
          </a:xfrm>
        </p:spPr>
        <p:txBody>
          <a:bodyPr/>
          <a:lstStyle/>
          <a:p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Szkodliwość azbestu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546167"/>
            <a:ext cx="10515600" cy="4630796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spcBef>
                <a:spcPct val="0"/>
              </a:spcBef>
              <a:buNone/>
            </a:pPr>
            <a:r>
              <a:rPr lang="pl-PL" altLang="pl-PL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Zgodnie z ustawą z dnia 25 lutego 2011 roku o substancjach chemicznych i ich mieszaninach (Dz. U. z 2020, poz. 2289)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pl-PL" altLang="pl-PL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azbest jest substancją o działaniu rakotwórczym</a:t>
            </a:r>
          </a:p>
          <a:p>
            <a:pPr algn="ctr">
              <a:spcBef>
                <a:spcPct val="0"/>
              </a:spcBef>
            </a:pPr>
            <a:endParaRPr lang="pl-PL" altLang="pl-PL" dirty="0" smtClean="0">
              <a:solidFill>
                <a:schemeClr val="tx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endParaRPr lang="pl-PL" altLang="pl-PL" dirty="0" smtClean="0">
              <a:solidFill>
                <a:schemeClr val="tx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Bef>
                <a:spcPct val="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l-PL" alt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niebezpieczny w trakcie wdychania włókien uwolnionych w powietrzu (włókna zawarte są również w wodzie);</a:t>
            </a:r>
          </a:p>
          <a:p>
            <a:pPr marL="285750" indent="-285750" algn="just">
              <a:spcBef>
                <a:spcPct val="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l-PL" alt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znaczenie ma średnica włókien (cieńsze łatwiej wnikają do płuc – największe zagrożenie – pon. 3 µm);</a:t>
            </a:r>
          </a:p>
          <a:p>
            <a:pPr marL="285750" indent="-285750" algn="just">
              <a:spcBef>
                <a:spcPct val="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l-PL" alt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pierwsze objawy chorobowe mogą ujawnić się nawet po 50 latach </a:t>
            </a:r>
            <a:br>
              <a:rPr lang="pl-PL" alt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alt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od pierwszej ekspozycji na ich działanie,</a:t>
            </a:r>
          </a:p>
          <a:p>
            <a:pPr marL="285750" indent="-285750" algn="just">
              <a:spcBef>
                <a:spcPct val="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l-PL" alt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Narażenie zawodowe może powodować choroby układu oddechowego </a:t>
            </a:r>
            <a:br>
              <a:rPr lang="pl-PL" alt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alt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pylica azbestowa, zmiany opłucnej, rak płuc, </a:t>
            </a:r>
            <a:r>
              <a:rPr lang="pl-PL" altLang="pl-PL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międzybłoniak</a:t>
            </a:r>
            <a:r>
              <a:rPr lang="pl-PL" alt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opłucnej </a:t>
            </a:r>
            <a:br>
              <a:rPr lang="pl-PL" alt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alt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otrzewnej (może być również przyczyną nowotworów krtani, żołądka i jelit, trzustki, jajnika, </a:t>
            </a:r>
            <a:r>
              <a:rPr lang="pl-PL" altLang="pl-PL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chłoniaków</a:t>
            </a:r>
            <a:r>
              <a:rPr lang="pl-PL" alt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19AAD-6076-4377-A72A-0B8AA2108866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0215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3004" y="0"/>
            <a:ext cx="11920450" cy="1030778"/>
          </a:xfrm>
        </p:spPr>
        <p:txBody>
          <a:bodyPr>
            <a:noAutofit/>
          </a:bodyPr>
          <a:lstStyle/>
          <a:p>
            <a:pPr algn="ctr"/>
            <a:r>
              <a:rPr lang="pl-PL" sz="3600" dirty="0"/>
              <a:t>Bilans wyrobów zawierających azbest na terenie województwa </a:t>
            </a:r>
            <a:r>
              <a:rPr lang="pl-PL" sz="3600" dirty="0" smtClean="0"/>
              <a:t>wielkopolskiego </a:t>
            </a:r>
            <a:r>
              <a:rPr lang="pl-PL" sz="3600" dirty="0"/>
              <a:t>na dzień </a:t>
            </a:r>
            <a:r>
              <a:rPr lang="pl-PL" sz="3600" dirty="0" smtClean="0"/>
              <a:t>04.05.2021 r.	[Mg]</a:t>
            </a:r>
            <a:endParaRPr lang="pl-PL" sz="36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19AAD-6076-4377-A72A-0B8AA2108866}" type="slidenum">
              <a:rPr lang="pl-PL" smtClean="0"/>
              <a:t>9</a:t>
            </a:fld>
            <a:endParaRPr lang="pl-PL"/>
          </a:p>
        </p:txBody>
      </p:sp>
      <p:graphicFrame>
        <p:nvGraphicFramePr>
          <p:cNvPr id="10" name="Symbol zastępczy zawartości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1369102"/>
              </p:ext>
            </p:extLst>
          </p:nvPr>
        </p:nvGraphicFramePr>
        <p:xfrm>
          <a:off x="133004" y="1030782"/>
          <a:ext cx="11920450" cy="61102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92045">
                  <a:extLst>
                    <a:ext uri="{9D8B030D-6E8A-4147-A177-3AD203B41FA5}">
                      <a16:colId xmlns:a16="http://schemas.microsoft.com/office/drawing/2014/main" val="2808431872"/>
                    </a:ext>
                  </a:extLst>
                </a:gridCol>
                <a:gridCol w="1192045">
                  <a:extLst>
                    <a:ext uri="{9D8B030D-6E8A-4147-A177-3AD203B41FA5}">
                      <a16:colId xmlns:a16="http://schemas.microsoft.com/office/drawing/2014/main" val="1501449445"/>
                    </a:ext>
                  </a:extLst>
                </a:gridCol>
                <a:gridCol w="1192045">
                  <a:extLst>
                    <a:ext uri="{9D8B030D-6E8A-4147-A177-3AD203B41FA5}">
                      <a16:colId xmlns:a16="http://schemas.microsoft.com/office/drawing/2014/main" val="2569450040"/>
                    </a:ext>
                  </a:extLst>
                </a:gridCol>
                <a:gridCol w="1192045">
                  <a:extLst>
                    <a:ext uri="{9D8B030D-6E8A-4147-A177-3AD203B41FA5}">
                      <a16:colId xmlns:a16="http://schemas.microsoft.com/office/drawing/2014/main" val="2190882293"/>
                    </a:ext>
                  </a:extLst>
                </a:gridCol>
                <a:gridCol w="1192045">
                  <a:extLst>
                    <a:ext uri="{9D8B030D-6E8A-4147-A177-3AD203B41FA5}">
                      <a16:colId xmlns:a16="http://schemas.microsoft.com/office/drawing/2014/main" val="467434396"/>
                    </a:ext>
                  </a:extLst>
                </a:gridCol>
                <a:gridCol w="1192045">
                  <a:extLst>
                    <a:ext uri="{9D8B030D-6E8A-4147-A177-3AD203B41FA5}">
                      <a16:colId xmlns:a16="http://schemas.microsoft.com/office/drawing/2014/main" val="1666124624"/>
                    </a:ext>
                  </a:extLst>
                </a:gridCol>
                <a:gridCol w="1192045">
                  <a:extLst>
                    <a:ext uri="{9D8B030D-6E8A-4147-A177-3AD203B41FA5}">
                      <a16:colId xmlns:a16="http://schemas.microsoft.com/office/drawing/2014/main" val="1245281784"/>
                    </a:ext>
                  </a:extLst>
                </a:gridCol>
                <a:gridCol w="1192045">
                  <a:extLst>
                    <a:ext uri="{9D8B030D-6E8A-4147-A177-3AD203B41FA5}">
                      <a16:colId xmlns:a16="http://schemas.microsoft.com/office/drawing/2014/main" val="1595838950"/>
                    </a:ext>
                  </a:extLst>
                </a:gridCol>
                <a:gridCol w="1004178">
                  <a:extLst>
                    <a:ext uri="{9D8B030D-6E8A-4147-A177-3AD203B41FA5}">
                      <a16:colId xmlns:a16="http://schemas.microsoft.com/office/drawing/2014/main" val="3598421250"/>
                    </a:ext>
                  </a:extLst>
                </a:gridCol>
                <a:gridCol w="1379912">
                  <a:extLst>
                    <a:ext uri="{9D8B030D-6E8A-4147-A177-3AD203B41FA5}">
                      <a16:colId xmlns:a16="http://schemas.microsoft.com/office/drawing/2014/main" val="3529435774"/>
                    </a:ext>
                  </a:extLst>
                </a:gridCol>
              </a:tblGrid>
              <a:tr h="275928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powiat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Zinwentaryzowane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unieszkodliwione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pozostałe do unieszkodliwienia</a:t>
                      </a:r>
                      <a:endParaRPr lang="pl-PL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2720996"/>
                  </a:ext>
                </a:extLst>
              </a:tr>
              <a:tr h="275928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razem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osoby fizyczne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osoby prawne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razem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osoby fizyczne</a:t>
                      </a:r>
                      <a:endParaRPr lang="pl-PL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osoby prawne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razem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osoby fizyczne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osoby prawne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1122125"/>
                  </a:ext>
                </a:extLst>
              </a:tr>
              <a:tr h="2759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chodzieski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268,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656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924,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845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343,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811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807,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843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529,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314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278,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530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460,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813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395,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531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065,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282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extLst>
                  <a:ext uri="{0D108BD9-81ED-4DB2-BD59-A6C34878D82A}">
                    <a16:rowId xmlns:a16="http://schemas.microsoft.com/office/drawing/2014/main" val="3964887599"/>
                  </a:ext>
                </a:extLst>
              </a:tr>
              <a:tr h="4480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czarnkowsko-trzcianecki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805,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020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504,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364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656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182,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666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953,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700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228,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966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622,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354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550,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664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071,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690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extLst>
                  <a:ext uri="{0D108BD9-81ED-4DB2-BD59-A6C34878D82A}">
                    <a16:rowId xmlns:a16="http://schemas.microsoft.com/office/drawing/2014/main" val="600855895"/>
                  </a:ext>
                </a:extLst>
              </a:tr>
              <a:tr h="2759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gnieźnieński</a:t>
                      </a:r>
                      <a:endParaRPr lang="pl-PL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688,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693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059,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558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629,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135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672,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731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374,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501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298,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230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015,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962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685,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057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330,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905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extLst>
                  <a:ext uri="{0D108BD9-81ED-4DB2-BD59-A6C34878D82A}">
                    <a16:rowId xmlns:a16="http://schemas.microsoft.com/office/drawing/2014/main" val="2794228354"/>
                  </a:ext>
                </a:extLst>
              </a:tr>
              <a:tr h="2759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gostyński</a:t>
                      </a:r>
                      <a:endParaRPr lang="pl-PL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018,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921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691,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339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327,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583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022,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256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777,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224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245,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032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996,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666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914,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115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082,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551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extLst>
                  <a:ext uri="{0D108BD9-81ED-4DB2-BD59-A6C34878D82A}">
                    <a16:rowId xmlns:a16="http://schemas.microsoft.com/office/drawing/2014/main" val="3100543679"/>
                  </a:ext>
                </a:extLst>
              </a:tr>
              <a:tr h="2759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grodziski</a:t>
                      </a:r>
                      <a:endParaRPr lang="pl-PL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241,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460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800,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713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440,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747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222,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591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162,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452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139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018,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869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638,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261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380,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608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extLst>
                  <a:ext uri="{0D108BD9-81ED-4DB2-BD59-A6C34878D82A}">
                    <a16:rowId xmlns:a16="http://schemas.microsoft.com/office/drawing/2014/main" val="581768697"/>
                  </a:ext>
                </a:extLst>
              </a:tr>
              <a:tr h="2759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jarociński</a:t>
                      </a:r>
                      <a:endParaRPr lang="pl-PL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274,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054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665,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918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608,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136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723,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524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483,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220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240,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304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550,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531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182,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698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367,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832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extLst>
                  <a:ext uri="{0D108BD9-81ED-4DB2-BD59-A6C34878D82A}">
                    <a16:rowId xmlns:a16="http://schemas.microsoft.com/office/drawing/2014/main" val="2073568441"/>
                  </a:ext>
                </a:extLst>
              </a:tr>
              <a:tr h="2759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kaliski</a:t>
                      </a:r>
                      <a:endParaRPr lang="pl-PL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540,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904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059,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057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481,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847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853,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913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775,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960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953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686,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992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283,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097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403,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895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extLst>
                  <a:ext uri="{0D108BD9-81ED-4DB2-BD59-A6C34878D82A}">
                    <a16:rowId xmlns:a16="http://schemas.microsoft.com/office/drawing/2014/main" val="1697264903"/>
                  </a:ext>
                </a:extLst>
              </a:tr>
              <a:tr h="2759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kępiński</a:t>
                      </a:r>
                      <a:endParaRPr lang="pl-PL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193,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409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963,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753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229,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656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109,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268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050,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721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547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084,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141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913,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032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171,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109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extLst>
                  <a:ext uri="{0D108BD9-81ED-4DB2-BD59-A6C34878D82A}">
                    <a16:rowId xmlns:a16="http://schemas.microsoft.com/office/drawing/2014/main" val="1326748387"/>
                  </a:ext>
                </a:extLst>
              </a:tr>
              <a:tr h="2759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kolski</a:t>
                      </a:r>
                      <a:endParaRPr lang="pl-PL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982,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951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052,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861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930,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090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088,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713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031,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267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446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894,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238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021,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594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872,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644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extLst>
                  <a:ext uri="{0D108BD9-81ED-4DB2-BD59-A6C34878D82A}">
                    <a16:rowId xmlns:a16="http://schemas.microsoft.com/office/drawing/2014/main" val="988051664"/>
                  </a:ext>
                </a:extLst>
              </a:tr>
              <a:tr h="2759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koniński</a:t>
                      </a:r>
                      <a:endParaRPr lang="pl-PL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417,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873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781,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232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636,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641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798,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625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736,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089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536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619,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248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045,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144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574,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extLst>
                  <a:ext uri="{0D108BD9-81ED-4DB2-BD59-A6C34878D82A}">
                    <a16:rowId xmlns:a16="http://schemas.microsoft.com/office/drawing/2014/main" val="2649683617"/>
                  </a:ext>
                </a:extLst>
              </a:tr>
              <a:tr h="2759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kościański</a:t>
                      </a:r>
                      <a:endParaRPr lang="pl-PL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216,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903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777,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537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439,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366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473,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625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327,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656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145,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968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743,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278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449,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881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293,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397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extLst>
                  <a:ext uri="{0D108BD9-81ED-4DB2-BD59-A6C34878D82A}">
                    <a16:rowId xmlns:a16="http://schemas.microsoft.com/office/drawing/2014/main" val="1020237344"/>
                  </a:ext>
                </a:extLst>
              </a:tr>
              <a:tr h="2759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krotoszyński</a:t>
                      </a:r>
                      <a:endParaRPr lang="pl-PL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745,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017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650,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011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095,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006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429,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789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352,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203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586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315,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227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297,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807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017,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420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extLst>
                  <a:ext uri="{0D108BD9-81ED-4DB2-BD59-A6C34878D82A}">
                    <a16:rowId xmlns:a16="http://schemas.microsoft.com/office/drawing/2014/main" val="3670699604"/>
                  </a:ext>
                </a:extLst>
              </a:tr>
              <a:tr h="2759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leszczyński</a:t>
                      </a:r>
                      <a:endParaRPr lang="pl-PL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556,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681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843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353,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838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013,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238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705,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536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307,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701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543,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444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497,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307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046,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137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extLst>
                  <a:ext uri="{0D108BD9-81ED-4DB2-BD59-A6C34878D82A}">
                    <a16:rowId xmlns:a16="http://schemas.microsoft.com/office/drawing/2014/main" val="3967617938"/>
                  </a:ext>
                </a:extLst>
              </a:tr>
              <a:tr h="2759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międzychodzki</a:t>
                      </a:r>
                      <a:endParaRPr lang="pl-PL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601,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372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506,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311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095,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062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429,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961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327,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679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283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171,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411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178,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632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992,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779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extLst>
                  <a:ext uri="{0D108BD9-81ED-4DB2-BD59-A6C34878D82A}">
                    <a16:rowId xmlns:a16="http://schemas.microsoft.com/office/drawing/2014/main" val="3309972647"/>
                  </a:ext>
                </a:extLst>
              </a:tr>
              <a:tr h="2759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nowotomyski</a:t>
                      </a:r>
                      <a:endParaRPr lang="pl-PL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808,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948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536,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846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272,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506,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216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303,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447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769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302,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732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233,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399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069,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333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extLst>
                  <a:ext uri="{0D108BD9-81ED-4DB2-BD59-A6C34878D82A}">
                    <a16:rowId xmlns:a16="http://schemas.microsoft.com/office/drawing/2014/main" val="2549315103"/>
                  </a:ext>
                </a:extLst>
              </a:tr>
              <a:tr h="2759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obornicki</a:t>
                      </a:r>
                      <a:endParaRPr lang="pl-PL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538,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786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285,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461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253,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325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870,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774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771,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795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980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668,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011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513,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666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154,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345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extLst>
                  <a:ext uri="{0D108BD9-81ED-4DB2-BD59-A6C34878D82A}">
                    <a16:rowId xmlns:a16="http://schemas.microsoft.com/office/drawing/2014/main" val="260002576"/>
                  </a:ext>
                </a:extLst>
              </a:tr>
              <a:tr h="2759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ostrowski</a:t>
                      </a:r>
                      <a:endParaRPr lang="pl-PL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508,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773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650,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497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858,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277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982,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242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475,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218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507,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024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526,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532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175,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279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351,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253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extLst>
                  <a:ext uri="{0D108BD9-81ED-4DB2-BD59-A6C34878D82A}">
                    <a16:rowId xmlns:a16="http://schemas.microsoft.com/office/drawing/2014/main" val="785737462"/>
                  </a:ext>
                </a:extLst>
              </a:tr>
              <a:tr h="2759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ostrzeszowski</a:t>
                      </a:r>
                      <a:endParaRPr lang="pl-PL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339,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122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147,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973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191,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149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886,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955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874,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428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526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452,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167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273,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544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lang="pl-PL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178, </a:t>
                      </a:r>
                      <a:r>
                        <a:rPr lang="pl-P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623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2" marR="54092" marT="54092" marB="54092"/>
                </a:tc>
                <a:extLst>
                  <a:ext uri="{0D108BD9-81ED-4DB2-BD59-A6C34878D82A}">
                    <a16:rowId xmlns:a16="http://schemas.microsoft.com/office/drawing/2014/main" val="4978592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934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ajd-podstawowy">
  <a:themeElements>
    <a:clrScheme name="GIG-kolorystyka">
      <a:dk1>
        <a:srgbClr val="484848"/>
      </a:dk1>
      <a:lt1>
        <a:srgbClr val="92D050"/>
      </a:lt1>
      <a:dk2>
        <a:srgbClr val="616161"/>
      </a:dk2>
      <a:lt2>
        <a:srgbClr val="C2C2C2"/>
      </a:lt2>
      <a:accent1>
        <a:srgbClr val="484848"/>
      </a:accent1>
      <a:accent2>
        <a:srgbClr val="C2C2C2"/>
      </a:accent2>
      <a:accent3>
        <a:srgbClr val="0084B4"/>
      </a:accent3>
      <a:accent4>
        <a:srgbClr val="858585"/>
      </a:accent4>
      <a:accent5>
        <a:srgbClr val="00B050"/>
      </a:accent5>
      <a:accent6>
        <a:srgbClr val="00B0F0"/>
      </a:accent6>
      <a:hlink>
        <a:srgbClr val="00B0F0"/>
      </a:hlink>
      <a:folHlink>
        <a:srgbClr val="0C0C0C"/>
      </a:folHlink>
    </a:clrScheme>
    <a:fontScheme name="Niestandardowy 1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SW-INNOWACJE-szablon.pptx" id="{809CB898-216C-40EB-A8AD-18824B4B0A03}" vid="{3A1B2ECF-281E-47DE-9280-496EF06E9AFC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2720</TotalTime>
  <Words>2823</Words>
  <Application>Microsoft Office PowerPoint</Application>
  <PresentationFormat>Panoramiczny</PresentationFormat>
  <Paragraphs>630</Paragraphs>
  <Slides>28</Slides>
  <Notes>0</Notes>
  <HiddenSlides>0</HiddenSlides>
  <MMClips>0</MMClips>
  <ScaleCrop>false</ScaleCrop>
  <HeadingPairs>
    <vt:vector size="8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2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28</vt:i4>
      </vt:variant>
    </vt:vector>
  </HeadingPairs>
  <TitlesOfParts>
    <vt:vector size="40" baseType="lpstr">
      <vt:lpstr>Arial</vt:lpstr>
      <vt:lpstr>Calibri</vt:lpstr>
      <vt:lpstr>Calibri Light</vt:lpstr>
      <vt:lpstr>Open Sans</vt:lpstr>
      <vt:lpstr>Tahoma</vt:lpstr>
      <vt:lpstr>Times New Roman</vt:lpstr>
      <vt:lpstr>Tw Cen MT</vt:lpstr>
      <vt:lpstr>Wingdings</vt:lpstr>
      <vt:lpstr>Wingdings 3</vt:lpstr>
      <vt:lpstr>Motyw pakietu Office</vt:lpstr>
      <vt:lpstr>slajd-podstawowy</vt:lpstr>
      <vt:lpstr>CorelDRAW</vt:lpstr>
      <vt:lpstr>SAMORZĄD WOJEWÓDZTWA  WIELKOPOLSKIEGO</vt:lpstr>
      <vt:lpstr>Wprowadzenie</vt:lpstr>
      <vt:lpstr>Wprowadzenie</vt:lpstr>
      <vt:lpstr>Cele Programu:</vt:lpstr>
      <vt:lpstr>Regulacje prawne:</vt:lpstr>
      <vt:lpstr>Co to jest azbest?</vt:lpstr>
      <vt:lpstr>Zastosowanie azbestu</vt:lpstr>
      <vt:lpstr>Szkodliwość azbestu</vt:lpstr>
      <vt:lpstr>Bilans wyrobów zawierających azbest na terenie województwa wielkopolskiego na dzień 04.05.2021 r. [Mg]</vt:lpstr>
      <vt:lpstr>Bilans wyrobów zawierających azbest na terenie województwa wielkopolskiego na dzień 04.05.2021 r. [Mg]</vt:lpstr>
      <vt:lpstr>Łączny bilans wyrobów zawierających azbest          na terenie województwa wielkopolskiego                  na dzień 04.05.2021 r.   [Mg]</vt:lpstr>
      <vt:lpstr>Bilans wyrobów zawierających azbest na terenie województwa wielkopolskiego</vt:lpstr>
      <vt:lpstr>Bilans wyrobów zawierających azbest na terenie województwa wielkopolskiego</vt:lpstr>
      <vt:lpstr>Unieszkodliwianie odpadów zawierających azbest</vt:lpstr>
      <vt:lpstr>Plany dotyczące kolejnych składowisk odpadów zawierających azbest</vt:lpstr>
      <vt:lpstr>Harmonogram realizacji Programu…</vt:lpstr>
      <vt:lpstr>Szacunkowe koszty</vt:lpstr>
      <vt:lpstr>Schemat ilustrujący współpracę organów administracji rządowej, samorządu terytorialnego, jednostek inspekcyjnych i organizacji pozarządowych.</vt:lpstr>
      <vt:lpstr>Wnioski</vt:lpstr>
      <vt:lpstr>GRUPA ROBOCZA DO SPRAW ZMIAN LEGISLACYJNYCH W ZAKRESIE PROBLEMATYKI AZBESTU</vt:lpstr>
      <vt:lpstr>ZADANIA GRUPY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Dziękuję za uwagę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SAMORZĄD WOJEWÓDZTWA  WIELKOPOLSKIEGO</dc:title>
  <dc:creator>Pagorska Justyna</dc:creator>
  <cp:lastModifiedBy>Hamrol Leszek</cp:lastModifiedBy>
  <cp:revision>100</cp:revision>
  <dcterms:created xsi:type="dcterms:W3CDTF">2018-04-18T10:00:55Z</dcterms:created>
  <dcterms:modified xsi:type="dcterms:W3CDTF">2021-05-17T06:34:35Z</dcterms:modified>
</cp:coreProperties>
</file>