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60"/>
  </p:notesMasterIdLst>
  <p:sldIdLst>
    <p:sldId id="256" r:id="rId2"/>
    <p:sldId id="513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5" r:id="rId12"/>
    <p:sldId id="490" r:id="rId13"/>
    <p:sldId id="608" r:id="rId14"/>
    <p:sldId id="609" r:id="rId15"/>
    <p:sldId id="596" r:id="rId16"/>
    <p:sldId id="597" r:id="rId17"/>
    <p:sldId id="595" r:id="rId18"/>
    <p:sldId id="594" r:id="rId19"/>
    <p:sldId id="515" r:id="rId20"/>
    <p:sldId id="555" r:id="rId21"/>
    <p:sldId id="556" r:id="rId22"/>
    <p:sldId id="562" r:id="rId23"/>
    <p:sldId id="601" r:id="rId24"/>
    <p:sldId id="600" r:id="rId25"/>
    <p:sldId id="582" r:id="rId26"/>
    <p:sldId id="571" r:id="rId27"/>
    <p:sldId id="604" r:id="rId28"/>
    <p:sldId id="605" r:id="rId29"/>
    <p:sldId id="606" r:id="rId30"/>
    <p:sldId id="514" r:id="rId31"/>
    <p:sldId id="576" r:id="rId32"/>
    <p:sldId id="581" r:id="rId33"/>
    <p:sldId id="577" r:id="rId34"/>
    <p:sldId id="578" r:id="rId35"/>
    <p:sldId id="607" r:id="rId36"/>
    <p:sldId id="579" r:id="rId37"/>
    <p:sldId id="583" r:id="rId38"/>
    <p:sldId id="584" r:id="rId39"/>
    <p:sldId id="586" r:id="rId40"/>
    <p:sldId id="587" r:id="rId41"/>
    <p:sldId id="588" r:id="rId42"/>
    <p:sldId id="589" r:id="rId43"/>
    <p:sldId id="602" r:id="rId44"/>
    <p:sldId id="590" r:id="rId45"/>
    <p:sldId id="592" r:id="rId46"/>
    <p:sldId id="580" r:id="rId47"/>
    <p:sldId id="593" r:id="rId48"/>
    <p:sldId id="489" r:id="rId49"/>
    <p:sldId id="599" r:id="rId50"/>
    <p:sldId id="482" r:id="rId51"/>
    <p:sldId id="483" r:id="rId52"/>
    <p:sldId id="484" r:id="rId53"/>
    <p:sldId id="481" r:id="rId54"/>
    <p:sldId id="485" r:id="rId55"/>
    <p:sldId id="486" r:id="rId56"/>
    <p:sldId id="487" r:id="rId57"/>
    <p:sldId id="488" r:id="rId58"/>
    <p:sldId id="603" r:id="rId59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87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407E5-32DB-4EFD-A96C-CE52E987EB08}" type="datetimeFigureOut">
              <a:rPr lang="pl-PL" smtClean="0"/>
              <a:pPr/>
              <a:t>2023-12-10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349EC-3F8B-497C-8CC9-F257DAE3642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2023-12-10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2023-12-10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2023-12-10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2023-12-10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2023-12-10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2023-12-10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2023-12-10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2023-12-10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2023-12-10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2023-12-10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2023-12-10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2023-12-10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ahUKEwjU-YrKj4LQAhXHkiwKHSNuDJ8QjRwIBw&amp;url=http://www.europarl.europa.eu/downloadcentre/en&amp;bvm=bv.136811127,d.bGg&amp;psig=AFQjCNEPKdBRyx8pPaWcA2pP-cxlexfc4A&amp;ust=147790288337034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ahUKEwjU-YrKj4LQAhXHkiwKHSNuDJ8QjRwIBw&amp;url=http://www.europarl.europa.eu/downloadcentre/en&amp;bvm=bv.136811127,d.bGg&amp;psig=AFQjCNEPKdBRyx8pPaWcA2pP-cxlexfc4A&amp;ust=147790288337034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ahUKEwjU-YrKj4LQAhXHkiwKHSNuDJ8QjRwIBw&amp;url=http://www.europarl.europa.eu/downloadcentre/en&amp;bvm=bv.136811127,d.bGg&amp;psig=AFQjCNEPKdBRyx8pPaWcA2pP-cxlexfc4A&amp;ust=147790288337034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5445224"/>
            <a:ext cx="6400800" cy="1008112"/>
          </a:xfrm>
        </p:spPr>
        <p:txBody>
          <a:bodyPr>
            <a:normAutofit/>
          </a:bodyPr>
          <a:lstStyle/>
          <a:p>
            <a:r>
              <a:rPr lang="pl-PL" sz="4000" b="1" dirty="0">
                <a:latin typeface="Century Gothic" panose="020B0502020202020204" pitchFamily="34" charset="0"/>
              </a:rPr>
              <a:t>2023</a:t>
            </a:r>
            <a:endParaRPr lang="pl-PL" b="1" dirty="0">
              <a:latin typeface="Century Gothic" panose="020B0502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6912768" cy="2160240"/>
          </a:xfrm>
        </p:spPr>
        <p:txBody>
          <a:bodyPr>
            <a:noAutofit/>
          </a:bodyPr>
          <a:lstStyle/>
          <a:p>
            <a:r>
              <a:rPr lang="pl-PL" sz="2400" dirty="0"/>
              <a:t>Rola wojewódzkiego Inspektora Ochrony Środowiska </a:t>
            </a:r>
            <a:br>
              <a:rPr lang="pl-PL" sz="2400" dirty="0"/>
            </a:br>
            <a:r>
              <a:rPr lang="pl-PL" sz="2400" dirty="0"/>
              <a:t> w programach ochrony </a:t>
            </a:r>
            <a:r>
              <a:rPr lang="pl-PL" sz="2400" dirty="0" smtClean="0"/>
              <a:t>powietrza </a:t>
            </a:r>
            <a:br>
              <a:rPr lang="pl-PL" sz="2400" dirty="0" smtClean="0"/>
            </a:br>
            <a:r>
              <a:rPr lang="pl-PL" sz="2400" dirty="0" smtClean="0"/>
              <a:t>i uchwałach </a:t>
            </a:r>
            <a:r>
              <a:rPr lang="pl-PL" sz="2400" dirty="0" err="1" smtClean="0"/>
              <a:t>antysmogowych</a:t>
            </a:r>
            <a:endParaRPr 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7525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Z:\i.kurek\Desktop\BROS\Warta BROS 06.11.2015\20151106_125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92695"/>
            <a:ext cx="3454986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7122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WIOŚ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20.07.1991 r. o Inspekcji </a:t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2023 r., poz.824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zm.]</a:t>
            </a:r>
            <a:endParaRPr lang="pl-PL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ponadto kontrola przepisów wspólnotowych: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rozporządzenia Parlamentu Europejskiego i Rady w sprawie ustanowienia Europejskiego Rejestru Uwalniania i Transferu Zanieczyszczeń, 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rozporządzenia Parlamentu Europejskiego i Rady w sprawie recyklingu statków, </a:t>
            </a:r>
          </a:p>
          <a:p>
            <a:pPr algn="just"/>
            <a:r>
              <a:rPr lang="pl-PL" alt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rozporządzenia Parlamentu Europejskiego i Rady dotyczące substancji zubożających warstwę ozonową,</a:t>
            </a:r>
          </a:p>
          <a:p>
            <a:pPr algn="just"/>
            <a:r>
              <a:rPr lang="pl-PL" alt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rozporządzenie Parlamentu Europejskiego i Rady w sprawie fluorowanych gazów cieplarnianych i uchylenia rozporządzenia (WE) nr 842/2006,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rozporządzenia (Parlamentu Europejskiego i Rady w sprawie genetycznie zmodyfikowanej żywności i paszy,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rozporządzenia Parlamentu Europejskiego i Rady w sprawie wprowadzania na rynek i stosowania pasz, 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rozporządzenia Parlamentu Europejskiego i Rady określającego przepisy sanitarne dotyczące produktów ubocznych pochodzenia zwierzęcego, nieprzeznaczonych do spożycia przez ludzi,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rozporządzenia Parlamentu Europejskiego i Rady w sprawie przemieszczania odpadów.</a:t>
            </a:r>
          </a:p>
          <a:p>
            <a:pPr algn="just"/>
            <a:endParaRPr lang="pl-PL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WIOŚ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20.07.1991 r. o Inspekcji Ochrony Środowiska </a:t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2023 r., poz.824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zm.]</a:t>
            </a:r>
            <a:endParaRPr lang="pl-PL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oraz  przepisów:</a:t>
            </a:r>
          </a:p>
          <a:p>
            <a:pPr algn="just"/>
            <a:endParaRPr lang="pl-PL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Ustawy z dnia 28 września 1991 r. o lasach,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Ustawy z dnia 10 lipca 2007 r. o nawozach i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nawożeniu,</a:t>
            </a:r>
          </a:p>
          <a:p>
            <a:pPr algn="just"/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Ustawy z dnia 13 lipca 2023 r. o ułatwieniach w przygotowaniu i realizacji inwestycji w zakresie </a:t>
            </a:r>
            <a:r>
              <a:rPr lang="pl-PL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biogazowni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rolniczych, a także ich funkcjonowaniu.</a:t>
            </a:r>
          </a:p>
          <a:p>
            <a:pPr algn="just"/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WIOŚ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20.07.1991 r. o Inspekcji Ochrony Środowiska </a:t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2023 r., poz.824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zm.]</a:t>
            </a:r>
            <a:endParaRPr lang="pl-PL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WIOŚ NIE WYKONUJE KONTROLI :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Ustawy z dnia 7 czerwca 2001 r. o zbiorowym zaopatrzeniu w wodę i zbiorowym odprowadzaniu ścieków (Dz.  U.  z  2023 r. poz. 537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),</a:t>
            </a: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Ustawy z dnia 16 kwietnia 2004 r. o ochronie przyrody (Dz.  U.  z  2022 r. poz. 916 </a:t>
            </a:r>
            <a:b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 późn. zm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.),</a:t>
            </a: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Ustawy z dnia 19 czerwca 1997 r. o zakazie stosowania wyrobów zawierających azbest (Dz. U. z 2020 r. poz. 1680 z późn. zm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.),</a:t>
            </a: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Ustawy z dnia 29 listopada 2000 r. Prawo atomowe (Dz. U. z 2021 r. poz. 1941 </a:t>
            </a:r>
            <a:b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 późn. zm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.),</a:t>
            </a: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Ustawy z dnia 9 października 2015 r. o produktach </a:t>
            </a:r>
            <a:r>
              <a:rPr lang="pl-PL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biobójczych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(Dz. U. z 2021 r. </a:t>
            </a:r>
            <a:b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poz. 24 z późn. zm.).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WIOŚ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20.07.1991 r. o Inspekcji Ochrony Środowiska </a:t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2023 r., poz.824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zm.]</a:t>
            </a:r>
            <a:endParaRPr lang="pl-PL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algn="just"/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None/>
            </a:pPr>
            <a:r>
              <a:rPr lang="pl-PL" sz="1600" dirty="0" smtClean="0">
                <a:solidFill>
                  <a:schemeClr val="tx1"/>
                </a:solidFill>
              </a:rPr>
              <a:t>	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Zadania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kontrolne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przypisane inspektorom inspekcji ochrony środowiska </a:t>
            </a:r>
            <a:b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zakresie programów ochrony powietrza i programów działań krótkoterminowych nie zostały wymienione wprost w art. 2 ustawy o Inspekcji Ochrony Środowiska. </a:t>
            </a: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lvl="0" indent="-285750" algn="just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lvl="0" indent="-285750" algn="just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WIOŚ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20.07.1991 r. o Inspekcji Ochrony Środowiska </a:t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2023 r., poz.824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zm.]</a:t>
            </a:r>
            <a:endParaRPr lang="pl-PL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algn="just"/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None/>
            </a:pPr>
            <a:r>
              <a:rPr lang="pl-PL" sz="1600" dirty="0" smtClean="0">
                <a:solidFill>
                  <a:schemeClr val="tx1"/>
                </a:solidFill>
              </a:rPr>
              <a:t>	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Zadania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kontrolne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przypisane inspektorom inspekcji ochrony środowiska </a:t>
            </a:r>
            <a:b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zakresie programów ochrony powietrza i programów działań krótkoterminowych nie zostały wymienione wprost w art. 2 ustawy o Inspekcji Ochrony Środowiska. </a:t>
            </a: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lvl="0" indent="-285750" algn="just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lvl="0" indent="-285750" algn="just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W obszarze programów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ochrony powietrza i programów działań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krótkoterminowych , wojewódzki inspektor ochrony środowiska sprawuje, w imieniu wojewody,  nadzór w zakresie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programów ochrony powietrza i programów działań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krótkoterminowych. </a:t>
            </a: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GIOŚ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27.04.2001 r. prawo Ochrony Środowiska </a:t>
            </a:r>
            <a:r>
              <a:rPr lang="pl-PL" sz="2400" dirty="0" smtClean="0">
                <a:latin typeface="Century Gothic" panose="020B0502020202020204" pitchFamily="34" charset="0"/>
              </a:rPr>
              <a:t>w zakresie pop i prog. </a:t>
            </a:r>
            <a:r>
              <a:rPr lang="pl-PL" sz="2400" dirty="0" err="1" smtClean="0">
                <a:latin typeface="Century Gothic" panose="020B0502020202020204" pitchFamily="34" charset="0"/>
              </a:rPr>
              <a:t>Antysmog</a:t>
            </a:r>
            <a:r>
              <a:rPr lang="pl-PL" sz="2400" dirty="0" smtClean="0">
                <a:latin typeface="Century Gothic" panose="020B0502020202020204" pitchFamily="34" charset="0"/>
              </a:rPr>
              <a:t>. </a:t>
            </a:r>
            <a:r>
              <a:rPr lang="pl-PL" sz="2400" dirty="0">
                <a:latin typeface="Century Gothic" panose="020B0502020202020204" pitchFamily="34" charset="0"/>
              </a:rPr>
              <a:t/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2022 r., poz.2556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</a:t>
            </a:r>
            <a:r>
              <a:rPr lang="pl-PL" sz="2400" dirty="0" err="1">
                <a:latin typeface="Century Gothic" panose="020B0502020202020204" pitchFamily="34" charset="0"/>
              </a:rPr>
              <a:t>zm</a:t>
            </a:r>
            <a:r>
              <a:rPr lang="pl-PL" sz="2400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r>
              <a:rPr lang="pl-PL" sz="1600" dirty="0">
                <a:solidFill>
                  <a:schemeClr val="tx1"/>
                </a:solidFill>
              </a:rPr>
              <a:t>	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Ustawa Prawo ochrony środowiska wprowadziła system oceny i zarządzania jakością powietrza.</a:t>
            </a:r>
          </a:p>
          <a:p>
            <a:pPr marL="285750" indent="-285750"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None/>
            </a:pP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Na podstawie przeprowadzanej corocznie przez Głównego Inspektora Ochrony Środowiska oceny jakości powietrza w strefach, dokonywana jest klasyfikacja stref:</a:t>
            </a:r>
          </a:p>
          <a:p>
            <a:pPr marL="285750" indent="-285750"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indent="-342900">
              <a:buFont typeface="Wingdings" pitchFamily="2" charset="2"/>
              <a:buChar char="§"/>
            </a:pP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 których poziom choćby jednej substancji przekracza poziom dopuszczalny lub  poziom docelowy (klasa C),</a:t>
            </a:r>
          </a:p>
          <a:p>
            <a:pPr indent="-342900" algn="just">
              <a:buFont typeface="Wingdings" pitchFamily="2" charset="2"/>
              <a:buChar char="§"/>
            </a:pP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 których poziom substancji nie przekracza poziomu dopuszczalnego lub poziomu docelowego (klasa A).</a:t>
            </a:r>
          </a:p>
        </p:txBody>
      </p:sp>
      <p:pic>
        <p:nvPicPr>
          <p:cNvPr id="5" name="Picture 2" descr="https://fors.pl/wp-content/uploads/2021/09/Screenshot_20210908_1653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509120"/>
            <a:ext cx="6057900" cy="1876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GIOŚ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27.04.2001 r. prawo Ochrony Środowiska </a:t>
            </a:r>
            <a:r>
              <a:rPr lang="pl-PL" sz="2400" dirty="0" smtClean="0">
                <a:latin typeface="Century Gothic" panose="020B0502020202020204" pitchFamily="34" charset="0"/>
              </a:rPr>
              <a:t>w zakresie pop i prog. </a:t>
            </a:r>
            <a:r>
              <a:rPr lang="pl-PL" sz="2400" dirty="0" err="1" smtClean="0">
                <a:latin typeface="Century Gothic" panose="020B0502020202020204" pitchFamily="34" charset="0"/>
              </a:rPr>
              <a:t>Antysmog</a:t>
            </a:r>
            <a:r>
              <a:rPr lang="pl-PL" sz="2400" dirty="0" smtClean="0">
                <a:latin typeface="Century Gothic" panose="020B0502020202020204" pitchFamily="34" charset="0"/>
              </a:rPr>
              <a:t>. </a:t>
            </a:r>
            <a:r>
              <a:rPr lang="pl-PL" sz="2400" dirty="0">
                <a:latin typeface="Century Gothic" panose="020B0502020202020204" pitchFamily="34" charset="0"/>
              </a:rPr>
              <a:t/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2022 r., poz.2556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</a:t>
            </a:r>
            <a:r>
              <a:rPr lang="pl-PL" sz="2400" dirty="0" err="1">
                <a:latin typeface="Century Gothic" panose="020B0502020202020204" pitchFamily="34" charset="0"/>
              </a:rPr>
              <a:t>zm</a:t>
            </a:r>
            <a:r>
              <a:rPr lang="pl-PL" sz="2400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424936" cy="513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GIOŚ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27.04.2001 r. prawo Ochrony Środowiska </a:t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2022 r., poz.2556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</a:t>
            </a:r>
            <a:r>
              <a:rPr lang="pl-PL" sz="2400" dirty="0" err="1">
                <a:latin typeface="Century Gothic" panose="020B0502020202020204" pitchFamily="34" charset="0"/>
              </a:rPr>
              <a:t>zm</a:t>
            </a:r>
            <a:r>
              <a:rPr lang="pl-PL" sz="2400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3672408"/>
          </a:xfrm>
        </p:spPr>
        <p:txBody>
          <a:bodyPr>
            <a:noAutofit/>
          </a:bodyPr>
          <a:lstStyle/>
          <a:p>
            <a:pPr marL="285750" indent="-285750" algn="just">
              <a:buNone/>
            </a:pPr>
            <a:r>
              <a:rPr lang="pl-PL" sz="1600" dirty="0">
                <a:solidFill>
                  <a:schemeClr val="tx1"/>
                </a:solidFill>
              </a:rPr>
              <a:t>	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Działania obowiązkowe.</a:t>
            </a:r>
          </a:p>
          <a:p>
            <a:pPr marL="285750" indent="-285750" algn="just"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None/>
            </a:pP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Na podstawie art. 89 ww. ustawy Prawo ochrony środowiska, ocena i klasyfikacja stref muszą być wykonane corocznie do dnia 30 kwietnia przez Głównego Inspektora Ochrony Środowiska</a:t>
            </a:r>
          </a:p>
          <a:p>
            <a:pPr marL="285750" indent="-285750" algn="just"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None/>
            </a:pPr>
            <a:endParaRPr lang="pl-PL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s://fors.pl/wp-content/uploads/2021/09/Screenshot_20210908_1653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77072"/>
            <a:ext cx="6057900" cy="1876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GIOŚ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27.04.2001 r. prawo Ochrony Środowiska </a:t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2022 r., poz.2556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</a:t>
            </a:r>
            <a:r>
              <a:rPr lang="pl-PL" sz="2400" dirty="0" err="1">
                <a:latin typeface="Century Gothic" panose="020B0502020202020204" pitchFamily="34" charset="0"/>
              </a:rPr>
              <a:t>zm</a:t>
            </a:r>
            <a:r>
              <a:rPr lang="pl-PL" sz="2400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 algn="just">
              <a:buNone/>
            </a:pPr>
            <a:r>
              <a:rPr lang="pl-PL" sz="1600" dirty="0">
                <a:solidFill>
                  <a:schemeClr val="tx1"/>
                </a:solidFill>
              </a:rPr>
              <a:t>	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Działania obowiązkowe.</a:t>
            </a:r>
          </a:p>
          <a:p>
            <a:pPr marL="285750" indent="-285750" algn="just">
              <a:buNone/>
            </a:pP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Dla stref, w których stwierdzone zostało przekroczenie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choćby jednego poziomu dopuszczalnego lub docelowego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 odniesieniu do substancji podlegających ocenie jakości powietrza,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Zarząd Województwa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na podstawie art. 91 ustawy Prawo ochrony środowiska, w terminie 12 miesięcy od dnia otrzymania wyników oceny poziomu substancji w powietrzu i klasyfikacji stref (ocena i klasyfikacja stref wykonana jest corocznie do dnia 30 kwietnia),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opracowuje i przedstawia do zaopiniowania właściwym wójtom, burmistrzom lub prezydentom miast i starostom projekt uchwały w sprawie programu ochrony powietrza (POP),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mającego na celu osiągnięcie dopuszczalnych poziomów substancji w powietrzu oraz pułapu stężenia ekspozycji.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fors.pl/wp-content/uploads/2021/09/Screenshot_20210908_1653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6100" y="4725144"/>
            <a:ext cx="6057900" cy="1876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WIOŚ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27.04.2001 r. prawo Ochrony Środowiska </a:t>
            </a:r>
            <a:r>
              <a:rPr lang="pl-PL" sz="2400" dirty="0" smtClean="0">
                <a:latin typeface="Century Gothic" panose="020B0502020202020204" pitchFamily="34" charset="0"/>
              </a:rPr>
              <a:t>w zakresie pop i prog. </a:t>
            </a:r>
            <a:r>
              <a:rPr lang="pl-PL" sz="2400" dirty="0" err="1" smtClean="0">
                <a:latin typeface="Century Gothic" panose="020B0502020202020204" pitchFamily="34" charset="0"/>
              </a:rPr>
              <a:t>Antysmog</a:t>
            </a:r>
            <a:r>
              <a:rPr lang="pl-PL" sz="2400" dirty="0" smtClean="0">
                <a:latin typeface="Century Gothic" panose="020B0502020202020204" pitchFamily="34" charset="0"/>
              </a:rPr>
              <a:t>.</a:t>
            </a:r>
            <a:r>
              <a:rPr lang="pl-PL" sz="2400" dirty="0">
                <a:latin typeface="Century Gothic" panose="020B0502020202020204" pitchFamily="34" charset="0"/>
              </a:rPr>
              <a:t/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2022 r., poz.2556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</a:t>
            </a:r>
            <a:r>
              <a:rPr lang="pl-PL" sz="2400" dirty="0" err="1">
                <a:latin typeface="Century Gothic" panose="020B0502020202020204" pitchFamily="34" charset="0"/>
              </a:rPr>
              <a:t>zm</a:t>
            </a:r>
            <a:r>
              <a:rPr lang="pl-PL" sz="2400" dirty="0">
                <a:latin typeface="Century Gothic" panose="020B0502020202020204" pitchFamily="34" charset="0"/>
              </a:rPr>
              <a:t>]</a:t>
            </a:r>
            <a:endParaRPr lang="pl-PL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Art.  96a. Ustawy Prawo ochrony Środowiska</a:t>
            </a:r>
          </a:p>
          <a:p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1. 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Wojewoda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przy pomocy wojewódzkiego inspektora ochrony środowiska sprawuje nadzór w zakresie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0658" name="Picture 2" descr="KOMUNIKAT WOJEWODY WIELKOPOLSKIE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5301208"/>
            <a:ext cx="3333750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7999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5445224"/>
            <a:ext cx="6400800" cy="1008112"/>
          </a:xfrm>
        </p:spPr>
        <p:txBody>
          <a:bodyPr>
            <a:normAutofit/>
          </a:bodyPr>
          <a:lstStyle/>
          <a:p>
            <a:r>
              <a:rPr lang="pl-PL" sz="4000" b="1" dirty="0">
                <a:latin typeface="Century Gothic" panose="020B0502020202020204" pitchFamily="34" charset="0"/>
              </a:rPr>
              <a:t>2023</a:t>
            </a:r>
            <a:endParaRPr lang="pl-PL" b="1" dirty="0">
              <a:latin typeface="Century Gothic" panose="020B0502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6912768" cy="2160240"/>
          </a:xfrm>
        </p:spPr>
        <p:txBody>
          <a:bodyPr>
            <a:noAutofit/>
          </a:bodyPr>
          <a:lstStyle/>
          <a:p>
            <a:r>
              <a:rPr lang="pl-PL" sz="2400" dirty="0"/>
              <a:t>Rola Inspekcji </a:t>
            </a:r>
            <a:br>
              <a:rPr lang="pl-PL" sz="2400" dirty="0"/>
            </a:br>
            <a:r>
              <a:rPr lang="pl-PL" sz="2400" dirty="0"/>
              <a:t>Ochrony Środowiska </a:t>
            </a:r>
            <a:br>
              <a:rPr lang="pl-PL" sz="2400" dirty="0"/>
            </a:br>
            <a:r>
              <a:rPr lang="pl-PL" sz="2400" dirty="0"/>
              <a:t> w programach ochrony </a:t>
            </a:r>
            <a:r>
              <a:rPr lang="pl-PL" sz="2400" dirty="0" smtClean="0"/>
              <a:t>powietrza i uchwałach </a:t>
            </a:r>
            <a:r>
              <a:rPr lang="pl-PL" sz="2400" dirty="0" err="1" smtClean="0"/>
              <a:t>antysmogowych</a:t>
            </a:r>
            <a:endParaRPr lang="pl-PL" sz="2400" dirty="0"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7525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Z:\i.kurek\Desktop\BROS\Warta BROS 06.11.2015\20151106_125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92695"/>
            <a:ext cx="3454986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7122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WIOŚ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27.04.2001 r. prawo Ochrony Środowiska </a:t>
            </a:r>
            <a:r>
              <a:rPr lang="pl-PL" sz="2400" dirty="0" smtClean="0">
                <a:latin typeface="Century Gothic" panose="020B0502020202020204" pitchFamily="34" charset="0"/>
              </a:rPr>
              <a:t>w zakresie pop i prog. </a:t>
            </a:r>
            <a:r>
              <a:rPr lang="pl-PL" sz="2400" dirty="0" err="1" smtClean="0">
                <a:latin typeface="Century Gothic" panose="020B0502020202020204" pitchFamily="34" charset="0"/>
              </a:rPr>
              <a:t>Antysmog</a:t>
            </a:r>
            <a:r>
              <a:rPr lang="pl-PL" sz="2400" dirty="0" smtClean="0">
                <a:latin typeface="Century Gothic" panose="020B0502020202020204" pitchFamily="34" charset="0"/>
              </a:rPr>
              <a:t>.</a:t>
            </a:r>
            <a:r>
              <a:rPr lang="pl-PL" sz="2400" dirty="0">
                <a:latin typeface="Century Gothic" panose="020B0502020202020204" pitchFamily="34" charset="0"/>
              </a:rPr>
              <a:t/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2022 r., poz.2556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</a:t>
            </a:r>
            <a:r>
              <a:rPr lang="pl-PL" sz="2400" dirty="0" err="1">
                <a:latin typeface="Century Gothic" panose="020B0502020202020204" pitchFamily="34" charset="0"/>
              </a:rPr>
              <a:t>zm</a:t>
            </a:r>
            <a:r>
              <a:rPr lang="pl-PL" sz="2400" dirty="0">
                <a:latin typeface="Century Gothic" panose="020B0502020202020204" pitchFamily="34" charset="0"/>
              </a:rPr>
              <a:t>]</a:t>
            </a:r>
            <a:endParaRPr lang="pl-PL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Art.  96a. Ustawy Prawo ochrony Środowiska</a:t>
            </a:r>
          </a:p>
          <a:p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1. 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Wojewoda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przy pomocy wojewódzkiego inspektora ochrony środowiska sprawuje nadzór w zakresie:</a:t>
            </a:r>
          </a:p>
          <a:p>
            <a:pPr lvl="1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1)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terminowego uchwalenia programów ochrony powietrza i ich aktualizacji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oraz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planów działań krótkoterminowych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o których mowa w art. 91 i art. 92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;</a:t>
            </a:r>
          </a:p>
          <a:p>
            <a:pPr lvl="1"/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2) </a:t>
            </a:r>
            <a:r>
              <a:rPr lang="pl-PL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realizacji działań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określonych w programach ochrony powietrza i ich aktualizacjach oraz planach działań krótkoterminowych przez </a:t>
            </a:r>
            <a:r>
              <a:rPr lang="pl-PL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wójta, burmistrza lub prezydenta miasta, starostę oraz inne podmioty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;</a:t>
            </a:r>
          </a:p>
        </p:txBody>
      </p:sp>
      <p:pic>
        <p:nvPicPr>
          <p:cNvPr id="7" name="Picture 2" descr="KOMUNIKAT WOJEWODY WIELKOPOLSKIE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5301208"/>
            <a:ext cx="3333750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79999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KOMUNIKAT WOJEWODY WIELKOPOLSKIE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5301208"/>
            <a:ext cx="3333750" cy="142875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WIOŚ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27.04.2001 r. prawo Ochrony Środowiska </a:t>
            </a:r>
            <a:r>
              <a:rPr lang="pl-PL" sz="2400" dirty="0" smtClean="0">
                <a:latin typeface="Century Gothic" panose="020B0502020202020204" pitchFamily="34" charset="0"/>
              </a:rPr>
              <a:t>w zakresie pop i prog. </a:t>
            </a:r>
            <a:r>
              <a:rPr lang="pl-PL" sz="2400" dirty="0" err="1" smtClean="0">
                <a:latin typeface="Century Gothic" panose="020B0502020202020204" pitchFamily="34" charset="0"/>
              </a:rPr>
              <a:t>Antysmog</a:t>
            </a:r>
            <a:r>
              <a:rPr lang="pl-PL" sz="2400" dirty="0" smtClean="0">
                <a:latin typeface="Century Gothic" panose="020B0502020202020204" pitchFamily="34" charset="0"/>
              </a:rPr>
              <a:t>.</a:t>
            </a:r>
            <a:r>
              <a:rPr lang="pl-PL" sz="2400" dirty="0">
                <a:latin typeface="Century Gothic" panose="020B0502020202020204" pitchFamily="34" charset="0"/>
              </a:rPr>
              <a:t/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2022 r., poz.2556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</a:t>
            </a:r>
            <a:r>
              <a:rPr lang="pl-PL" sz="2400" dirty="0" err="1">
                <a:latin typeface="Century Gothic" panose="020B0502020202020204" pitchFamily="34" charset="0"/>
              </a:rPr>
              <a:t>zm</a:t>
            </a:r>
            <a:r>
              <a:rPr lang="pl-PL" sz="2400" dirty="0">
                <a:latin typeface="Century Gothic" panose="020B0502020202020204" pitchFamily="34" charset="0"/>
              </a:rPr>
              <a:t>]</a:t>
            </a:r>
            <a:endParaRPr lang="pl-PL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Art.  96a. Ustawy Prawo ochrony Środowiska</a:t>
            </a:r>
          </a:p>
          <a:p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1. 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Wojewoda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przy pomocy wojewódzkiego inspektora ochrony środowiska sprawuje nadzór w zakresie:</a:t>
            </a:r>
          </a:p>
          <a:p>
            <a:pPr lvl="1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1)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terminowego uchwalenia programów ochrony powietrza i ich aktualizacji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oraz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planów działań krótkoterminowych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o których mowa w art. 91 i art. 92;</a:t>
            </a:r>
          </a:p>
          <a:p>
            <a:pPr lvl="1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2)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realizacji działań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określonych w programach ochrony powietrza i ich aktualizacjach oraz planach działań krótkoterminowych przez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wójta, burmistrza lub prezydenta miasta, starostę oraz inne podmioty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;</a:t>
            </a:r>
          </a:p>
          <a:p>
            <a:pPr lvl="1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3) terminowego przekazania sprawozdań:</a:t>
            </a:r>
          </a:p>
          <a:p>
            <a:pPr lvl="2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a)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okresowych z realizacji programów ochrony powietrza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ich aktualizacji, </a:t>
            </a:r>
            <a:b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 których mowa w art. 91, lub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planów działań krótkoterminowych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o których mowa w art. 92,</a:t>
            </a:r>
          </a:p>
          <a:p>
            <a:pPr lvl="2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b)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końcowych z realizacji programów ochrony powietrza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ich aktualizacji, </a:t>
            </a:r>
            <a:b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 których mowa w art. 91, lub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planów działań krótkoterminowych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o których mowa w art. 92.</a:t>
            </a:r>
          </a:p>
        </p:txBody>
      </p:sp>
    </p:spTree>
    <p:extLst>
      <p:ext uri="{BB962C8B-B14F-4D97-AF65-F5344CB8AC3E}">
        <p14:creationId xmlns:p14="http://schemas.microsoft.com/office/powerpoint/2010/main" xmlns="" val="2179999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GIOŚ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27.04.2001 r. prawo Ochrony Środowiska </a:t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2022 r., poz.2556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</a:t>
            </a:r>
            <a:r>
              <a:rPr lang="pl-PL" sz="2400" dirty="0" err="1">
                <a:latin typeface="Century Gothic" panose="020B0502020202020204" pitchFamily="34" charset="0"/>
              </a:rPr>
              <a:t>zm</a:t>
            </a:r>
            <a:r>
              <a:rPr lang="pl-PL" sz="2400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 algn="just">
              <a:buNone/>
            </a:pPr>
            <a:r>
              <a:rPr lang="pl-PL" sz="1600" dirty="0">
                <a:solidFill>
                  <a:schemeClr val="tx1"/>
                </a:solidFill>
              </a:rPr>
              <a:t>	</a:t>
            </a: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None/>
            </a:pP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</a:p>
          <a:p>
            <a:pPr marL="285750" lvl="0" indent="-285750" algn="just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Zadania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kontrolne w zakresie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programów ochrony powietrza i programów działań krótkoterminowych nie zostały wymienione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wprost w art.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 ustawy o Inspekcji Ochrony Środowiska. </a:t>
            </a:r>
          </a:p>
          <a:p>
            <a:pPr marL="285750" indent="-285750" algn="just"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01208"/>
            <a:ext cx="3240360" cy="138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GIOŚ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27.04.2001 r. prawo Ochrony Środowiska </a:t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2022 r., poz.2556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</a:t>
            </a:r>
            <a:r>
              <a:rPr lang="pl-PL" sz="2400" dirty="0" err="1">
                <a:latin typeface="Century Gothic" panose="020B0502020202020204" pitchFamily="34" charset="0"/>
              </a:rPr>
              <a:t>zm</a:t>
            </a:r>
            <a:r>
              <a:rPr lang="pl-PL" sz="2400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 algn="just">
              <a:buNone/>
            </a:pPr>
            <a:r>
              <a:rPr lang="pl-PL" sz="1600" dirty="0">
                <a:solidFill>
                  <a:schemeClr val="tx1"/>
                </a:solidFill>
              </a:rPr>
              <a:t>	</a:t>
            </a: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None/>
            </a:pP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</a:p>
          <a:p>
            <a:pPr marL="285750" lvl="0" indent="-285750" algn="just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Zadania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kontrolne w zakresie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programów ochrony powietrza i programów działań krótkoterminowych nie zostały wymienione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wprost w art. 2 ustawy o Inspekcji Ochrony Środowiska. </a:t>
            </a: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lvl="0" indent="-285750" algn="just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lvl="0" indent="-285750" algn="just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Zgodnie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z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art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2 pkt 18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ust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1 ustawy o Inspekcji Ochrony Środowiska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do zadań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Inspekcji Ochrony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Środowiska należy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wykonywanie </a:t>
            </a:r>
            <a:r>
              <a:rPr lang="pl-PL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innych zadań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określonych odrębnymi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przepisami.</a:t>
            </a: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01208"/>
            <a:ext cx="3240360" cy="138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GIOŚ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27.04.2001 r. prawo Ochrony Środowiska </a:t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2022 r., poz.2556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</a:t>
            </a:r>
            <a:r>
              <a:rPr lang="pl-PL" sz="2400" dirty="0" err="1">
                <a:latin typeface="Century Gothic" panose="020B0502020202020204" pitchFamily="34" charset="0"/>
              </a:rPr>
              <a:t>zm</a:t>
            </a:r>
            <a:r>
              <a:rPr lang="pl-PL" sz="2400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 algn="just">
              <a:buNone/>
            </a:pPr>
            <a:r>
              <a:rPr lang="pl-PL" sz="1600" dirty="0">
                <a:solidFill>
                  <a:schemeClr val="tx1"/>
                </a:solidFill>
              </a:rPr>
              <a:t>	</a:t>
            </a: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None/>
            </a:pP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Kary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pieniężne za uchybienia w zakresie przygotowania i realizacji programów ochrony powietrza oraz planów działań krótkoterminowych</a:t>
            </a:r>
          </a:p>
          <a:p>
            <a:pPr marL="285750" indent="-285750" algn="just"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01208"/>
            <a:ext cx="3240360" cy="138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GIOŚ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27.04.2001 r. prawo Ochrony Środowiska </a:t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2022 r., poz.2556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</a:t>
            </a:r>
            <a:r>
              <a:rPr lang="pl-PL" sz="2400" dirty="0" err="1">
                <a:latin typeface="Century Gothic" panose="020B0502020202020204" pitchFamily="34" charset="0"/>
              </a:rPr>
              <a:t>zm</a:t>
            </a:r>
            <a:r>
              <a:rPr lang="pl-PL" sz="2400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 algn="just">
              <a:buNone/>
            </a:pPr>
            <a:r>
              <a:rPr lang="pl-PL" sz="1600" dirty="0">
                <a:solidFill>
                  <a:schemeClr val="tx1"/>
                </a:solidFill>
              </a:rPr>
              <a:t>	</a:t>
            </a: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None/>
            </a:pP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Kary pieniężne za uchybienia w zakresie przygotowania i realizacji programów ochrony powietrza oraz planów działań krótkoterminowych</a:t>
            </a:r>
          </a:p>
          <a:p>
            <a:pPr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Art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  315a. </a:t>
            </a:r>
          </a:p>
          <a:p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1. W przypadku:</a:t>
            </a:r>
          </a:p>
          <a:p>
            <a:pPr marL="285750" indent="-285750" algn="just"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01208"/>
            <a:ext cx="3240360" cy="138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01208"/>
            <a:ext cx="3240360" cy="138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GIOŚ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27.04.2001 r. prawo Ochrony Środowiska </a:t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2022 r., poz.2556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</a:t>
            </a:r>
            <a:r>
              <a:rPr lang="pl-PL" sz="2400" dirty="0" err="1">
                <a:latin typeface="Century Gothic" panose="020B0502020202020204" pitchFamily="34" charset="0"/>
              </a:rPr>
              <a:t>zm</a:t>
            </a:r>
            <a:r>
              <a:rPr lang="pl-PL" sz="2400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 algn="just">
              <a:buNone/>
            </a:pPr>
            <a:r>
              <a:rPr lang="pl-PL" sz="1600" dirty="0">
                <a:solidFill>
                  <a:schemeClr val="tx1"/>
                </a:solidFill>
              </a:rPr>
              <a:t>	</a:t>
            </a: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None/>
            </a:pP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Kary pieniężne za uchybienia w zakresie przygotowania i realizacji programów ochrony powietrza oraz planów działań krótkoterminowych</a:t>
            </a:r>
          </a:p>
          <a:p>
            <a:pPr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Art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  315a. </a:t>
            </a:r>
          </a:p>
          <a:p>
            <a:pPr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1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 W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przypadku:</a:t>
            </a:r>
          </a:p>
          <a:p>
            <a:pPr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	2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)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niedotrzymania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ustawowego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terminu uchwalenia programów ochrony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pl-PL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powietrza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ich aktualizacji lub planów działań krótkoterminowych,</a:t>
            </a:r>
          </a:p>
          <a:p>
            <a:pPr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	</a:t>
            </a: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01208"/>
            <a:ext cx="3240360" cy="138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GIOŚ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27.04.2001 r. prawo Ochrony Środowiska </a:t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2022 r., poz.2556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</a:t>
            </a:r>
            <a:r>
              <a:rPr lang="pl-PL" sz="2400" dirty="0" err="1">
                <a:latin typeface="Century Gothic" panose="020B0502020202020204" pitchFamily="34" charset="0"/>
              </a:rPr>
              <a:t>zm</a:t>
            </a:r>
            <a:r>
              <a:rPr lang="pl-PL" sz="2400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 algn="just">
              <a:buNone/>
            </a:pPr>
            <a:r>
              <a:rPr lang="pl-PL" sz="1600" dirty="0">
                <a:solidFill>
                  <a:schemeClr val="tx1"/>
                </a:solidFill>
              </a:rPr>
              <a:t>	</a:t>
            </a: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None/>
            </a:pP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Kary pieniężne za uchybienia w zakresie przygotowania i realizacji programów ochrony powietrza oraz planów działań krótkoterminowych</a:t>
            </a:r>
          </a:p>
          <a:p>
            <a:pPr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Art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  315a. </a:t>
            </a:r>
          </a:p>
          <a:p>
            <a:pPr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1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 W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przypadku:</a:t>
            </a:r>
          </a:p>
          <a:p>
            <a:pPr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	2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)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niedotrzymania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ustawowego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terminu uchwalenia programów ochrony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pl-PL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powietrza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ich aktualizacji lub planów działań krótkoterminowych,</a:t>
            </a:r>
          </a:p>
          <a:p>
            <a:pPr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	3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)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niedotrzymania terminów realizacji działań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określonych w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programach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pl-PL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ochrony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powietrza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ich aktualizacjach lub planach działań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krótkoterminowych,</a:t>
            </a:r>
          </a:p>
          <a:p>
            <a:pPr marL="285750" indent="-285750" algn="just"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01208"/>
            <a:ext cx="3240360" cy="138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GIOŚ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27.04.2001 r. prawo Ochrony Środowiska </a:t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2022 r., poz.2556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</a:t>
            </a:r>
            <a:r>
              <a:rPr lang="pl-PL" sz="2400" dirty="0" err="1">
                <a:latin typeface="Century Gothic" panose="020B0502020202020204" pitchFamily="34" charset="0"/>
              </a:rPr>
              <a:t>zm</a:t>
            </a:r>
            <a:r>
              <a:rPr lang="pl-PL" sz="2400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 algn="just">
              <a:buNone/>
            </a:pPr>
            <a:r>
              <a:rPr lang="pl-PL" sz="1600" dirty="0">
                <a:solidFill>
                  <a:schemeClr val="tx1"/>
                </a:solidFill>
              </a:rPr>
              <a:t>	</a:t>
            </a: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None/>
            </a:pP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Kary pieniężne za uchybienia w zakresie przygotowania i realizacji programów ochrony powietrza oraz planów działań krótkoterminowych</a:t>
            </a:r>
          </a:p>
          <a:p>
            <a:pPr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Art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  315a. </a:t>
            </a:r>
          </a:p>
          <a:p>
            <a:pPr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1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 W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przypadku:</a:t>
            </a:r>
          </a:p>
          <a:p>
            <a:pPr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	2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)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niedotrzymania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ustawowego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terminu uchwalenia programów ochrony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pl-PL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powietrza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ich aktualizacji lub planów działań krótkoterminowych,</a:t>
            </a:r>
          </a:p>
          <a:p>
            <a:pPr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	3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)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niedotrzymania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terminów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realizacji działań określonych w programach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pl-PL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ochrony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powietrza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ich aktualizacjach lub planach działań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krótkoterminowych,</a:t>
            </a:r>
          </a:p>
          <a:p>
            <a:pPr lvl="2"/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4) </a:t>
            </a:r>
            <a:r>
              <a:rPr lang="pl-PL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niedotrzymania terminów przekazania sprawozdań okresowych z realizacji programów ochrony powietrza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i ich aktualizacji, o których mowa w art. 91, lub planów działań krótkoterminowych, o których mowa w art. 92,</a:t>
            </a:r>
          </a:p>
          <a:p>
            <a:pPr marL="285750" indent="-285750" algn="just"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01208"/>
            <a:ext cx="3240360" cy="138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GIOŚ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27.04.2001 r. prawo Ochrony Środowiska </a:t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2022 r., poz.2556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</a:t>
            </a:r>
            <a:r>
              <a:rPr lang="pl-PL" sz="2400" dirty="0" err="1">
                <a:latin typeface="Century Gothic" panose="020B0502020202020204" pitchFamily="34" charset="0"/>
              </a:rPr>
              <a:t>zm</a:t>
            </a:r>
            <a:r>
              <a:rPr lang="pl-PL" sz="2400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 algn="just">
              <a:buNone/>
            </a:pPr>
            <a:r>
              <a:rPr lang="pl-PL" sz="1600" dirty="0">
                <a:solidFill>
                  <a:schemeClr val="tx1"/>
                </a:solidFill>
              </a:rPr>
              <a:t>	</a:t>
            </a: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None/>
            </a:pP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Kary pieniężne za uchybienia w zakresie przygotowania i realizacji programów ochrony powietrza oraz planów działań krótkoterminowych</a:t>
            </a:r>
          </a:p>
          <a:p>
            <a:pPr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Art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  315a. </a:t>
            </a:r>
          </a:p>
          <a:p>
            <a:pPr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1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 W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przypadku:</a:t>
            </a:r>
          </a:p>
          <a:p>
            <a:pPr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	2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)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niedotrzymania ustawowego terminu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uchwalenia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programów ochrony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pl-PL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powietrza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ich aktualizacji lub planów działań krótkoterminowych,</a:t>
            </a:r>
          </a:p>
          <a:p>
            <a:pPr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	3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)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niedotrzymania terminów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realizacji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działań określonych w programach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pl-PL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ochrony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powietrza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ich aktualizacjach lub planach działań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krótkoterminowych,</a:t>
            </a:r>
          </a:p>
          <a:p>
            <a:pPr lvl="2"/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4) </a:t>
            </a:r>
            <a:r>
              <a:rPr lang="pl-PL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niedotrzymania terminów przekazania sprawozdań okresowych z realizacji programów ochrony powietrza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 ich aktualizacji, o których mowa w art. 91, lub planów działań krótkoterminowych, o których mowa w art. 92,</a:t>
            </a:r>
          </a:p>
          <a:p>
            <a:pPr lvl="2"/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5) </a:t>
            </a:r>
            <a:r>
              <a:rPr lang="pl-PL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niedotrzymania terminów przekazania sprawozdań końcowych z realizacji programów ochrony powietrza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 ich aktualizacji, o których mowa w art. 91, lub planów działań krótkoterminowych, o których mowa w art. 92</a:t>
            </a:r>
          </a:p>
          <a:p>
            <a:pPr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-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organ za to odpowiedzialny podlega karze </a:t>
            </a: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pieniężnej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 wysokości od 50 000 zł do 500 000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zł.</a:t>
            </a:r>
          </a:p>
          <a:p>
            <a:pPr marL="285750" indent="-285750" algn="just"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36640" y="384777"/>
            <a:ext cx="6912768" cy="1156990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Rola Wielkopolskiego wojewódzkiego inspektora ochrony środowiska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363272" cy="4896544"/>
          </a:xfrm>
        </p:spPr>
        <p:txBody>
          <a:bodyPr>
            <a:normAutofit/>
          </a:bodyPr>
          <a:lstStyle/>
          <a:p>
            <a:pPr algn="just"/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Wielkopolski Wojewódzki Inspektor Ochrony Środowiska (WWIOŚ) jest organem rządowej administracji zespolonej w województwie wielkopolskim</a:t>
            </a:r>
            <a:r>
              <a:rPr lang="pl-P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</a:t>
            </a:r>
          </a:p>
          <a:p>
            <a:pPr algn="just"/>
            <a:endParaRPr lang="pl-PL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Kieruje działalnością Inspekcji Ochrony Środowiska (IOŚ) na terenie województwa wielkopolskiego </a:t>
            </a:r>
          </a:p>
          <a:p>
            <a:pPr algn="just"/>
            <a:endParaRPr lang="pl-PL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Wykonuje zadania przy pomocy Wojewódzkiego Inspektoratu Ochrony Środowiska (WIOŚ) w Poznaniu i 4 delegatur:</a:t>
            </a:r>
          </a:p>
          <a:p>
            <a:pPr marL="0" indent="0" algn="just">
              <a:buNone/>
            </a:pP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- w Kaliszu</a:t>
            </a:r>
          </a:p>
          <a:p>
            <a:pPr marL="0" indent="0" algn="just">
              <a:buNone/>
            </a:pP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- w Koninie</a:t>
            </a:r>
          </a:p>
          <a:p>
            <a:pPr marL="0" indent="0" algn="just">
              <a:buNone/>
            </a:pP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- w Lesznie</a:t>
            </a:r>
          </a:p>
          <a:p>
            <a:pPr marL="0" indent="0" algn="just">
              <a:buNone/>
            </a:pP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- w Pile</a:t>
            </a:r>
          </a:p>
          <a:p>
            <a:pPr marL="0" indent="0">
              <a:buNone/>
            </a:pPr>
            <a:endParaRPr lang="pl-PL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4777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0243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GIOŚ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27.04.2001 r. prawo Ochrony Środowiska </a:t>
            </a:r>
            <a:r>
              <a:rPr lang="pl-PL" sz="2400" dirty="0" smtClean="0">
                <a:latin typeface="Century Gothic" panose="020B0502020202020204" pitchFamily="34" charset="0"/>
              </a:rPr>
              <a:t>w zakresie pop i prog. </a:t>
            </a:r>
            <a:r>
              <a:rPr lang="pl-PL" sz="2400" dirty="0" err="1" smtClean="0">
                <a:latin typeface="Century Gothic" panose="020B0502020202020204" pitchFamily="34" charset="0"/>
              </a:rPr>
              <a:t>Antysmog</a:t>
            </a:r>
            <a:r>
              <a:rPr lang="pl-PL" sz="2400" dirty="0" smtClean="0">
                <a:latin typeface="Century Gothic" panose="020B0502020202020204" pitchFamily="34" charset="0"/>
              </a:rPr>
              <a:t>. </a:t>
            </a:r>
            <a:r>
              <a:rPr lang="pl-PL" sz="2400" dirty="0">
                <a:latin typeface="Century Gothic" panose="020B0502020202020204" pitchFamily="34" charset="0"/>
              </a:rPr>
              <a:t/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2022 r., poz.2556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</a:t>
            </a:r>
            <a:r>
              <a:rPr lang="pl-PL" sz="2400" dirty="0" err="1">
                <a:latin typeface="Century Gothic" panose="020B0502020202020204" pitchFamily="34" charset="0"/>
              </a:rPr>
              <a:t>zm</a:t>
            </a:r>
            <a:r>
              <a:rPr lang="pl-PL" sz="2400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Ustawa z dnia 7 lipca 2022 r. </a:t>
            </a: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zmianie ustawy </a:t>
            </a: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ctr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Prawo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ochrony środowiska oraz niektórych innych ustaw (Dz. U. z 2022 r. poz. 1576)</a:t>
            </a: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3" descr="Dziennik_Ustaw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445224"/>
            <a:ext cx="52260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GIOŚ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27.04.2001 r. prawo Ochrony Środowiska </a:t>
            </a:r>
            <a:r>
              <a:rPr lang="pl-PL" sz="2400" dirty="0" smtClean="0">
                <a:latin typeface="Century Gothic" panose="020B0502020202020204" pitchFamily="34" charset="0"/>
              </a:rPr>
              <a:t>w zakresie pop i prog. </a:t>
            </a:r>
            <a:r>
              <a:rPr lang="pl-PL" sz="2400" dirty="0" err="1" smtClean="0">
                <a:latin typeface="Century Gothic" panose="020B0502020202020204" pitchFamily="34" charset="0"/>
              </a:rPr>
              <a:t>Antysmog</a:t>
            </a:r>
            <a:r>
              <a:rPr lang="pl-PL" sz="2400" dirty="0" smtClean="0">
                <a:latin typeface="Century Gothic" panose="020B0502020202020204" pitchFamily="34" charset="0"/>
              </a:rPr>
              <a:t>. </a:t>
            </a:r>
            <a:r>
              <a:rPr lang="pl-PL" sz="2400" dirty="0">
                <a:latin typeface="Century Gothic" panose="020B0502020202020204" pitchFamily="34" charset="0"/>
              </a:rPr>
              <a:t/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2022 r., poz.2556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</a:t>
            </a:r>
            <a:r>
              <a:rPr lang="pl-PL" sz="2400" dirty="0" err="1">
                <a:latin typeface="Century Gothic" panose="020B0502020202020204" pitchFamily="34" charset="0"/>
              </a:rPr>
              <a:t>zm</a:t>
            </a:r>
            <a:r>
              <a:rPr lang="pl-PL" sz="2400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Art. 10. Do programów ochrony powietrza i ich aktualizacji, o których mowa </a:t>
            </a:r>
            <a:b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 art. 91 ustawy zmienianej w art. 1, oraz planów działań krótkoterminowych, </a:t>
            </a:r>
            <a:b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 których mowa w art. 92 ustawy zmienianej w art. 1, opracowywanych w wyniku oceny poziomów substancji w powietrzu za rok 2021 stosuje się przepisy ustawy zmienianej w art. 1 w brzmieniu nadanym niniejszą ustawą.</a:t>
            </a: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3" descr="Dziennik_Ustaw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445224"/>
            <a:ext cx="52260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GIOŚ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27.04.2001 r. prawo Ochrony Środowiska </a:t>
            </a:r>
            <a:r>
              <a:rPr lang="pl-PL" sz="2400" dirty="0" smtClean="0">
                <a:latin typeface="Century Gothic" panose="020B0502020202020204" pitchFamily="34" charset="0"/>
              </a:rPr>
              <a:t>w zakresie pop i prog. </a:t>
            </a:r>
            <a:r>
              <a:rPr lang="pl-PL" sz="2400" dirty="0" err="1" smtClean="0">
                <a:latin typeface="Century Gothic" panose="020B0502020202020204" pitchFamily="34" charset="0"/>
              </a:rPr>
              <a:t>Antysmog</a:t>
            </a:r>
            <a:r>
              <a:rPr lang="pl-PL" sz="2400" dirty="0" smtClean="0">
                <a:latin typeface="Century Gothic" panose="020B0502020202020204" pitchFamily="34" charset="0"/>
              </a:rPr>
              <a:t>. </a:t>
            </a:r>
            <a:r>
              <a:rPr lang="pl-PL" sz="2400" dirty="0">
                <a:latin typeface="Century Gothic" panose="020B0502020202020204" pitchFamily="34" charset="0"/>
              </a:rPr>
              <a:t/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2022 r., poz.2556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</a:t>
            </a:r>
            <a:r>
              <a:rPr lang="pl-PL" sz="2400" dirty="0" err="1">
                <a:latin typeface="Century Gothic" panose="020B0502020202020204" pitchFamily="34" charset="0"/>
              </a:rPr>
              <a:t>zm</a:t>
            </a:r>
            <a:r>
              <a:rPr lang="pl-PL" sz="2400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Stanowisko Ministerstwa Klimatu i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Środowiska.</a:t>
            </a: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Zgodnie z art. 10 ustawy z dnia 7 lipca 2022 r. obowiązek przekazywania przez wójta, burmistrza, prezydenta miasta oraz starostę sprawozdania okresowego </a:t>
            </a:r>
            <a:b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z realizacji programu ochrony powietrza i jego aktualizacji oraz planu działań krótkoterminowych, a także sprawozdania końcowego  z realizacji programu ochrony powietrza i jego aktualizacji oraz planu działań krótkoterminowych obejmującego cały okres  ich realizacji, będzie dotyczyć programów oraz planów, które zostały przygotowane na podstawie wyników oceny jakości powietrza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za 2021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r. </a:t>
            </a: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Tym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samym, zadanie to powinno być egzekwowane począwszy od 2024 r.     </a:t>
            </a: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4" name="Picture 2" descr="Ministerstwo Klimatu i Środowis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88" y="5303841"/>
            <a:ext cx="4608512" cy="1554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GIOŚ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27.04.2001 r. prawo Ochrony Środowiska </a:t>
            </a:r>
            <a:r>
              <a:rPr lang="pl-PL" sz="2400" dirty="0" smtClean="0">
                <a:latin typeface="Century Gothic" panose="020B0502020202020204" pitchFamily="34" charset="0"/>
              </a:rPr>
              <a:t>w zakresie pop i prog. </a:t>
            </a:r>
            <a:r>
              <a:rPr lang="pl-PL" sz="2400" dirty="0" err="1" smtClean="0">
                <a:latin typeface="Century Gothic" panose="020B0502020202020204" pitchFamily="34" charset="0"/>
              </a:rPr>
              <a:t>Antysmog</a:t>
            </a:r>
            <a:r>
              <a:rPr lang="pl-PL" sz="2400" dirty="0" smtClean="0">
                <a:latin typeface="Century Gothic" panose="020B0502020202020204" pitchFamily="34" charset="0"/>
              </a:rPr>
              <a:t>. </a:t>
            </a:r>
            <a:r>
              <a:rPr lang="pl-PL" sz="2400" dirty="0">
                <a:latin typeface="Century Gothic" panose="020B0502020202020204" pitchFamily="34" charset="0"/>
              </a:rPr>
              <a:t/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2022 r., poz.2556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</a:t>
            </a:r>
            <a:r>
              <a:rPr lang="pl-PL" sz="2400" dirty="0" err="1">
                <a:latin typeface="Century Gothic" panose="020B0502020202020204" pitchFamily="34" charset="0"/>
              </a:rPr>
              <a:t>zm</a:t>
            </a:r>
            <a:r>
              <a:rPr lang="pl-PL" sz="2400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Stanowisko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Ministerstwa Klimatu i Środowiska </a:t>
            </a:r>
          </a:p>
          <a:p>
            <a:pPr marL="285750" indent="-285750" algn="just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Aktualnie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nie ma uzasadnienia do podejmowania przez Inspekcję Ochrony Środowiska działań kontrolnych w przypadku zaniechania realizacji przez ww. organy tego zadania.</a:t>
            </a: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Ministerstwo Klimatu i Środowis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88" y="5303841"/>
            <a:ext cx="4608512" cy="1554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GIOŚ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27.04.2001 r. prawo Ochrony Środowiska </a:t>
            </a:r>
            <a:r>
              <a:rPr lang="pl-PL" sz="2400" dirty="0" smtClean="0">
                <a:latin typeface="Century Gothic" panose="020B0502020202020204" pitchFamily="34" charset="0"/>
              </a:rPr>
              <a:t>w zakresie pop i prog. </a:t>
            </a:r>
            <a:r>
              <a:rPr lang="pl-PL" sz="2400" dirty="0" err="1" smtClean="0">
                <a:latin typeface="Century Gothic" panose="020B0502020202020204" pitchFamily="34" charset="0"/>
              </a:rPr>
              <a:t>Antysmog</a:t>
            </a:r>
            <a:r>
              <a:rPr lang="pl-PL" sz="2400" dirty="0" smtClean="0">
                <a:latin typeface="Century Gothic" panose="020B0502020202020204" pitchFamily="34" charset="0"/>
              </a:rPr>
              <a:t>. </a:t>
            </a:r>
            <a:r>
              <a:rPr lang="pl-PL" sz="2400" dirty="0">
                <a:latin typeface="Century Gothic" panose="020B0502020202020204" pitchFamily="34" charset="0"/>
              </a:rPr>
              <a:t/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2022 r., poz.2556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</a:t>
            </a:r>
            <a:r>
              <a:rPr lang="pl-PL" sz="2400" dirty="0" err="1">
                <a:latin typeface="Century Gothic" panose="020B0502020202020204" pitchFamily="34" charset="0"/>
              </a:rPr>
              <a:t>zm</a:t>
            </a:r>
            <a:r>
              <a:rPr lang="pl-PL" sz="2400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Przyszłość.</a:t>
            </a:r>
          </a:p>
          <a:p>
            <a:pPr marL="285750" indent="-285750" algn="just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Główny Inspektor Ochrony Środowiska zwrócił się do Ministra Klimatu i Środowiska o rozważenie możliwości nowelizacji ustawy Prawo ochrony środowiska, w taki sposób, aby zamiast kary pieniężnej możliwe było nakładanie  przez inspektorów Inspekcji Ochrony Środowiska grzywny w formie mandatu karnego albo składanie do sądu wniosku o ukaranie. </a:t>
            </a: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6" name="Picture 2" descr="Mandat karny – Wikipedia, wolna encyklo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528" y="3891150"/>
            <a:ext cx="4248472" cy="2966850"/>
          </a:xfrm>
          <a:prstGeom prst="rect">
            <a:avLst/>
          </a:prstGeom>
          <a:noFill/>
        </p:spPr>
      </p:pic>
      <p:pic>
        <p:nvPicPr>
          <p:cNvPr id="6" name="Picture 2" descr="Ministerstwo Klimatu i Środowis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03841"/>
            <a:ext cx="4608512" cy="1554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GIOŚ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27.04.2001 r. prawo Ochrony Środowiska </a:t>
            </a:r>
            <a:r>
              <a:rPr lang="pl-PL" sz="2400" dirty="0" smtClean="0">
                <a:latin typeface="Century Gothic" panose="020B0502020202020204" pitchFamily="34" charset="0"/>
              </a:rPr>
              <a:t>w zakresie pop i prog. </a:t>
            </a:r>
            <a:r>
              <a:rPr lang="pl-PL" sz="2400" dirty="0" err="1" smtClean="0">
                <a:latin typeface="Century Gothic" panose="020B0502020202020204" pitchFamily="34" charset="0"/>
              </a:rPr>
              <a:t>Antysmog</a:t>
            </a:r>
            <a:r>
              <a:rPr lang="pl-PL" sz="2400" dirty="0" smtClean="0">
                <a:latin typeface="Century Gothic" panose="020B0502020202020204" pitchFamily="34" charset="0"/>
              </a:rPr>
              <a:t>. </a:t>
            </a:r>
            <a:r>
              <a:rPr lang="pl-PL" sz="2400" dirty="0">
                <a:latin typeface="Century Gothic" panose="020B0502020202020204" pitchFamily="34" charset="0"/>
              </a:rPr>
              <a:t/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2022 r., poz.2556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</a:t>
            </a:r>
            <a:r>
              <a:rPr lang="pl-PL" sz="2400" dirty="0" err="1">
                <a:latin typeface="Century Gothic" panose="020B0502020202020204" pitchFamily="34" charset="0"/>
              </a:rPr>
              <a:t>zm</a:t>
            </a:r>
            <a:r>
              <a:rPr lang="pl-PL" sz="2400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Przyszłość.</a:t>
            </a:r>
          </a:p>
          <a:p>
            <a:pPr marL="285750" indent="-285750" algn="just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N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ie znamy dalszego losu wniosku Głównego Inspektora Ochrony Środowiska.</a:t>
            </a: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6" name="Picture 2" descr="Mandat karny – Wikipedia, wolna encyklo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528" y="3891150"/>
            <a:ext cx="4248472" cy="2966850"/>
          </a:xfrm>
          <a:prstGeom prst="rect">
            <a:avLst/>
          </a:prstGeom>
          <a:noFill/>
        </p:spPr>
      </p:pic>
      <p:pic>
        <p:nvPicPr>
          <p:cNvPr id="6" name="Picture 2" descr="Ministerstwo Klimatu i Środowis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03841"/>
            <a:ext cx="4608512" cy="1554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GIOŚ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27.04.2001 r. prawo Ochrony Środowiska </a:t>
            </a:r>
            <a:r>
              <a:rPr lang="pl-PL" sz="2400" dirty="0" smtClean="0">
                <a:latin typeface="Century Gothic" panose="020B0502020202020204" pitchFamily="34" charset="0"/>
              </a:rPr>
              <a:t>w zakresie pop i prog. </a:t>
            </a:r>
            <a:r>
              <a:rPr lang="pl-PL" sz="2400" dirty="0" err="1" smtClean="0">
                <a:latin typeface="Century Gothic" panose="020B0502020202020204" pitchFamily="34" charset="0"/>
              </a:rPr>
              <a:t>Antysmog</a:t>
            </a:r>
            <a:r>
              <a:rPr lang="pl-PL" sz="2400" dirty="0" smtClean="0">
                <a:latin typeface="Century Gothic" panose="020B0502020202020204" pitchFamily="34" charset="0"/>
              </a:rPr>
              <a:t>. </a:t>
            </a:r>
            <a:r>
              <a:rPr lang="pl-PL" sz="2400" dirty="0">
                <a:latin typeface="Century Gothic" panose="020B0502020202020204" pitchFamily="34" charset="0"/>
              </a:rPr>
              <a:t/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2022 r., poz.2556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</a:t>
            </a:r>
            <a:r>
              <a:rPr lang="pl-PL" sz="2400" dirty="0" err="1">
                <a:latin typeface="Century Gothic" panose="020B0502020202020204" pitchFamily="34" charset="0"/>
              </a:rPr>
              <a:t>zm</a:t>
            </a:r>
            <a:r>
              <a:rPr lang="pl-PL" sz="2400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Uchwały </a:t>
            </a:r>
            <a:r>
              <a:rPr lang="pl-PL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antysmogowe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Wojewódzki Inspektor Ochrony Środowiska kontroluje źródła spalania paliw </a:t>
            </a:r>
            <a:b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 mocy cieplnej poniżej 1 MW. </a:t>
            </a:r>
          </a:p>
          <a:p>
            <a:pPr marL="285750" indent="-285750" algn="just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Obszar kontroli, zgodnie z ustawą o Inspekcji Ochrony Środowiska, obejmuje podmioty korzystające ze środowiska.</a:t>
            </a: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Century Gothic" panose="020B0502020202020204" pitchFamily="34" charset="0"/>
              </a:rPr>
              <a:t>Przepisy wspólnotowe</a:t>
            </a:r>
            <a:r>
              <a:rPr lang="pl-PL" sz="2400" b="1" dirty="0">
                <a:latin typeface="Century Gothic" panose="020B0502020202020204" pitchFamily="34" charset="0"/>
              </a:rPr>
              <a:t/>
            </a:r>
            <a:br>
              <a:rPr lang="pl-PL" sz="2400" b="1" dirty="0">
                <a:latin typeface="Century Gothic" panose="020B0502020202020204" pitchFamily="34" charset="0"/>
              </a:rPr>
            </a:br>
            <a:endParaRPr lang="pl-PL" sz="24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Uchwały </a:t>
            </a:r>
            <a:r>
              <a:rPr lang="pl-PL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antysmogowe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Źródła spalania paliw objęte uchwałą  </a:t>
            </a:r>
            <a:r>
              <a:rPr lang="pl-PL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antysmogową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pl-PL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docelowo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powinny spełniać </a:t>
            </a: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yrektywę Parlamentu Europejskiego i Rady 2009/125/WE z dnia 21 października 2009 r. ustanawiająca ogólne zasady ustalania wymogów dotyczących </a:t>
            </a:r>
            <a:r>
              <a:rPr lang="pl-PL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ekoprojektu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dla produktów związanych z energią  (Dz. U. UE. L. 2009.285.10 z późn. zm.) (</a:t>
            </a:r>
            <a:r>
              <a:rPr lang="pl-PL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ErP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pl-PL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Energy-related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Products). </a:t>
            </a: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Century Gothic" panose="020B0502020202020204" pitchFamily="34" charset="0"/>
              </a:rPr>
              <a:t>Przepisy wspólnotowe</a:t>
            </a:r>
            <a:endParaRPr lang="pl-PL" sz="24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Uchwały </a:t>
            </a:r>
            <a:r>
              <a:rPr lang="pl-PL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antysmogowe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ROZPORZĄDZENIE Komisji (UE) nr 2015/1185 z dnia 24 kwietnia 2015 r. w sprawie wykonania dyrektywy Parlamentu Europejskiego i Rady 2009/125/WE </a:t>
            </a:r>
            <a:b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 odniesieniu do wymogów dotyczących </a:t>
            </a:r>
            <a:r>
              <a:rPr lang="pl-PL" altLang="pl-PL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ekoprojektu</a:t>
            </a: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dla miejscowych ogrzewaczy pomieszczeń na paliwa stałe (Dz. Urz. UE L 193 z 21.07.2015, str. 1) (dotyczące kominków, pieców stałopalnych, pieców na </a:t>
            </a:r>
            <a:r>
              <a:rPr lang="pl-PL" altLang="pl-PL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pelety</a:t>
            </a: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itp. </a:t>
            </a:r>
            <a:b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 znamionowej mocy cieplnej do 50 </a:t>
            </a:r>
            <a:r>
              <a:rPr lang="pl-PL" altLang="pl-PL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kW</a:t>
            </a: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</a:p>
          <a:p>
            <a:endParaRPr lang="pl-PL" alt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Rozporządzenie Komisji (UE) nr 2015/1189 z dnia 28 kwietnia 2015r. w sprawie wykonania dyrektywy Parlamentu Europejskiego i Rady 2009/125/WE </a:t>
            </a:r>
            <a:b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 odniesieniu do wymogów dotyczących </a:t>
            </a:r>
            <a:r>
              <a:rPr lang="pl-PL" altLang="pl-PL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ekoprojektu</a:t>
            </a: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dla kotłów na paliwo stałe (Dz. Urz. UE L 193 z 21.07.2015, str. 100) (dotyczące źródeł spalania paliwo znamionowej mocy cieplnej do 500 </a:t>
            </a:r>
            <a:r>
              <a:rPr lang="pl-PL" altLang="pl-PL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kW</a:t>
            </a: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).</a:t>
            </a: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Obraz 3" descr="ke2-210x2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733256"/>
            <a:ext cx="879699" cy="87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Century Gothic" panose="020B0502020202020204" pitchFamily="34" charset="0"/>
              </a:rPr>
              <a:t>Przepisy wspólnotowe</a:t>
            </a:r>
            <a:endParaRPr lang="pl-PL" sz="24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Uchwały </a:t>
            </a:r>
            <a:r>
              <a:rPr lang="pl-PL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antysmogowe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>
              <a:buNone/>
              <a:defRPr/>
            </a:pP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W </a:t>
            </a: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myśl art. 7 Rozporządzenia Komisji (UE) nr 2015/1189, w terminie do 1 stycznia 2022 r.  Komisja Europejska dokona przeglądu rozporządzenia, analizując m.in. kwestię włączenia w zakres tej regulacji kotłów na paliwo stałe o znamionowej mocy cieplnej większej niż 0,5 MW i mniejszej niż 1,0 MW.</a:t>
            </a: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9" descr="Znalezione obrazy dla zapytania european parliament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3650" y="5286375"/>
            <a:ext cx="28003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36640" y="384777"/>
            <a:ext cx="6912768" cy="115699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Kompetencje Wielkopolskiego wojewódzkiego inspektora ochrony środowiska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294" y="2564904"/>
            <a:ext cx="3895824" cy="1296144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Kompetencje określone zostały w ustawie  z dnia 20 lipca 1991 r. o Inspekcji Ochrony Środowiska [Dz. U. z 2021 r., poz. 1070 z </a:t>
            </a:r>
            <a:r>
              <a:rPr lang="pl-PL" sz="1600" b="1" u="sng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późn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. zm.]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4777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251424" cy="318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66394" y="5445224"/>
            <a:ext cx="8419369" cy="668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W szczególności dotyczą przeprowadzania kontroli przestrzegania przepisów ochrony środowiska przez podmioty korzystające ze środowiska</a:t>
            </a:r>
            <a:endParaRPr lang="pl-PL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977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Century Gothic" panose="020B0502020202020204" pitchFamily="34" charset="0"/>
              </a:rPr>
              <a:t>Przepisy wspólnotowe</a:t>
            </a:r>
            <a:endParaRPr lang="pl-PL" sz="24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Uchwały </a:t>
            </a:r>
            <a:r>
              <a:rPr lang="pl-PL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antysmogowe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>
              <a:buNone/>
              <a:defRPr/>
            </a:pP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Przegląd dotyczyć też będzie:</a:t>
            </a:r>
          </a:p>
          <a:p>
            <a:pPr marL="457200" indent="-342900" algn="just">
              <a:buFont typeface="+mj-lt"/>
              <a:buAutoNum type="arabicPeriod"/>
              <a:defRPr/>
            </a:pPr>
            <a:r>
              <a:rPr lang="pl-PL" altLang="pl-PL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możliwości włączenia kotłów na biomasę niedrzewną</a:t>
            </a: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wraz z wymogami dotyczącymi </a:t>
            </a:r>
            <a:r>
              <a:rPr lang="pl-PL" altLang="pl-PL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ekoprojektu</a:t>
            </a: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w odniesieniu do określonych rodzajów emisji zanieczyszczeń; </a:t>
            </a:r>
          </a:p>
          <a:p>
            <a:pPr marL="457200" indent="-342900" algn="just">
              <a:buFont typeface="+mj-lt"/>
              <a:buAutoNum type="arabicPeriod"/>
              <a:defRPr/>
            </a:pPr>
            <a:r>
              <a:rPr lang="pl-PL" altLang="pl-PL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ustanowienia bardziej surowych wymogów</a:t>
            </a: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dotyczących </a:t>
            </a:r>
            <a:r>
              <a:rPr lang="pl-PL" altLang="pl-PL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ekoprojektu</a:t>
            </a: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b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 perspektywie czasowej wykraczającej poza 2020 r., w odniesieniu do efektywności energetycznej oraz emisji cząstek stałych, organicznych związków gazowych i tlenku węgla; zróżnicowanie dopuszczalnych odchyleń na potrzeby weryfikacji;  </a:t>
            </a:r>
          </a:p>
        </p:txBody>
      </p:sp>
      <p:pic>
        <p:nvPicPr>
          <p:cNvPr id="5" name="Picture 9" descr="Znalezione obrazy dla zapytania european parliament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3650" y="5286375"/>
            <a:ext cx="28003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Century Gothic" panose="020B0502020202020204" pitchFamily="34" charset="0"/>
              </a:rPr>
              <a:t>Przepisy wspólnotowe</a:t>
            </a:r>
            <a:endParaRPr lang="pl-PL" sz="24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Uchwały </a:t>
            </a:r>
            <a:r>
              <a:rPr lang="pl-PL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antysmogowe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>
              <a:buNone/>
              <a:defRPr/>
            </a:pP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W </a:t>
            </a: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myśl art. 7 Rozporządzenia Komisji (UE) nr 2015/1185, w terminie do 1 stycznia 2024 r.  Komisja Europejska dokona przeglądu rozporządzenia  w zakresie potrzeby ustanowienie bardziej surowych wymogów dotyczących </a:t>
            </a:r>
            <a:r>
              <a:rPr lang="pl-PL" altLang="pl-PL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ekoprojektu</a:t>
            </a: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b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 odniesieniu do efektywności energetycznej oraz emisji cząstek stałych (PM), organicznych związków gazowych (OGC), tlenku węgla (CO) i tlenków azotu </a:t>
            </a:r>
            <a:b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(NO x ),</a:t>
            </a:r>
          </a:p>
          <a:p>
            <a:pPr marL="285750" indent="-285750">
              <a:buNone/>
            </a:pPr>
            <a:endParaRPr lang="pl-PL" sz="1600" b="1" dirty="0" err="1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9" descr="Znalezione obrazy dla zapytania european parliament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3650" y="5286375"/>
            <a:ext cx="28003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Century Gothic" panose="020B0502020202020204" pitchFamily="34" charset="0"/>
              </a:rPr>
              <a:t>Inne przepisy</a:t>
            </a:r>
            <a:endParaRPr lang="pl-PL" sz="24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Uchwały </a:t>
            </a:r>
            <a:r>
              <a:rPr lang="pl-PL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antysmogowe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>
              <a:buNone/>
              <a:defRPr/>
            </a:pP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Ustawą z dnia 28 października 2020 r. o zmianie ustawy o wspieraniu termomodernizacji i remontów oraz niektórych innych ustaw wprowadzono art. 2</a:t>
            </a:r>
            <a:b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 ust. 1 pkt 17f w brzmieniu:</a:t>
            </a:r>
          </a:p>
          <a:p>
            <a:pPr algn="just">
              <a:buNone/>
            </a:pP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„wykonywanie zadań wynikających z ustawy z dnia 21 listopada 2008 r. </a:t>
            </a:r>
            <a:b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 wspieraniu termomodernizacji i remontów oraz o centralnej ewidencji emisyjności budynków w zakresie wprowadzania gazów lub pyłów do powietrza przez przedsiębiorcę w rozumieniu ustawy z dnia 6 marca 2018 r. Prawo przedsiębiorców;</a:t>
            </a:r>
          </a:p>
          <a:p>
            <a:pPr algn="just">
              <a:buNone/>
              <a:defRPr/>
            </a:pP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</a:p>
          <a:p>
            <a:pPr algn="just">
              <a:buNone/>
              <a:defRPr/>
            </a:pP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W </a:t>
            </a: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ten sposób inspektorzy ochrony środowiska uzyskali uprawnienia do kontroli małych źródeł emisji u przedsiębiorców w rozumieniu ustawy  z dnia 6 marca 2018 r. Prawo przedsiębiorców (a nie podmiotów korzystających ze środowiska).</a:t>
            </a:r>
          </a:p>
        </p:txBody>
      </p:sp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Century Gothic" panose="020B0502020202020204" pitchFamily="34" charset="0"/>
              </a:rPr>
              <a:t>Inne przepisy</a:t>
            </a:r>
            <a:endParaRPr lang="pl-PL" sz="24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Uchwały </a:t>
            </a:r>
            <a:r>
              <a:rPr lang="pl-PL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antysmogowe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>
              <a:buNone/>
              <a:defRPr/>
            </a:pP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 ten sposób wojewódzki inspektor uzyska prawo do kontroli wieku kotłów </a:t>
            </a:r>
            <a:b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 nakładania grzywien za nieprzestrzeganie uchwał </a:t>
            </a:r>
            <a:r>
              <a:rPr lang="pl-PL" altLang="pl-PL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antysmogowych</a:t>
            </a: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pl-PL" alt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>
              <a:buNone/>
            </a:pPr>
            <a:endParaRPr lang="pl-PL" alt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GIOŚ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27.04.2001 r. prawo Ochrony Środowiska </a:t>
            </a:r>
            <a:r>
              <a:rPr lang="pl-PL" sz="2400" dirty="0" smtClean="0">
                <a:latin typeface="Century Gothic" panose="020B0502020202020204" pitchFamily="34" charset="0"/>
              </a:rPr>
              <a:t>w zakresie pop i prog. </a:t>
            </a:r>
            <a:r>
              <a:rPr lang="pl-PL" sz="2400" dirty="0" err="1" smtClean="0">
                <a:latin typeface="Century Gothic" panose="020B0502020202020204" pitchFamily="34" charset="0"/>
              </a:rPr>
              <a:t>Antysmog</a:t>
            </a:r>
            <a:r>
              <a:rPr lang="pl-PL" sz="2400" dirty="0" smtClean="0">
                <a:latin typeface="Century Gothic" panose="020B0502020202020204" pitchFamily="34" charset="0"/>
              </a:rPr>
              <a:t>. </a:t>
            </a:r>
            <a:r>
              <a:rPr lang="pl-PL" sz="2400" dirty="0">
                <a:latin typeface="Century Gothic" panose="020B0502020202020204" pitchFamily="34" charset="0"/>
              </a:rPr>
              <a:t/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2022 r., poz.2556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</a:t>
            </a:r>
            <a:r>
              <a:rPr lang="pl-PL" sz="2400" dirty="0" err="1">
                <a:latin typeface="Century Gothic" panose="020B0502020202020204" pitchFamily="34" charset="0"/>
              </a:rPr>
              <a:t>zm</a:t>
            </a:r>
            <a:r>
              <a:rPr lang="pl-PL" sz="2400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Uchwały </a:t>
            </a:r>
            <a:r>
              <a:rPr lang="pl-PL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antysmogowe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>
              <a:buNone/>
              <a:defRPr/>
            </a:pP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Wojewódzki inspektor ochrony środowiska kontrolując podmioty korzystające ze środowiska w obszarze tak małych mocy, nie wykonuje kontroli połączonych </a:t>
            </a:r>
            <a:b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alt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z pomiarami emisji zanieczyszczeń.</a:t>
            </a:r>
          </a:p>
          <a:p>
            <a:pPr algn="just">
              <a:buNone/>
              <a:defRPr/>
            </a:pPr>
            <a:r>
              <a:rPr lang="pl-PL" altLang="pl-PL" sz="1600" b="1" dirty="0" smtClean="0">
                <a:solidFill>
                  <a:schemeClr val="tx1"/>
                </a:solidFill>
              </a:rPr>
              <a:t>	Źródła te nie wymagają uzyskania pozwolenia na wprowadzanie gazów lub pyłów do powietrza, a koszty pomiarów są niewspółmierne do uzyskanych efektów. </a:t>
            </a:r>
          </a:p>
          <a:p>
            <a:pPr algn="just">
              <a:defRPr/>
            </a:pPr>
            <a:endParaRPr lang="pl-PL" altLang="pl-PL" sz="1600" b="1" dirty="0" smtClean="0">
              <a:solidFill>
                <a:schemeClr val="tx1"/>
              </a:solidFill>
            </a:endParaRPr>
          </a:p>
          <a:p>
            <a:pPr marL="285750" indent="-285750"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Obraz 5" descr="emiotest_2003_01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106" y="4149080"/>
            <a:ext cx="3611893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GIOŚ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27.04.2001 r. prawo Ochrony Środowiska </a:t>
            </a:r>
            <a:r>
              <a:rPr lang="pl-PL" sz="2400" dirty="0" smtClean="0">
                <a:latin typeface="Century Gothic" panose="020B0502020202020204" pitchFamily="34" charset="0"/>
              </a:rPr>
              <a:t>w zakresie pop i prog. </a:t>
            </a:r>
            <a:r>
              <a:rPr lang="pl-PL" sz="2400" dirty="0" err="1" smtClean="0">
                <a:latin typeface="Century Gothic" panose="020B0502020202020204" pitchFamily="34" charset="0"/>
              </a:rPr>
              <a:t>Antysmog</a:t>
            </a:r>
            <a:r>
              <a:rPr lang="pl-PL" sz="2400" dirty="0" smtClean="0">
                <a:latin typeface="Century Gothic" panose="020B0502020202020204" pitchFamily="34" charset="0"/>
              </a:rPr>
              <a:t>. </a:t>
            </a:r>
            <a:r>
              <a:rPr lang="pl-PL" sz="2400" dirty="0">
                <a:latin typeface="Century Gothic" panose="020B0502020202020204" pitchFamily="34" charset="0"/>
              </a:rPr>
              <a:t/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2022 r., poz.2556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</a:t>
            </a:r>
            <a:r>
              <a:rPr lang="pl-PL" sz="2400" dirty="0" err="1">
                <a:latin typeface="Century Gothic" panose="020B0502020202020204" pitchFamily="34" charset="0"/>
              </a:rPr>
              <a:t>zm</a:t>
            </a:r>
            <a:r>
              <a:rPr lang="pl-PL" sz="2400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Uchwały </a:t>
            </a:r>
            <a:r>
              <a:rPr lang="pl-PL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antysmogowe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r>
              <a:rPr lang="pl-PL" altLang="pl-PL" sz="1600" b="1" dirty="0" smtClean="0">
                <a:solidFill>
                  <a:schemeClr val="tx1"/>
                </a:solidFill>
              </a:rPr>
              <a:t>W obszarze działania dyrektywy </a:t>
            </a:r>
            <a:r>
              <a:rPr lang="pl-PL" altLang="pl-PL" sz="1600" b="1" dirty="0" err="1" smtClean="0">
                <a:solidFill>
                  <a:schemeClr val="tx1"/>
                </a:solidFill>
              </a:rPr>
              <a:t>ErP</a:t>
            </a:r>
            <a:r>
              <a:rPr lang="pl-PL" altLang="pl-PL" sz="1600" b="1" dirty="0" smtClean="0">
                <a:solidFill>
                  <a:schemeClr val="tx1"/>
                </a:solidFill>
              </a:rPr>
              <a:t> reguluje się wyłącznie wymagania produktowe a nie emisyjne. Oznacza to że badane są wyłącznie urządzenia pod kątem spełnienia określonych wymagań, a nie faktyczne emisje. </a:t>
            </a:r>
          </a:p>
          <a:p>
            <a:pPr algn="just">
              <a:defRPr/>
            </a:pPr>
            <a:r>
              <a:rPr lang="pl-PL" altLang="pl-PL" sz="1600" b="1" dirty="0" smtClean="0">
                <a:solidFill>
                  <a:schemeClr val="tx1"/>
                </a:solidFill>
              </a:rPr>
              <a:t>Graniczne wartości emisji zanieczyszczeń uznaje się za spełnione, jeżeli są one potwierdzone przez akredytowaną jednostkę zgodnie z przepisami ustawy </a:t>
            </a:r>
            <a:br>
              <a:rPr lang="pl-PL" altLang="pl-PL" sz="1600" b="1" dirty="0" smtClean="0">
                <a:solidFill>
                  <a:schemeClr val="tx1"/>
                </a:solidFill>
              </a:rPr>
            </a:br>
            <a:r>
              <a:rPr lang="pl-PL" altLang="pl-PL" sz="1600" b="1" dirty="0" smtClean="0">
                <a:solidFill>
                  <a:schemeClr val="tx1"/>
                </a:solidFill>
              </a:rPr>
              <a:t>o systemach oceny zgodności i nadzoru rynku.</a:t>
            </a:r>
          </a:p>
          <a:p>
            <a:pPr algn="just">
              <a:defRPr/>
            </a:pPr>
            <a:endParaRPr lang="pl-PL" altLang="pl-PL" sz="1600" b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pl-PL" altLang="pl-PL" sz="1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GIOŚ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27.04.2001 r. prawo Ochrony Środowiska </a:t>
            </a:r>
            <a:r>
              <a:rPr lang="pl-PL" sz="2400" dirty="0" smtClean="0">
                <a:latin typeface="Century Gothic" panose="020B0502020202020204" pitchFamily="34" charset="0"/>
              </a:rPr>
              <a:t>w zakresie pop i prog. </a:t>
            </a:r>
            <a:r>
              <a:rPr lang="pl-PL" sz="2400" dirty="0" err="1" smtClean="0">
                <a:latin typeface="Century Gothic" panose="020B0502020202020204" pitchFamily="34" charset="0"/>
              </a:rPr>
              <a:t>Antysmog</a:t>
            </a:r>
            <a:r>
              <a:rPr lang="pl-PL" sz="2400" dirty="0" smtClean="0">
                <a:latin typeface="Century Gothic" panose="020B0502020202020204" pitchFamily="34" charset="0"/>
              </a:rPr>
              <a:t>. </a:t>
            </a:r>
            <a:r>
              <a:rPr lang="pl-PL" sz="2400" dirty="0">
                <a:latin typeface="Century Gothic" panose="020B0502020202020204" pitchFamily="34" charset="0"/>
              </a:rPr>
              <a:t/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2022 r., poz.2556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</a:t>
            </a:r>
            <a:r>
              <a:rPr lang="pl-PL" sz="2400" dirty="0" err="1">
                <a:latin typeface="Century Gothic" panose="020B0502020202020204" pitchFamily="34" charset="0"/>
              </a:rPr>
              <a:t>zm</a:t>
            </a:r>
            <a:r>
              <a:rPr lang="pl-PL" sz="2400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Wykroczenia</a:t>
            </a:r>
          </a:p>
          <a:p>
            <a:pPr algn="just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Art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331a POŚ (wszedł w życie 11 sierpnia 2022 r.): </a:t>
            </a: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Kto nie przestrzega ograniczeń, nakazów lub zakazów określonych w uchwale sejmiku województwa przyjętej na podstawie art. 91 ust. 3 i 5, podlega karze grzywny. </a:t>
            </a:r>
          </a:p>
          <a:p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Straż miejska nie może nałożyć mandatu - Wykroczenie nie jest wymienione </a:t>
            </a:r>
            <a:b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 rozporządzeniu </a:t>
            </a:r>
            <a:r>
              <a:rPr lang="pl-PL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MSWiA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</a:t>
            </a:r>
          </a:p>
          <a:p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Inspektorzy WIOŚ mogą nakładać mandaty. </a:t>
            </a:r>
          </a:p>
          <a:p>
            <a:pPr algn="just"/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Uprawnienie to wynika z rozporządzenia Ministra Klimatu I Środowiska z dnia 30 sierpnia 2022 r. w sprawie wykroczeń, za które inspektorzy Inspekcji Ochrony Środowiska są uprawnieni do nakładania grzywien </a:t>
            </a:r>
            <a:b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 drodze mandatu karnego (</a:t>
            </a:r>
            <a:r>
              <a:rPr lang="pl-PL" sz="1600" b="1" dirty="0" smtClean="0">
                <a:solidFill>
                  <a:schemeClr val="tx1"/>
                </a:solidFill>
                <a:latin typeface="Cambria"/>
              </a:rPr>
              <a:t>§2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pkt 3 rozporządzenia).</a:t>
            </a:r>
          </a:p>
        </p:txBody>
      </p:sp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GIOŚ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27.04.2001 r. prawo Ochrony Środowiska </a:t>
            </a:r>
            <a:r>
              <a:rPr lang="pl-PL" sz="2400" dirty="0" smtClean="0">
                <a:latin typeface="Century Gothic" panose="020B0502020202020204" pitchFamily="34" charset="0"/>
              </a:rPr>
              <a:t>w zakresie pop i prog. </a:t>
            </a:r>
            <a:r>
              <a:rPr lang="pl-PL" sz="2400" dirty="0" err="1" smtClean="0">
                <a:latin typeface="Century Gothic" panose="020B0502020202020204" pitchFamily="34" charset="0"/>
              </a:rPr>
              <a:t>Antysmog</a:t>
            </a:r>
            <a:r>
              <a:rPr lang="pl-PL" sz="2400" dirty="0" smtClean="0">
                <a:latin typeface="Century Gothic" panose="020B0502020202020204" pitchFamily="34" charset="0"/>
              </a:rPr>
              <a:t>. </a:t>
            </a:r>
            <a:r>
              <a:rPr lang="pl-PL" sz="2400" dirty="0">
                <a:latin typeface="Century Gothic" panose="020B0502020202020204" pitchFamily="34" charset="0"/>
              </a:rPr>
              <a:t/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2022 r., poz.2556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</a:t>
            </a:r>
            <a:r>
              <a:rPr lang="pl-PL" sz="2400" dirty="0" err="1">
                <a:latin typeface="Century Gothic" panose="020B0502020202020204" pitchFamily="34" charset="0"/>
              </a:rPr>
              <a:t>zm</a:t>
            </a:r>
            <a:r>
              <a:rPr lang="pl-PL" sz="2400" dirty="0"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Wykroczenia</a:t>
            </a:r>
          </a:p>
          <a:p>
            <a:pPr marL="285750" indent="-285750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Art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  334. </a:t>
            </a:r>
          </a:p>
          <a:p>
            <a:pPr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Kto 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nie przestrzega ograniczeń, nakazów lub zakazów, określonych w uchwale sejmiku województwa przyjętej na podstawie art. 96, podlega karze grzywny.</a:t>
            </a:r>
          </a:p>
          <a:p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Straż miejska może nałożyć mandat (§2 pkt 1 </a:t>
            </a:r>
            <a:r>
              <a:rPr lang="pl-PL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ppkt</a:t>
            </a: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7 rozporządzenia),</a:t>
            </a:r>
          </a:p>
          <a:p>
            <a:endParaRPr lang="pl-P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Inspektorzy WIOŚ mogą nakładać mandaty. </a:t>
            </a:r>
          </a:p>
          <a:p>
            <a:pPr>
              <a:buNone/>
            </a:pPr>
            <a:endParaRPr lang="pl-P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36640" y="384777"/>
            <a:ext cx="6912768" cy="115699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Century Gothic" panose="020B0502020202020204" pitchFamily="34" charset="0"/>
              </a:rPr>
              <a:t>Raport NIK</a:t>
            </a:r>
            <a:endParaRPr lang="pl-PL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363272" cy="4896544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endParaRPr lang="pl-PL" sz="1600" b="1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FUNKCJONOWANIE SYSTEMU GOSPODARKI</a:t>
            </a:r>
          </a:p>
          <a:p>
            <a:pPr algn="ctr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ODPADAMI KOMUNALNYMI I POUŻYTKOWYMI</a:t>
            </a:r>
          </a:p>
          <a:p>
            <a:pPr algn="ctr">
              <a:buNone/>
            </a:pPr>
            <a:r>
              <a:rPr lang="pl-P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ORAZ TRANSGRANICZNE PRZEMIESZCZANIE ODPADÓW</a:t>
            </a:r>
          </a:p>
          <a:p>
            <a:pPr algn="ctr">
              <a:buNone/>
            </a:pPr>
            <a:r>
              <a:rPr lang="pl-PL" sz="1600" b="1" dirty="0" smtClean="0">
                <a:solidFill>
                  <a:schemeClr val="tx1"/>
                </a:solidFill>
              </a:rPr>
              <a:t>(z lat 2016–2020 (do 30 czerwca)).</a:t>
            </a:r>
          </a:p>
          <a:p>
            <a:pPr algn="just">
              <a:buFont typeface="Wingdings" pitchFamily="2" charset="2"/>
              <a:buChar char="ü"/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pl-PL" sz="1600" b="1" dirty="0" smtClean="0">
                <a:solidFill>
                  <a:schemeClr val="tx1"/>
                </a:solidFill>
              </a:rPr>
              <a:t>Raport z 30.06.2022 r.</a:t>
            </a:r>
            <a:endParaRPr lang="pl-PL" sz="1600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4777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8" name="Picture 2" descr="Najwyższa Izba Kontroli – Wikipedia, wolna encyklo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9801" y="5530801"/>
            <a:ext cx="1664199" cy="1327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02436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36640" y="384777"/>
            <a:ext cx="6912768" cy="115699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Century Gothic" panose="020B0502020202020204" pitchFamily="34" charset="0"/>
              </a:rPr>
              <a:t>Raport NIK</a:t>
            </a:r>
            <a:endParaRPr lang="pl-PL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363272" cy="489654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/>
                </a:solidFill>
              </a:rPr>
              <a:t>Większość podejmowanych przez straż miejską kontroli dotyczyła spalania odpadów w domowych instalacjach grzewczych. Nie zawsze kontrole prowadzono zgodnie z przepisami i rzetelnie. </a:t>
            </a:r>
          </a:p>
          <a:p>
            <a:pPr algn="just"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/>
                </a:solidFill>
              </a:rPr>
              <a:t>W 6 jednostkach stwierdzono </a:t>
            </a:r>
            <a:r>
              <a:rPr lang="pl-PL" sz="1600" b="1" u="sng" dirty="0">
                <a:solidFill>
                  <a:schemeClr val="tx1"/>
                </a:solidFill>
              </a:rPr>
              <a:t>przypadki niesporządzania protokołów </a:t>
            </a:r>
            <a:r>
              <a:rPr lang="pl-PL" sz="1600" b="1" dirty="0">
                <a:solidFill>
                  <a:schemeClr val="tx1"/>
                </a:solidFill>
              </a:rPr>
              <a:t>pokontrolnych, co stanowiło naruszenie art. 380 ustawy </a:t>
            </a:r>
            <a:r>
              <a:rPr lang="pl-PL" sz="1600" b="1" dirty="0" err="1">
                <a:solidFill>
                  <a:schemeClr val="tx1"/>
                </a:solidFill>
              </a:rPr>
              <a:t>Poś</a:t>
            </a:r>
            <a:r>
              <a:rPr lang="pl-PL" sz="1600" b="1" dirty="0">
                <a:solidFill>
                  <a:schemeClr val="tx1"/>
                </a:solidFill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/>
                </a:solidFill>
              </a:rPr>
              <a:t>Ustalono również, że nie zawsze rzetelnie prowadzono kontrole, podczas których nie wydawano zaleceń, a także nie sprawdzano czy wydane zalecenia zostały zrealizowane. </a:t>
            </a:r>
          </a:p>
          <a:p>
            <a:pPr algn="just"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/>
                </a:solidFill>
              </a:rPr>
              <a:t>W 1 jednostce prowadzono kontrole bez </a:t>
            </a:r>
            <a:r>
              <a:rPr lang="pl-PL" sz="1600" b="1" u="sng" dirty="0">
                <a:solidFill>
                  <a:schemeClr val="tx1"/>
                </a:solidFill>
              </a:rPr>
              <a:t>upoważnienia burmistrza</a:t>
            </a:r>
            <a:r>
              <a:rPr lang="pl-PL" sz="1600" b="1" dirty="0">
                <a:solidFill>
                  <a:schemeClr val="tx1"/>
                </a:solidFill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/>
                </a:solidFill>
              </a:rPr>
              <a:t> Podejmowano także kontrole dopiero </a:t>
            </a:r>
            <a:r>
              <a:rPr lang="pl-PL" sz="1600" b="1" u="sng" dirty="0">
                <a:solidFill>
                  <a:schemeClr val="tx1"/>
                </a:solidFill>
              </a:rPr>
              <a:t>po 10 miesiącach </a:t>
            </a:r>
            <a:r>
              <a:rPr lang="pl-PL" sz="1600" b="1" dirty="0">
                <a:solidFill>
                  <a:schemeClr val="tx1"/>
                </a:solidFill>
              </a:rPr>
              <a:t>od terminu zgłoszenia nieprawidłowości.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4777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0243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0377" y="260648"/>
            <a:ext cx="6891473" cy="1156990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Zmiana pojęcia terminu WIOŚ – od 2019r.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363272" cy="4669979"/>
          </a:xfrm>
        </p:spPr>
        <p:txBody>
          <a:bodyPr>
            <a:noAutofit/>
          </a:bodyPr>
          <a:lstStyle/>
          <a:p>
            <a:pPr algn="just"/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Z dniem 1 stycznia 2019 r. zmienione zostały kompetencje WIOŚ</a:t>
            </a:r>
            <a:r>
              <a:rPr lang="pl-P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pl-P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     -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rozdzielono dawne zadania WIOŚ na zadania realizowane przez:  GIOŚ i WIOŚ</a:t>
            </a:r>
          </a:p>
          <a:p>
            <a:pPr marL="0" indent="0" algn="just">
              <a:buNone/>
            </a:pPr>
            <a:endParaRPr lang="pl-PL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Główny Inspektorat Ochrony Środowiska (GIOŚ) Oddział w Poznaniu </a:t>
            </a:r>
            <a:endParaRPr lang="pl-PL" sz="1600" b="1" u="sng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l-PL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realizuje </a:t>
            </a:r>
            <a:r>
              <a:rPr lang="pl-P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zadania związane z:</a:t>
            </a:r>
          </a:p>
          <a:p>
            <a:pPr marL="0" indent="0" algn="just">
              <a:buNone/>
            </a:pPr>
            <a:r>
              <a:rPr lang="pl-P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	-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monitoringiem środowiska,</a:t>
            </a:r>
          </a:p>
          <a:p>
            <a:pPr marL="0" indent="0" algn="just">
              <a:buNone/>
            </a:pPr>
            <a:r>
              <a:rPr lang="pl-P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	-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badaniami laboratoryjnymi,</a:t>
            </a:r>
          </a:p>
          <a:p>
            <a:pPr marL="0" indent="0" algn="just">
              <a:buNone/>
            </a:pPr>
            <a:r>
              <a:rPr lang="pl-P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    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W ramach GIOŚ funkcjonuje</a:t>
            </a:r>
            <a:r>
              <a:rPr lang="pl-P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pl-P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	-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Regionalny Wydział Monitoringu Środowiska w Poznaniu,</a:t>
            </a:r>
          </a:p>
          <a:p>
            <a:pPr marL="0" indent="0" algn="just">
              <a:buNone/>
            </a:pPr>
            <a:r>
              <a:rPr lang="pl-P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	-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Centralne Laboratorium Badawcze Oddział w Poznaniu</a:t>
            </a:r>
          </a:p>
          <a:p>
            <a:pPr marL="0" indent="0" algn="just">
              <a:buNone/>
            </a:pPr>
            <a:endParaRPr lang="pl-PL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WIOŚ w Poznaniu realizuje zadania inspekcyjne</a:t>
            </a:r>
            <a:r>
              <a:rPr lang="pl-P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związane z:</a:t>
            </a:r>
          </a:p>
          <a:p>
            <a:pPr marL="0" indent="0" algn="just">
              <a:buNone/>
            </a:pPr>
            <a:r>
              <a:rPr lang="pl-P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	-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kontrolą przestrzegania przepisów ochrony środowiska przez podmioty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  </a:t>
            </a: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korzystające ze środowiska.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490" y="404664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27310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36640" y="384777"/>
            <a:ext cx="6912768" cy="115699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Century Gothic" panose="020B0502020202020204" pitchFamily="34" charset="0"/>
              </a:rPr>
              <a:t>Raport NIK</a:t>
            </a:r>
            <a:endParaRPr lang="pl-PL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363272" cy="489654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/>
                </a:solidFill>
              </a:rPr>
              <a:t>W 6 gminach nie przeprowadzano kontroli lub nie podejmowano działań wobec właścicieli nieruchomości, którzy postępowali z odpadami niezgodnie </a:t>
            </a:r>
            <a:br>
              <a:rPr lang="pl-PL" sz="1600" b="1" dirty="0">
                <a:solidFill>
                  <a:schemeClr val="tx1"/>
                </a:solidFill>
              </a:rPr>
            </a:br>
            <a:r>
              <a:rPr lang="pl-PL" sz="1600" b="1" dirty="0">
                <a:solidFill>
                  <a:schemeClr val="tx1"/>
                </a:solidFill>
              </a:rPr>
              <a:t>z obowiązującymi zasadami, w tym nie segregowali odpadów. </a:t>
            </a:r>
          </a:p>
          <a:p>
            <a:pPr algn="just"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/>
                </a:solidFill>
              </a:rPr>
              <a:t>W 2 gminach nie </a:t>
            </a:r>
            <a:r>
              <a:rPr lang="pl-PL" sz="1600" b="1" u="sng" dirty="0">
                <a:solidFill>
                  <a:schemeClr val="tx1"/>
                </a:solidFill>
              </a:rPr>
              <a:t>sporządzono protokołów kontroli przestrzegania i stosowania przepisów </a:t>
            </a:r>
            <a:r>
              <a:rPr lang="pl-PL" sz="1600" b="1" u="sng" dirty="0" err="1">
                <a:solidFill>
                  <a:schemeClr val="tx1"/>
                </a:solidFill>
              </a:rPr>
              <a:t>ucpg</a:t>
            </a:r>
            <a:r>
              <a:rPr lang="pl-PL" sz="1600" b="1" u="sng" dirty="0">
                <a:solidFill>
                  <a:schemeClr val="tx1"/>
                </a:solidFill>
              </a:rPr>
              <a:t> </a:t>
            </a:r>
            <a:r>
              <a:rPr lang="pl-PL" sz="1600" b="1" dirty="0">
                <a:solidFill>
                  <a:schemeClr val="tx1"/>
                </a:solidFill>
              </a:rPr>
              <a:t>(co było niezgodne art. 380 ust. 1 ustawy </a:t>
            </a:r>
            <a:r>
              <a:rPr lang="pl-PL" sz="1600" b="1" dirty="0" err="1">
                <a:solidFill>
                  <a:schemeClr val="tx1"/>
                </a:solidFill>
              </a:rPr>
              <a:t>Poś</a:t>
            </a:r>
            <a:r>
              <a:rPr lang="pl-PL" sz="1600" b="1" dirty="0">
                <a:solidFill>
                  <a:schemeClr val="tx1"/>
                </a:solidFill>
              </a:rPr>
              <a:t>), przez co uniemożliwiono kontrolowanym wniesienie do protokołu ewentualnych zastrzeżeń i uwagi wraz z uzasadnieniem. </a:t>
            </a:r>
          </a:p>
          <a:p>
            <a:pPr algn="just"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/>
                </a:solidFill>
              </a:rPr>
              <a:t>W pozostałych gminach kontrole przeprowadzali ich pracownicy, zlecano kontrolę straży miejskiej lub prowadzono wspólne kontrole. </a:t>
            </a:r>
          </a:p>
          <a:p>
            <a:pPr algn="just"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/>
                </a:solidFill>
              </a:rPr>
              <a:t>Stwierdzane podczas kontroli nieprawidłowości najczęściej dotyczyły niezgodności pomiędzy faktyczną liczbą osób zamieszkujących daną nieruchomość, a liczbą osób wskazaną w złożonej deklaracji, zaległości wynikających z nieopłacania należności za odbiór i zagospodarowanie odpadów, w segregacji odpadów, np. odpady selektywne znajdowano </a:t>
            </a:r>
            <a:br>
              <a:rPr lang="pl-PL" sz="1600" b="1" dirty="0">
                <a:solidFill>
                  <a:schemeClr val="tx1"/>
                </a:solidFill>
              </a:rPr>
            </a:br>
            <a:r>
              <a:rPr lang="pl-PL" sz="1600" b="1" dirty="0">
                <a:solidFill>
                  <a:schemeClr val="tx1"/>
                </a:solidFill>
              </a:rPr>
              <a:t>w pojemnikach na zmieszane lub odpady zmieszane w pojemnikach do selektywnego zbierania.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4777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02436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36640" y="384777"/>
            <a:ext cx="6912768" cy="115699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Century Gothic" panose="020B0502020202020204" pitchFamily="34" charset="0"/>
              </a:rPr>
              <a:t>Raport NIK</a:t>
            </a:r>
            <a:endParaRPr lang="pl-PL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363272" cy="489654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/>
                </a:solidFill>
              </a:rPr>
              <a:t>Nadzór straży miejskiej nad właściwym postępowaniem z odpadami komunalnymi przez właścicieli nieruchomości.</a:t>
            </a:r>
          </a:p>
          <a:p>
            <a:pPr algn="just"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/>
                </a:solidFill>
              </a:rPr>
              <a:t>Spośród 16 skontrolowanych jednostek straży miejskiej (tj. 37,5%) działało </a:t>
            </a:r>
            <a:br>
              <a:rPr lang="pl-PL" sz="1600" b="1" dirty="0">
                <a:solidFill>
                  <a:schemeClr val="tx1"/>
                </a:solidFill>
              </a:rPr>
            </a:br>
            <a:r>
              <a:rPr lang="pl-PL" sz="1600" b="1" dirty="0">
                <a:solidFill>
                  <a:schemeClr val="tx1"/>
                </a:solidFill>
              </a:rPr>
              <a:t>w ramach struktur organizacyjnych urzędów gmin i nie wyodrębniono w nich komórek organizacyjnych do kontroli z zakresu ochrony środowiska, w postępowania z odpadami. </a:t>
            </a:r>
          </a:p>
          <a:p>
            <a:pPr algn="just"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/>
                </a:solidFill>
              </a:rPr>
              <a:t>W 3 jednostkach straży miejskiej (tj. 18,8%) działających odrębnie od struktur organizacyjnych gminy również nie wyodrębniono komórek organizacyjnych dla ww. zadań. </a:t>
            </a:r>
          </a:p>
          <a:p>
            <a:pPr algn="just"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/>
                </a:solidFill>
              </a:rPr>
              <a:t>W ww. jednostkach </a:t>
            </a:r>
            <a:r>
              <a:rPr lang="pl-PL" sz="1600" b="1" u="sng" dirty="0">
                <a:solidFill>
                  <a:schemeClr val="tx1"/>
                </a:solidFill>
              </a:rPr>
              <a:t>strażnicy realizowali swoje zadania na podstawie nadanych im upoważnień. </a:t>
            </a:r>
            <a:r>
              <a:rPr lang="pl-PL" sz="1600" b="1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4777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02436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36640" y="384777"/>
            <a:ext cx="6912768" cy="115699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Century Gothic" panose="020B0502020202020204" pitchFamily="34" charset="0"/>
              </a:rPr>
              <a:t>Raport NIK</a:t>
            </a:r>
            <a:endParaRPr lang="pl-PL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363272" cy="489654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/>
                </a:solidFill>
              </a:rPr>
              <a:t>W pozostałych 7 jednostkach (tj. 43,7%) zostały wyodrębnione m.in.: referaty, sekcje. </a:t>
            </a:r>
          </a:p>
          <a:p>
            <a:pPr algn="just"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/>
                </a:solidFill>
              </a:rPr>
              <a:t>W pozostałych jednostkach działania były wydziały patrolowo – interwencyjne, z tym że w straży miejskiej w Gdańsku odrębny Referat Ekologiczny utworzono od 27 lutego 2020 r. </a:t>
            </a:r>
          </a:p>
          <a:p>
            <a:pPr algn="just"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/>
                </a:solidFill>
              </a:rPr>
              <a:t>Tylko w 5 z 16 jednostek straży miejskiej (tj. 31,3%) wyodrębniono środki na realizację zadań z zakresu ochrony środowiska, w tym gospodarki odpadami komunalnymi podejmowane i realizowane z ogólnych funduszy przeznaczonych na działalność straży miejskiej.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4777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02436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36640" y="384777"/>
            <a:ext cx="6912768" cy="115699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Century Gothic" panose="020B0502020202020204" pitchFamily="34" charset="0"/>
              </a:rPr>
              <a:t>Raport NIK</a:t>
            </a:r>
            <a:endParaRPr lang="pl-PL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363272" cy="489654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/>
                </a:solidFill>
              </a:rPr>
              <a:t>Jednostki straży miejskiej podejmowały kontrole w wyniku zgłoszeń mieszkańców, interwencji przekazanych z urzędów gmin, jednostek straży pożarnej, czy w wyniku ustaleń dokonywanych podczas patroli prowadzonych przez funkcjonariuszy straży miejskiej. </a:t>
            </a:r>
            <a:r>
              <a:rPr lang="pl-PL" sz="1600" b="1" u="sng" dirty="0">
                <a:solidFill>
                  <a:schemeClr val="tx1"/>
                </a:solidFill>
              </a:rPr>
              <a:t>Większość podejmowanych kontroli dotyczyła spalania odpadów w domowych instalacjach grzewczych</a:t>
            </a:r>
            <a:r>
              <a:rPr lang="pl-PL" sz="1600" b="1" dirty="0">
                <a:solidFill>
                  <a:schemeClr val="tx1"/>
                </a:solidFill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/>
                </a:solidFill>
              </a:rPr>
              <a:t>Kontrolowano również zbieranie odpadów na terenie nieruchomości w miejscach do tego nieprzeznaczonych, porzucanie odpadów / zaśmiecanie miejsca dostępnego dla publiczności, posiadanie umowy na odbiór odpadów komunalnych, liczbę osób wytwarzających odpady na terenie danej nieruchomości, a także sprawdzano porzucane pojazdy.</a:t>
            </a:r>
          </a:p>
          <a:p>
            <a:pPr algn="just"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/>
                </a:solidFill>
              </a:rPr>
              <a:t>Stwierdzone w wyniku kontroli nieprawidłowości najczęściej dotyczyły </a:t>
            </a:r>
            <a:r>
              <a:rPr lang="pl-PL" sz="1600" b="1" u="sng" dirty="0">
                <a:solidFill>
                  <a:schemeClr val="tx1"/>
                </a:solidFill>
              </a:rPr>
              <a:t>spalania odpadów w domowych instalacjach grzewczych</a:t>
            </a:r>
            <a:r>
              <a:rPr lang="pl-PL" sz="1600" b="1" dirty="0">
                <a:solidFill>
                  <a:schemeClr val="tx1"/>
                </a:solidFill>
              </a:rPr>
              <a:t>, zaśmiecania miejsc przeznaczonych do użytku publicznego, braku pojemników na odpady, mycia i/lub naprawy pojazdów w miejscach niedozwolonych, braku umowy na odbiór odpadów, a także demontażu w miejscu niedozwolonym pojazdu wycofanego z eksploatacji.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4777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02436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36640" y="384777"/>
            <a:ext cx="6912768" cy="115699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Century Gothic" panose="020B0502020202020204" pitchFamily="34" charset="0"/>
              </a:rPr>
              <a:t>Raport NIK</a:t>
            </a:r>
            <a:endParaRPr lang="pl-PL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363272" cy="489654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/>
                </a:solidFill>
              </a:rPr>
              <a:t>W 6 jednostkach stwierdzono przypadki </a:t>
            </a:r>
            <a:r>
              <a:rPr lang="pl-PL" sz="1600" b="1" u="sng" dirty="0">
                <a:solidFill>
                  <a:schemeClr val="tx1"/>
                </a:solidFill>
              </a:rPr>
              <a:t>niesporządzania protokołów pokontrolnych</a:t>
            </a:r>
            <a:r>
              <a:rPr lang="pl-PL" sz="1600" b="1" dirty="0">
                <a:solidFill>
                  <a:schemeClr val="tx1"/>
                </a:solidFill>
              </a:rPr>
              <a:t>, co stanowiło naruszenie art. 380 ustawy </a:t>
            </a:r>
            <a:r>
              <a:rPr lang="pl-PL" sz="1600" b="1" dirty="0" err="1">
                <a:solidFill>
                  <a:schemeClr val="tx1"/>
                </a:solidFill>
              </a:rPr>
              <a:t>Poś</a:t>
            </a:r>
            <a:r>
              <a:rPr lang="pl-PL" sz="1600" b="1" dirty="0">
                <a:solidFill>
                  <a:schemeClr val="tx1"/>
                </a:solidFill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/>
                </a:solidFill>
              </a:rPr>
              <a:t>W 1 jednostce w 2 z 25 zbadanych przypadków stwierdzono nierzetelne przeprowadzenie kontroli, z czego w 1 kontroli ustalono, że pomimo iż właściciel na terenie nieruchomości składował odpady niebezpieczne (eternit), </a:t>
            </a:r>
            <a:r>
              <a:rPr lang="pl-PL" sz="1600" b="1" u="sng" dirty="0">
                <a:solidFill>
                  <a:schemeClr val="tx1"/>
                </a:solidFill>
              </a:rPr>
              <a:t>nie wydano zaleceń i nie przeprowadzono kontroli sprawdzającej</a:t>
            </a:r>
            <a:r>
              <a:rPr lang="pl-PL" sz="1600" b="1" dirty="0">
                <a:solidFill>
                  <a:schemeClr val="tx1"/>
                </a:solidFill>
              </a:rPr>
              <a:t>, czy odpady te zostały usunięte. </a:t>
            </a:r>
          </a:p>
          <a:p>
            <a:pPr algn="just"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/>
                </a:solidFill>
              </a:rPr>
              <a:t>W innej kontroli ustalono, że mieszkaniec </a:t>
            </a:r>
            <a:r>
              <a:rPr lang="pl-PL" sz="1600" b="1" u="sng" dirty="0">
                <a:solidFill>
                  <a:schemeClr val="tx1"/>
                </a:solidFill>
              </a:rPr>
              <a:t>spalał w instalacji grzewczej foliowe worki i ukarano go mandatem w wysokości 50 zł, nie przeprowadzono jednak kontroli sprawdzającej. </a:t>
            </a:r>
          </a:p>
          <a:p>
            <a:pPr algn="just"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/>
                </a:solidFill>
              </a:rPr>
              <a:t>W 1 jednostce, w wyniku analizy 40 dokumentacji kontroli stwierdzono, że zostały one </a:t>
            </a:r>
            <a:r>
              <a:rPr lang="pl-PL" sz="1600" b="1" u="sng" dirty="0">
                <a:solidFill>
                  <a:schemeClr val="tx1"/>
                </a:solidFill>
              </a:rPr>
              <a:t>przeprowadzone bez upoważnienia burmistrza</a:t>
            </a:r>
            <a:r>
              <a:rPr lang="pl-PL" sz="1600" b="1" dirty="0">
                <a:solidFill>
                  <a:schemeClr val="tx1"/>
                </a:solidFill>
              </a:rPr>
              <a:t>, czym naruszono art. 379 ust. 2 ustawy </a:t>
            </a:r>
            <a:r>
              <a:rPr lang="pl-PL" sz="1600" b="1" dirty="0" err="1">
                <a:solidFill>
                  <a:schemeClr val="tx1"/>
                </a:solidFill>
              </a:rPr>
              <a:t>Poś</a:t>
            </a:r>
            <a:r>
              <a:rPr lang="pl-PL" sz="1600" b="1" dirty="0">
                <a:solidFill>
                  <a:schemeClr val="tx1"/>
                </a:solidFill>
              </a:rPr>
              <a:t>, w związku z art. 9u ust. 2 </a:t>
            </a:r>
            <a:r>
              <a:rPr lang="pl-PL" sz="1600" b="1" dirty="0" err="1">
                <a:solidFill>
                  <a:schemeClr val="tx1"/>
                </a:solidFill>
              </a:rPr>
              <a:t>ucpg</a:t>
            </a:r>
            <a:r>
              <a:rPr lang="pl-PL" sz="1600" b="1" dirty="0">
                <a:solidFill>
                  <a:schemeClr val="tx1"/>
                </a:solidFill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/>
                </a:solidFill>
              </a:rPr>
              <a:t>W 1 jednostce nie przeprowadzono kontroli sprawdzających wykonanie zaleceń pokontrolnych wydanych w wyniku 14 kontroli, spośród analizowanych 20, z lat 2016–2020 (do 30 czerwca).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4777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02436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36640" y="384777"/>
            <a:ext cx="6912768" cy="115699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Century Gothic" panose="020B0502020202020204" pitchFamily="34" charset="0"/>
              </a:rPr>
              <a:t>Raport NIK</a:t>
            </a:r>
            <a:endParaRPr lang="pl-PL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363272" cy="489654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/>
                </a:solidFill>
              </a:rPr>
              <a:t>W 1 jednostce, w 1 przypadku kontrolę sprawdzającą przeprowadzono dopiero po 10 miesiącach od stwierdzenia nieprawidłowości. </a:t>
            </a:r>
          </a:p>
          <a:p>
            <a:pPr algn="just"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/>
                </a:solidFill>
              </a:rPr>
              <a:t>W 1 jednostce spośród 17 skontrolowanych spraw, w których dokonano pomiarów czystości powietrza na terenie gminy, </a:t>
            </a:r>
          </a:p>
          <a:p>
            <a:pPr algn="just"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/>
                </a:solidFill>
              </a:rPr>
              <a:t>W </a:t>
            </a:r>
            <a:r>
              <a:rPr lang="pl-PL" sz="1600" b="1" u="sng" dirty="0">
                <a:solidFill>
                  <a:schemeClr val="tx1"/>
                </a:solidFill>
              </a:rPr>
              <a:t>3 przypadkach stwierdzono, że pomimo przekroczenia normy emisji pyłu zawieszonego PM10 i PM2,5, nie podjęto czynności zmierzających do ustalenia sprawcy, ani nie przekazano takiej informacji prezydentowi miasta </a:t>
            </a:r>
            <a:br>
              <a:rPr lang="pl-PL" sz="1600" b="1" u="sng" dirty="0">
                <a:solidFill>
                  <a:schemeClr val="tx1"/>
                </a:solidFill>
              </a:rPr>
            </a:br>
            <a:r>
              <a:rPr lang="pl-PL" sz="1600" b="1" u="sng" dirty="0">
                <a:solidFill>
                  <a:schemeClr val="tx1"/>
                </a:solidFill>
              </a:rPr>
              <a:t>i wojewódzkiemu inspektorowi, </a:t>
            </a:r>
            <a:r>
              <a:rPr lang="pl-PL" sz="1600" b="1" dirty="0">
                <a:solidFill>
                  <a:schemeClr val="tx1"/>
                </a:solidFill>
              </a:rPr>
              <a:t>w celu podjęcia dalszych działań.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4777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02436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36640" y="384777"/>
            <a:ext cx="6912768" cy="115699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Century Gothic" panose="020B0502020202020204" pitchFamily="34" charset="0"/>
              </a:rPr>
              <a:t>Raport NIK</a:t>
            </a:r>
            <a:endParaRPr lang="pl-PL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363272" cy="489654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/>
                </a:solidFill>
              </a:rPr>
              <a:t>Do 11 skontrolowanych jednostek straży miejskiej łącznie skierowano 158 828 zgłoszeń dotyczących nieprawidłowości w zakresie utrzymania czystości </a:t>
            </a:r>
            <a:br>
              <a:rPr lang="pl-PL" sz="1600" b="1" dirty="0">
                <a:solidFill>
                  <a:schemeClr val="tx1"/>
                </a:solidFill>
              </a:rPr>
            </a:br>
            <a:r>
              <a:rPr lang="pl-PL" sz="1600" b="1" dirty="0">
                <a:solidFill>
                  <a:schemeClr val="tx1"/>
                </a:solidFill>
              </a:rPr>
              <a:t>i porządku w gminach oraz niezgodnego z przepisami postępowania </a:t>
            </a:r>
            <a:br>
              <a:rPr lang="pl-PL" sz="1600" b="1" dirty="0">
                <a:solidFill>
                  <a:schemeClr val="tx1"/>
                </a:solidFill>
              </a:rPr>
            </a:br>
            <a:r>
              <a:rPr lang="pl-PL" sz="1600" b="1" dirty="0">
                <a:solidFill>
                  <a:schemeClr val="tx1"/>
                </a:solidFill>
              </a:rPr>
              <a:t>z odpadami. </a:t>
            </a:r>
          </a:p>
          <a:p>
            <a:pPr algn="just"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/>
                </a:solidFill>
              </a:rPr>
              <a:t>Zgłoszenia głównie dotyczyły spalania odpadów na terenie nieruchomości lub w domowych instalacjach grzewczych i gromadzenia odpadów na terenie nieruchomości, lub w miejscach do tego nieprzeznaczonych, zanieczyszczania miejsc przeznaczonych do użytku publicznego, porzuconych wraków pojazdów. </a:t>
            </a:r>
          </a:p>
          <a:p>
            <a:pPr algn="just">
              <a:buFont typeface="Wingdings" pitchFamily="2" charset="2"/>
              <a:buChar char="ü"/>
            </a:pPr>
            <a:r>
              <a:rPr lang="pl-PL" sz="1600" b="1" dirty="0">
                <a:solidFill>
                  <a:schemeClr val="tx1"/>
                </a:solidFill>
              </a:rPr>
              <a:t>Zgłaszano również nieprawidłowości w selektywnym zbieraniu odpadów, przepełnione kontenery na odpady, zalegające odpady wielkogabarytowe </a:t>
            </a:r>
            <a:br>
              <a:rPr lang="pl-PL" sz="1600" b="1" dirty="0">
                <a:solidFill>
                  <a:schemeClr val="tx1"/>
                </a:solidFill>
              </a:rPr>
            </a:br>
            <a:r>
              <a:rPr lang="pl-PL" sz="1600" b="1" dirty="0">
                <a:solidFill>
                  <a:schemeClr val="tx1"/>
                </a:solidFill>
              </a:rPr>
              <a:t>i budowlano-remontowe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4777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02436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36640" y="384777"/>
            <a:ext cx="6912768" cy="1156990"/>
          </a:xfrm>
        </p:spPr>
        <p:txBody>
          <a:bodyPr>
            <a:normAutofit/>
          </a:bodyPr>
          <a:lstStyle/>
          <a:p>
            <a:r>
              <a:rPr lang="pl-PL" sz="2400" b="1" smtClean="0">
                <a:latin typeface="Century Gothic" panose="020B0502020202020204" pitchFamily="34" charset="0"/>
              </a:rPr>
              <a:t>Raport NIK</a:t>
            </a:r>
            <a:endParaRPr lang="pl-PL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363272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b="1" dirty="0">
                <a:solidFill>
                  <a:schemeClr val="tx1"/>
                </a:solidFill>
              </a:rPr>
              <a:t>	Monitorowanie pożarów miejsc deponowania odpadów</a:t>
            </a:r>
          </a:p>
          <a:p>
            <a:pPr algn="just">
              <a:buNone/>
            </a:pPr>
            <a:r>
              <a:rPr lang="pl-PL" sz="1600" b="1" dirty="0">
                <a:solidFill>
                  <a:schemeClr val="tx1"/>
                </a:solidFill>
              </a:rPr>
              <a:t>	Spośród 16 skontrolowanych jednostek straży miejskich ustalono, że w okresie objętym kontrolą w 4 nie monitorowano pożarów miejsc deponowania odpadów, do 3 nie wpłynęły informacje o pożarach, w 6 poinformowano, że pożary nie wystąpiły. W 3 odnotowano łącznie 156 pożarów. W przypadku powstania pożaru w miejscach deponowania odpadów strażnicy przede wszystkim zabezpieczali miejsce zdarzenia przed dostępem osób postronnych, a także ustalali w miarę możliwości świadków zdarzenia.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4777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02436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36640" y="384777"/>
            <a:ext cx="6912768" cy="1156990"/>
          </a:xfrm>
        </p:spPr>
        <p:txBody>
          <a:bodyPr>
            <a:normAutofit/>
          </a:bodyPr>
          <a:lstStyle/>
          <a:p>
            <a:endParaRPr lang="pl-PL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363272" cy="4896544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1600" b="1" dirty="0">
              <a:solidFill>
                <a:schemeClr val="tx1"/>
              </a:solidFill>
            </a:endParaRPr>
          </a:p>
          <a:p>
            <a:pPr>
              <a:buNone/>
            </a:pPr>
            <a:endParaRPr lang="pl-PL" sz="16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pl-PL" sz="16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pl-PL" sz="16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pl-PL" sz="16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pl-PL" sz="16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pl-PL" sz="2800" b="1" dirty="0" smtClean="0">
                <a:solidFill>
                  <a:schemeClr val="tx1"/>
                </a:solidFill>
              </a:rPr>
              <a:t>Dziękuję za uwagę.</a:t>
            </a:r>
            <a:endParaRPr lang="pl-PL" sz="1600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4777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0243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WIOŚ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20.07.1991 r. o Inspekcji Ochrony Środowiska </a:t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200" dirty="0">
                <a:latin typeface="Century Gothic" panose="020B0502020202020204" pitchFamily="34" charset="0"/>
              </a:rPr>
              <a:t>[Dz. U. z 2023 r., poz.824 z </a:t>
            </a:r>
            <a:r>
              <a:rPr lang="pl-PL" sz="2200" dirty="0" err="1">
                <a:latin typeface="Century Gothic" panose="020B0502020202020204" pitchFamily="34" charset="0"/>
              </a:rPr>
              <a:t>późn</a:t>
            </a:r>
            <a:r>
              <a:rPr lang="pl-PL" sz="2200" dirty="0">
                <a:latin typeface="Century Gothic" panose="020B0502020202020204" pitchFamily="34" charset="0"/>
              </a:rPr>
              <a:t>. zm.]</a:t>
            </a:r>
            <a:endParaRPr lang="pl-PL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Kontrola podmiotów korzystających ze środowiska obejmuje m. in. przestrzeganie: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przepisów o ochronie środowiska,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decyzji ustalających warunki korzystania ze środowiska …,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przepisów dot. zawartości siarki w ciężkim oleju opałowym …,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eksploatacji instalacji i urządzeń chroniących środowisko …,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przepisów o gospodarce opakowaniami oraz odpadami opakowaniowymi,</a:t>
            </a:r>
          </a:p>
          <a:p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przepisów przez przedsiębiorców w zakresie gospodarowania niektórymi odpadami oraz o opłacie produktowej,</a:t>
            </a:r>
          </a:p>
          <a:p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postępowania z substancjami zubożającymi warstwę ozonową oraz z fluorowanymi gazami cieplarnianymi …,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ustawy o mikroorganizmach i organizmach genetycznie zmodyfikowanych …,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przepisów o recyklingu pojazdów wycofanych z eksploatacji,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przepisów o zużytym sprzęcie elektrycznym i elektronicznym …,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przepisów o bateriach i akumulatorach, …, 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przepisów ustawy o odpadach,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przepisów ustawy o utrzymaniu czystości i porządku w gminach,</a:t>
            </a:r>
          </a:p>
          <a:p>
            <a:pPr algn="just"/>
            <a:endParaRPr lang="pl-PL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endParaRPr lang="pl-PL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WIOŚ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20.07.1991 r. o Inspekcji Ochrony Środowiska </a:t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2023 r., poz.824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zm.]</a:t>
            </a:r>
            <a:endParaRPr lang="pl-PL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Wykonywanie zadań 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związanych ze zbieraniem danych do Europejskiego Rejestru Uwalniania </a:t>
            </a:r>
            <a:b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Transferu Zanieczyszczeń,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określonych w ustawie o udostępnianiu informacji o środowisku i jego ochronie, udziale społeczeństwa w ochronie środowiska oraz o ocenach oddziaływania na środowisko,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 zakresie zapobiegania szkodom w środowisku i ich naprawy, 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określonych w przepisach o międzynarodowym przemieszczaniu odpadów, 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określonych w ustawie o odpadach wydobywczych,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kontrola wyrobów wprowadzonych do obrotu lub oddanych do użytku, podlegających ocenie zgodności w zakresie spełniania przez nie zasadniczych lub innych wymagań dotyczących ochrony środowiska,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WIOŚ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20.07.1991 r. o Inspekcji Ochrony Środowiska </a:t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2023 r., poz.824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zm.]</a:t>
            </a:r>
            <a:endParaRPr lang="pl-PL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Wykonywanie zadań z zakresu: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ustawy o substancjach chemicznych i ich mieszaninach, 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rozporządzenia Parlamentu Europejskiego i Rady w sprawie rejestracji, oceny, udzielania zezwoleń i stosowanych ograniczeń w zakresie chemikaliów (REACH), rozporządzenia Parlamentu Europejskiego i Rady w sprawie detergentów,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rozporządzenia Parlamentu Europejskiego i Rady dotyczącego wywozu i przywozu niebezpiecznych chemikaliów ,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rozporządzenia Parlamentu Europejskiego i Rady w sprawie klasyfikacji, oznakowania i pakowania substancji i mieszanin, 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rozporządzenia Parlamentu Europejskiego i Rady ustanawiającego obowiązki podmiotów wprowadzających do obrotu drewno i produkty z drewna, 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przeprowadzania kontroli przestrzegania przepisów ustawy o systemie handlu uprawnieniami do emisji gazów cieplarnianych, 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art. 168a ust. 1 </a:t>
            </a:r>
            <a:r>
              <a:rPr lang="pl-PL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pkt</a:t>
            </a:r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1 Prawo ochrony środowiska,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ustawy Prawo wodne,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7" cy="1440160"/>
          </a:xfrm>
        </p:spPr>
        <p:txBody>
          <a:bodyPr>
            <a:normAutofit fontScale="90000"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Ustawowo określone zadania WIOŚ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(ustawa z dnia 20.07.1991 r. o Inspekcji Ochrony Środowiska </a:t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[Dz. U. z 2023 r., poz.824 z </a:t>
            </a:r>
            <a:r>
              <a:rPr lang="pl-PL" sz="2400" dirty="0" err="1">
                <a:latin typeface="Century Gothic" panose="020B0502020202020204" pitchFamily="34" charset="0"/>
              </a:rPr>
              <a:t>późn</a:t>
            </a:r>
            <a:r>
              <a:rPr lang="pl-PL" sz="2400" dirty="0">
                <a:latin typeface="Century Gothic" panose="020B0502020202020204" pitchFamily="34" charset="0"/>
              </a:rPr>
              <a:t>. zm.]</a:t>
            </a:r>
            <a:endParaRPr lang="pl-PL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0024" y="1556792"/>
            <a:ext cx="8696472" cy="5184576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r>
              <a:rPr lang="pl-PL" sz="16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Wykonywanie zadań z zakresu: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ustawy o dostępie do zasobów genetycznych i podziale korzyści z ich wykorzystania,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ustawy o infrastrukturze informacji przestrzennej,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ustawy o przeciwdziałaniu marnowaniu żywności,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ustawy o systemach homologacji typu UE i nadzoru rynku silników spalinowych przeznaczonych do maszyn mobilnych nieporuszających się po drogach,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ustawy o wspieraniu termomodernizacji i remontów oraz o centralnej ewidencji emisyjności budynków w zakresie wprowadzania gazów lub pyłów do powietrza przez przedsiębiorcę,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innych zadań określonych odrębnymi przepisami.</a:t>
            </a:r>
          </a:p>
          <a:p>
            <a:pPr algn="just"/>
            <a:endParaRPr lang="pl-PL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418" y="354622"/>
            <a:ext cx="1639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3031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ka">
  <a:themeElements>
    <a:clrScheme name="Apte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11059</TotalTime>
  <Words>1506</Words>
  <Application>Microsoft Office PowerPoint</Application>
  <PresentationFormat>Pokaz na ekranie (4:3)</PresentationFormat>
  <Paragraphs>388</Paragraphs>
  <Slides>58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58</vt:i4>
      </vt:variant>
    </vt:vector>
  </HeadingPairs>
  <TitlesOfParts>
    <vt:vector size="59" baseType="lpstr">
      <vt:lpstr>Apteka</vt:lpstr>
      <vt:lpstr>Rola wojewódzkiego Inspektora Ochrony Środowiska   w programach ochrony powietrza  i uchwałach antysmogowych</vt:lpstr>
      <vt:lpstr>Rola Inspekcji  Ochrony Środowiska   w programach ochrony powietrza i uchwałach antysmogowych</vt:lpstr>
      <vt:lpstr>Rola Wielkopolskiego wojewódzkiego inspektora ochrony środowiska</vt:lpstr>
      <vt:lpstr>Kompetencje Wielkopolskiego wojewódzkiego inspektora ochrony środowiska</vt:lpstr>
      <vt:lpstr>Zmiana pojęcia terminu WIOŚ – od 2019r. </vt:lpstr>
      <vt:lpstr>Ustawowo określone zadania WIOŚ (ustawa z dnia 20.07.1991 r. o Inspekcji Ochrony Środowiska  [Dz. U. z 2023 r., poz.824 z późn. zm.]</vt:lpstr>
      <vt:lpstr>Ustawowo określone zadania WIOŚ (ustawa z dnia 20.07.1991 r. o Inspekcji Ochrony Środowiska  [Dz. U. z 2023 r., poz.824 z późn. zm.]</vt:lpstr>
      <vt:lpstr>Ustawowo określone zadania WIOŚ (ustawa z dnia 20.07.1991 r. o Inspekcji Ochrony Środowiska  [Dz. U. z 2023 r., poz.824 z późn. zm.]</vt:lpstr>
      <vt:lpstr>Ustawowo określone zadania WIOŚ (ustawa z dnia 20.07.1991 r. o Inspekcji Ochrony Środowiska  [Dz. U. z 2023 r., poz.824 z późn. zm.]</vt:lpstr>
      <vt:lpstr>Ustawowo określone zadania WIOŚ (ustawa z dnia 20.07.1991 r. o Inspekcji  [Dz. U. z 2023 r., poz.824 z późn. zm.]</vt:lpstr>
      <vt:lpstr>Ustawowo określone zadania WIOŚ (ustawa z dnia 20.07.1991 r. o Inspekcji Ochrony Środowiska  [Dz. U. z 2023 r., poz.824 z późn. zm.]</vt:lpstr>
      <vt:lpstr>Ustawowo określone zadania WIOŚ (ustawa z dnia 20.07.1991 r. o Inspekcji Ochrony Środowiska  [Dz. U. z 2023 r., poz.824 z późn. zm.]</vt:lpstr>
      <vt:lpstr>Ustawowo określone zadania WIOŚ (ustawa z dnia 20.07.1991 r. o Inspekcji Ochrony Środowiska  [Dz. U. z 2023 r., poz.824 z późn. zm.]</vt:lpstr>
      <vt:lpstr>Ustawowo określone zadania WIOŚ (ustawa z dnia 20.07.1991 r. o Inspekcji Ochrony Środowiska  [Dz. U. z 2023 r., poz.824 z późn. zm.]</vt:lpstr>
      <vt:lpstr>Ustawowo określone zadania GIOŚ (ustawa z dnia 27.04.2001 r. prawo Ochrony Środowiska w zakresie pop i prog. Antysmog.  [Dz. U. z 2022 r., poz.2556 z późn. zm]</vt:lpstr>
      <vt:lpstr>Ustawowo określone zadania GIOŚ (ustawa z dnia 27.04.2001 r. prawo Ochrony Środowiska w zakresie pop i prog. Antysmog.  [Dz. U. z 2022 r., poz.2556 z późn. zm]</vt:lpstr>
      <vt:lpstr>Ustawowo określone zadania GIOŚ (ustawa z dnia 27.04.2001 r. prawo Ochrony Środowiska  [Dz. U. z 2022 r., poz.2556 z późn. zm]</vt:lpstr>
      <vt:lpstr>Ustawowo określone zadania GIOŚ (ustawa z dnia 27.04.2001 r. prawo Ochrony Środowiska  [Dz. U. z 2022 r., poz.2556 z późn. zm]</vt:lpstr>
      <vt:lpstr>Ustawowo określone zadania WIOŚ (ustawa z dnia 27.04.2001 r. prawo Ochrony Środowiska w zakresie pop i prog. Antysmog. [Dz. U. z 2022 r., poz.2556 z późn. zm]</vt:lpstr>
      <vt:lpstr>Ustawowo określone zadania WIOŚ (ustawa z dnia 27.04.2001 r. prawo Ochrony Środowiska w zakresie pop i prog. Antysmog. [Dz. U. z 2022 r., poz.2556 z późn. zm]</vt:lpstr>
      <vt:lpstr>Ustawowo określone zadania WIOŚ (ustawa z dnia 27.04.2001 r. prawo Ochrony Środowiska w zakresie pop i prog. Antysmog. [Dz. U. z 2022 r., poz.2556 z późn. zm]</vt:lpstr>
      <vt:lpstr>Ustawowo określone zadania GIOŚ (ustawa z dnia 27.04.2001 r. prawo Ochrony Środowiska  [Dz. U. z 2022 r., poz.2556 z późn. zm]</vt:lpstr>
      <vt:lpstr>Ustawowo określone zadania GIOŚ (ustawa z dnia 27.04.2001 r. prawo Ochrony Środowiska  [Dz. U. z 2022 r., poz.2556 z późn. zm]</vt:lpstr>
      <vt:lpstr>Ustawowo określone zadania GIOŚ (ustawa z dnia 27.04.2001 r. prawo Ochrony Środowiska  [Dz. U. z 2022 r., poz.2556 z późn. zm]</vt:lpstr>
      <vt:lpstr>Ustawowo określone zadania GIOŚ (ustawa z dnia 27.04.2001 r. prawo Ochrony Środowiska  [Dz. U. z 2022 r., poz.2556 z późn. zm]</vt:lpstr>
      <vt:lpstr>Ustawowo określone zadania GIOŚ (ustawa z dnia 27.04.2001 r. prawo Ochrony Środowiska  [Dz. U. z 2022 r., poz.2556 z późn. zm]</vt:lpstr>
      <vt:lpstr>Ustawowo określone zadania GIOŚ (ustawa z dnia 27.04.2001 r. prawo Ochrony Środowiska  [Dz. U. z 2022 r., poz.2556 z późn. zm]</vt:lpstr>
      <vt:lpstr>Ustawowo określone zadania GIOŚ (ustawa z dnia 27.04.2001 r. prawo Ochrony Środowiska  [Dz. U. z 2022 r., poz.2556 z późn. zm]</vt:lpstr>
      <vt:lpstr>Ustawowo określone zadania GIOŚ (ustawa z dnia 27.04.2001 r. prawo Ochrony Środowiska  [Dz. U. z 2022 r., poz.2556 z późn. zm]</vt:lpstr>
      <vt:lpstr>Ustawowo określone zadania GIOŚ (ustawa z dnia 27.04.2001 r. prawo Ochrony Środowiska w zakresie pop i prog. Antysmog.  [Dz. U. z 2022 r., poz.2556 z późn. zm]</vt:lpstr>
      <vt:lpstr>Ustawowo określone zadania GIOŚ (ustawa z dnia 27.04.2001 r. prawo Ochrony Środowiska w zakresie pop i prog. Antysmog.  [Dz. U. z 2022 r., poz.2556 z późn. zm]</vt:lpstr>
      <vt:lpstr>Ustawowo określone zadania GIOŚ (ustawa z dnia 27.04.2001 r. prawo Ochrony Środowiska w zakresie pop i prog. Antysmog.  [Dz. U. z 2022 r., poz.2556 z późn. zm]</vt:lpstr>
      <vt:lpstr>Ustawowo określone zadania GIOŚ (ustawa z dnia 27.04.2001 r. prawo Ochrony Środowiska w zakresie pop i prog. Antysmog.  [Dz. U. z 2022 r., poz.2556 z późn. zm]</vt:lpstr>
      <vt:lpstr>Ustawowo określone zadania GIOŚ (ustawa z dnia 27.04.2001 r. prawo Ochrony Środowiska w zakresie pop i prog. Antysmog.  [Dz. U. z 2022 r., poz.2556 z późn. zm]</vt:lpstr>
      <vt:lpstr>Ustawowo określone zadania GIOŚ (ustawa z dnia 27.04.2001 r. prawo Ochrony Środowiska w zakresie pop i prog. Antysmog.  [Dz. U. z 2022 r., poz.2556 z późn. zm]</vt:lpstr>
      <vt:lpstr>Ustawowo określone zadania GIOŚ (ustawa z dnia 27.04.2001 r. prawo Ochrony Środowiska w zakresie pop i prog. Antysmog.  [Dz. U. z 2022 r., poz.2556 z późn. zm]</vt:lpstr>
      <vt:lpstr>Przepisy wspólnotowe </vt:lpstr>
      <vt:lpstr>Przepisy wspólnotowe</vt:lpstr>
      <vt:lpstr>Przepisy wspólnotowe</vt:lpstr>
      <vt:lpstr>Przepisy wspólnotowe</vt:lpstr>
      <vt:lpstr>Przepisy wspólnotowe</vt:lpstr>
      <vt:lpstr>Inne przepisy</vt:lpstr>
      <vt:lpstr>Inne przepisy</vt:lpstr>
      <vt:lpstr>Ustawowo określone zadania GIOŚ (ustawa z dnia 27.04.2001 r. prawo Ochrony Środowiska w zakresie pop i prog. Antysmog.  [Dz. U. z 2022 r., poz.2556 z późn. zm]</vt:lpstr>
      <vt:lpstr>Ustawowo określone zadania GIOŚ (ustawa z dnia 27.04.2001 r. prawo Ochrony Środowiska w zakresie pop i prog. Antysmog.  [Dz. U. z 2022 r., poz.2556 z późn. zm]</vt:lpstr>
      <vt:lpstr>Ustawowo określone zadania GIOŚ (ustawa z dnia 27.04.2001 r. prawo Ochrony Środowiska w zakresie pop i prog. Antysmog.  [Dz. U. z 2022 r., poz.2556 z późn. zm]</vt:lpstr>
      <vt:lpstr>Ustawowo określone zadania GIOŚ (ustawa z dnia 27.04.2001 r. prawo Ochrony Środowiska w zakresie pop i prog. Antysmog.  [Dz. U. z 2022 r., poz.2556 z późn. zm]</vt:lpstr>
      <vt:lpstr>Raport NIK</vt:lpstr>
      <vt:lpstr>Raport NIK</vt:lpstr>
      <vt:lpstr>Raport NIK</vt:lpstr>
      <vt:lpstr>Raport NIK</vt:lpstr>
      <vt:lpstr>Raport NIK</vt:lpstr>
      <vt:lpstr>Raport NIK</vt:lpstr>
      <vt:lpstr>Raport NIK</vt:lpstr>
      <vt:lpstr>Raport NIK</vt:lpstr>
      <vt:lpstr>Raport NIK</vt:lpstr>
      <vt:lpstr>Raport NIK</vt:lpstr>
      <vt:lpstr>Slajd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shsajsjajsnskja</dc:title>
  <dc:creator>Leszek Kurek</dc:creator>
  <cp:lastModifiedBy>M</cp:lastModifiedBy>
  <cp:revision>290</cp:revision>
  <cp:lastPrinted>2021-09-10T06:26:20Z</cp:lastPrinted>
  <dcterms:created xsi:type="dcterms:W3CDTF">2021-02-11T07:38:17Z</dcterms:created>
  <dcterms:modified xsi:type="dcterms:W3CDTF">2023-12-10T11:22:09Z</dcterms:modified>
</cp:coreProperties>
</file>