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71" r:id="rId2"/>
    <p:sldId id="335" r:id="rId3"/>
    <p:sldId id="344" r:id="rId4"/>
    <p:sldId id="345" r:id="rId5"/>
    <p:sldId id="346" r:id="rId6"/>
    <p:sldId id="348" r:id="rId7"/>
    <p:sldId id="347" r:id="rId8"/>
    <p:sldId id="337" r:id="rId9"/>
    <p:sldId id="341" r:id="rId10"/>
    <p:sldId id="349" r:id="rId11"/>
    <p:sldId id="350" r:id="rId12"/>
    <p:sldId id="339" r:id="rId13"/>
    <p:sldId id="343" r:id="rId14"/>
    <p:sldId id="352" r:id="rId15"/>
    <p:sldId id="351" r:id="rId16"/>
    <p:sldId id="353" r:id="rId17"/>
    <p:sldId id="354" r:id="rId18"/>
    <p:sldId id="355" r:id="rId19"/>
    <p:sldId id="357" r:id="rId20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czak Maksymilian" initials="JM" lastIdx="1" clrIdx="0">
    <p:extLst>
      <p:ext uri="{19B8F6BF-5375-455C-9EA6-DF929625EA0E}">
        <p15:presenceInfo xmlns:p15="http://schemas.microsoft.com/office/powerpoint/2012/main" userId="S-1-5-21-3705041511-794260200-3662937969-198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Arkusz_programu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Ilość nadesłanych prac w ramach Konkursu „Nasz pomysł na ochronę środowiska”</a:t>
            </a:r>
            <a:endParaRPr lang="pl-PL" sz="16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135169541665492"/>
          <c:y val="3.36181003955564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8963205372091033"/>
          <c:y val="0.18079115159835477"/>
          <c:w val="0.38516941557938994"/>
          <c:h val="0.72092210401618084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1-E5A2-4C73-B8F6-159D880F74F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85000"/>
                      <a:satMod val="130000"/>
                    </a:schemeClr>
                  </a:gs>
                  <a:gs pos="34000">
                    <a:schemeClr val="accent2">
                      <a:shade val="87000"/>
                      <a:satMod val="125000"/>
                    </a:schemeClr>
                  </a:gs>
                  <a:gs pos="70000">
                    <a:schemeClr val="accent2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2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3-E5A2-4C73-B8F6-159D880F74F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5-E5A2-4C73-B8F6-159D880F74F9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7-E5A2-4C73-B8F6-159D880F74F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85000"/>
                      <a:satMod val="130000"/>
                    </a:schemeClr>
                  </a:gs>
                  <a:gs pos="34000">
                    <a:schemeClr val="accent5">
                      <a:shade val="87000"/>
                      <a:satMod val="125000"/>
                    </a:schemeClr>
                  </a:gs>
                  <a:gs pos="70000">
                    <a:schemeClr val="accent5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5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9-E5A2-4C73-B8F6-159D880F74F9}"/>
              </c:ext>
            </c:extLst>
          </c:dPt>
          <c:dPt>
            <c:idx val="5"/>
            <c:bubble3D val="0"/>
            <c:spPr>
              <a:solidFill>
                <a:srgbClr val="9966FF"/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B-E5A2-4C73-B8F6-159D880F74F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85000"/>
                      <a:satMod val="130000"/>
                    </a:schemeClr>
                  </a:gs>
                  <a:gs pos="34000">
                    <a:schemeClr val="accent1">
                      <a:lumMod val="60000"/>
                      <a:shade val="87000"/>
                      <a:satMod val="125000"/>
                    </a:schemeClr>
                  </a:gs>
                  <a:gs pos="70000">
                    <a:schemeClr val="accent1">
                      <a:lumMod val="60000"/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D-E5A2-4C73-B8F6-159D880F74F9}"/>
              </c:ext>
            </c:extLst>
          </c:dPt>
          <c:dPt>
            <c:idx val="7"/>
            <c:bubble3D val="0"/>
            <c:spPr>
              <a:solidFill>
                <a:srgbClr val="E7E6E6">
                  <a:lumMod val="75000"/>
                </a:srgbClr>
              </a:soli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  <c:extLst>
              <c:ext xmlns:c16="http://schemas.microsoft.com/office/drawing/2014/chart" uri="{C3380CC4-5D6E-409C-BE32-E72D297353CC}">
                <c16:uniqueId val="{0000000E-B592-4A4E-8D20-CCBA90B2C3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Arkusz1!$A$2:$A$9</c:f>
              <c:strCache>
                <c:ptCount val="8"/>
                <c:pt idx="0">
                  <c:v>2016 rok - film</c:v>
                </c:pt>
                <c:pt idx="1">
                  <c:v>2017 rok - plakat</c:v>
                </c:pt>
                <c:pt idx="2">
                  <c:v>2018 rok - ulotka</c:v>
                </c:pt>
                <c:pt idx="3">
                  <c:v>2019 rok - list do sąsiada lub komiks</c:v>
                </c:pt>
                <c:pt idx="4">
                  <c:v>2020 rok - prośrodowiskowa kampania edukacyjna</c:v>
                </c:pt>
                <c:pt idx="5">
                  <c:v>2021 rok - kalendarz</c:v>
                </c:pt>
                <c:pt idx="6">
                  <c:v>2022 rok - fotoksiążka</c:v>
                </c:pt>
                <c:pt idx="7">
                  <c:v>2023 rok - gra terenowa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32</c:v>
                </c:pt>
                <c:pt idx="1">
                  <c:v>24</c:v>
                </c:pt>
                <c:pt idx="2">
                  <c:v>12</c:v>
                </c:pt>
                <c:pt idx="3">
                  <c:v>139</c:v>
                </c:pt>
                <c:pt idx="4">
                  <c:v>11</c:v>
                </c:pt>
                <c:pt idx="5">
                  <c:v>222</c:v>
                </c:pt>
                <c:pt idx="6">
                  <c:v>67</c:v>
                </c:pt>
                <c:pt idx="7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5A2-4C73-B8F6-159D880F74F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80574270581305"/>
          <c:y val="0.19290980840428285"/>
          <c:w val="0.33619428170562921"/>
          <c:h val="0.660781092106248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4E93F-10D6-4DE6-8984-CCE3FF20B906}" type="datetimeFigureOut">
              <a:rPr lang="pl-PL" smtClean="0"/>
              <a:t>11.12.2023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1FFF5-4F98-4914-8BEB-439A3DED6D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600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1C33-D5D4-4608-B5E1-9A5C688543EB}" type="datetime1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22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5D94-D71E-4F2F-ABC4-BF49699D9771}" type="datetime1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07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AF0B-92B3-4C29-ABCF-745691E133A8}" type="datetime1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84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30FF-DE13-4C84-A6AD-FDBB20406517}" type="datetime1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881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25A4-0542-40BB-85C6-6C2BE1DF69A7}" type="datetime1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63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A390-F62E-40EF-B7B7-06BFA1E63468}" type="datetime1">
              <a:rPr lang="pl-PL" smtClean="0"/>
              <a:t>11.12.2023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20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B37F-DDB8-4509-A43F-049B47C84E78}" type="datetime1">
              <a:rPr lang="pl-PL" smtClean="0"/>
              <a:t>11.12.2023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01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9C54-26C3-48C3-A370-BBE810674B07}" type="datetime1">
              <a:rPr lang="pl-PL" smtClean="0"/>
              <a:t>11.12.2023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98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5153-28B3-432C-B98F-F0B1E1A543DD}" type="datetime1">
              <a:rPr lang="pl-PL" smtClean="0"/>
              <a:t>11.12.2023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81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9F66-EDD2-4C6D-9BC4-B813D42DDAFA}" type="datetime1">
              <a:rPr lang="pl-PL" smtClean="0"/>
              <a:t>11.12.2023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09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0527-38FC-4EB1-9366-6D10ED637169}" type="datetime1">
              <a:rPr lang="pl-PL" smtClean="0"/>
              <a:t>11.12.2023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812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3108-DA8D-470D-925E-9777E4600663}" type="datetime1">
              <a:rPr lang="pl-PL" smtClean="0"/>
              <a:t>11.12.2023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C1698-1FF1-4A13-A4F8-7AE7EF3327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32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dsi.sekretariat@umww.p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ww.pl/konkurs-wielkopolski-przyjaciel-zwierzt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umww.pl/wielkopolska-przyjazna-zwierzetom-ii-edycja-termin-skladania-wnioskow-do-29-grudnia-2023-r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ctr"/>
            <a:endParaRPr lang="pl-PL" sz="1600" b="1" dirty="0" smtClean="0">
              <a:solidFill>
                <a:srgbClr val="00B050"/>
              </a:solidFill>
            </a:endParaRPr>
          </a:p>
          <a:p>
            <a:pPr algn="ctr"/>
            <a:endParaRPr lang="pl-PL" sz="1600" b="1" dirty="0">
              <a:solidFill>
                <a:srgbClr val="00B050"/>
              </a:solidFill>
            </a:endParaRPr>
          </a:p>
          <a:p>
            <a:pPr algn="ctr"/>
            <a:endParaRPr lang="pl-PL" sz="1600" b="1" dirty="0" smtClean="0">
              <a:solidFill>
                <a:srgbClr val="00B050"/>
              </a:solidFill>
            </a:endParaRPr>
          </a:p>
          <a:p>
            <a:pPr algn="ctr">
              <a:spcAft>
                <a:spcPts val="0"/>
              </a:spcAft>
            </a:pP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zadania realizowane przez Departament Korzystania </a:t>
            </a:r>
            <a:b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Informacji o </a:t>
            </a:r>
            <a:r>
              <a:rPr lang="en-US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Środowisku</a:t>
            </a:r>
            <a:endParaRPr lang="pl-PL" b="1" i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/>
              <a:t> </a:t>
            </a:r>
            <a:endParaRPr lang="pl-PL" sz="1200" dirty="0"/>
          </a:p>
          <a:p>
            <a:pPr algn="just"/>
            <a:r>
              <a:rPr lang="pl-PL" dirty="0"/>
              <a:t>	</a:t>
            </a:r>
            <a:r>
              <a:rPr lang="pl-PL" dirty="0" smtClean="0"/>
              <a:t>Kształtowanie </a:t>
            </a:r>
            <a:r>
              <a:rPr lang="pl-PL" dirty="0"/>
              <a:t>i promocja postaw ekologicznych, wspieranie i propagowanie inicjatyw społecznych w zakresie ochrony środowiska stanowią jedne z nadrzędnych działań Departamentu Korzystania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Informacji o Środowisku Urzędu Marszałkowskiego Województwa Wielkopolskiego w Poznaniu. </a:t>
            </a:r>
            <a:r>
              <a:rPr lang="pl-PL" dirty="0" smtClean="0"/>
              <a:t>Ponadto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ramach kompetencji samorządu województwa realizuje on zadania z zakresu opłat za korzystanie </a:t>
            </a:r>
            <a:endParaRPr lang="pl-PL" dirty="0" smtClean="0"/>
          </a:p>
          <a:p>
            <a:pPr algn="just"/>
            <a:r>
              <a:rPr lang="pl-PL" dirty="0" smtClean="0"/>
              <a:t>ze </a:t>
            </a:r>
            <a:r>
              <a:rPr lang="pl-PL" dirty="0"/>
              <a:t>środowiska, </a:t>
            </a:r>
            <a:r>
              <a:rPr lang="pl-PL" dirty="0" smtClean="0"/>
              <a:t>baz </a:t>
            </a:r>
            <a:r>
              <a:rPr lang="pl-PL" dirty="0"/>
              <a:t>danych  o środowisku, ochrony przyrody i krajobrazu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2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63" y="1901766"/>
            <a:ext cx="6108926" cy="3732914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1" y="643292"/>
            <a:ext cx="3763617" cy="5395203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8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Odczarowuje polską wieś i dodaje jej koloru. Jego mural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34" y="1324312"/>
            <a:ext cx="8036280" cy="4520407"/>
          </a:xfrm>
          <a:prstGeom prst="rect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8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>
              <a:lnSpc>
                <a:spcPts val="2200"/>
              </a:lnSpc>
            </a:pPr>
            <a:r>
              <a:rPr lang="pl-PL" dirty="0"/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12</a:t>
            </a:fld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303563" y="723207"/>
            <a:ext cx="9766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                 </a:t>
            </a:r>
          </a:p>
          <a:p>
            <a:r>
              <a:rPr lang="pl-PL" dirty="0"/>
              <a:t>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rot="10800000" flipV="1">
            <a:off x="965770" y="3361251"/>
            <a:ext cx="106886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400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335407" y="1128361"/>
            <a:ext cx="1046572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Konkurs Wielkopolski </a:t>
            </a:r>
            <a:r>
              <a:rPr lang="pl-PL" sz="2000" b="1" dirty="0"/>
              <a:t>Kwiat Recyklingu</a:t>
            </a:r>
          </a:p>
          <a:p>
            <a:pPr algn="just"/>
            <a:endParaRPr lang="pl-PL" dirty="0" smtClean="0"/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              kwota </a:t>
            </a:r>
            <a:r>
              <a:rPr lang="pl-PL" dirty="0"/>
              <a:t>przeznaczona na nagrody </a:t>
            </a:r>
            <a:r>
              <a:rPr lang="pl-PL" dirty="0" smtClean="0"/>
              <a:t>w 2024 r. – 15 000,00 zł</a:t>
            </a:r>
            <a:endParaRPr lang="pl-PL" dirty="0"/>
          </a:p>
          <a:p>
            <a:pPr algn="just"/>
            <a:endParaRPr lang="pl-PL" dirty="0" smtClean="0"/>
          </a:p>
          <a:p>
            <a:pPr algn="just"/>
            <a:r>
              <a:rPr lang="pl-PL" sz="1600" dirty="0" smtClean="0"/>
              <a:t>Nagroda </a:t>
            </a:r>
            <a:r>
              <a:rPr lang="pl-PL" sz="1600" dirty="0"/>
              <a:t>jest przyznawana gminom na podstawie oceny prawidłowości i rzetelności sprawozdań wójta, burmistrza lub prezydenta miasta z realizacji zadań z zakresu gospodarowania odpadami komunalnymi, przedkładanych Marszałkowi Województwa Wielkopolskiego w formie elektronicznej poprzez system BDO.                   </a:t>
            </a:r>
            <a:endParaRPr lang="pl-PL" sz="1600" dirty="0" smtClean="0"/>
          </a:p>
          <a:p>
            <a:pPr algn="just"/>
            <a:r>
              <a:rPr lang="pl-PL" sz="1600" dirty="0" smtClean="0"/>
              <a:t>Pod </a:t>
            </a:r>
            <a:r>
              <a:rPr lang="pl-PL" sz="1600" dirty="0"/>
              <a:t>uwagę brane są również osiągnięte poziomy recyklingu i przygotowania do ponownego użycia odpadów komunalnych oraz innych niż niebezpieczne odpadów budowlanych i rozbiórkowych, jak również osiągnięty poziom ograniczenia masy odpadów komunalnych ulegających biodegradacji przekazywanych do składowania.</a:t>
            </a:r>
          </a:p>
          <a:p>
            <a:pPr algn="just"/>
            <a:endParaRPr lang="pl-PL" dirty="0"/>
          </a:p>
        </p:txBody>
      </p:sp>
      <p:sp>
        <p:nvSpPr>
          <p:cNvPr id="19" name="Strzałka w prawo 18"/>
          <p:cNvSpPr/>
          <p:nvPr/>
        </p:nvSpPr>
        <p:spPr>
          <a:xfrm>
            <a:off x="1335407" y="1945178"/>
            <a:ext cx="623455" cy="440575"/>
          </a:xfrm>
          <a:prstGeom prst="rightArrow">
            <a:avLst>
              <a:gd name="adj1" fmla="val 50000"/>
              <a:gd name="adj2" fmla="val 3933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754" y="390698"/>
            <a:ext cx="1192638" cy="18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561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Konkurs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pn. „Działania proekologiczne i prokulturowe w ramach strategii rozwoju województwa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wielkopolskiego”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</a:t>
            </a:r>
          </a:p>
          <a:p>
            <a:pPr lvl="0" algn="just">
              <a:lnSpc>
                <a:spcPts val="2000"/>
              </a:lnSpc>
            </a:pPr>
            <a:r>
              <a:rPr lang="pl-PL" sz="1400" dirty="0">
                <a:solidFill>
                  <a:prstClr val="black"/>
                </a:solidFill>
              </a:rPr>
              <a:t>                   </a:t>
            </a:r>
            <a:r>
              <a:rPr lang="pl-PL" sz="1400" dirty="0" smtClean="0">
                <a:solidFill>
                  <a:prstClr val="black"/>
                </a:solidFill>
              </a:rPr>
              <a:t> </a:t>
            </a:r>
            <a:r>
              <a:rPr lang="pl-PL" sz="1400" dirty="0">
                <a:solidFill>
                  <a:prstClr val="black"/>
                </a:solidFill>
              </a:rPr>
              <a:t>kwota przeznaczona na nagrody wysokość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nagród w 2024 r.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budżetu Województwa Wielkopolskiego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500 000,00 zł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Ideą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Konkursu jest pobudzenie, wyszukiwanie i promowanie inicjatyw lokalnych w zakresie działalności proekologicznej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prokulturowej w ramach strategii rozwoju województwa wielkopolskiego. Konkurs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za zadanie popularyzowanie działań proekologicznych, szczególnie w zakresie edukacji ekologicznej, pozytywnych zachowań zmierzających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do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poprawy jakości powietrza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oraz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właściwego zagospodarowania odpadami, co wpływa na zwiększenie świadomości ekologicznej lokalnych społeczności. Celem Konkursu jest również popularyzowanie działań przyczyniających się do realizacji idei „Małej Ojczyzny” bliskiej swoim </a:t>
            </a:r>
            <a:r>
              <a:rPr lang="pl-PL" sz="1300" dirty="0" err="1" smtClean="0">
                <a:solidFill>
                  <a:prstClr val="black"/>
                </a:solidFill>
                <a:latin typeface="Calibri" panose="020F0502020204030204"/>
              </a:rPr>
              <a:t>mieszkańc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om.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3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Konkursu mogą przystąpić jednostki samorządu terytorialnego: gminy wiejskie, gminy miejskie (z wyłączeniem miast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prawach powiatu), gminy miejsko - wiejskie i powiaty (z wyłączeniem miast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prawach powiatu). W Konkursie mogą również brać udział organizacje (w tym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organizacje</a:t>
            </a:r>
            <a:r>
              <a:rPr kumimoji="0" lang="pl-PL" sz="1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pożytku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publicznego), a także podmioty gospodarcze zarejestrowane na terenie województwa wielkopolskiego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oraz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podległe ww. jednostkom samorządu terytorialnego: jednostki budżetowe, zakłady budżetowe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pl-P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jednostki pomocnicze gminy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lvl="0" algn="just">
              <a:defRPr/>
            </a:pPr>
            <a:r>
              <a:rPr lang="pl-PL" sz="1300" dirty="0">
                <a:solidFill>
                  <a:prstClr val="black"/>
                </a:solidFill>
              </a:rPr>
              <a:t>Zachęcamy do zapoznania się ze stroną internetową Urzędu Marszałkowskiego Województwa Wielkopolskiego, gdzie w styczniu 2024 roku zostaną przedstawione informacje odnośnie edycji </a:t>
            </a:r>
            <a:r>
              <a:rPr lang="pl-PL" sz="1300" dirty="0" smtClean="0">
                <a:solidFill>
                  <a:prstClr val="black"/>
                </a:solidFill>
              </a:rPr>
              <a:t>Konkursu </a:t>
            </a:r>
            <a:r>
              <a:rPr lang="pl-PL" sz="1300" dirty="0">
                <a:solidFill>
                  <a:prstClr val="black"/>
                </a:solidFill>
              </a:rPr>
              <a:t>w 2024 roku.</a:t>
            </a: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trzałka w prawo 8"/>
          <p:cNvSpPr/>
          <p:nvPr/>
        </p:nvSpPr>
        <p:spPr>
          <a:xfrm>
            <a:off x="1345722" y="1644097"/>
            <a:ext cx="681644" cy="374073"/>
          </a:xfrm>
          <a:prstGeom prst="rightArrow">
            <a:avLst>
              <a:gd name="adj1" fmla="val 50000"/>
              <a:gd name="adj2" fmla="val 3567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9142" y="5324792"/>
            <a:ext cx="2109600" cy="139290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="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val="1"/>
            </a:ext>
          </a:extLst>
        </p:spPr>
      </p:pic>
      <p:pic>
        <p:nvPicPr>
          <p:cNvPr id="11" name="Symbol zastępczy zawartości 3"/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9267" y="5353396"/>
            <a:ext cx="2110283" cy="136430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/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="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10284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520" y="1295551"/>
            <a:ext cx="3115735" cy="4406981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67" y="682910"/>
            <a:ext cx="3305233" cy="4406979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225" y="2552105"/>
            <a:ext cx="4406980" cy="2937986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48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06" y="3345248"/>
            <a:ext cx="4497187" cy="2620754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6"/>
          <a:srcRect r="13442"/>
          <a:stretch/>
        </p:blipFill>
        <p:spPr>
          <a:xfrm>
            <a:off x="6344729" y="588962"/>
            <a:ext cx="4496308" cy="2398655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478" y="3603834"/>
            <a:ext cx="3932113" cy="2620754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205" y="952721"/>
            <a:ext cx="3495386" cy="232533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06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345722" y="1140432"/>
            <a:ext cx="10465721" cy="4249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pl-PL" sz="1600" b="1" dirty="0">
                <a:cs typeface="Times New Roman" panose="02020603050405020304" pitchFamily="18" charset="0"/>
              </a:rPr>
              <a:t>Konkurs „Nasz pomysł na ochronę środowiska” - </a:t>
            </a:r>
            <a:r>
              <a:rPr lang="pl-PL" sz="1600" b="1" dirty="0" smtClean="0">
                <a:cs typeface="Times New Roman" panose="02020603050405020304" pitchFamily="18" charset="0"/>
              </a:rPr>
              <a:t>IX edycja</a:t>
            </a:r>
          </a:p>
          <a:p>
            <a:pPr algn="ctr">
              <a:lnSpc>
                <a:spcPts val="1800"/>
              </a:lnSpc>
            </a:pPr>
            <a:endParaRPr lang="pl-PL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/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Tematyka organizowanego od kilku lat Konkursu koncentruje się wokół szeroko rozumianej ochrony środowiska. Celem Konkursu jest edukacja i podnoszenie świadomości ekologicznej dzieci i młodzieży, zarówno poprzez promowanie pozytywnych </a:t>
            </a:r>
            <a:r>
              <a:rPr lang="pl-PL" sz="1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zachowań</a:t>
            </a: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zakresie ochrony środowiska i przyrody, jak i zwracanie uwagi na zagrożenia dla tych wspólnych dóbr występujące w otaczającym nas świecie. </a:t>
            </a:r>
            <a:endParaRPr lang="pl-PL" sz="14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ts val="1680"/>
              </a:lnSpc>
            </a:pP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1680"/>
              </a:lnSpc>
            </a:pP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Przedmiotem VIII edycji Konkursu „Nasz pomysł na ochronę środowiska” – „Grasz - dbasz o środowisko” było stworzenie i przygotowanie przez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trzyosobowy zespół uczniów pochodzących z jednej szkoły 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scenariusza przyrodniczej gry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terenowej pod hasłem „Poznaję i dbam o lokalną przyrodę 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……” lub „Lokalni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strażnicy przyrody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”.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Konkursie wzięli udział uczniowie klas 6, 7 i 8 szkół podstawowych oraz szkół 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ponadpodstawowych –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łącznie reprezentujący 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szkół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ts val="1680"/>
              </a:lnSpc>
              <a:spcAft>
                <a:spcPts val="0"/>
              </a:spcAft>
            </a:pP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1680"/>
              </a:lnSpc>
              <a:spcAft>
                <a:spcPts val="0"/>
              </a:spcAft>
            </a:pP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poprzednich edycji Konkursu „Nasz pomysł na ochronę środowiska” uczniowie tworzyli </a:t>
            </a:r>
            <a:r>
              <a:rPr lang="pl-PL" sz="14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fotoksiążki</a:t>
            </a: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propagujące zachowania proekologiczne, projektowali kalendarze ekologiczne, byli autorami </a:t>
            </a:r>
            <a:r>
              <a:rPr lang="pl-PL" sz="14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prośrodowiskowych</a:t>
            </a: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kampanii edukacyjnych oraz listów do sąsiadów lub komiksów edukacyjnych na temat walki ze zmianami klimatycznymi czy tworzyli ulotki mówiące o walce ze smogiem. </a:t>
            </a:r>
          </a:p>
          <a:p>
            <a:pPr algn="just">
              <a:lnSpc>
                <a:spcPts val="1680"/>
              </a:lnSpc>
              <a:spcAft>
                <a:spcPts val="0"/>
              </a:spcAft>
            </a:pPr>
            <a:endParaRPr lang="pl-PL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80"/>
              </a:lnSpc>
              <a:spcAft>
                <a:spcPts val="0"/>
              </a:spcAft>
            </a:pP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Temat IX edycji Konkursu „Nasz pomysł na ochronę środowiska”</a:t>
            </a: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zostanie ogłoszony w styczniu 2024 roku. Zachęcamy do zapoznania się ze stroną internetową Urzędu Marszałkowskiego Województwa Wielkopolskiego</a:t>
            </a: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gdzie przedstawione zostaną informacje odnośnie </a:t>
            </a:r>
            <a:r>
              <a:rPr lang="pl-PL" sz="1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IX </a:t>
            </a:r>
            <a:r>
              <a:rPr lang="pl-PL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edycji Konkursu.</a:t>
            </a:r>
            <a:endParaRPr lang="pl-PL" sz="14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val="91557567"/>
              </p:ext>
            </p:extLst>
          </p:nvPr>
        </p:nvGraphicFramePr>
        <p:xfrm>
          <a:off x="1177774" y="1250900"/>
          <a:ext cx="10548600" cy="4304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095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560781" y="895396"/>
            <a:ext cx="3542955" cy="2414125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091" y="1194203"/>
            <a:ext cx="3412828" cy="5030385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48" y="3521496"/>
            <a:ext cx="4098028" cy="2491117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384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345722" y="1140432"/>
            <a:ext cx="10465721" cy="469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www.umww.pl/Urząd/Departamenty/Departament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Korzystania i Informacji o Środowisku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b="1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  <a:hlinkClick r:id="rId5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  <a:hlinkClick r:id="rId5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dsi.sekretariat@umww.pl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616 266 400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616 266 415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616 266 482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453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ctr"/>
            <a:r>
              <a:rPr lang="pl-PL" sz="2000" b="1" dirty="0"/>
              <a:t>„Błękitno-zielone inicjatywy dla Wielkopolski”</a:t>
            </a:r>
            <a:r>
              <a:rPr lang="pl-PL" sz="2000" dirty="0"/>
              <a:t> </a:t>
            </a:r>
            <a:endParaRPr lang="pl-PL" sz="2000" dirty="0" smtClean="0"/>
          </a:p>
          <a:p>
            <a:pPr algn="ctr"/>
            <a:r>
              <a:rPr lang="pl-PL" dirty="0" smtClean="0"/>
              <a:t>Program </a:t>
            </a:r>
            <a:r>
              <a:rPr lang="pl-PL" dirty="0"/>
              <a:t>dotacyjny dla JST </a:t>
            </a:r>
          </a:p>
          <a:p>
            <a:r>
              <a:rPr lang="pl-PL" dirty="0"/>
              <a:t> 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               kwota </a:t>
            </a:r>
            <a:r>
              <a:rPr lang="pl-PL" dirty="0"/>
              <a:t>dotacji w </a:t>
            </a:r>
            <a:r>
              <a:rPr lang="pl-PL" dirty="0" smtClean="0"/>
              <a:t>2024 </a:t>
            </a:r>
            <a:r>
              <a:rPr lang="pl-PL" dirty="0"/>
              <a:t>r</a:t>
            </a:r>
            <a:r>
              <a:rPr lang="pl-PL" dirty="0" smtClean="0"/>
              <a:t>. – 3 000 000  zł</a:t>
            </a:r>
            <a:endParaRPr lang="pl-PL" dirty="0"/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just">
              <a:lnSpc>
                <a:spcPts val="2200"/>
              </a:lnSpc>
            </a:pPr>
            <a:r>
              <a:rPr lang="pl-PL" sz="1400" dirty="0"/>
              <a:t>Celem Programu jest zachowanie i zwiększenie terenów zielonych, poprawa jakości wód, wykorzystanie na większą skalę odnawialnych źródeł </a:t>
            </a:r>
            <a:r>
              <a:rPr lang="pl-PL" sz="1400" dirty="0" smtClean="0"/>
              <a:t>energii oraz </a:t>
            </a:r>
            <a:r>
              <a:rPr lang="pl-PL" sz="1400" dirty="0"/>
              <a:t>eliminacja zanieczyszczenia środowiska. </a:t>
            </a:r>
            <a:endParaRPr lang="pl-PL" sz="1400" dirty="0" smtClean="0"/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 algn="just">
              <a:lnSpc>
                <a:spcPts val="2200"/>
              </a:lnSpc>
            </a:pPr>
            <a:r>
              <a:rPr lang="pl-PL" sz="1400" dirty="0"/>
              <a:t>Dofinansowywać będziemy działania, polegające na ochronie i wzmacnianiu środowiska przyrodniczego  i jego </a:t>
            </a:r>
            <a:r>
              <a:rPr lang="pl-PL" sz="1400" dirty="0" smtClean="0"/>
              <a:t>ekosystemów.</a:t>
            </a:r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>
              <a:lnSpc>
                <a:spcPts val="2200"/>
              </a:lnSpc>
            </a:pPr>
            <a:r>
              <a:rPr lang="pl-PL" dirty="0"/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2</a:t>
            </a:fld>
            <a:endParaRPr lang="pl-PL"/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75" y="224444"/>
            <a:ext cx="1573097" cy="1305097"/>
          </a:xfrm>
          <a:prstGeom prst="rect">
            <a:avLst/>
          </a:prstGeom>
        </p:spPr>
      </p:pic>
      <p:sp>
        <p:nvSpPr>
          <p:cNvPr id="13" name="Strzałka w prawo 12"/>
          <p:cNvSpPr/>
          <p:nvPr/>
        </p:nvSpPr>
        <p:spPr>
          <a:xfrm>
            <a:off x="1496292" y="1637607"/>
            <a:ext cx="623454" cy="423949"/>
          </a:xfrm>
          <a:prstGeom prst="rightArrow">
            <a:avLst>
              <a:gd name="adj1" fmla="val 50000"/>
              <a:gd name="adj2" fmla="val 3933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Picture 2" descr="https://powiatostrzeszowski.pl/wp-content/uploads/2021/04/B%C5%82%C4%99kitno-zielone-800x671-2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34" y="4803708"/>
            <a:ext cx="1968731" cy="1873316"/>
          </a:xfrm>
          <a:prstGeom prst="rect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1265" y="4803707"/>
            <a:ext cx="3098569" cy="18733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96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ctr"/>
            <a:r>
              <a:rPr lang="pl-PL" sz="2000" b="1" dirty="0"/>
              <a:t>„Błękitno-zielone inicjatywy dla Wielkopolski”</a:t>
            </a:r>
            <a:r>
              <a:rPr lang="pl-PL" sz="2000" dirty="0"/>
              <a:t> </a:t>
            </a:r>
            <a:endParaRPr lang="pl-PL" sz="2000" dirty="0" smtClean="0"/>
          </a:p>
          <a:p>
            <a:pPr algn="ctr"/>
            <a:r>
              <a:rPr lang="pl-PL" dirty="0" smtClean="0"/>
              <a:t>Program </a:t>
            </a:r>
            <a:r>
              <a:rPr lang="pl-PL" dirty="0"/>
              <a:t>dotacyjny dla JST </a:t>
            </a:r>
          </a:p>
          <a:p>
            <a:r>
              <a:rPr lang="pl-PL" dirty="0"/>
              <a:t> 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lnSpc>
                <a:spcPts val="2200"/>
              </a:lnSpc>
            </a:pPr>
            <a:r>
              <a:rPr lang="pl-PL" sz="1600" dirty="0"/>
              <a:t>Kto może ubiegać się o środki z Programu </a:t>
            </a:r>
            <a:r>
              <a:rPr lang="pl-PL" sz="1600" dirty="0" smtClean="0"/>
              <a:t>pn</a:t>
            </a:r>
            <a:r>
              <a:rPr lang="pl-PL" sz="1600" dirty="0"/>
              <a:t>. „Błękitno-zielone inicjatywy dla Wielkopolski</a:t>
            </a:r>
            <a:r>
              <a:rPr lang="pl-PL" sz="1600" dirty="0" smtClean="0"/>
              <a:t>”?</a:t>
            </a:r>
          </a:p>
          <a:p>
            <a:pPr>
              <a:lnSpc>
                <a:spcPts val="2200"/>
              </a:lnSpc>
            </a:pPr>
            <a:endParaRPr lang="pl-PL" sz="1400" dirty="0" smtClean="0"/>
          </a:p>
          <a:p>
            <a:pPr algn="just">
              <a:lnSpc>
                <a:spcPts val="2200"/>
              </a:lnSpc>
            </a:pPr>
            <a:r>
              <a:rPr lang="pl-PL" sz="1400" dirty="0">
                <a:cs typeface="Times New Roman" panose="02020603050405020304" pitchFamily="18" charset="0"/>
              </a:rPr>
              <a:t>Beneficjentem Programu pn. „Błękitno-zielone inicjatywy dla Wielkopolski” mogą być jednostki samorządu terytorialnego z województwa wielkopolskiego </a:t>
            </a:r>
            <a:r>
              <a:rPr lang="pl-PL" sz="1400" b="1" dirty="0">
                <a:cs typeface="Times New Roman" panose="02020603050405020304" pitchFamily="18" charset="0"/>
              </a:rPr>
              <a:t>z wyłączeniem miast na prawach powiatu: </a:t>
            </a:r>
          </a:p>
          <a:p>
            <a:pPr algn="just"/>
            <a:endParaRPr lang="pl-PL" sz="1400" b="1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cs typeface="Times New Roman" panose="02020603050405020304" pitchFamily="18" charset="0"/>
              </a:rPr>
              <a:t>Kalisza</a:t>
            </a:r>
            <a:r>
              <a:rPr lang="pl-PL" sz="1400" dirty="0">
                <a:cs typeface="Times New Roman" panose="02020603050405020304" pitchFamily="18" charset="0"/>
              </a:rPr>
              <a:t>, </a:t>
            </a:r>
            <a:endParaRPr lang="pl-PL" sz="1400" dirty="0" smtClean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cs typeface="Times New Roman" panose="02020603050405020304" pitchFamily="18" charset="0"/>
              </a:rPr>
              <a:t>Konina</a:t>
            </a:r>
            <a:r>
              <a:rPr lang="pl-PL" sz="1400" dirty="0">
                <a:cs typeface="Times New Roman" panose="02020603050405020304" pitchFamily="18" charset="0"/>
              </a:rPr>
              <a:t>, </a:t>
            </a:r>
            <a:endParaRPr lang="pl-PL" sz="1400" dirty="0" smtClean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cs typeface="Times New Roman" panose="02020603050405020304" pitchFamily="18" charset="0"/>
              </a:rPr>
              <a:t>Leszna,</a:t>
            </a:r>
          </a:p>
          <a:p>
            <a:pPr marL="285750" indent="-285750" algn="just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pl-PL" sz="1400" dirty="0" smtClean="0">
                <a:cs typeface="Times New Roman" panose="02020603050405020304" pitchFamily="18" charset="0"/>
              </a:rPr>
              <a:t>Poznania</a:t>
            </a:r>
            <a:r>
              <a:rPr lang="pl-PL" sz="1400" dirty="0"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2200"/>
              </a:lnSpc>
            </a:pPr>
            <a:endParaRPr lang="pl-PL" sz="1600" dirty="0"/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3</a:t>
            </a:fld>
            <a:endParaRPr lang="pl-PL"/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75" y="224444"/>
            <a:ext cx="1573097" cy="1305097"/>
          </a:xfrm>
          <a:prstGeom prst="rect">
            <a:avLst/>
          </a:prstGeom>
        </p:spPr>
      </p:pic>
      <p:pic>
        <p:nvPicPr>
          <p:cNvPr id="12" name="Picture 2" descr="UM Grodzisk Wielkopolski :: Ekologiczny mural gotow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96" y="4803707"/>
            <a:ext cx="2808000" cy="1872000"/>
          </a:xfrm>
          <a:prstGeom prst="rect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284" y="4803707"/>
            <a:ext cx="3395833" cy="1872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11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535529" y="154112"/>
            <a:ext cx="9818271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ctr"/>
            <a:r>
              <a:rPr lang="pl-PL" sz="2000" b="1" dirty="0"/>
              <a:t>„Błękitno-zielone inicjatywy dla Wielkopolski”</a:t>
            </a:r>
            <a:r>
              <a:rPr lang="pl-PL" sz="2000" dirty="0"/>
              <a:t> </a:t>
            </a:r>
            <a:endParaRPr lang="pl-PL" sz="2000" dirty="0" smtClean="0"/>
          </a:p>
          <a:p>
            <a:pPr algn="ctr"/>
            <a:r>
              <a:rPr lang="pl-PL" dirty="0" smtClean="0"/>
              <a:t>Program </a:t>
            </a:r>
            <a:r>
              <a:rPr lang="pl-PL" dirty="0"/>
              <a:t>dotacyjny dla JST </a:t>
            </a:r>
          </a:p>
          <a:p>
            <a:r>
              <a:rPr lang="pl-PL" dirty="0"/>
              <a:t> </a:t>
            </a:r>
            <a:endParaRPr lang="pl-PL" dirty="0" smtClean="0"/>
          </a:p>
          <a:p>
            <a:pPr lvl="0" defTabSz="457200">
              <a:defRPr/>
            </a:pPr>
            <a:endParaRPr lang="pl-PL" sz="14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defTabSz="457200">
              <a:defRPr/>
            </a:pPr>
            <a:endParaRPr lang="pl-PL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lang="pl-PL" sz="1600" dirty="0">
                <a:solidFill>
                  <a:prstClr val="black"/>
                </a:solidFill>
                <a:cs typeface="Times New Roman" panose="02020603050405020304" pitchFamily="18" charset="0"/>
              </a:rPr>
              <a:t>Kwota przeznaczona na realizację </a:t>
            </a:r>
            <a:r>
              <a:rPr lang="pl-PL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programu</a:t>
            </a:r>
          </a:p>
          <a:p>
            <a:pPr lvl="0" defTabSz="457200">
              <a:defRPr/>
            </a:pPr>
            <a:endParaRPr lang="pl-PL" sz="14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defTabSz="457200">
              <a:defRPr/>
            </a:pPr>
            <a:endParaRPr lang="pl-PL" sz="14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defTabSz="457200">
              <a:defRPr/>
            </a:pPr>
            <a:endParaRPr lang="pl-PL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just" defTabSz="457200">
              <a:defRPr/>
            </a:pPr>
            <a:r>
              <a:rPr lang="pl-PL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Kwota </a:t>
            </a:r>
            <a:r>
              <a:rPr 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dofinansowania zabezpieczona w uchwale budżetowej </a:t>
            </a:r>
            <a:r>
              <a:rPr lang="pl-PL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Województwa </a:t>
            </a:r>
            <a:r>
              <a:rPr 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Wielkopolskiego </a:t>
            </a:r>
            <a:r>
              <a:rPr lang="pl-PL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na 2024 </a:t>
            </a:r>
            <a:r>
              <a:rPr 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rok przeznaczona na realizację zadania pn. „Błękitno-zielone inicjatywy dla </a:t>
            </a:r>
            <a:r>
              <a:rPr lang="pl-PL" sz="14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Wielkopolski” wynosi </a:t>
            </a:r>
            <a:r>
              <a:rPr lang="pl-PL" sz="1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3 000</a:t>
            </a:r>
            <a:r>
              <a:rPr lang="pl-PL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 000,00 zł.</a:t>
            </a:r>
            <a:endParaRPr lang="pl-PL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 algn="just">
              <a:lnSpc>
                <a:spcPts val="2200"/>
              </a:lnSpc>
            </a:pPr>
            <a:r>
              <a:rPr lang="pl-PL" sz="1400" dirty="0"/>
              <a:t>Zachęcamy do zapoznania się ze stroną internetową Urzędu Marszałkowskiego Województwa Wielkopolskiego, gdzie w styczniu 2024 roku zostaną przedstawione informacje odnośnie edycji Programu w 2024 roku.</a:t>
            </a: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>
              <a:lnSpc>
                <a:spcPts val="2200"/>
              </a:lnSpc>
            </a:pPr>
            <a:r>
              <a:rPr lang="pl-PL" dirty="0"/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4</a:t>
            </a:fld>
            <a:endParaRPr lang="pl-PL"/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75" y="224444"/>
            <a:ext cx="1573097" cy="1305097"/>
          </a:xfrm>
          <a:prstGeom prst="rect">
            <a:avLst/>
          </a:prstGeom>
        </p:spPr>
      </p:pic>
      <p:pic>
        <p:nvPicPr>
          <p:cNvPr id="9" name="Picture 8" descr="https://cms-v1-files.idcom-jst.pl/sites/972/wiadomosci/215832/fotos/orign/dsc003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09" y="4803706"/>
            <a:ext cx="2497756" cy="1873317"/>
          </a:xfrm>
          <a:prstGeom prst="rect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25" y="4803705"/>
            <a:ext cx="2809974" cy="1873317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28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491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ctr"/>
            <a:r>
              <a:rPr lang="pl-PL" sz="2000" b="1" dirty="0"/>
              <a:t>„Błękitno-zielone inicjatywy dla Wielkopolski”</a:t>
            </a:r>
            <a:r>
              <a:rPr lang="pl-PL" sz="2000" dirty="0"/>
              <a:t> </a:t>
            </a:r>
            <a:endParaRPr lang="pl-PL" sz="2000" dirty="0" smtClean="0"/>
          </a:p>
          <a:p>
            <a:pPr algn="ctr"/>
            <a:r>
              <a:rPr lang="pl-PL" dirty="0" smtClean="0"/>
              <a:t>Program </a:t>
            </a:r>
            <a:r>
              <a:rPr lang="pl-PL" dirty="0"/>
              <a:t>dotacyjny dla JST </a:t>
            </a:r>
          </a:p>
          <a:p>
            <a:r>
              <a:rPr lang="pl-PL" dirty="0"/>
              <a:t> </a:t>
            </a:r>
            <a:endParaRPr lang="pl-PL" dirty="0" smtClean="0"/>
          </a:p>
          <a:p>
            <a:endParaRPr lang="pl-PL" sz="1400" dirty="0" smtClean="0"/>
          </a:p>
          <a:p>
            <a:pPr algn="just">
              <a:lnSpc>
                <a:spcPts val="2200"/>
              </a:lnSpc>
            </a:pPr>
            <a:r>
              <a:rPr lang="pl-PL" sz="1600" dirty="0"/>
              <a:t>Przedmiot </a:t>
            </a:r>
            <a:r>
              <a:rPr lang="pl-PL" sz="1600" dirty="0" smtClean="0"/>
              <a:t>dofinansowania</a:t>
            </a:r>
            <a:endParaRPr lang="pl-PL" sz="1600" dirty="0"/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just">
              <a:lnSpc>
                <a:spcPts val="2200"/>
              </a:lnSpc>
            </a:pPr>
            <a:r>
              <a:rPr lang="pl-PL" altLang="pl-PL" sz="1400" dirty="0">
                <a:cs typeface="Times New Roman" panose="02020603050405020304" pitchFamily="18" charset="0"/>
              </a:rPr>
              <a:t>Dofinansowaniem mogą zostać objęte przedsięwzięcia zmierzające do</a:t>
            </a:r>
            <a:r>
              <a:rPr lang="pl-PL" altLang="pl-PL" sz="1400" dirty="0" smtClean="0"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2200"/>
              </a:lnSpc>
            </a:pPr>
            <a:endParaRPr lang="pl-PL" altLang="pl-PL" sz="1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sz="1400" dirty="0"/>
              <a:t> </a:t>
            </a:r>
            <a:r>
              <a:rPr lang="pl-PL" sz="1400" dirty="0">
                <a:cs typeface="Times New Roman" panose="02020603050405020304" pitchFamily="18" charset="0"/>
              </a:rPr>
              <a:t>Zachowania i zwiększenia terenów zielonych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l-PL" sz="1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sz="1400" dirty="0">
                <a:cs typeface="Times New Roman" panose="02020603050405020304" pitchFamily="18" charset="0"/>
              </a:rPr>
              <a:t> Poprawy jakości wód stojących i płynących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l-PL" sz="1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sz="1400" dirty="0">
                <a:cs typeface="Times New Roman" panose="02020603050405020304" pitchFamily="18" charset="0"/>
              </a:rPr>
              <a:t> Wykorzystania na większą skalę odnawialnych źródeł energii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l-PL" sz="14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sz="1400" dirty="0">
                <a:cs typeface="Times New Roman" panose="02020603050405020304" pitchFamily="18" charset="0"/>
              </a:rPr>
              <a:t> Eliminacji zanieczyszczenia środowiska</a:t>
            </a:r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>
              <a:lnSpc>
                <a:spcPts val="2200"/>
              </a:lnSpc>
            </a:pPr>
            <a:r>
              <a:rPr lang="pl-PL" dirty="0"/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5</a:t>
            </a:fld>
            <a:endParaRPr lang="pl-PL"/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75" y="224444"/>
            <a:ext cx="1573097" cy="1305097"/>
          </a:xfrm>
          <a:prstGeom prst="rect">
            <a:avLst/>
          </a:prstGeom>
        </p:spPr>
      </p:pic>
      <p:pic>
        <p:nvPicPr>
          <p:cNvPr id="12" name="Picture 4" descr="Zielone serce Przyłęku | Oficjalny Portal Gminy Nowy Tomyśl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076" y="4050772"/>
            <a:ext cx="1969689" cy="2626252"/>
          </a:xfrm>
          <a:prstGeom prst="rect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łękitno-zielone inicjatywy dla Wielkopolski” w Gminie Lądek -  TwojaSłupca.p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04" y="4807974"/>
            <a:ext cx="2870391" cy="186905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519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ctr"/>
            <a:r>
              <a:rPr lang="pl-PL" sz="2000" b="1" dirty="0"/>
              <a:t>„Błękitno-zielone inicjatywy dla Wielkopolski”</a:t>
            </a:r>
            <a:r>
              <a:rPr lang="pl-PL" sz="2000" dirty="0"/>
              <a:t> </a:t>
            </a:r>
            <a:endParaRPr lang="pl-PL" sz="2000" dirty="0" smtClean="0"/>
          </a:p>
          <a:p>
            <a:pPr algn="ctr"/>
            <a:r>
              <a:rPr lang="pl-PL" dirty="0" smtClean="0"/>
              <a:t>Program </a:t>
            </a:r>
            <a:r>
              <a:rPr lang="pl-PL" dirty="0"/>
              <a:t>dotacyjny dla JST </a:t>
            </a:r>
          </a:p>
          <a:p>
            <a:r>
              <a:rPr lang="pl-PL" dirty="0"/>
              <a:t> </a:t>
            </a:r>
            <a:endParaRPr lang="pl-PL" dirty="0" smtClean="0"/>
          </a:p>
          <a:p>
            <a:pPr algn="just">
              <a:lnSpc>
                <a:spcPts val="2200"/>
              </a:lnSpc>
            </a:pPr>
            <a:r>
              <a:rPr lang="pl-PL" sz="1400" dirty="0"/>
              <a:t>Przykłady działań, które mogą zostać </a:t>
            </a:r>
            <a:r>
              <a:rPr lang="pl-PL" sz="1400" dirty="0" smtClean="0"/>
              <a:t>dofinansowane</a:t>
            </a:r>
            <a:endParaRPr lang="pl-PL" sz="1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l-PL" altLang="pl-PL" sz="1400" dirty="0" smtClean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l-PL" altLang="pl-PL" sz="400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 smtClean="0">
                <a:cs typeface="Times New Roman" panose="02020603050405020304" pitchFamily="18" charset="0"/>
              </a:rPr>
              <a:t> dział. zmierzające do ograniczania zużycia paliw </a:t>
            </a:r>
            <a:r>
              <a:rPr lang="pl-PL" altLang="pl-PL" sz="1400" dirty="0" err="1" smtClean="0">
                <a:cs typeface="Times New Roman" panose="02020603050405020304" pitchFamily="18" charset="0"/>
              </a:rPr>
              <a:t>konwencjon</a:t>
            </a:r>
            <a:r>
              <a:rPr lang="pl-PL" altLang="pl-PL" sz="1400" dirty="0" smtClean="0">
                <a:cs typeface="Times New Roman" panose="02020603050405020304" pitchFamily="18" charset="0"/>
              </a:rPr>
              <a:t>.;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 smtClean="0">
                <a:cs typeface="Times New Roman" panose="02020603050405020304" pitchFamily="18" charset="0"/>
              </a:rPr>
              <a:t> </a:t>
            </a:r>
            <a:r>
              <a:rPr lang="pl-PL" altLang="pl-PL" sz="1400" dirty="0">
                <a:cs typeface="Times New Roman" panose="02020603050405020304" pitchFamily="18" charset="0"/>
              </a:rPr>
              <a:t>ogrody deszczowe;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 zielone place zabaw;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 zielone przystanki;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 zielone dachy;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 zielone fasady i ściany;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 nawierzchnie przepuszczalne;</a:t>
            </a:r>
          </a:p>
          <a:p>
            <a:pPr>
              <a:buClr>
                <a:schemeClr val="accent1"/>
              </a:buClr>
            </a:pPr>
            <a:endParaRPr lang="pl-PL" sz="1400" dirty="0" smtClean="0"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>
              <a:lnSpc>
                <a:spcPts val="2200"/>
              </a:lnSpc>
            </a:pPr>
            <a:r>
              <a:rPr lang="pl-PL" dirty="0"/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6</a:t>
            </a:fld>
            <a:endParaRPr lang="pl-PL"/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75" y="224444"/>
            <a:ext cx="1573097" cy="1305097"/>
          </a:xfrm>
          <a:prstGeom prst="rect">
            <a:avLst/>
          </a:prstGeom>
        </p:spPr>
      </p:pic>
      <p:pic>
        <p:nvPicPr>
          <p:cNvPr id="12" name="Picture 2" descr="Wybieg dla psów w Wolsztynie - jakie opinie zbiera wśród ekspertów?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90" y="4803707"/>
            <a:ext cx="2809976" cy="1873317"/>
          </a:xfrm>
          <a:prstGeom prst="rect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075" y="4803707"/>
            <a:ext cx="3475406" cy="1873317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sp>
        <p:nvSpPr>
          <p:cNvPr id="4" name="pole tekstowe 3"/>
          <p:cNvSpPr txBox="1"/>
          <p:nvPr/>
        </p:nvSpPr>
        <p:spPr>
          <a:xfrm>
            <a:off x="6359236" y="1751192"/>
            <a:ext cx="3254032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l-PL" altLang="pl-PL" sz="1400" dirty="0" smtClean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 smtClean="0">
                <a:cs typeface="Times New Roman" panose="02020603050405020304" pitchFamily="18" charset="0"/>
              </a:rPr>
              <a:t> </a:t>
            </a:r>
            <a:r>
              <a:rPr lang="pl-PL" altLang="pl-PL" sz="1400" dirty="0">
                <a:cs typeface="Times New Roman" panose="02020603050405020304" pitchFamily="18" charset="0"/>
              </a:rPr>
              <a:t>podłoża strukturalne;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 ogrody/parki/ skwery miododajne;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chodniki </a:t>
            </a:r>
            <a:r>
              <a:rPr lang="pl-PL" altLang="pl-PL" sz="1400" dirty="0" err="1">
                <a:cs typeface="Times New Roman" panose="02020603050405020304" pitchFamily="18" charset="0"/>
              </a:rPr>
              <a:t>rampowe</a:t>
            </a:r>
            <a:r>
              <a:rPr lang="pl-PL" altLang="pl-PL" sz="1400" dirty="0"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wybiegi/place zabaw dla psów/kotów;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ogrody sensoryczne;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 ścieżki/aleje </a:t>
            </a:r>
            <a:r>
              <a:rPr lang="pl-PL" altLang="pl-PL" sz="1400" dirty="0" err="1">
                <a:cs typeface="Times New Roman" panose="02020603050405020304" pitchFamily="18" charset="0"/>
              </a:rPr>
              <a:t>eko</a:t>
            </a:r>
            <a:r>
              <a:rPr lang="pl-PL" altLang="pl-PL" sz="1400" dirty="0">
                <a:cs typeface="Times New Roman" panose="02020603050405020304" pitchFamily="18" charset="0"/>
              </a:rPr>
              <a:t>-edukacyjne;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pl-PL" altLang="pl-PL" sz="1400" dirty="0">
                <a:cs typeface="Times New Roman" panose="02020603050405020304" pitchFamily="18" charset="0"/>
              </a:rPr>
              <a:t>tereny rekreacyjne/oazy zieleni;</a:t>
            </a: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7422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647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ctr"/>
            <a:r>
              <a:rPr lang="pl-PL" sz="2000" b="1" dirty="0"/>
              <a:t>„Błękitno-zielone inicjatywy dla Wielkopolski”</a:t>
            </a:r>
            <a:r>
              <a:rPr lang="pl-PL" sz="2000" dirty="0"/>
              <a:t> </a:t>
            </a:r>
            <a:endParaRPr lang="pl-PL" sz="2000" dirty="0" smtClean="0"/>
          </a:p>
          <a:p>
            <a:pPr algn="ctr"/>
            <a:r>
              <a:rPr lang="pl-PL" dirty="0" smtClean="0"/>
              <a:t>Program </a:t>
            </a:r>
            <a:r>
              <a:rPr lang="pl-PL" dirty="0"/>
              <a:t>dotacyjny dla JST </a:t>
            </a:r>
          </a:p>
          <a:p>
            <a:r>
              <a:rPr lang="pl-PL" dirty="0"/>
              <a:t> </a:t>
            </a:r>
            <a:endParaRPr lang="pl-PL" dirty="0" smtClean="0"/>
          </a:p>
          <a:p>
            <a:pPr algn="just">
              <a:lnSpc>
                <a:spcPts val="2200"/>
              </a:lnSpc>
            </a:pPr>
            <a:r>
              <a:rPr lang="pl-PL" sz="1400" dirty="0"/>
              <a:t>Warunki udzielenia </a:t>
            </a:r>
            <a:r>
              <a:rPr lang="pl-PL" sz="1400" dirty="0" smtClean="0"/>
              <a:t>dofinansowania</a:t>
            </a:r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B38"/>
              </a:buClr>
              <a:defRPr/>
            </a:pPr>
            <a:r>
              <a:rPr lang="pl-PL" sz="1400" u="sng" dirty="0">
                <a:cs typeface="Times New Roman" panose="02020603050405020304" pitchFamily="18" charset="0"/>
              </a:rPr>
              <a:t>Wnioskodawca ma prawo złożyć </a:t>
            </a:r>
            <a:r>
              <a:rPr lang="pl-PL" sz="1400" b="1" u="sng" dirty="0">
                <a:cs typeface="Times New Roman" panose="02020603050405020304" pitchFamily="18" charset="0"/>
              </a:rPr>
              <a:t>jeden wniosek.</a:t>
            </a:r>
            <a:r>
              <a:rPr lang="pl-PL" altLang="pl-PL" sz="1400" u="sng" dirty="0">
                <a:cs typeface="Times New Roman" panose="02020603050405020304" pitchFamily="18" charset="0"/>
              </a:rPr>
              <a:t> </a:t>
            </a:r>
            <a:endParaRPr lang="pl-PL" altLang="pl-PL" sz="1400" dirty="0"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B38"/>
              </a:buClr>
              <a:defRPr/>
            </a:pPr>
            <a:r>
              <a:rPr lang="pl-PL" altLang="pl-PL" sz="1400" dirty="0">
                <a:cs typeface="Times New Roman" panose="02020603050405020304" pitchFamily="18" charset="0"/>
              </a:rPr>
              <a:t>Przedsięwzięcie objęte wnioskiem może być współfinansowane z innych środków, za wyjątkiem: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l-PL" altLang="pl-PL" sz="1400" dirty="0">
                <a:cs typeface="Times New Roman" panose="02020603050405020304" pitchFamily="18" charset="0"/>
              </a:rPr>
              <a:t>środków europejskich,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l-PL" altLang="pl-PL" sz="1400" dirty="0">
                <a:cs typeface="Times New Roman" panose="02020603050405020304" pitchFamily="18" charset="0"/>
              </a:rPr>
              <a:t>środków otrzymanych z konkursów/programów organizowanych przez Urząd Marszałkowski Województwa Wielkopolskiego.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B38"/>
              </a:buClr>
              <a:defRPr/>
            </a:pPr>
            <a:endParaRPr lang="pl-PL" altLang="pl-PL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B38"/>
              </a:buClr>
              <a:defRPr/>
            </a:pPr>
            <a:r>
              <a:rPr lang="pl-PL" alt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Maksymalna kwota dofinansowania przedsięwzięcia przez Województwo Wielkopolskie wynosi </a:t>
            </a:r>
            <a:r>
              <a:rPr lang="pl-PL" altLang="pl-PL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100 000,00 zł</a:t>
            </a:r>
            <a:r>
              <a:rPr lang="pl-PL" alt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, jednak nie więcej </a:t>
            </a:r>
            <a:br>
              <a:rPr lang="pl-PL" alt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pl-PL" alt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niż </a:t>
            </a:r>
            <a:r>
              <a:rPr lang="pl-PL" altLang="pl-PL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90%</a:t>
            </a:r>
            <a:r>
              <a:rPr lang="pl-PL" alt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 łącznej puli kosztów kwalifikowalnych przedsięwzięcia wskazanych we wniosku. Pozostałe środki muszą być zabezpieczone przez Wnioskodawcę, przy założeniu, że dopuszcza się możliwość współfinansowania przedsięwzięcia z innych źródeł, przy czym minimalny wkład finansowy Wnioskodawcy nie może być mniejszy niż </a:t>
            </a:r>
            <a:r>
              <a:rPr lang="pl-PL" altLang="pl-PL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10%.</a:t>
            </a:r>
          </a:p>
          <a:p>
            <a:pPr lvl="0" algn="just">
              <a:lnSpc>
                <a:spcPct val="107000"/>
              </a:lnSpc>
            </a:pPr>
            <a:r>
              <a:rPr lang="pl-PL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Kwotę dotacji celowej zawartą we wniosku o dofinansowanie należy określić w pełnych złotych.</a:t>
            </a:r>
          </a:p>
          <a:p>
            <a:pPr lvl="0" algn="just">
              <a:lnSpc>
                <a:spcPct val="107000"/>
              </a:lnSpc>
            </a:pPr>
            <a:endParaRPr lang="pl-PL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B38"/>
              </a:buClr>
              <a:defRPr/>
            </a:pPr>
            <a:r>
              <a:rPr lang="pl-PL" alt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Wnioskodawcy, których przedsięwzięcia zostaną wyłonione w ramach Programu, uzyskają pomoc finansową  w formie  </a:t>
            </a:r>
            <a:r>
              <a:rPr lang="pl-PL" altLang="pl-PL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dotacji  celowej 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B38"/>
              </a:buClr>
              <a:defRPr/>
            </a:pPr>
            <a:r>
              <a:rPr lang="pl-PL" alt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z budżetu Województwa Wielkopolskiego. 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pl-PL" altLang="pl-PL" sz="1400" dirty="0">
                <a:solidFill>
                  <a:prstClr val="black"/>
                </a:solidFill>
                <a:cs typeface="Times New Roman" panose="02020603050405020304" pitchFamily="18" charset="0"/>
              </a:rPr>
              <a:t>Wydatkowanie środków z dotacji może nastąpić wyłącznie po dacie zawarcia umowy z Województwem  Wielkopolskim, natomiast wydatkowanie wkładu własnego może nastąpić przed dniem podpisania umowy, jednak nie wcześniej niż po dniu złożenia wniosku. 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endParaRPr lang="pl-PL" altLang="pl-PL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>
              <a:lnSpc>
                <a:spcPts val="2200"/>
              </a:lnSpc>
            </a:pPr>
            <a:r>
              <a:rPr lang="pl-PL" dirty="0"/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7</a:t>
            </a:fld>
            <a:endParaRPr lang="pl-PL"/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375" y="224444"/>
            <a:ext cx="1573097" cy="13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ts val="1000"/>
              </a:lnSpc>
              <a:spcAft>
                <a:spcPts val="600"/>
              </a:spcAft>
            </a:pPr>
            <a:r>
              <a:rPr lang="pl-PL" sz="12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pl-PL" sz="1400" dirty="0" smtClean="0">
              <a:solidFill>
                <a:srgbClr val="00B050"/>
              </a:solidFill>
            </a:endParaRPr>
          </a:p>
          <a:p>
            <a:pPr algn="just">
              <a:lnSpc>
                <a:spcPts val="2200"/>
              </a:lnSpc>
            </a:pPr>
            <a:endParaRPr lang="pl-PL" sz="1400" dirty="0" smtClean="0"/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 algn="just">
              <a:lnSpc>
                <a:spcPts val="2200"/>
              </a:lnSpc>
            </a:pPr>
            <a:endParaRPr lang="pl-PL" sz="1400" dirty="0"/>
          </a:p>
          <a:p>
            <a:pPr>
              <a:lnSpc>
                <a:spcPts val="2200"/>
              </a:lnSpc>
            </a:pPr>
            <a:r>
              <a:rPr lang="pl-PL" dirty="0"/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C1698-1FF1-4A13-A4F8-7AE7EF33276B}" type="slidenum">
              <a:rPr lang="pl-PL" smtClean="0"/>
              <a:t>8</a:t>
            </a:fld>
            <a:endParaRPr lang="pl-PL"/>
          </a:p>
        </p:txBody>
      </p:sp>
      <p:pic>
        <p:nvPicPr>
          <p:cNvPr id="12" name="Obraz 11" descr="C:\Users\malgorzata.knapczyk\Desktop\CZTERY ŁAPY\Wlkp zwierzęta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211" y="494943"/>
            <a:ext cx="1473921" cy="129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533" y="2450317"/>
            <a:ext cx="2650067" cy="191266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188719" y="494943"/>
            <a:ext cx="1059041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„Wielkopolska przyjazna zwierzętom” </a:t>
            </a:r>
          </a:p>
          <a:p>
            <a:pPr algn="ctr"/>
            <a:r>
              <a:rPr lang="pl-PL" dirty="0"/>
              <a:t>Program dotacyjny dla JST </a:t>
            </a:r>
            <a:endParaRPr lang="pl-PL" dirty="0" smtClean="0"/>
          </a:p>
          <a:p>
            <a:pPr>
              <a:spcBef>
                <a:spcPts val="600"/>
              </a:spcBef>
            </a:pPr>
            <a:r>
              <a:rPr lang="pl-PL" sz="800" dirty="0"/>
              <a:t> </a:t>
            </a:r>
            <a:r>
              <a:rPr lang="pl-PL" sz="800" dirty="0" smtClean="0"/>
              <a:t>                                 </a:t>
            </a:r>
          </a:p>
          <a:p>
            <a:pPr>
              <a:spcBef>
                <a:spcPts val="600"/>
              </a:spcBef>
            </a:pPr>
            <a:r>
              <a:rPr lang="pl-PL" sz="800" dirty="0" smtClean="0"/>
              <a:t>                                      </a:t>
            </a:r>
            <a:r>
              <a:rPr lang="pl-PL" sz="1400" dirty="0" smtClean="0"/>
              <a:t>kwota dotacji w 2024 r. – 600 000,00 zł</a:t>
            </a:r>
          </a:p>
          <a:p>
            <a:endParaRPr lang="pl-PL" dirty="0" smtClean="0"/>
          </a:p>
          <a:p>
            <a:r>
              <a:rPr lang="pl-PL" sz="1300" dirty="0" smtClean="0"/>
              <a:t>Celem </a:t>
            </a:r>
            <a:r>
              <a:rPr lang="pl-PL" sz="1300" dirty="0"/>
              <a:t>Programu jest zachęcanie gmin i powiatów woj. wielkopolskiego do podejmowania działań mających na celu minimalizowanie bezdomności </a:t>
            </a:r>
            <a:r>
              <a:rPr lang="pl-PL" sz="1300" dirty="0" smtClean="0"/>
              <a:t>psów     i kotów, </a:t>
            </a:r>
            <a:r>
              <a:rPr lang="pl-PL" sz="1300" dirty="0"/>
              <a:t>leczenie i poprawę ich dobrostanu</a:t>
            </a:r>
            <a:r>
              <a:rPr lang="pl-PL" sz="1300" dirty="0" smtClean="0"/>
              <a:t>. Dotacja od 5 do 30 tys. zł. Wkład własny min. 50% wartości realizowanego zadania.</a:t>
            </a:r>
            <a:endParaRPr lang="pl-PL" sz="1300" dirty="0"/>
          </a:p>
          <a:p>
            <a:r>
              <a:rPr lang="pl-PL" sz="1300" dirty="0" smtClean="0"/>
              <a:t>Dofinansowywać </a:t>
            </a:r>
            <a:r>
              <a:rPr lang="pl-PL" sz="1300" dirty="0"/>
              <a:t>będziemy</a:t>
            </a:r>
            <a:r>
              <a:rPr lang="pl-PL" sz="1300" dirty="0" smtClean="0"/>
              <a:t>:		</a:t>
            </a:r>
            <a:r>
              <a:rPr lang="pl-PL" sz="1300" b="1" dirty="0" smtClean="0"/>
              <a:t>Wnioski można składać do 29 grudnia 2023 r. !</a:t>
            </a:r>
            <a:endParaRPr lang="pl-PL" sz="1300" b="1" dirty="0"/>
          </a:p>
          <a:p>
            <a:r>
              <a:rPr lang="pl-PL" sz="1300" dirty="0"/>
              <a:t>-  zabiegi sterylizacji i kastracji bezdomnych psów i kotów;</a:t>
            </a:r>
          </a:p>
          <a:p>
            <a:r>
              <a:rPr lang="pl-PL" sz="1300" dirty="0"/>
              <a:t>-  leczenie i szczepienie bezdomnych psów i kotów; </a:t>
            </a:r>
          </a:p>
          <a:p>
            <a:r>
              <a:rPr lang="pl-PL" sz="1300" dirty="0"/>
              <a:t>-  dokarmianie psów i kotów;</a:t>
            </a:r>
          </a:p>
          <a:p>
            <a:r>
              <a:rPr lang="pl-PL" sz="1300" dirty="0"/>
              <a:t>-  wszczepianie elektronicznych </a:t>
            </a:r>
            <a:r>
              <a:rPr lang="pl-PL" sz="1300" dirty="0" err="1"/>
              <a:t>czipów</a:t>
            </a:r>
            <a:r>
              <a:rPr lang="pl-PL" sz="1300" dirty="0"/>
              <a:t>; </a:t>
            </a:r>
          </a:p>
          <a:p>
            <a:r>
              <a:rPr lang="pl-PL" sz="1300" dirty="0"/>
              <a:t>-  wyposażenie schronisk służące bezpośrednio zaspokajaniu potrzeb psów i kotów;</a:t>
            </a:r>
          </a:p>
          <a:p>
            <a:r>
              <a:rPr lang="pl-PL" sz="1300" dirty="0"/>
              <a:t>- </a:t>
            </a:r>
            <a:r>
              <a:rPr lang="pl-PL" sz="1300" dirty="0" smtClean="0"/>
              <a:t> opieka </a:t>
            </a:r>
            <a:r>
              <a:rPr lang="pl-PL" sz="1300" dirty="0"/>
              <a:t>weterynaryjna;</a:t>
            </a:r>
          </a:p>
          <a:p>
            <a:r>
              <a:rPr lang="pl-PL" sz="1300" dirty="0" smtClean="0"/>
              <a:t>-  kosze </a:t>
            </a:r>
            <a:r>
              <a:rPr lang="pl-PL" sz="1300" dirty="0"/>
              <a:t>+ torebki na psie odchody</a:t>
            </a:r>
            <a:r>
              <a:rPr lang="pl-PL" sz="1300" dirty="0" smtClean="0"/>
              <a:t>.</a:t>
            </a:r>
          </a:p>
          <a:p>
            <a:endParaRPr lang="pl-PL" sz="700" dirty="0" smtClean="0"/>
          </a:p>
          <a:p>
            <a:r>
              <a:rPr lang="pl-PL" sz="1100" dirty="0" smtClean="0">
                <a:hlinkClick r:id="rId7"/>
              </a:rPr>
              <a:t>https://www.umww.pl/wielkopolska-przyjazna-zwierzetom-ii-edycja-termin-skladania-wnioskow-do-29-grudnia-2023-r</a:t>
            </a:r>
            <a:endParaRPr lang="pl-PL" sz="1100" dirty="0" smtClean="0"/>
          </a:p>
          <a:p>
            <a:endParaRPr lang="pl-PL" sz="1200" b="1" dirty="0" smtClean="0"/>
          </a:p>
          <a:p>
            <a:pPr algn="ctr"/>
            <a:r>
              <a:rPr lang="pl-PL" sz="1600" b="1" dirty="0" smtClean="0"/>
              <a:t>Konkurs „Wielkopolski przyjaciel zwierząt” </a:t>
            </a:r>
          </a:p>
          <a:p>
            <a:pPr algn="ctr"/>
            <a:endParaRPr lang="pl-PL" sz="1600" b="1" dirty="0" smtClean="0"/>
          </a:p>
          <a:p>
            <a:r>
              <a:rPr lang="pl-PL" sz="1300" dirty="0"/>
              <a:t>A</a:t>
            </a:r>
            <a:r>
              <a:rPr lang="pl-PL" sz="1300" dirty="0" smtClean="0"/>
              <a:t>dresowany </a:t>
            </a:r>
            <a:r>
              <a:rPr lang="pl-PL" sz="1300" dirty="0"/>
              <a:t>do </a:t>
            </a:r>
            <a:r>
              <a:rPr lang="pl-PL" sz="1300" dirty="0" smtClean="0"/>
              <a:t>dorosłych osób fizycznych (kategoria I) oraz osób prawnych i jednostek organizacyjnych nieposiadających osobowości prawnej (stowarzyszenia, fundacje organizacje społeczne oraz jednostki sektora finansów </a:t>
            </a:r>
            <a:r>
              <a:rPr lang="pl-PL" sz="1300" smtClean="0"/>
              <a:t>publicznych – kategoria II), </a:t>
            </a:r>
            <a:r>
              <a:rPr lang="pl-PL" sz="1300" dirty="0"/>
              <a:t>których działalność związana jest z </a:t>
            </a:r>
            <a:r>
              <a:rPr lang="pl-PL" sz="1300"/>
              <a:t>pomocą </a:t>
            </a:r>
            <a:r>
              <a:rPr lang="pl-PL" sz="1300" smtClean="0"/>
              <a:t>      i </a:t>
            </a:r>
            <a:r>
              <a:rPr lang="pl-PL" sz="1300" dirty="0"/>
              <a:t>ratowaniem </a:t>
            </a:r>
            <a:r>
              <a:rPr lang="pl-PL" sz="1300" dirty="0" smtClean="0"/>
              <a:t>bezdomnych, porzuconych i </a:t>
            </a:r>
            <a:r>
              <a:rPr lang="pl-PL" sz="1300" dirty="0"/>
              <a:t>pokrzywdzonych zwierząt (psów </a:t>
            </a:r>
            <a:r>
              <a:rPr lang="pl-PL" sz="1300" dirty="0" smtClean="0"/>
              <a:t>i </a:t>
            </a:r>
            <a:r>
              <a:rPr lang="pl-PL" sz="1300" dirty="0"/>
              <a:t>kotów) z województwa </a:t>
            </a:r>
            <a:r>
              <a:rPr lang="pl-PL" sz="1300" dirty="0" smtClean="0"/>
              <a:t>wielkopolskiego.!</a:t>
            </a:r>
          </a:p>
          <a:p>
            <a:endParaRPr lang="pl-PL" sz="1300" dirty="0" smtClean="0"/>
          </a:p>
          <a:p>
            <a:r>
              <a:rPr lang="pl-PL" sz="1300" dirty="0" smtClean="0"/>
              <a:t>                      kwota przeznaczona na nagrody w 2024 r. – 10 000,00 zł</a:t>
            </a:r>
            <a:r>
              <a:rPr lang="pl-PL" sz="1300" dirty="0"/>
              <a:t>	</a:t>
            </a:r>
            <a:r>
              <a:rPr lang="pl-PL" sz="1300" b="1" dirty="0"/>
              <a:t>Zgłoszenia można składać do 15 stycznia 2024 r</a:t>
            </a:r>
            <a:r>
              <a:rPr lang="pl-PL" sz="1300" b="1" dirty="0" smtClean="0"/>
              <a:t>. !</a:t>
            </a:r>
          </a:p>
          <a:p>
            <a:endParaRPr lang="pl-PL" sz="1300" dirty="0" smtClean="0"/>
          </a:p>
          <a:p>
            <a:r>
              <a:rPr lang="pl-PL" sz="1300" dirty="0" smtClean="0"/>
              <a:t>Celem Konkursu jest uhonorowanie działalności prowadzonej na terenie Wielkopolski służącej poprawie dobrostanu i ochronie zwierząt domowych.</a:t>
            </a:r>
          </a:p>
          <a:p>
            <a:endParaRPr lang="pl-PL" sz="1300" dirty="0"/>
          </a:p>
          <a:p>
            <a:r>
              <a:rPr lang="pl-PL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https://www.umww.pl/konkurs-wielkopolski-przyjaciel-zwierzt</a:t>
            </a:r>
            <a:endParaRPr lang="pl-PL" sz="1100" dirty="0"/>
          </a:p>
        </p:txBody>
      </p:sp>
      <p:sp>
        <p:nvSpPr>
          <p:cNvPr id="18" name="Strzałka w prawo 17"/>
          <p:cNvSpPr/>
          <p:nvPr/>
        </p:nvSpPr>
        <p:spPr>
          <a:xfrm>
            <a:off x="1345722" y="1343808"/>
            <a:ext cx="623454" cy="308286"/>
          </a:xfrm>
          <a:prstGeom prst="rightArrow">
            <a:avLst>
              <a:gd name="adj1" fmla="val 50000"/>
              <a:gd name="adj2" fmla="val 3933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prawo 10"/>
          <p:cNvSpPr/>
          <p:nvPr/>
        </p:nvSpPr>
        <p:spPr>
          <a:xfrm>
            <a:off x="1345722" y="5541935"/>
            <a:ext cx="623454" cy="308286"/>
          </a:xfrm>
          <a:prstGeom prst="rightArrow">
            <a:avLst>
              <a:gd name="adj1" fmla="val 50000"/>
              <a:gd name="adj2" fmla="val 3933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8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75" y="6224588"/>
            <a:ext cx="2701925" cy="452437"/>
          </a:xfrm>
        </p:spPr>
      </p:pic>
      <p:sp>
        <p:nvSpPr>
          <p:cNvPr id="3" name="Prostokąt 2"/>
          <p:cNvSpPr/>
          <p:nvPr/>
        </p:nvSpPr>
        <p:spPr>
          <a:xfrm>
            <a:off x="1345722" y="71920"/>
            <a:ext cx="1021270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     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6" name="Obraz 5" descr="Herb: biały orzeł na czerwonej tarczy herbowej, obok napis Urząd Marszałkowski Województwa Wielkopolskieg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71" y="154112"/>
            <a:ext cx="2661007" cy="83220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9C1698-1FF1-4A13-A4F8-7AE7EF33276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77515" y="228600"/>
            <a:ext cx="1094002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twarty </a:t>
            </a: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konkurs ofert na realizację, w formie </a:t>
            </a: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wspierania </a:t>
            </a: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zadań publicznych Województwa Wielkopolskiego </a:t>
            </a: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dziedzinie ekologii i ochrony zwierząt oraz ochrony dziedzictwa przyrodniczego</a:t>
            </a: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kwota dotacji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– 200 000,00 zł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rot="10800000" flipV="1">
            <a:off x="1345722" y="2193075"/>
            <a:ext cx="10403609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endParaRPr kumimoji="0" lang="pl-PL" altLang="pl-PL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pl-PL" altLang="pl-PL" sz="14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Celem konkursu jest wyłonienie ofert i dofinansowanie projektów na realizację zadań publicznych Województwa Wielkopolskiego w dziedzinie ekologii i ochrony zwierząt oraz ochrony dziedzictwa przyrodniczego, określonych w § </a:t>
            </a:r>
            <a:r>
              <a:rPr lang="pl-PL" altLang="pl-PL" sz="1400" dirty="0" smtClean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5 </a:t>
            </a:r>
            <a:r>
              <a:rPr lang="pl-PL" altLang="pl-PL" sz="14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ust. 13 pkt </a:t>
            </a:r>
            <a:r>
              <a:rPr lang="pl-PL" altLang="pl-PL" sz="1400" dirty="0" smtClean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1 i 4 </a:t>
            </a:r>
            <a:r>
              <a:rPr lang="pl-PL" altLang="pl-PL" sz="14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„Programu współpracy Samorządu Województwa Wielkopolskiego z organizacjami pozarządowymi oraz innymi podmiotami prowadzącymi działalność pożytku publicznego na rok 2024</a:t>
            </a:r>
            <a:r>
              <a:rPr lang="pl-PL" altLang="pl-PL" sz="1400" dirty="0" smtClean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”. Zadanie 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polega na zrealizowaniu projektu w zakresie: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wykonania 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farbami antysmogowymi muralu o tematyce związanej z ekologią i ochroną  zwierząt oraz ochrony  dziedzictwa przyrodniczego,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podejmowania 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działań edukacyjnych mających na celu poprawę warunków życia zwierząt bezdomnych, m. in. poprzez: opracowanie, wydruk i dystrybucję publikacji, propagujących konkretne 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zachowania 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rzecz zwierząt bezdomnych, przygotowanie edukacyjnych spotów lub audycji promujących działania na rzecz zwierząt bezdomnych oraz organizację pikników edukacyjnych i zajęć plenerowych.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trzałka w prawo 18"/>
          <p:cNvSpPr/>
          <p:nvPr/>
        </p:nvSpPr>
        <p:spPr>
          <a:xfrm>
            <a:off x="1383129" y="1769126"/>
            <a:ext cx="623455" cy="423949"/>
          </a:xfrm>
          <a:prstGeom prst="rightArrow">
            <a:avLst>
              <a:gd name="adj1" fmla="val 50000"/>
              <a:gd name="adj2" fmla="val 3933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705" y="4989358"/>
            <a:ext cx="2678379" cy="1687667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412" y="4989358"/>
            <a:ext cx="2975334" cy="1687667"/>
          </a:xfrm>
          <a:prstGeom prst="rect">
            <a:avLst/>
          </a:prstGeom>
          <a:ln w="158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78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rospekcja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6B9F25"/>
    </a:hlink>
    <a:folHlink>
      <a:srgbClr val="B26B02"/>
    </a:folHlink>
  </a:clrScheme>
  <a:fontScheme name="Retrospekcja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Retrospekcja">
    <a:fillStyleLst>
      <a:solidFill>
        <a:schemeClr val="phClr"/>
      </a:solidFill>
      <a:gradFill rotWithShape="1">
        <a:gsLst>
          <a:gs pos="0">
            <a:schemeClr val="phClr">
              <a:tint val="65000"/>
              <a:shade val="92000"/>
              <a:satMod val="130000"/>
            </a:schemeClr>
          </a:gs>
          <a:gs pos="45000">
            <a:schemeClr val="phClr">
              <a:tint val="60000"/>
              <a:shade val="99000"/>
              <a:satMod val="120000"/>
            </a:schemeClr>
          </a:gs>
          <a:gs pos="100000">
            <a:schemeClr val="phClr">
              <a:tint val="55000"/>
              <a:satMod val="14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85000"/>
              <a:satMod val="130000"/>
            </a:schemeClr>
          </a:gs>
          <a:gs pos="34000">
            <a:schemeClr val="phClr">
              <a:shade val="87000"/>
              <a:satMod val="125000"/>
            </a:schemeClr>
          </a:gs>
          <a:gs pos="70000">
            <a:schemeClr val="phClr">
              <a:tint val="100000"/>
              <a:shade val="90000"/>
              <a:satMod val="130000"/>
            </a:schemeClr>
          </a:gs>
          <a:gs pos="100000">
            <a:schemeClr val="phClr">
              <a:tint val="100000"/>
              <a:shade val="100000"/>
              <a:satMod val="110000"/>
            </a:schemeClr>
          </a:gs>
        </a:gsLst>
        <a:path path="circle">
          <a:fillToRect l="100000" t="100000" r="100000" b="100000"/>
        </a:path>
      </a:gradFill>
    </a:fillStyleLst>
    <a:lnStyleLst>
      <a:ln w="12700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a:effectStyle>
    </a:effectStyleLst>
    <a:bgFillStyleLst>
      <a:solidFill>
        <a:schemeClr val="phClr"/>
      </a:solidFill>
      <a:solidFill>
        <a:schemeClr val="phClr">
          <a:tint val="90000"/>
          <a:shade val="97000"/>
          <a:satMod val="130000"/>
        </a:schemeClr>
      </a:solidFill>
      <a:gradFill rotWithShape="1">
        <a:gsLst>
          <a:gs pos="0">
            <a:schemeClr val="phClr">
              <a:tint val="96000"/>
              <a:shade val="99000"/>
              <a:satMod val="140000"/>
            </a:schemeClr>
          </a:gs>
          <a:gs pos="65000">
            <a:schemeClr val="phClr">
              <a:tint val="100000"/>
              <a:shade val="80000"/>
              <a:satMod val="130000"/>
            </a:schemeClr>
          </a:gs>
          <a:gs pos="100000">
            <a:schemeClr val="phClr">
              <a:tint val="100000"/>
              <a:shade val="48000"/>
              <a:satMod val="120000"/>
            </a:schemeClr>
          </a:gs>
        </a:gsLst>
        <a:lin ang="162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1626</Words>
  <Application>Microsoft Office PowerPoint</Application>
  <PresentationFormat>Panoramiczny</PresentationFormat>
  <Paragraphs>284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Sklepik Katarzyna</dc:creator>
  <cp:lastModifiedBy>Hamrol Leszek</cp:lastModifiedBy>
  <cp:revision>245</cp:revision>
  <cp:lastPrinted>2023-11-10T14:06:53Z</cp:lastPrinted>
  <dcterms:created xsi:type="dcterms:W3CDTF">2022-07-11T18:26:08Z</dcterms:created>
  <dcterms:modified xsi:type="dcterms:W3CDTF">2023-12-11T10:13:27Z</dcterms:modified>
</cp:coreProperties>
</file>