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6.xml" ContentType="application/inkml+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146" r:id="rId1"/>
  </p:sldMasterIdLst>
  <p:notesMasterIdLst>
    <p:notesMasterId r:id="rId44"/>
  </p:notesMasterIdLst>
  <p:handoutMasterIdLst>
    <p:handoutMasterId r:id="rId45"/>
  </p:handoutMasterIdLst>
  <p:sldIdLst>
    <p:sldId id="275" r:id="rId2"/>
    <p:sldId id="277" r:id="rId3"/>
    <p:sldId id="278" r:id="rId4"/>
    <p:sldId id="280" r:id="rId5"/>
    <p:sldId id="281" r:id="rId6"/>
    <p:sldId id="282" r:id="rId7"/>
    <p:sldId id="284" r:id="rId8"/>
    <p:sldId id="283" r:id="rId9"/>
    <p:sldId id="314" r:id="rId10"/>
    <p:sldId id="285" r:id="rId11"/>
    <p:sldId id="316" r:id="rId12"/>
    <p:sldId id="287" r:id="rId13"/>
    <p:sldId id="288" r:id="rId14"/>
    <p:sldId id="317" r:id="rId15"/>
    <p:sldId id="290" r:id="rId16"/>
    <p:sldId id="320" r:id="rId17"/>
    <p:sldId id="293" r:id="rId18"/>
    <p:sldId id="324" r:id="rId19"/>
    <p:sldId id="325" r:id="rId20"/>
    <p:sldId id="291" r:id="rId21"/>
    <p:sldId id="313" r:id="rId22"/>
    <p:sldId id="292" r:id="rId23"/>
    <p:sldId id="312" r:id="rId24"/>
    <p:sldId id="310" r:id="rId25"/>
    <p:sldId id="318" r:id="rId26"/>
    <p:sldId id="311" r:id="rId27"/>
    <p:sldId id="315" r:id="rId28"/>
    <p:sldId id="295" r:id="rId29"/>
    <p:sldId id="322" r:id="rId30"/>
    <p:sldId id="298" r:id="rId31"/>
    <p:sldId id="299" r:id="rId32"/>
    <p:sldId id="300" r:id="rId33"/>
    <p:sldId id="301" r:id="rId34"/>
    <p:sldId id="302" r:id="rId35"/>
    <p:sldId id="303" r:id="rId36"/>
    <p:sldId id="304" r:id="rId37"/>
    <p:sldId id="321" r:id="rId38"/>
    <p:sldId id="323" r:id="rId39"/>
    <p:sldId id="305" r:id="rId40"/>
    <p:sldId id="308" r:id="rId41"/>
    <p:sldId id="307" r:id="rId42"/>
    <p:sldId id="279" r:id="rId43"/>
  </p:sldIdLst>
  <p:sldSz cx="9144000" cy="6858000" type="screen4x3"/>
  <p:notesSz cx="6670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4165" autoAdjust="0"/>
  </p:normalViewPr>
  <p:slideViewPr>
    <p:cSldViewPr>
      <p:cViewPr varScale="1">
        <p:scale>
          <a:sx n="83" d="100"/>
          <a:sy n="83" d="100"/>
        </p:scale>
        <p:origin x="1692" y="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zyzi\Desktop\St&#281;&#380;enie%20PM10%202015-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1"/>
          <c:order val="1"/>
          <c:tx>
            <c:strRef>
              <c:f>Arkusz3!$D$5</c:f>
              <c:strCache>
                <c:ptCount val="1"/>
                <c:pt idx="0">
                  <c:v>Udzielone dotacje</c:v>
                </c:pt>
              </c:strCache>
            </c:strRef>
          </c:tx>
          <c:spPr>
            <a:solidFill>
              <a:srgbClr val="4A7FB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Arkusz3!$E$3:$J$3</c:f>
              <c:strCache>
                <c:ptCount val="6"/>
                <c:pt idx="0">
                  <c:v>2015 (100% dofinansowania)</c:v>
                </c:pt>
                <c:pt idx="1">
                  <c:v>2016 (100% dofinansowania) </c:v>
                </c:pt>
                <c:pt idx="2">
                  <c:v>2017 (80% dofinansowania)</c:v>
                </c:pt>
                <c:pt idx="3">
                  <c:v>2018 (60% dofinansowania)</c:v>
                </c:pt>
                <c:pt idx="4">
                  <c:v>2019 (60% dofinansowania)</c:v>
                </c:pt>
                <c:pt idx="5">
                  <c:v>2020 (60% dofinansowania)</c:v>
                </c:pt>
              </c:strCache>
            </c:strRef>
          </c:cat>
          <c:val>
            <c:numRef>
              <c:f>Arkusz3!$E$5:$J$5</c:f>
              <c:numCache>
                <c:formatCode>General</c:formatCode>
                <c:ptCount val="6"/>
                <c:pt idx="0">
                  <c:v>2315</c:v>
                </c:pt>
                <c:pt idx="1">
                  <c:v>4242</c:v>
                </c:pt>
                <c:pt idx="2">
                  <c:v>6071</c:v>
                </c:pt>
                <c:pt idx="3">
                  <c:v>3933</c:v>
                </c:pt>
                <c:pt idx="4">
                  <c:v>4781</c:v>
                </c:pt>
                <c:pt idx="5">
                  <c:v>22</c:v>
                </c:pt>
              </c:numCache>
            </c:numRef>
          </c:val>
          <c:extLst>
            <c:ext xmlns:c16="http://schemas.microsoft.com/office/drawing/2014/chart" uri="{C3380CC4-5D6E-409C-BE32-E72D297353CC}">
              <c16:uniqueId val="{00000000-0E6B-41F0-9E3C-C8D2618BECF5}"/>
            </c:ext>
          </c:extLst>
        </c:ser>
        <c:dLbls>
          <c:dLblPos val="outEnd"/>
          <c:showLegendKey val="0"/>
          <c:showVal val="1"/>
          <c:showCatName val="0"/>
          <c:showSerName val="0"/>
          <c:showPercent val="0"/>
          <c:showBubbleSize val="0"/>
        </c:dLbls>
        <c:gapWidth val="355"/>
        <c:overlap val="-70"/>
        <c:axId val="284893288"/>
        <c:axId val="284895640"/>
        <c:extLst>
          <c:ext xmlns:c15="http://schemas.microsoft.com/office/drawing/2012/chart" uri="{02D57815-91ED-43cb-92C2-25804820EDAC}">
            <c15:filteredBarSeries>
              <c15:ser>
                <c:idx val="0"/>
                <c:order val="0"/>
                <c:tx>
                  <c:strRef>
                    <c:extLst>
                      <c:ext uri="{02D57815-91ED-43cb-92C2-25804820EDAC}">
                        <c15:formulaRef>
                          <c15:sqref>Arkusz3!$D$4</c15:sqref>
                        </c15:formulaRef>
                      </c:ext>
                    </c:extLst>
                    <c:strCache>
                      <c:ptCount val="1"/>
                      <c:pt idx="0">
                        <c:v>Złożone wnioski</c:v>
                      </c:pt>
                    </c:strCache>
                  </c:strRef>
                </c:tx>
                <c:spPr>
                  <a:gradFill flip="none" rotWithShape="1">
                    <a:gsLst>
                      <a:gs pos="0">
                        <a:schemeClr val="accent1">
                          <a:shade val="76000"/>
                        </a:schemeClr>
                      </a:gs>
                      <a:gs pos="75000">
                        <a:schemeClr val="accent1">
                          <a:shade val="76000"/>
                          <a:lumMod val="60000"/>
                          <a:lumOff val="40000"/>
                        </a:schemeClr>
                      </a:gs>
                      <a:gs pos="51000">
                        <a:schemeClr val="accent1">
                          <a:shade val="76000"/>
                          <a:alpha val="75000"/>
                        </a:schemeClr>
                      </a:gs>
                      <a:gs pos="100000">
                        <a:schemeClr val="accent1">
                          <a:shade val="76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Arkusz3!$E$3:$J$3</c15:sqref>
                        </c15:formulaRef>
                      </c:ext>
                    </c:extLst>
                    <c:strCache>
                      <c:ptCount val="6"/>
                      <c:pt idx="0">
                        <c:v>2015 (100% dofinansowania)</c:v>
                      </c:pt>
                      <c:pt idx="1">
                        <c:v>2016 (100% dofinansowania) </c:v>
                      </c:pt>
                      <c:pt idx="2">
                        <c:v>2017 (80% dofinansowania)</c:v>
                      </c:pt>
                      <c:pt idx="3">
                        <c:v>2018 (60% dofinansowania)</c:v>
                      </c:pt>
                      <c:pt idx="4">
                        <c:v>2019 (60% dofinansowania)</c:v>
                      </c:pt>
                      <c:pt idx="5">
                        <c:v>2020 (60% dofinansowania)</c:v>
                      </c:pt>
                    </c:strCache>
                  </c:strRef>
                </c:cat>
                <c:val>
                  <c:numRef>
                    <c:extLst>
                      <c:ext uri="{02D57815-91ED-43cb-92C2-25804820EDAC}">
                        <c15:formulaRef>
                          <c15:sqref>Arkusz3!$E$4:$J$4</c15:sqref>
                        </c15:formulaRef>
                      </c:ext>
                    </c:extLst>
                    <c:numCache>
                      <c:formatCode>General</c:formatCode>
                      <c:ptCount val="6"/>
                      <c:pt idx="0">
                        <c:v>2396</c:v>
                      </c:pt>
                      <c:pt idx="1">
                        <c:v>7360</c:v>
                      </c:pt>
                      <c:pt idx="2">
                        <c:v>3080</c:v>
                      </c:pt>
                      <c:pt idx="3">
                        <c:v>1615</c:v>
                      </c:pt>
                      <c:pt idx="4">
                        <c:v>791</c:v>
                      </c:pt>
                    </c:numCache>
                  </c:numRef>
                </c:val>
                <c:extLst>
                  <c:ext xmlns:c16="http://schemas.microsoft.com/office/drawing/2014/chart" uri="{C3380CC4-5D6E-409C-BE32-E72D297353CC}">
                    <c16:uniqueId val="{00000001-0E6B-41F0-9E3C-C8D2618BECF5}"/>
                  </c:ext>
                </c:extLst>
              </c15:ser>
            </c15:filteredBarSeries>
          </c:ext>
        </c:extLst>
      </c:barChart>
      <c:catAx>
        <c:axId val="28489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l-PL"/>
          </a:p>
        </c:txPr>
        <c:crossAx val="284895640"/>
        <c:crosses val="autoZero"/>
        <c:auto val="1"/>
        <c:lblAlgn val="ctr"/>
        <c:lblOffset val="100"/>
        <c:noMultiLvlLbl val="0"/>
      </c:catAx>
      <c:valAx>
        <c:axId val="284895640"/>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crossAx val="2848932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67794836167794725"/>
          <c:y val="6.3485457539540768E-2"/>
          <c:w val="0.27256230789171576"/>
          <c:h val="5.312249580968887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C7FB71-DEB1-423D-81EA-E8185D105769}"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pl-PL"/>
        </a:p>
      </dgm:t>
    </dgm:pt>
    <dgm:pt modelId="{F9D67891-7219-4E82-B3F6-5D54AC0507E7}">
      <dgm:prSet custT="1"/>
      <dgm:spPr/>
      <dgm:t>
        <a:bodyPr/>
        <a:lstStyle/>
        <a:p>
          <a:r>
            <a:rPr lang="pl-PL" sz="2400" kern="1200" dirty="0"/>
            <a:t>Stan </a:t>
          </a:r>
          <a:r>
            <a:rPr lang="pl-PL" sz="2400" kern="1200" dirty="0">
              <a:latin typeface="Calibri" panose="020F0502020204030204"/>
              <a:ea typeface="+mn-ea"/>
              <a:cs typeface="+mn-cs"/>
            </a:rPr>
            <a:t>osobowy</a:t>
          </a:r>
          <a:r>
            <a:rPr lang="pl-PL" sz="2400" kern="1200" dirty="0"/>
            <a:t> jednostki:</a:t>
          </a:r>
        </a:p>
      </dgm:t>
    </dgm:pt>
    <dgm:pt modelId="{65B4BD0D-D415-4DF7-A587-52170177C07F}" type="parTrans" cxnId="{1D45E172-1FA6-407E-853F-8C69A65E293B}">
      <dgm:prSet/>
      <dgm:spPr/>
      <dgm:t>
        <a:bodyPr/>
        <a:lstStyle/>
        <a:p>
          <a:endParaRPr lang="pl-PL"/>
        </a:p>
      </dgm:t>
    </dgm:pt>
    <dgm:pt modelId="{C9CE6908-A8BB-4F1F-8063-4A24994E2035}" type="sibTrans" cxnId="{1D45E172-1FA6-407E-853F-8C69A65E293B}">
      <dgm:prSet/>
      <dgm:spPr/>
      <dgm:t>
        <a:bodyPr/>
        <a:lstStyle/>
        <a:p>
          <a:endParaRPr lang="pl-PL"/>
        </a:p>
      </dgm:t>
    </dgm:pt>
    <dgm:pt modelId="{58CF4E93-C63E-412A-85D9-D06041727073}">
      <dgm:prSet/>
      <dgm:spPr/>
      <dgm:t>
        <a:bodyPr/>
        <a:lstStyle/>
        <a:p>
          <a:r>
            <a:rPr lang="pl-PL" dirty="0"/>
            <a:t>591 etatów</a:t>
          </a:r>
        </a:p>
      </dgm:t>
    </dgm:pt>
    <dgm:pt modelId="{4284AB9B-5B85-4D58-A4CF-73D97FF3A02F}" type="parTrans" cxnId="{78DBDD68-A010-40EF-9258-151EC39CD35A}">
      <dgm:prSet/>
      <dgm:spPr/>
      <dgm:t>
        <a:bodyPr/>
        <a:lstStyle/>
        <a:p>
          <a:endParaRPr lang="pl-PL"/>
        </a:p>
      </dgm:t>
    </dgm:pt>
    <dgm:pt modelId="{91231FD9-751A-457C-804F-E4194A7F56F3}" type="sibTrans" cxnId="{78DBDD68-A010-40EF-9258-151EC39CD35A}">
      <dgm:prSet/>
      <dgm:spPr/>
      <dgm:t>
        <a:bodyPr/>
        <a:lstStyle/>
        <a:p>
          <a:endParaRPr lang="pl-PL"/>
        </a:p>
      </dgm:t>
    </dgm:pt>
    <dgm:pt modelId="{CB31AEFA-9598-44F5-9D8D-944983A738FB}">
      <dgm:prSet/>
      <dgm:spPr/>
      <dgm:t>
        <a:bodyPr/>
        <a:lstStyle/>
        <a:p>
          <a:r>
            <a:rPr lang="pl-PL" dirty="0"/>
            <a:t>487 strażników</a:t>
          </a:r>
        </a:p>
      </dgm:t>
    </dgm:pt>
    <dgm:pt modelId="{AB41457C-AC03-422C-B69F-0C786BB25665}" type="parTrans" cxnId="{D4ACA5AA-DF5A-40C7-B25C-03F006F61FD1}">
      <dgm:prSet/>
      <dgm:spPr/>
      <dgm:t>
        <a:bodyPr/>
        <a:lstStyle/>
        <a:p>
          <a:endParaRPr lang="pl-PL"/>
        </a:p>
      </dgm:t>
    </dgm:pt>
    <dgm:pt modelId="{0B35F553-ECE6-49B9-BB6E-0EBA71CF356A}" type="sibTrans" cxnId="{D4ACA5AA-DF5A-40C7-B25C-03F006F61FD1}">
      <dgm:prSet/>
      <dgm:spPr/>
      <dgm:t>
        <a:bodyPr/>
        <a:lstStyle/>
        <a:p>
          <a:endParaRPr lang="pl-PL"/>
        </a:p>
      </dgm:t>
    </dgm:pt>
    <dgm:pt modelId="{C33CFBAA-1E02-4F4E-9EE2-F02DCF162115}">
      <dgm:prSet/>
      <dgm:spPr/>
      <dgm:t>
        <a:bodyPr/>
        <a:lstStyle/>
        <a:p>
          <a:r>
            <a:rPr lang="pl-PL" dirty="0"/>
            <a:t>104 pracowników cywilnych</a:t>
          </a:r>
        </a:p>
      </dgm:t>
    </dgm:pt>
    <dgm:pt modelId="{B86F50FA-DC5D-4AFC-81CB-C479529C98F1}" type="parTrans" cxnId="{93A6EB14-8548-45D4-8417-4167F91EC9AD}">
      <dgm:prSet/>
      <dgm:spPr/>
      <dgm:t>
        <a:bodyPr/>
        <a:lstStyle/>
        <a:p>
          <a:endParaRPr lang="pl-PL"/>
        </a:p>
      </dgm:t>
    </dgm:pt>
    <dgm:pt modelId="{89C715A0-4FCF-462A-93B1-F59EFAD5D750}" type="sibTrans" cxnId="{93A6EB14-8548-45D4-8417-4167F91EC9AD}">
      <dgm:prSet/>
      <dgm:spPr/>
      <dgm:t>
        <a:bodyPr/>
        <a:lstStyle/>
        <a:p>
          <a:endParaRPr lang="pl-PL"/>
        </a:p>
      </dgm:t>
    </dgm:pt>
    <dgm:pt modelId="{D9ADBD99-4710-4AC1-8B0C-BCDF373C9BF0}" type="pres">
      <dgm:prSet presAssocID="{E5C7FB71-DEB1-423D-81EA-E8185D105769}" presName="Name0" presStyleCnt="0">
        <dgm:presLayoutVars>
          <dgm:dir/>
          <dgm:animLvl val="lvl"/>
          <dgm:resizeHandles val="exact"/>
        </dgm:presLayoutVars>
      </dgm:prSet>
      <dgm:spPr/>
    </dgm:pt>
    <dgm:pt modelId="{6AA30320-8B09-444D-82AA-C03B3F1871AC}" type="pres">
      <dgm:prSet presAssocID="{F9D67891-7219-4E82-B3F6-5D54AC0507E7}" presName="linNode" presStyleCnt="0"/>
      <dgm:spPr/>
    </dgm:pt>
    <dgm:pt modelId="{65AC3715-F22C-494E-9CB4-17BA8235E936}" type="pres">
      <dgm:prSet presAssocID="{F9D67891-7219-4E82-B3F6-5D54AC0507E7}" presName="parentText" presStyleLbl="node1" presStyleIdx="0" presStyleCnt="1" custScaleX="332650">
        <dgm:presLayoutVars>
          <dgm:chMax val="1"/>
          <dgm:bulletEnabled val="1"/>
        </dgm:presLayoutVars>
      </dgm:prSet>
      <dgm:spPr/>
    </dgm:pt>
    <dgm:pt modelId="{00528A0A-E3A9-47CC-B5CE-EC297522B755}" type="pres">
      <dgm:prSet presAssocID="{F9D67891-7219-4E82-B3F6-5D54AC0507E7}" presName="descendantText" presStyleLbl="alignAccFollowNode1" presStyleIdx="0" presStyleCnt="1" custScaleX="294661">
        <dgm:presLayoutVars>
          <dgm:bulletEnabled val="1"/>
        </dgm:presLayoutVars>
      </dgm:prSet>
      <dgm:spPr/>
    </dgm:pt>
  </dgm:ptLst>
  <dgm:cxnLst>
    <dgm:cxn modelId="{93A6EB14-8548-45D4-8417-4167F91EC9AD}" srcId="{58CF4E93-C63E-412A-85D9-D06041727073}" destId="{C33CFBAA-1E02-4F4E-9EE2-F02DCF162115}" srcOrd="1" destOrd="0" parTransId="{B86F50FA-DC5D-4AFC-81CB-C479529C98F1}" sibTransId="{89C715A0-4FCF-462A-93B1-F59EFAD5D750}"/>
    <dgm:cxn modelId="{755C653F-DE29-4AE3-81D7-2EFCD9B921C4}" type="presOf" srcId="{58CF4E93-C63E-412A-85D9-D06041727073}" destId="{00528A0A-E3A9-47CC-B5CE-EC297522B755}" srcOrd="0" destOrd="0" presId="urn:microsoft.com/office/officeart/2005/8/layout/vList5"/>
    <dgm:cxn modelId="{78DBDD68-A010-40EF-9258-151EC39CD35A}" srcId="{F9D67891-7219-4E82-B3F6-5D54AC0507E7}" destId="{58CF4E93-C63E-412A-85D9-D06041727073}" srcOrd="0" destOrd="0" parTransId="{4284AB9B-5B85-4D58-A4CF-73D97FF3A02F}" sibTransId="{91231FD9-751A-457C-804F-E4194A7F56F3}"/>
    <dgm:cxn modelId="{1D45E172-1FA6-407E-853F-8C69A65E293B}" srcId="{E5C7FB71-DEB1-423D-81EA-E8185D105769}" destId="{F9D67891-7219-4E82-B3F6-5D54AC0507E7}" srcOrd="0" destOrd="0" parTransId="{65B4BD0D-D415-4DF7-A587-52170177C07F}" sibTransId="{C9CE6908-A8BB-4F1F-8063-4A24994E2035}"/>
    <dgm:cxn modelId="{5D2A6294-FCA4-4B54-B73B-032849E736E2}" type="presOf" srcId="{CB31AEFA-9598-44F5-9D8D-944983A738FB}" destId="{00528A0A-E3A9-47CC-B5CE-EC297522B755}" srcOrd="0" destOrd="1" presId="urn:microsoft.com/office/officeart/2005/8/layout/vList5"/>
    <dgm:cxn modelId="{14DDC697-0F0D-4018-A710-AD60809A4115}" type="presOf" srcId="{E5C7FB71-DEB1-423D-81EA-E8185D105769}" destId="{D9ADBD99-4710-4AC1-8B0C-BCDF373C9BF0}" srcOrd="0" destOrd="0" presId="urn:microsoft.com/office/officeart/2005/8/layout/vList5"/>
    <dgm:cxn modelId="{05F5AC9C-E7CA-4C87-A9EF-BDE171616E53}" type="presOf" srcId="{C33CFBAA-1E02-4F4E-9EE2-F02DCF162115}" destId="{00528A0A-E3A9-47CC-B5CE-EC297522B755}" srcOrd="0" destOrd="2" presId="urn:microsoft.com/office/officeart/2005/8/layout/vList5"/>
    <dgm:cxn modelId="{D4ACA5AA-DF5A-40C7-B25C-03F006F61FD1}" srcId="{58CF4E93-C63E-412A-85D9-D06041727073}" destId="{CB31AEFA-9598-44F5-9D8D-944983A738FB}" srcOrd="0" destOrd="0" parTransId="{AB41457C-AC03-422C-B69F-0C786BB25665}" sibTransId="{0B35F553-ECE6-49B9-BB6E-0EBA71CF356A}"/>
    <dgm:cxn modelId="{8FA385C1-A759-43AE-A58B-034456676309}" type="presOf" srcId="{F9D67891-7219-4E82-B3F6-5D54AC0507E7}" destId="{65AC3715-F22C-494E-9CB4-17BA8235E936}" srcOrd="0" destOrd="0" presId="urn:microsoft.com/office/officeart/2005/8/layout/vList5"/>
    <dgm:cxn modelId="{1E5F1A05-4A48-4DDC-ADE3-7EB9CE1A40EC}" type="presParOf" srcId="{D9ADBD99-4710-4AC1-8B0C-BCDF373C9BF0}" destId="{6AA30320-8B09-444D-82AA-C03B3F1871AC}" srcOrd="0" destOrd="0" presId="urn:microsoft.com/office/officeart/2005/8/layout/vList5"/>
    <dgm:cxn modelId="{52BF8AA7-0988-4644-B3FD-208E95984D7A}" type="presParOf" srcId="{6AA30320-8B09-444D-82AA-C03B3F1871AC}" destId="{65AC3715-F22C-494E-9CB4-17BA8235E936}" srcOrd="0" destOrd="0" presId="urn:microsoft.com/office/officeart/2005/8/layout/vList5"/>
    <dgm:cxn modelId="{73AA8534-24DE-424A-8F9F-6F7CF012CADD}" type="presParOf" srcId="{6AA30320-8B09-444D-82AA-C03B3F1871AC}" destId="{00528A0A-E3A9-47CC-B5CE-EC297522B75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8141C9D-20C0-41EC-B1CE-4EDDD8B9089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pl-PL"/>
        </a:p>
      </dgm:t>
    </dgm:pt>
    <dgm:pt modelId="{DA5388CF-EC88-45FB-B934-A77CF6926325}" type="pres">
      <dgm:prSet presAssocID="{68141C9D-20C0-41EC-B1CE-4EDDD8B9089E}" presName="linear" presStyleCnt="0">
        <dgm:presLayoutVars>
          <dgm:animLvl val="lvl"/>
          <dgm:resizeHandles val="exact"/>
        </dgm:presLayoutVars>
      </dgm:prSet>
      <dgm:spPr/>
    </dgm:pt>
  </dgm:ptLst>
  <dgm:cxnLst>
    <dgm:cxn modelId="{B9CFF1F7-6390-4AE7-B2CF-318B1DA990FB}" type="presOf" srcId="{68141C9D-20C0-41EC-B1CE-4EDDD8B9089E}" destId="{DA5388CF-EC88-45FB-B934-A77CF692632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B2DB53-6846-4624-8356-FC862B79AC8E}"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pl-PL"/>
        </a:p>
      </dgm:t>
    </dgm:pt>
    <dgm:pt modelId="{ACA553D4-B926-4508-994B-7968D9F8E152}">
      <dgm:prSet/>
      <dgm:spPr/>
      <dgm:t>
        <a:bodyPr/>
        <a:lstStyle/>
        <a:p>
          <a:r>
            <a:rPr lang="pl-PL" b="1" i="0"/>
            <a:t>Wysoki stopień odziaływania </a:t>
          </a:r>
          <a:br>
            <a:rPr lang="pl-PL" b="1" i="0"/>
          </a:br>
          <a:r>
            <a:rPr lang="pl-PL" b="1" i="0"/>
            <a:t>prewencyjnego</a:t>
          </a:r>
          <a:r>
            <a:rPr lang="pl-PL" b="1" i="0" baseline="0"/>
            <a:t> </a:t>
          </a:r>
          <a:endParaRPr lang="pl-PL"/>
        </a:p>
      </dgm:t>
    </dgm:pt>
    <dgm:pt modelId="{76282EE4-E0FB-4888-8178-0C270FD51764}" type="parTrans" cxnId="{940BA6EA-78F8-4901-A5CA-F6D11BC1A3A4}">
      <dgm:prSet/>
      <dgm:spPr/>
      <dgm:t>
        <a:bodyPr/>
        <a:lstStyle/>
        <a:p>
          <a:endParaRPr lang="pl-PL"/>
        </a:p>
      </dgm:t>
    </dgm:pt>
    <dgm:pt modelId="{CA1A72F7-EC4B-4F74-A757-2095CEC09D93}" type="sibTrans" cxnId="{940BA6EA-78F8-4901-A5CA-F6D11BC1A3A4}">
      <dgm:prSet/>
      <dgm:spPr/>
      <dgm:t>
        <a:bodyPr/>
        <a:lstStyle/>
        <a:p>
          <a:endParaRPr lang="pl-PL"/>
        </a:p>
      </dgm:t>
    </dgm:pt>
    <dgm:pt modelId="{AB1F1857-64E4-440D-8298-CDDADD594E9F}" type="pres">
      <dgm:prSet presAssocID="{A5B2DB53-6846-4624-8356-FC862B79AC8E}" presName="Name0" presStyleCnt="0">
        <dgm:presLayoutVars>
          <dgm:dir/>
          <dgm:animLvl val="lvl"/>
          <dgm:resizeHandles val="exact"/>
        </dgm:presLayoutVars>
      </dgm:prSet>
      <dgm:spPr/>
    </dgm:pt>
    <dgm:pt modelId="{667D528D-9B12-487F-8A73-30AE356AE29E}" type="pres">
      <dgm:prSet presAssocID="{ACA553D4-B926-4508-994B-7968D9F8E152}" presName="linNode" presStyleCnt="0"/>
      <dgm:spPr/>
    </dgm:pt>
    <dgm:pt modelId="{0B3AB307-9975-4373-899E-97238FBA0464}" type="pres">
      <dgm:prSet presAssocID="{ACA553D4-B926-4508-994B-7968D9F8E152}" presName="parentText" presStyleLbl="node1" presStyleIdx="0" presStyleCnt="1" custScaleX="236304">
        <dgm:presLayoutVars>
          <dgm:chMax val="1"/>
          <dgm:bulletEnabled val="1"/>
        </dgm:presLayoutVars>
      </dgm:prSet>
      <dgm:spPr/>
    </dgm:pt>
  </dgm:ptLst>
  <dgm:cxnLst>
    <dgm:cxn modelId="{624C82CA-D558-46F3-B6E0-40C55E27E8CC}" type="presOf" srcId="{A5B2DB53-6846-4624-8356-FC862B79AC8E}" destId="{AB1F1857-64E4-440D-8298-CDDADD594E9F}" srcOrd="0" destOrd="0" presId="urn:microsoft.com/office/officeart/2005/8/layout/vList5"/>
    <dgm:cxn modelId="{04E74BDC-184D-410C-AA64-9BFC81465246}" type="presOf" srcId="{ACA553D4-B926-4508-994B-7968D9F8E152}" destId="{0B3AB307-9975-4373-899E-97238FBA0464}" srcOrd="0" destOrd="0" presId="urn:microsoft.com/office/officeart/2005/8/layout/vList5"/>
    <dgm:cxn modelId="{940BA6EA-78F8-4901-A5CA-F6D11BC1A3A4}" srcId="{A5B2DB53-6846-4624-8356-FC862B79AC8E}" destId="{ACA553D4-B926-4508-994B-7968D9F8E152}" srcOrd="0" destOrd="0" parTransId="{76282EE4-E0FB-4888-8178-0C270FD51764}" sibTransId="{CA1A72F7-EC4B-4F74-A757-2095CEC09D93}"/>
    <dgm:cxn modelId="{50680B82-5399-45EF-99EA-EDF1105D05A3}" type="presParOf" srcId="{AB1F1857-64E4-440D-8298-CDDADD594E9F}" destId="{667D528D-9B12-487F-8A73-30AE356AE29E}" srcOrd="0" destOrd="0" presId="urn:microsoft.com/office/officeart/2005/8/layout/vList5"/>
    <dgm:cxn modelId="{372C9A60-4A91-46AC-8898-BDD1C3B1BBEC}" type="presParOf" srcId="{667D528D-9B12-487F-8A73-30AE356AE29E}" destId="{0B3AB307-9975-4373-899E-97238FBA046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6FDF8B8-2AEF-47E2-A427-CA623355129D}" type="doc">
      <dgm:prSet loTypeId="urn:microsoft.com/office/officeart/2005/8/layout/vList2" loCatId="list" qsTypeId="urn:microsoft.com/office/officeart/2005/8/quickstyle/3d4" qsCatId="3D" csTypeId="urn:microsoft.com/office/officeart/2005/8/colors/accent0_2" csCatId="mainScheme" phldr="1"/>
      <dgm:spPr/>
      <dgm:t>
        <a:bodyPr/>
        <a:lstStyle/>
        <a:p>
          <a:endParaRPr lang="pl-PL"/>
        </a:p>
      </dgm:t>
    </dgm:pt>
    <dgm:pt modelId="{D13E5F57-E8A2-4181-B57C-1D49510D7FA3}">
      <dgm:prSet custT="1"/>
      <dgm:spPr>
        <a:solidFill>
          <a:srgbClr val="00A0D6"/>
        </a:solidFill>
      </dgm:spPr>
      <dgm:t>
        <a:bodyPr/>
        <a:lstStyle/>
        <a:p>
          <a:pPr algn="ctr"/>
          <a:r>
            <a:rPr lang="pl-PL" sz="2000" baseline="0" dirty="0">
              <a:ln>
                <a:noFill/>
              </a:ln>
              <a:solidFill>
                <a:schemeClr val="tx1"/>
              </a:solidFill>
            </a:rPr>
            <a:t>Kontrola tylko </a:t>
          </a:r>
          <a:br>
            <a:rPr lang="pl-PL" sz="2000" baseline="0" dirty="0">
              <a:ln>
                <a:noFill/>
              </a:ln>
              <a:solidFill>
                <a:schemeClr val="tx1"/>
              </a:solidFill>
            </a:rPr>
          </a:br>
          <a:r>
            <a:rPr lang="pl-PL" sz="2000" baseline="0" dirty="0">
              <a:ln>
                <a:noFill/>
              </a:ln>
              <a:solidFill>
                <a:schemeClr val="tx1"/>
              </a:solidFill>
            </a:rPr>
            <a:t>z osobą pełnoletnią</a:t>
          </a:r>
          <a:endParaRPr lang="pl-PL" sz="2000" dirty="0">
            <a:ln>
              <a:noFill/>
            </a:ln>
            <a:solidFill>
              <a:schemeClr val="tx1"/>
            </a:solidFill>
          </a:endParaRPr>
        </a:p>
      </dgm:t>
    </dgm:pt>
    <dgm:pt modelId="{B6A57A00-BAE6-4BD2-9859-EEFC300F9694}" type="parTrans" cxnId="{510F6710-BEEF-4031-8E17-57F462EFEBC1}">
      <dgm:prSet/>
      <dgm:spPr/>
      <dgm:t>
        <a:bodyPr/>
        <a:lstStyle/>
        <a:p>
          <a:pPr algn="ctr"/>
          <a:endParaRPr lang="pl-PL" sz="2000"/>
        </a:p>
      </dgm:t>
    </dgm:pt>
    <dgm:pt modelId="{935E0989-8926-4B18-9477-19D6F4C903E2}" type="sibTrans" cxnId="{510F6710-BEEF-4031-8E17-57F462EFEBC1}">
      <dgm:prSet/>
      <dgm:spPr/>
      <dgm:t>
        <a:bodyPr/>
        <a:lstStyle/>
        <a:p>
          <a:pPr algn="ctr"/>
          <a:endParaRPr lang="pl-PL" sz="2000"/>
        </a:p>
      </dgm:t>
    </dgm:pt>
    <dgm:pt modelId="{F6A4B4A9-7874-432C-9D14-8F3D29EB4F57}">
      <dgm:prSet custT="1"/>
      <dgm:spPr>
        <a:solidFill>
          <a:srgbClr val="00A0D6"/>
        </a:solidFill>
      </dgm:spPr>
      <dgm:t>
        <a:bodyPr/>
        <a:lstStyle/>
        <a:p>
          <a:pPr algn="ctr"/>
          <a:r>
            <a:rPr lang="pl-PL" sz="2000" baseline="0" dirty="0">
              <a:ln>
                <a:noFill/>
              </a:ln>
              <a:solidFill>
                <a:schemeClr val="tx1"/>
              </a:solidFill>
            </a:rPr>
            <a:t>kontrolowany wykonuje polecenia kontrolującego</a:t>
          </a:r>
          <a:endParaRPr lang="pl-PL" sz="2000" dirty="0">
            <a:ln>
              <a:noFill/>
            </a:ln>
            <a:solidFill>
              <a:schemeClr val="tx1"/>
            </a:solidFill>
          </a:endParaRPr>
        </a:p>
      </dgm:t>
    </dgm:pt>
    <dgm:pt modelId="{317C0045-32EA-4F9A-81F9-7B12E8446672}" type="parTrans" cxnId="{EBED841C-07A3-466C-AA5D-496F5E3930AB}">
      <dgm:prSet/>
      <dgm:spPr/>
      <dgm:t>
        <a:bodyPr/>
        <a:lstStyle/>
        <a:p>
          <a:pPr algn="ctr"/>
          <a:endParaRPr lang="pl-PL" sz="2000"/>
        </a:p>
      </dgm:t>
    </dgm:pt>
    <dgm:pt modelId="{64CFA445-6DC3-4AFC-AA9E-27C056535621}" type="sibTrans" cxnId="{EBED841C-07A3-466C-AA5D-496F5E3930AB}">
      <dgm:prSet/>
      <dgm:spPr/>
      <dgm:t>
        <a:bodyPr/>
        <a:lstStyle/>
        <a:p>
          <a:pPr algn="ctr"/>
          <a:endParaRPr lang="pl-PL" sz="2000"/>
        </a:p>
      </dgm:t>
    </dgm:pt>
    <dgm:pt modelId="{AC5B3197-4E30-4777-81DB-EAA4886173F1}">
      <dgm:prSet custT="1"/>
      <dgm:spPr>
        <a:solidFill>
          <a:srgbClr val="00A0D6"/>
        </a:solidFill>
      </dgm:spPr>
      <dgm:t>
        <a:bodyPr/>
        <a:lstStyle/>
        <a:p>
          <a:pPr algn="ctr"/>
          <a:r>
            <a:rPr lang="pl-PL" sz="2000" b="1" baseline="0" dirty="0">
              <a:ln>
                <a:noFill/>
              </a:ln>
              <a:solidFill>
                <a:schemeClr val="tx1"/>
              </a:solidFill>
            </a:rPr>
            <a:t>samodzielnie nie otwierać urządzenia grzewczego</a:t>
          </a:r>
          <a:endParaRPr lang="pl-PL" sz="2000" dirty="0">
            <a:ln>
              <a:noFill/>
            </a:ln>
            <a:solidFill>
              <a:schemeClr val="tx1"/>
            </a:solidFill>
          </a:endParaRPr>
        </a:p>
      </dgm:t>
    </dgm:pt>
    <dgm:pt modelId="{85A0C3DA-C29B-4601-8517-9A94A2D5795F}" type="parTrans" cxnId="{283DA4C4-E4DC-4957-A630-6BC0D067E408}">
      <dgm:prSet/>
      <dgm:spPr/>
      <dgm:t>
        <a:bodyPr/>
        <a:lstStyle/>
        <a:p>
          <a:pPr algn="ctr"/>
          <a:endParaRPr lang="pl-PL" sz="2000"/>
        </a:p>
      </dgm:t>
    </dgm:pt>
    <dgm:pt modelId="{C76B3B2E-C402-4688-AA84-A799557BFF7A}" type="sibTrans" cxnId="{283DA4C4-E4DC-4957-A630-6BC0D067E408}">
      <dgm:prSet/>
      <dgm:spPr/>
      <dgm:t>
        <a:bodyPr/>
        <a:lstStyle/>
        <a:p>
          <a:pPr algn="ctr"/>
          <a:endParaRPr lang="pl-PL" sz="2000"/>
        </a:p>
      </dgm:t>
    </dgm:pt>
    <dgm:pt modelId="{7B601FB4-33DB-4116-A2BE-F11C1DC60563}" type="pres">
      <dgm:prSet presAssocID="{56FDF8B8-2AEF-47E2-A427-CA623355129D}" presName="linear" presStyleCnt="0">
        <dgm:presLayoutVars>
          <dgm:animLvl val="lvl"/>
          <dgm:resizeHandles val="exact"/>
        </dgm:presLayoutVars>
      </dgm:prSet>
      <dgm:spPr/>
    </dgm:pt>
    <dgm:pt modelId="{7E3E4745-D6DC-41EB-93AB-984B7F58D143}" type="pres">
      <dgm:prSet presAssocID="{D13E5F57-E8A2-4181-B57C-1D49510D7FA3}" presName="parentText" presStyleLbl="node1" presStyleIdx="0" presStyleCnt="3">
        <dgm:presLayoutVars>
          <dgm:chMax val="0"/>
          <dgm:bulletEnabled val="1"/>
        </dgm:presLayoutVars>
      </dgm:prSet>
      <dgm:spPr/>
    </dgm:pt>
    <dgm:pt modelId="{86583745-6C9E-4A0C-91DC-D72E9B33161A}" type="pres">
      <dgm:prSet presAssocID="{935E0989-8926-4B18-9477-19D6F4C903E2}" presName="spacer" presStyleCnt="0"/>
      <dgm:spPr/>
    </dgm:pt>
    <dgm:pt modelId="{8DE8E448-58B4-4B19-ACD7-A677ADDBB1AC}" type="pres">
      <dgm:prSet presAssocID="{AC5B3197-4E30-4777-81DB-EAA4886173F1}" presName="parentText" presStyleLbl="node1" presStyleIdx="1" presStyleCnt="3">
        <dgm:presLayoutVars>
          <dgm:chMax val="0"/>
          <dgm:bulletEnabled val="1"/>
        </dgm:presLayoutVars>
      </dgm:prSet>
      <dgm:spPr/>
    </dgm:pt>
    <dgm:pt modelId="{4397C85F-AD0A-4480-928B-04EF89E55E28}" type="pres">
      <dgm:prSet presAssocID="{C76B3B2E-C402-4688-AA84-A799557BFF7A}" presName="spacer" presStyleCnt="0"/>
      <dgm:spPr/>
    </dgm:pt>
    <dgm:pt modelId="{9BC6783C-7411-4472-81C8-419CACC6C5F9}" type="pres">
      <dgm:prSet presAssocID="{F6A4B4A9-7874-432C-9D14-8F3D29EB4F57}" presName="parentText" presStyleLbl="node1" presStyleIdx="2" presStyleCnt="3">
        <dgm:presLayoutVars>
          <dgm:chMax val="0"/>
          <dgm:bulletEnabled val="1"/>
        </dgm:presLayoutVars>
      </dgm:prSet>
      <dgm:spPr/>
    </dgm:pt>
  </dgm:ptLst>
  <dgm:cxnLst>
    <dgm:cxn modelId="{510F6710-BEEF-4031-8E17-57F462EFEBC1}" srcId="{56FDF8B8-2AEF-47E2-A427-CA623355129D}" destId="{D13E5F57-E8A2-4181-B57C-1D49510D7FA3}" srcOrd="0" destOrd="0" parTransId="{B6A57A00-BAE6-4BD2-9859-EEFC300F9694}" sibTransId="{935E0989-8926-4B18-9477-19D6F4C903E2}"/>
    <dgm:cxn modelId="{EBED841C-07A3-466C-AA5D-496F5E3930AB}" srcId="{56FDF8B8-2AEF-47E2-A427-CA623355129D}" destId="{F6A4B4A9-7874-432C-9D14-8F3D29EB4F57}" srcOrd="2" destOrd="0" parTransId="{317C0045-32EA-4F9A-81F9-7B12E8446672}" sibTransId="{64CFA445-6DC3-4AFC-AA9E-27C056535621}"/>
    <dgm:cxn modelId="{FF073049-97F1-40C9-9855-560D58EAB8C2}" type="presOf" srcId="{D13E5F57-E8A2-4181-B57C-1D49510D7FA3}" destId="{7E3E4745-D6DC-41EB-93AB-984B7F58D143}" srcOrd="0" destOrd="0" presId="urn:microsoft.com/office/officeart/2005/8/layout/vList2"/>
    <dgm:cxn modelId="{3087A9B0-F56A-46D1-9577-869AA1B4B218}" type="presOf" srcId="{56FDF8B8-2AEF-47E2-A427-CA623355129D}" destId="{7B601FB4-33DB-4116-A2BE-F11C1DC60563}" srcOrd="0" destOrd="0" presId="urn:microsoft.com/office/officeart/2005/8/layout/vList2"/>
    <dgm:cxn modelId="{283DA4C4-E4DC-4957-A630-6BC0D067E408}" srcId="{56FDF8B8-2AEF-47E2-A427-CA623355129D}" destId="{AC5B3197-4E30-4777-81DB-EAA4886173F1}" srcOrd="1" destOrd="0" parTransId="{85A0C3DA-C29B-4601-8517-9A94A2D5795F}" sibTransId="{C76B3B2E-C402-4688-AA84-A799557BFF7A}"/>
    <dgm:cxn modelId="{FC3B2ECC-4B8C-4A26-A3CC-3635D964960A}" type="presOf" srcId="{F6A4B4A9-7874-432C-9D14-8F3D29EB4F57}" destId="{9BC6783C-7411-4472-81C8-419CACC6C5F9}" srcOrd="0" destOrd="0" presId="urn:microsoft.com/office/officeart/2005/8/layout/vList2"/>
    <dgm:cxn modelId="{A050CAD9-541F-459B-9EAC-CD1F5F3E0EAB}" type="presOf" srcId="{AC5B3197-4E30-4777-81DB-EAA4886173F1}" destId="{8DE8E448-58B4-4B19-ACD7-A677ADDBB1AC}" srcOrd="0" destOrd="0" presId="urn:microsoft.com/office/officeart/2005/8/layout/vList2"/>
    <dgm:cxn modelId="{55DD654C-DE42-444E-B715-1C9AA94671F0}" type="presParOf" srcId="{7B601FB4-33DB-4116-A2BE-F11C1DC60563}" destId="{7E3E4745-D6DC-41EB-93AB-984B7F58D143}" srcOrd="0" destOrd="0" presId="urn:microsoft.com/office/officeart/2005/8/layout/vList2"/>
    <dgm:cxn modelId="{8F72AFC4-75E0-407F-A2E2-5958E860D3A4}" type="presParOf" srcId="{7B601FB4-33DB-4116-A2BE-F11C1DC60563}" destId="{86583745-6C9E-4A0C-91DC-D72E9B33161A}" srcOrd="1" destOrd="0" presId="urn:microsoft.com/office/officeart/2005/8/layout/vList2"/>
    <dgm:cxn modelId="{82E43B3C-6156-485B-BBFA-9DD1AE1E060F}" type="presParOf" srcId="{7B601FB4-33DB-4116-A2BE-F11C1DC60563}" destId="{8DE8E448-58B4-4B19-ACD7-A677ADDBB1AC}" srcOrd="2" destOrd="0" presId="urn:microsoft.com/office/officeart/2005/8/layout/vList2"/>
    <dgm:cxn modelId="{ADAEF1F1-8213-4A99-9A61-AED72EAA8E86}" type="presParOf" srcId="{7B601FB4-33DB-4116-A2BE-F11C1DC60563}" destId="{4397C85F-AD0A-4480-928B-04EF89E55E28}" srcOrd="3" destOrd="0" presId="urn:microsoft.com/office/officeart/2005/8/layout/vList2"/>
    <dgm:cxn modelId="{7AE37138-30A0-40C7-8526-B9BC9C3119B5}" type="presParOf" srcId="{7B601FB4-33DB-4116-A2BE-F11C1DC60563}" destId="{9BC6783C-7411-4472-81C8-419CACC6C5F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6FDF8B8-2AEF-47E2-A427-CA623355129D}" type="doc">
      <dgm:prSet loTypeId="urn:microsoft.com/office/officeart/2005/8/layout/vList2" loCatId="list" qsTypeId="urn:microsoft.com/office/officeart/2005/8/quickstyle/3d4" qsCatId="3D" csTypeId="urn:microsoft.com/office/officeart/2005/8/colors/accent0_2" csCatId="mainScheme" phldr="1"/>
      <dgm:spPr/>
      <dgm:t>
        <a:bodyPr/>
        <a:lstStyle/>
        <a:p>
          <a:endParaRPr lang="pl-PL"/>
        </a:p>
      </dgm:t>
    </dgm:pt>
    <dgm:pt modelId="{55088629-2818-480B-8E1B-5B2F552812F6}">
      <dgm:prSet custT="1"/>
      <dgm:spPr>
        <a:solidFill>
          <a:srgbClr val="00A0D6"/>
        </a:solidFill>
      </dgm:spPr>
      <dgm:t>
        <a:bodyPr/>
        <a:lstStyle/>
        <a:p>
          <a:pPr algn="ctr"/>
          <a:r>
            <a:rPr lang="pl-PL" sz="2000" baseline="0" dirty="0">
              <a:ln>
                <a:noFill/>
              </a:ln>
              <a:solidFill>
                <a:schemeClr val="tx1"/>
              </a:solidFill>
            </a:rPr>
            <a:t>stosować rękawice, buty ochronne</a:t>
          </a:r>
          <a:endParaRPr lang="pl-PL" sz="2000" dirty="0">
            <a:ln>
              <a:noFill/>
            </a:ln>
            <a:solidFill>
              <a:schemeClr val="tx1"/>
            </a:solidFill>
          </a:endParaRPr>
        </a:p>
      </dgm:t>
    </dgm:pt>
    <dgm:pt modelId="{C0CA2CE6-FEE5-425D-AEDE-9CDAA4B329B2}" type="parTrans" cxnId="{4F5415D5-E883-48D6-8EF5-CF887AF85CE6}">
      <dgm:prSet/>
      <dgm:spPr/>
      <dgm:t>
        <a:bodyPr/>
        <a:lstStyle/>
        <a:p>
          <a:pPr algn="ctr"/>
          <a:endParaRPr lang="pl-PL" sz="2000"/>
        </a:p>
      </dgm:t>
    </dgm:pt>
    <dgm:pt modelId="{AA70828B-1C89-4AB5-BBEB-7B8B52C864E5}" type="sibTrans" cxnId="{4F5415D5-E883-48D6-8EF5-CF887AF85CE6}">
      <dgm:prSet/>
      <dgm:spPr/>
      <dgm:t>
        <a:bodyPr/>
        <a:lstStyle/>
        <a:p>
          <a:pPr algn="ctr"/>
          <a:endParaRPr lang="pl-PL" sz="2000"/>
        </a:p>
      </dgm:t>
    </dgm:pt>
    <dgm:pt modelId="{F33C2F15-8877-4025-8656-9A2FEE634A74}">
      <dgm:prSet custT="1"/>
      <dgm:spPr>
        <a:solidFill>
          <a:srgbClr val="00A0D6"/>
        </a:solidFill>
      </dgm:spPr>
      <dgm:t>
        <a:bodyPr/>
        <a:lstStyle/>
        <a:p>
          <a:pPr algn="ctr"/>
          <a:r>
            <a:rPr lang="pl-PL" sz="2000" baseline="0" dirty="0">
              <a:ln>
                <a:noFill/>
              </a:ln>
              <a:solidFill>
                <a:schemeClr val="tx1"/>
              </a:solidFill>
            </a:rPr>
            <a:t>stosować urządzenia ochrony osobistej, czujniki tlenku węgla</a:t>
          </a:r>
          <a:endParaRPr lang="pl-PL" sz="2000" dirty="0">
            <a:ln>
              <a:noFill/>
            </a:ln>
            <a:solidFill>
              <a:schemeClr val="tx1"/>
            </a:solidFill>
          </a:endParaRPr>
        </a:p>
      </dgm:t>
    </dgm:pt>
    <dgm:pt modelId="{EE3AE4E3-029F-470F-898E-4E7CDE66C373}" type="parTrans" cxnId="{542494E4-E97B-473B-BD78-3AE05E809904}">
      <dgm:prSet/>
      <dgm:spPr/>
      <dgm:t>
        <a:bodyPr/>
        <a:lstStyle/>
        <a:p>
          <a:pPr algn="ctr"/>
          <a:endParaRPr lang="pl-PL" sz="2000"/>
        </a:p>
      </dgm:t>
    </dgm:pt>
    <dgm:pt modelId="{BCA9277C-DB93-4FA7-A96A-C7D97CB83194}" type="sibTrans" cxnId="{542494E4-E97B-473B-BD78-3AE05E809904}">
      <dgm:prSet/>
      <dgm:spPr/>
      <dgm:t>
        <a:bodyPr/>
        <a:lstStyle/>
        <a:p>
          <a:pPr algn="ctr"/>
          <a:endParaRPr lang="pl-PL" sz="2000"/>
        </a:p>
      </dgm:t>
    </dgm:pt>
    <dgm:pt modelId="{45F0F8E4-5AFA-43FD-8450-EEEBC560327C}">
      <dgm:prSet custT="1"/>
      <dgm:spPr>
        <a:solidFill>
          <a:srgbClr val="00A0D6"/>
        </a:solidFill>
      </dgm:spPr>
      <dgm:t>
        <a:bodyPr/>
        <a:lstStyle/>
        <a:p>
          <a:pPr algn="ctr"/>
          <a:r>
            <a:rPr lang="pl-PL" sz="2000" baseline="0" dirty="0">
              <a:ln>
                <a:noFill/>
              </a:ln>
              <a:solidFill>
                <a:schemeClr val="tx1"/>
              </a:solidFill>
            </a:rPr>
            <a:t>poruszać się tylko </a:t>
          </a:r>
          <a:br>
            <a:rPr lang="pl-PL" sz="2000" baseline="0" dirty="0">
              <a:ln>
                <a:noFill/>
              </a:ln>
              <a:solidFill>
                <a:schemeClr val="tx1"/>
              </a:solidFill>
            </a:rPr>
          </a:br>
          <a:r>
            <a:rPr lang="pl-PL" sz="2000" baseline="0" dirty="0">
              <a:ln>
                <a:noFill/>
              </a:ln>
              <a:solidFill>
                <a:schemeClr val="tx1"/>
              </a:solidFill>
            </a:rPr>
            <a:t>w pomieszczeniach związanych </a:t>
          </a:r>
          <a:br>
            <a:rPr lang="pl-PL" sz="2000" baseline="0" dirty="0">
              <a:ln>
                <a:noFill/>
              </a:ln>
              <a:solidFill>
                <a:schemeClr val="tx1"/>
              </a:solidFill>
            </a:rPr>
          </a:br>
          <a:r>
            <a:rPr lang="pl-PL" sz="2000" baseline="0" dirty="0">
              <a:ln>
                <a:noFill/>
              </a:ln>
              <a:solidFill>
                <a:schemeClr val="tx1"/>
              </a:solidFill>
            </a:rPr>
            <a:t>z kontrolą</a:t>
          </a:r>
          <a:endParaRPr lang="pl-PL" sz="2000" dirty="0">
            <a:ln>
              <a:noFill/>
            </a:ln>
            <a:solidFill>
              <a:schemeClr val="tx1"/>
            </a:solidFill>
          </a:endParaRPr>
        </a:p>
      </dgm:t>
    </dgm:pt>
    <dgm:pt modelId="{D0F75173-3F63-4541-8EC9-B4B640A4229C}" type="parTrans" cxnId="{30D8AB3D-441F-4531-BA1E-B7050E0C3F43}">
      <dgm:prSet/>
      <dgm:spPr/>
      <dgm:t>
        <a:bodyPr/>
        <a:lstStyle/>
        <a:p>
          <a:pPr algn="ctr"/>
          <a:endParaRPr lang="pl-PL" sz="2000"/>
        </a:p>
      </dgm:t>
    </dgm:pt>
    <dgm:pt modelId="{1C1980C3-0CB7-44A6-915F-FA807E78C960}" type="sibTrans" cxnId="{30D8AB3D-441F-4531-BA1E-B7050E0C3F43}">
      <dgm:prSet/>
      <dgm:spPr/>
      <dgm:t>
        <a:bodyPr/>
        <a:lstStyle/>
        <a:p>
          <a:pPr algn="ctr"/>
          <a:endParaRPr lang="pl-PL" sz="2000"/>
        </a:p>
      </dgm:t>
    </dgm:pt>
    <dgm:pt modelId="{7B601FB4-33DB-4116-A2BE-F11C1DC60563}" type="pres">
      <dgm:prSet presAssocID="{56FDF8B8-2AEF-47E2-A427-CA623355129D}" presName="linear" presStyleCnt="0">
        <dgm:presLayoutVars>
          <dgm:animLvl val="lvl"/>
          <dgm:resizeHandles val="exact"/>
        </dgm:presLayoutVars>
      </dgm:prSet>
      <dgm:spPr/>
    </dgm:pt>
    <dgm:pt modelId="{78B6753E-7B36-4DD3-834F-AE918E0ADDFC}" type="pres">
      <dgm:prSet presAssocID="{55088629-2818-480B-8E1B-5B2F552812F6}" presName="parentText" presStyleLbl="node1" presStyleIdx="0" presStyleCnt="3">
        <dgm:presLayoutVars>
          <dgm:chMax val="0"/>
          <dgm:bulletEnabled val="1"/>
        </dgm:presLayoutVars>
      </dgm:prSet>
      <dgm:spPr/>
    </dgm:pt>
    <dgm:pt modelId="{F349070E-F497-4E6E-BFD5-FA2202E5C378}" type="pres">
      <dgm:prSet presAssocID="{AA70828B-1C89-4AB5-BBEB-7B8B52C864E5}" presName="spacer" presStyleCnt="0"/>
      <dgm:spPr/>
    </dgm:pt>
    <dgm:pt modelId="{5ACAB7AF-779E-45FE-A846-0AC835684DDA}" type="pres">
      <dgm:prSet presAssocID="{F33C2F15-8877-4025-8656-9A2FEE634A74}" presName="parentText" presStyleLbl="node1" presStyleIdx="1" presStyleCnt="3">
        <dgm:presLayoutVars>
          <dgm:chMax val="0"/>
          <dgm:bulletEnabled val="1"/>
        </dgm:presLayoutVars>
      </dgm:prSet>
      <dgm:spPr/>
    </dgm:pt>
    <dgm:pt modelId="{23DC40AB-7D2E-4511-8319-AAB6E8D41169}" type="pres">
      <dgm:prSet presAssocID="{BCA9277C-DB93-4FA7-A96A-C7D97CB83194}" presName="spacer" presStyleCnt="0"/>
      <dgm:spPr/>
    </dgm:pt>
    <dgm:pt modelId="{274692F2-18C6-42E1-82A4-10FED12CDD4E}" type="pres">
      <dgm:prSet presAssocID="{45F0F8E4-5AFA-43FD-8450-EEEBC560327C}" presName="parentText" presStyleLbl="node1" presStyleIdx="2" presStyleCnt="3">
        <dgm:presLayoutVars>
          <dgm:chMax val="0"/>
          <dgm:bulletEnabled val="1"/>
        </dgm:presLayoutVars>
      </dgm:prSet>
      <dgm:spPr/>
    </dgm:pt>
  </dgm:ptLst>
  <dgm:cxnLst>
    <dgm:cxn modelId="{D3FC532E-63AC-4F95-A917-658315E2170A}" type="presOf" srcId="{45F0F8E4-5AFA-43FD-8450-EEEBC560327C}" destId="{274692F2-18C6-42E1-82A4-10FED12CDD4E}" srcOrd="0" destOrd="0" presId="urn:microsoft.com/office/officeart/2005/8/layout/vList2"/>
    <dgm:cxn modelId="{00F55E38-C4D0-4D2C-A0DD-DAE9D517027F}" type="presOf" srcId="{F33C2F15-8877-4025-8656-9A2FEE634A74}" destId="{5ACAB7AF-779E-45FE-A846-0AC835684DDA}" srcOrd="0" destOrd="0" presId="urn:microsoft.com/office/officeart/2005/8/layout/vList2"/>
    <dgm:cxn modelId="{30D8AB3D-441F-4531-BA1E-B7050E0C3F43}" srcId="{56FDF8B8-2AEF-47E2-A427-CA623355129D}" destId="{45F0F8E4-5AFA-43FD-8450-EEEBC560327C}" srcOrd="2" destOrd="0" parTransId="{D0F75173-3F63-4541-8EC9-B4B640A4229C}" sibTransId="{1C1980C3-0CB7-44A6-915F-FA807E78C960}"/>
    <dgm:cxn modelId="{98543E6D-7C24-4723-8359-DD9BB97AA354}" type="presOf" srcId="{55088629-2818-480B-8E1B-5B2F552812F6}" destId="{78B6753E-7B36-4DD3-834F-AE918E0ADDFC}" srcOrd="0" destOrd="0" presId="urn:microsoft.com/office/officeart/2005/8/layout/vList2"/>
    <dgm:cxn modelId="{3087A9B0-F56A-46D1-9577-869AA1B4B218}" type="presOf" srcId="{56FDF8B8-2AEF-47E2-A427-CA623355129D}" destId="{7B601FB4-33DB-4116-A2BE-F11C1DC60563}" srcOrd="0" destOrd="0" presId="urn:microsoft.com/office/officeart/2005/8/layout/vList2"/>
    <dgm:cxn modelId="{4F5415D5-E883-48D6-8EF5-CF887AF85CE6}" srcId="{56FDF8B8-2AEF-47E2-A427-CA623355129D}" destId="{55088629-2818-480B-8E1B-5B2F552812F6}" srcOrd="0" destOrd="0" parTransId="{C0CA2CE6-FEE5-425D-AEDE-9CDAA4B329B2}" sibTransId="{AA70828B-1C89-4AB5-BBEB-7B8B52C864E5}"/>
    <dgm:cxn modelId="{542494E4-E97B-473B-BD78-3AE05E809904}" srcId="{56FDF8B8-2AEF-47E2-A427-CA623355129D}" destId="{F33C2F15-8877-4025-8656-9A2FEE634A74}" srcOrd="1" destOrd="0" parTransId="{EE3AE4E3-029F-470F-898E-4E7CDE66C373}" sibTransId="{BCA9277C-DB93-4FA7-A96A-C7D97CB83194}"/>
    <dgm:cxn modelId="{14381D74-A15A-4ACE-83B3-6F980C0A8010}" type="presParOf" srcId="{7B601FB4-33DB-4116-A2BE-F11C1DC60563}" destId="{78B6753E-7B36-4DD3-834F-AE918E0ADDFC}" srcOrd="0" destOrd="0" presId="urn:microsoft.com/office/officeart/2005/8/layout/vList2"/>
    <dgm:cxn modelId="{F3780721-F440-49E9-B048-B2CD25614C34}" type="presParOf" srcId="{7B601FB4-33DB-4116-A2BE-F11C1DC60563}" destId="{F349070E-F497-4E6E-BFD5-FA2202E5C378}" srcOrd="1" destOrd="0" presId="urn:microsoft.com/office/officeart/2005/8/layout/vList2"/>
    <dgm:cxn modelId="{D118F183-F956-4D88-83DA-8A5E6F6B6D23}" type="presParOf" srcId="{7B601FB4-33DB-4116-A2BE-F11C1DC60563}" destId="{5ACAB7AF-779E-45FE-A846-0AC835684DDA}" srcOrd="2" destOrd="0" presId="urn:microsoft.com/office/officeart/2005/8/layout/vList2"/>
    <dgm:cxn modelId="{A3D11365-E2C8-418F-A97E-C53F3F930006}" type="presParOf" srcId="{7B601FB4-33DB-4116-A2BE-F11C1DC60563}" destId="{23DC40AB-7D2E-4511-8319-AAB6E8D41169}" srcOrd="3" destOrd="0" presId="urn:microsoft.com/office/officeart/2005/8/layout/vList2"/>
    <dgm:cxn modelId="{60B7A27E-D61A-47BE-AA9F-DB43B8AA513C}" type="presParOf" srcId="{7B601FB4-33DB-4116-A2BE-F11C1DC60563}" destId="{274692F2-18C6-42E1-82A4-10FED12CDD4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3FE170-45B1-4CA9-B1E2-E404FA5C63E3}"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pl-PL"/>
        </a:p>
      </dgm:t>
    </dgm:pt>
    <dgm:pt modelId="{1C56E86A-19C9-4824-AFD0-86D41F9DE9A2}">
      <dgm:prSet custT="1"/>
      <dgm:spPr/>
      <dgm:t>
        <a:bodyPr/>
        <a:lstStyle/>
        <a:p>
          <a:pPr algn="ctr"/>
          <a:r>
            <a:rPr lang="pl-PL" sz="2800" b="1" dirty="0"/>
            <a:t>Poinformować przełożonego </a:t>
          </a:r>
          <a:br>
            <a:rPr lang="pl-PL" sz="2800" b="1" dirty="0"/>
          </a:br>
          <a:r>
            <a:rPr lang="pl-PL" sz="2800" b="1" dirty="0"/>
            <a:t>o miejscu prowadzenia kontroli</a:t>
          </a:r>
        </a:p>
      </dgm:t>
    </dgm:pt>
    <dgm:pt modelId="{C489AD11-B4B1-4621-BF75-5FFE38BB67CF}" type="parTrans" cxnId="{28249383-62B8-406C-AF95-38A8CBC3241E}">
      <dgm:prSet/>
      <dgm:spPr/>
      <dgm:t>
        <a:bodyPr/>
        <a:lstStyle/>
        <a:p>
          <a:endParaRPr lang="pl-PL"/>
        </a:p>
      </dgm:t>
    </dgm:pt>
    <dgm:pt modelId="{C9463577-ED02-42B6-B4FF-03313156E6C9}" type="sibTrans" cxnId="{28249383-62B8-406C-AF95-38A8CBC3241E}">
      <dgm:prSet/>
      <dgm:spPr/>
      <dgm:t>
        <a:bodyPr/>
        <a:lstStyle/>
        <a:p>
          <a:endParaRPr lang="pl-PL"/>
        </a:p>
      </dgm:t>
    </dgm:pt>
    <dgm:pt modelId="{E6AF116B-DD8F-4735-9182-CA5B1935D27C}" type="pres">
      <dgm:prSet presAssocID="{F33FE170-45B1-4CA9-B1E2-E404FA5C63E3}" presName="linear" presStyleCnt="0">
        <dgm:presLayoutVars>
          <dgm:animLvl val="lvl"/>
          <dgm:resizeHandles val="exact"/>
        </dgm:presLayoutVars>
      </dgm:prSet>
      <dgm:spPr/>
    </dgm:pt>
    <dgm:pt modelId="{68DFE5F5-20A0-44C5-A0B7-F6FCCECCB907}" type="pres">
      <dgm:prSet presAssocID="{1C56E86A-19C9-4824-AFD0-86D41F9DE9A2}" presName="parentText" presStyleLbl="node1" presStyleIdx="0" presStyleCnt="1" custScaleY="100037">
        <dgm:presLayoutVars>
          <dgm:chMax val="0"/>
          <dgm:bulletEnabled val="1"/>
        </dgm:presLayoutVars>
      </dgm:prSet>
      <dgm:spPr/>
    </dgm:pt>
  </dgm:ptLst>
  <dgm:cxnLst>
    <dgm:cxn modelId="{137CDF70-D6FA-4D98-A942-A90F074DFC86}" type="presOf" srcId="{F33FE170-45B1-4CA9-B1E2-E404FA5C63E3}" destId="{E6AF116B-DD8F-4735-9182-CA5B1935D27C}" srcOrd="0" destOrd="0" presId="urn:microsoft.com/office/officeart/2005/8/layout/vList2"/>
    <dgm:cxn modelId="{28249383-62B8-406C-AF95-38A8CBC3241E}" srcId="{F33FE170-45B1-4CA9-B1E2-E404FA5C63E3}" destId="{1C56E86A-19C9-4824-AFD0-86D41F9DE9A2}" srcOrd="0" destOrd="0" parTransId="{C489AD11-B4B1-4621-BF75-5FFE38BB67CF}" sibTransId="{C9463577-ED02-42B6-B4FF-03313156E6C9}"/>
    <dgm:cxn modelId="{4CF3F58D-0B15-464B-ADA4-30584AD21256}" type="presOf" srcId="{1C56E86A-19C9-4824-AFD0-86D41F9DE9A2}" destId="{68DFE5F5-20A0-44C5-A0B7-F6FCCECCB907}" srcOrd="0" destOrd="0" presId="urn:microsoft.com/office/officeart/2005/8/layout/vList2"/>
    <dgm:cxn modelId="{2DA52ED3-DE9B-466F-9DD0-603D2E80902A}" type="presParOf" srcId="{E6AF116B-DD8F-4735-9182-CA5B1935D27C}" destId="{68DFE5F5-20A0-44C5-A0B7-F6FCCECCB90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BCFF1B-043F-43BB-8D3C-196FF61BCE15}"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pl-PL"/>
        </a:p>
      </dgm:t>
    </dgm:pt>
    <dgm:pt modelId="{BA187C0C-A984-4B4A-9EDE-4B58081BF305}">
      <dgm:prSet/>
      <dgm:spPr/>
      <dgm:t>
        <a:bodyPr/>
        <a:lstStyle/>
        <a:p>
          <a:r>
            <a:rPr lang="pl-PL" dirty="0"/>
            <a:t>Kontrole środowiskowe:</a:t>
          </a:r>
        </a:p>
      </dgm:t>
    </dgm:pt>
    <dgm:pt modelId="{8D68FB55-3954-4982-898B-F601E6D6CC61}" type="parTrans" cxnId="{9852C568-AF43-418E-A84A-757B77F49274}">
      <dgm:prSet/>
      <dgm:spPr/>
      <dgm:t>
        <a:bodyPr/>
        <a:lstStyle/>
        <a:p>
          <a:endParaRPr lang="pl-PL"/>
        </a:p>
      </dgm:t>
    </dgm:pt>
    <dgm:pt modelId="{1D11F429-2BC5-4A9A-9FA5-61FE155B6D39}" type="sibTrans" cxnId="{9852C568-AF43-418E-A84A-757B77F49274}">
      <dgm:prSet/>
      <dgm:spPr/>
      <dgm:t>
        <a:bodyPr/>
        <a:lstStyle/>
        <a:p>
          <a:endParaRPr lang="pl-PL"/>
        </a:p>
      </dgm:t>
    </dgm:pt>
    <dgm:pt modelId="{E220DF16-5F0D-4968-9D21-F9E575038511}">
      <dgm:prSet custT="1"/>
      <dgm:spPr/>
      <dgm:t>
        <a:bodyPr/>
        <a:lstStyle/>
        <a:p>
          <a:pPr algn="ctr"/>
          <a:r>
            <a:rPr lang="pl-PL" sz="2400" dirty="0"/>
            <a:t>33 </a:t>
          </a:r>
          <a:r>
            <a:rPr lang="pl-PL" sz="2000" dirty="0"/>
            <a:t>Wydział Ochrony Środowiska</a:t>
          </a:r>
        </a:p>
      </dgm:t>
    </dgm:pt>
    <dgm:pt modelId="{CF4644F9-9B87-411F-BF4F-E026E5772809}" type="parTrans" cxnId="{2DE0A92E-D07A-4954-8026-5C904F914D2F}">
      <dgm:prSet/>
      <dgm:spPr/>
      <dgm:t>
        <a:bodyPr/>
        <a:lstStyle/>
        <a:p>
          <a:endParaRPr lang="pl-PL"/>
        </a:p>
      </dgm:t>
    </dgm:pt>
    <dgm:pt modelId="{AEDEF363-BBA4-4B46-9B9E-9519BCD0555B}" type="sibTrans" cxnId="{2DE0A92E-D07A-4954-8026-5C904F914D2F}">
      <dgm:prSet/>
      <dgm:spPr/>
      <dgm:t>
        <a:bodyPr/>
        <a:lstStyle/>
        <a:p>
          <a:endParaRPr lang="pl-PL"/>
        </a:p>
      </dgm:t>
    </dgm:pt>
    <dgm:pt modelId="{7AE3FF43-39B6-4559-ADA4-C53C63DBB5A5}">
      <dgm:prSet/>
      <dgm:spPr/>
      <dgm:t>
        <a:bodyPr/>
        <a:lstStyle/>
        <a:p>
          <a:pPr algn="l"/>
          <a:r>
            <a:rPr lang="pl-PL" sz="1800" dirty="0"/>
            <a:t>15 Referat ds. Odpadów</a:t>
          </a:r>
        </a:p>
      </dgm:t>
    </dgm:pt>
    <dgm:pt modelId="{8E6EDF18-C129-42C3-9A50-DFD66AC608FB}" type="parTrans" cxnId="{C9D16F9A-0F96-495A-A116-8FECBFE69220}">
      <dgm:prSet/>
      <dgm:spPr/>
      <dgm:t>
        <a:bodyPr/>
        <a:lstStyle/>
        <a:p>
          <a:endParaRPr lang="pl-PL"/>
        </a:p>
      </dgm:t>
    </dgm:pt>
    <dgm:pt modelId="{04A78B3E-7C2C-4CDF-993B-432B0C1C2EFE}" type="sibTrans" cxnId="{C9D16F9A-0F96-495A-A116-8FECBFE69220}">
      <dgm:prSet/>
      <dgm:spPr/>
      <dgm:t>
        <a:bodyPr/>
        <a:lstStyle/>
        <a:p>
          <a:endParaRPr lang="pl-PL"/>
        </a:p>
      </dgm:t>
    </dgm:pt>
    <dgm:pt modelId="{1697BB8E-00E1-4287-BE2A-782CC169BA46}">
      <dgm:prSet/>
      <dgm:spPr/>
      <dgm:t>
        <a:bodyPr/>
        <a:lstStyle/>
        <a:p>
          <a:pPr algn="l"/>
          <a:r>
            <a:rPr lang="pl-PL" sz="1800" dirty="0"/>
            <a:t>18 Referat ds. Ekologicznych</a:t>
          </a:r>
        </a:p>
      </dgm:t>
    </dgm:pt>
    <dgm:pt modelId="{5233F638-02BC-4518-AC36-2DD2A6678AF0}" type="parTrans" cxnId="{7C30845C-E058-4E5C-B091-813A95923488}">
      <dgm:prSet/>
      <dgm:spPr/>
      <dgm:t>
        <a:bodyPr/>
        <a:lstStyle/>
        <a:p>
          <a:endParaRPr lang="pl-PL"/>
        </a:p>
      </dgm:t>
    </dgm:pt>
    <dgm:pt modelId="{C9182141-405C-4C92-A728-CFBCDA9B1DD3}" type="sibTrans" cxnId="{7C30845C-E058-4E5C-B091-813A95923488}">
      <dgm:prSet/>
      <dgm:spPr/>
      <dgm:t>
        <a:bodyPr/>
        <a:lstStyle/>
        <a:p>
          <a:endParaRPr lang="pl-PL"/>
        </a:p>
      </dgm:t>
    </dgm:pt>
    <dgm:pt modelId="{8AC6F22F-681E-4F31-B663-22EEE97057A2}" type="pres">
      <dgm:prSet presAssocID="{FEBCFF1B-043F-43BB-8D3C-196FF61BCE15}" presName="Name0" presStyleCnt="0">
        <dgm:presLayoutVars>
          <dgm:dir/>
          <dgm:animLvl val="lvl"/>
          <dgm:resizeHandles val="exact"/>
        </dgm:presLayoutVars>
      </dgm:prSet>
      <dgm:spPr/>
    </dgm:pt>
    <dgm:pt modelId="{8053ABF3-C77F-4964-A0B5-FB4BF39EDB9F}" type="pres">
      <dgm:prSet presAssocID="{BA187C0C-A984-4B4A-9EDE-4B58081BF305}" presName="linNode" presStyleCnt="0"/>
      <dgm:spPr/>
    </dgm:pt>
    <dgm:pt modelId="{C9E8728F-BDB9-4DA6-B5A3-0A359D37AD2D}" type="pres">
      <dgm:prSet presAssocID="{BA187C0C-A984-4B4A-9EDE-4B58081BF305}" presName="parentText" presStyleLbl="node1" presStyleIdx="0" presStyleCnt="1" custScaleX="80212">
        <dgm:presLayoutVars>
          <dgm:chMax val="1"/>
          <dgm:bulletEnabled val="1"/>
        </dgm:presLayoutVars>
      </dgm:prSet>
      <dgm:spPr/>
    </dgm:pt>
    <dgm:pt modelId="{47547395-CB28-441E-831E-047E53C6AB8D}" type="pres">
      <dgm:prSet presAssocID="{BA187C0C-A984-4B4A-9EDE-4B58081BF305}" presName="descendantText" presStyleLbl="alignAccFollowNode1" presStyleIdx="0" presStyleCnt="1" custScaleX="121334">
        <dgm:presLayoutVars>
          <dgm:bulletEnabled val="1"/>
        </dgm:presLayoutVars>
      </dgm:prSet>
      <dgm:spPr/>
    </dgm:pt>
  </dgm:ptLst>
  <dgm:cxnLst>
    <dgm:cxn modelId="{241C520F-1814-4619-89BD-2D8511CBC184}" type="presOf" srcId="{7AE3FF43-39B6-4559-ADA4-C53C63DBB5A5}" destId="{47547395-CB28-441E-831E-047E53C6AB8D}" srcOrd="0" destOrd="1" presId="urn:microsoft.com/office/officeart/2005/8/layout/vList5"/>
    <dgm:cxn modelId="{2DE0A92E-D07A-4954-8026-5C904F914D2F}" srcId="{BA187C0C-A984-4B4A-9EDE-4B58081BF305}" destId="{E220DF16-5F0D-4968-9D21-F9E575038511}" srcOrd="0" destOrd="0" parTransId="{CF4644F9-9B87-411F-BF4F-E026E5772809}" sibTransId="{AEDEF363-BBA4-4B46-9B9E-9519BCD0555B}"/>
    <dgm:cxn modelId="{7C30845C-E058-4E5C-B091-813A95923488}" srcId="{BA187C0C-A984-4B4A-9EDE-4B58081BF305}" destId="{1697BB8E-00E1-4287-BE2A-782CC169BA46}" srcOrd="2" destOrd="0" parTransId="{5233F638-02BC-4518-AC36-2DD2A6678AF0}" sibTransId="{C9182141-405C-4C92-A728-CFBCDA9B1DD3}"/>
    <dgm:cxn modelId="{9852C568-AF43-418E-A84A-757B77F49274}" srcId="{FEBCFF1B-043F-43BB-8D3C-196FF61BCE15}" destId="{BA187C0C-A984-4B4A-9EDE-4B58081BF305}" srcOrd="0" destOrd="0" parTransId="{8D68FB55-3954-4982-898B-F601E6D6CC61}" sibTransId="{1D11F429-2BC5-4A9A-9FA5-61FE155B6D39}"/>
    <dgm:cxn modelId="{AE94347F-1621-4353-A6B7-DC17B5050E7B}" type="presOf" srcId="{1697BB8E-00E1-4287-BE2A-782CC169BA46}" destId="{47547395-CB28-441E-831E-047E53C6AB8D}" srcOrd="0" destOrd="2" presId="urn:microsoft.com/office/officeart/2005/8/layout/vList5"/>
    <dgm:cxn modelId="{C9D16F9A-0F96-495A-A116-8FECBFE69220}" srcId="{BA187C0C-A984-4B4A-9EDE-4B58081BF305}" destId="{7AE3FF43-39B6-4559-ADA4-C53C63DBB5A5}" srcOrd="1" destOrd="0" parTransId="{8E6EDF18-C129-42C3-9A50-DFD66AC608FB}" sibTransId="{04A78B3E-7C2C-4CDF-993B-432B0C1C2EFE}"/>
    <dgm:cxn modelId="{BB6DBAAA-2566-43DD-896F-82E55F1D2D7B}" type="presOf" srcId="{BA187C0C-A984-4B4A-9EDE-4B58081BF305}" destId="{C9E8728F-BDB9-4DA6-B5A3-0A359D37AD2D}" srcOrd="0" destOrd="0" presId="urn:microsoft.com/office/officeart/2005/8/layout/vList5"/>
    <dgm:cxn modelId="{32EE09BF-10A0-43ED-8169-3FB40B146E00}" type="presOf" srcId="{FEBCFF1B-043F-43BB-8D3C-196FF61BCE15}" destId="{8AC6F22F-681E-4F31-B663-22EEE97057A2}" srcOrd="0" destOrd="0" presId="urn:microsoft.com/office/officeart/2005/8/layout/vList5"/>
    <dgm:cxn modelId="{B9285DC1-87C1-4190-BF76-CA1055D15053}" type="presOf" srcId="{E220DF16-5F0D-4968-9D21-F9E575038511}" destId="{47547395-CB28-441E-831E-047E53C6AB8D}" srcOrd="0" destOrd="0" presId="urn:microsoft.com/office/officeart/2005/8/layout/vList5"/>
    <dgm:cxn modelId="{084F327D-9646-4084-A899-871145C22F2D}" type="presParOf" srcId="{8AC6F22F-681E-4F31-B663-22EEE97057A2}" destId="{8053ABF3-C77F-4964-A0B5-FB4BF39EDB9F}" srcOrd="0" destOrd="0" presId="urn:microsoft.com/office/officeart/2005/8/layout/vList5"/>
    <dgm:cxn modelId="{5F693CAC-C461-412B-8A76-3CBB3209FA84}" type="presParOf" srcId="{8053ABF3-C77F-4964-A0B5-FB4BF39EDB9F}" destId="{C9E8728F-BDB9-4DA6-B5A3-0A359D37AD2D}" srcOrd="0" destOrd="0" presId="urn:microsoft.com/office/officeart/2005/8/layout/vList5"/>
    <dgm:cxn modelId="{E4CEB3E5-7FD6-4F72-BC6E-F0B7240BB4E0}" type="presParOf" srcId="{8053ABF3-C77F-4964-A0B5-FB4BF39EDB9F}" destId="{47547395-CB28-441E-831E-047E53C6AB8D}"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BCFF1B-043F-43BB-8D3C-196FF61BCE15}"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pl-PL"/>
        </a:p>
      </dgm:t>
    </dgm:pt>
    <dgm:pt modelId="{BA187C0C-A984-4B4A-9EDE-4B58081BF305}">
      <dgm:prSet custT="1"/>
      <dgm:spPr/>
      <dgm:t>
        <a:bodyPr/>
        <a:lstStyle/>
        <a:p>
          <a:r>
            <a:rPr lang="pl-PL" sz="1800" dirty="0"/>
            <a:t>Kontrole doraźne:</a:t>
          </a:r>
        </a:p>
      </dgm:t>
    </dgm:pt>
    <dgm:pt modelId="{8D68FB55-3954-4982-898B-F601E6D6CC61}" type="parTrans" cxnId="{9852C568-AF43-418E-A84A-757B77F49274}">
      <dgm:prSet/>
      <dgm:spPr/>
      <dgm:t>
        <a:bodyPr/>
        <a:lstStyle/>
        <a:p>
          <a:endParaRPr lang="pl-PL"/>
        </a:p>
      </dgm:t>
    </dgm:pt>
    <dgm:pt modelId="{1D11F429-2BC5-4A9A-9FA5-61FE155B6D39}" type="sibTrans" cxnId="{9852C568-AF43-418E-A84A-757B77F49274}">
      <dgm:prSet/>
      <dgm:spPr/>
      <dgm:t>
        <a:bodyPr/>
        <a:lstStyle/>
        <a:p>
          <a:endParaRPr lang="pl-PL"/>
        </a:p>
      </dgm:t>
    </dgm:pt>
    <dgm:pt modelId="{E220DF16-5F0D-4968-9D21-F9E575038511}">
      <dgm:prSet custT="1"/>
      <dgm:spPr/>
      <dgm:t>
        <a:bodyPr/>
        <a:lstStyle/>
        <a:p>
          <a:r>
            <a:rPr lang="pl-PL" sz="1800" dirty="0"/>
            <a:t>Pozostali funkcjonariusze</a:t>
          </a:r>
        </a:p>
      </dgm:t>
    </dgm:pt>
    <dgm:pt modelId="{CF4644F9-9B87-411F-BF4F-E026E5772809}" type="parTrans" cxnId="{2DE0A92E-D07A-4954-8026-5C904F914D2F}">
      <dgm:prSet/>
      <dgm:spPr/>
      <dgm:t>
        <a:bodyPr/>
        <a:lstStyle/>
        <a:p>
          <a:endParaRPr lang="pl-PL"/>
        </a:p>
      </dgm:t>
    </dgm:pt>
    <dgm:pt modelId="{AEDEF363-BBA4-4B46-9B9E-9519BCD0555B}" type="sibTrans" cxnId="{2DE0A92E-D07A-4954-8026-5C904F914D2F}">
      <dgm:prSet/>
      <dgm:spPr/>
      <dgm:t>
        <a:bodyPr/>
        <a:lstStyle/>
        <a:p>
          <a:endParaRPr lang="pl-PL"/>
        </a:p>
      </dgm:t>
    </dgm:pt>
    <dgm:pt modelId="{8AC6F22F-681E-4F31-B663-22EEE97057A2}" type="pres">
      <dgm:prSet presAssocID="{FEBCFF1B-043F-43BB-8D3C-196FF61BCE15}" presName="Name0" presStyleCnt="0">
        <dgm:presLayoutVars>
          <dgm:dir/>
          <dgm:animLvl val="lvl"/>
          <dgm:resizeHandles val="exact"/>
        </dgm:presLayoutVars>
      </dgm:prSet>
      <dgm:spPr/>
    </dgm:pt>
    <dgm:pt modelId="{8053ABF3-C77F-4964-A0B5-FB4BF39EDB9F}" type="pres">
      <dgm:prSet presAssocID="{BA187C0C-A984-4B4A-9EDE-4B58081BF305}" presName="linNode" presStyleCnt="0"/>
      <dgm:spPr/>
    </dgm:pt>
    <dgm:pt modelId="{C9E8728F-BDB9-4DA6-B5A3-0A359D37AD2D}" type="pres">
      <dgm:prSet presAssocID="{BA187C0C-A984-4B4A-9EDE-4B58081BF305}" presName="parentText" presStyleLbl="node1" presStyleIdx="0" presStyleCnt="1" custScaleX="80212">
        <dgm:presLayoutVars>
          <dgm:chMax val="1"/>
          <dgm:bulletEnabled val="1"/>
        </dgm:presLayoutVars>
      </dgm:prSet>
      <dgm:spPr/>
    </dgm:pt>
    <dgm:pt modelId="{47547395-CB28-441E-831E-047E53C6AB8D}" type="pres">
      <dgm:prSet presAssocID="{BA187C0C-A984-4B4A-9EDE-4B58081BF305}" presName="descendantText" presStyleLbl="alignAccFollowNode1" presStyleIdx="0" presStyleCnt="1">
        <dgm:presLayoutVars>
          <dgm:bulletEnabled val="1"/>
        </dgm:presLayoutVars>
      </dgm:prSet>
      <dgm:spPr/>
    </dgm:pt>
  </dgm:ptLst>
  <dgm:cxnLst>
    <dgm:cxn modelId="{2DE0A92E-D07A-4954-8026-5C904F914D2F}" srcId="{BA187C0C-A984-4B4A-9EDE-4B58081BF305}" destId="{E220DF16-5F0D-4968-9D21-F9E575038511}" srcOrd="0" destOrd="0" parTransId="{CF4644F9-9B87-411F-BF4F-E026E5772809}" sibTransId="{AEDEF363-BBA4-4B46-9B9E-9519BCD0555B}"/>
    <dgm:cxn modelId="{9852C568-AF43-418E-A84A-757B77F49274}" srcId="{FEBCFF1B-043F-43BB-8D3C-196FF61BCE15}" destId="{BA187C0C-A984-4B4A-9EDE-4B58081BF305}" srcOrd="0" destOrd="0" parTransId="{8D68FB55-3954-4982-898B-F601E6D6CC61}" sibTransId="{1D11F429-2BC5-4A9A-9FA5-61FE155B6D39}"/>
    <dgm:cxn modelId="{BB6DBAAA-2566-43DD-896F-82E55F1D2D7B}" type="presOf" srcId="{BA187C0C-A984-4B4A-9EDE-4B58081BF305}" destId="{C9E8728F-BDB9-4DA6-B5A3-0A359D37AD2D}" srcOrd="0" destOrd="0" presId="urn:microsoft.com/office/officeart/2005/8/layout/vList5"/>
    <dgm:cxn modelId="{32EE09BF-10A0-43ED-8169-3FB40B146E00}" type="presOf" srcId="{FEBCFF1B-043F-43BB-8D3C-196FF61BCE15}" destId="{8AC6F22F-681E-4F31-B663-22EEE97057A2}" srcOrd="0" destOrd="0" presId="urn:microsoft.com/office/officeart/2005/8/layout/vList5"/>
    <dgm:cxn modelId="{B9285DC1-87C1-4190-BF76-CA1055D15053}" type="presOf" srcId="{E220DF16-5F0D-4968-9D21-F9E575038511}" destId="{47547395-CB28-441E-831E-047E53C6AB8D}" srcOrd="0" destOrd="0" presId="urn:microsoft.com/office/officeart/2005/8/layout/vList5"/>
    <dgm:cxn modelId="{084F327D-9646-4084-A899-871145C22F2D}" type="presParOf" srcId="{8AC6F22F-681E-4F31-B663-22EEE97057A2}" destId="{8053ABF3-C77F-4964-A0B5-FB4BF39EDB9F}" srcOrd="0" destOrd="0" presId="urn:microsoft.com/office/officeart/2005/8/layout/vList5"/>
    <dgm:cxn modelId="{5F693CAC-C461-412B-8A76-3CBB3209FA84}" type="presParOf" srcId="{8053ABF3-C77F-4964-A0B5-FB4BF39EDB9F}" destId="{C9E8728F-BDB9-4DA6-B5A3-0A359D37AD2D}" srcOrd="0" destOrd="0" presId="urn:microsoft.com/office/officeart/2005/8/layout/vList5"/>
    <dgm:cxn modelId="{E4CEB3E5-7FD6-4F72-BC6E-F0B7240BB4E0}" type="presParOf" srcId="{8053ABF3-C77F-4964-A0B5-FB4BF39EDB9F}" destId="{47547395-CB28-441E-831E-047E53C6AB8D}"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FB75B1-4322-4DB8-9C44-4F570734D449}" type="doc">
      <dgm:prSet loTypeId="urn:microsoft.com/office/officeart/2005/8/layout/process1" loCatId="process" qsTypeId="urn:microsoft.com/office/officeart/2005/8/quickstyle/3d3" qsCatId="3D" csTypeId="urn:microsoft.com/office/officeart/2005/8/colors/accent5_2" csCatId="accent5" phldr="1"/>
      <dgm:spPr/>
      <dgm:t>
        <a:bodyPr/>
        <a:lstStyle/>
        <a:p>
          <a:endParaRPr lang="pl-PL"/>
        </a:p>
      </dgm:t>
    </dgm:pt>
    <dgm:pt modelId="{5EDAD6C4-1451-4F84-BE9A-EB83135B731D}">
      <dgm:prSet custT="1"/>
      <dgm:spPr>
        <a:solidFill>
          <a:schemeClr val="accent4">
            <a:lumMod val="60000"/>
            <a:lumOff val="40000"/>
          </a:schemeClr>
        </a:solidFill>
      </dgm:spPr>
      <dgm:t>
        <a:bodyPr/>
        <a:lstStyle/>
        <a:p>
          <a:r>
            <a:rPr lang="pl-PL" sz="2400" dirty="0">
              <a:solidFill>
                <a:schemeClr val="tx1"/>
              </a:solidFill>
            </a:rPr>
            <a:t>1 strażnik</a:t>
          </a:r>
        </a:p>
      </dgm:t>
    </dgm:pt>
    <dgm:pt modelId="{0EC9CEBA-B295-480A-918D-1AD7F70EA9B7}" type="parTrans" cxnId="{37EA180D-2BD5-483F-B530-370DCDD76AEE}">
      <dgm:prSet/>
      <dgm:spPr/>
      <dgm:t>
        <a:bodyPr/>
        <a:lstStyle/>
        <a:p>
          <a:endParaRPr lang="pl-PL" sz="2400"/>
        </a:p>
      </dgm:t>
    </dgm:pt>
    <dgm:pt modelId="{B69CA5F7-F05B-4C9B-B983-BB5D49C5F831}" type="sibTrans" cxnId="{37EA180D-2BD5-483F-B530-370DCDD76AEE}">
      <dgm:prSet custT="1"/>
      <dgm:spPr>
        <a:solidFill>
          <a:srgbClr val="FF0000"/>
        </a:solidFill>
      </dgm:spPr>
      <dgm:t>
        <a:bodyPr/>
        <a:lstStyle/>
        <a:p>
          <a:endParaRPr lang="pl-PL" sz="1600"/>
        </a:p>
      </dgm:t>
    </dgm:pt>
    <dgm:pt modelId="{BCA80A02-D1F0-420A-8612-498026AD1E72}">
      <dgm:prSet custT="1"/>
      <dgm:spPr>
        <a:solidFill>
          <a:schemeClr val="accent4">
            <a:lumMod val="60000"/>
            <a:lumOff val="40000"/>
          </a:schemeClr>
        </a:solidFill>
      </dgm:spPr>
      <dgm:t>
        <a:bodyPr/>
        <a:lstStyle/>
        <a:p>
          <a:r>
            <a:rPr lang="pl-PL" sz="2000" dirty="0">
              <a:solidFill>
                <a:schemeClr val="tx1"/>
              </a:solidFill>
            </a:rPr>
            <a:t>1650 mieszkańców</a:t>
          </a:r>
        </a:p>
      </dgm:t>
    </dgm:pt>
    <dgm:pt modelId="{90260BF1-68F8-44F7-AD08-C0F8630D2CAC}" type="parTrans" cxnId="{F0A03AB4-E620-4633-8E79-D928A58C765B}">
      <dgm:prSet/>
      <dgm:spPr/>
      <dgm:t>
        <a:bodyPr/>
        <a:lstStyle/>
        <a:p>
          <a:endParaRPr lang="pl-PL" sz="2400"/>
        </a:p>
      </dgm:t>
    </dgm:pt>
    <dgm:pt modelId="{DDA8E346-2D6C-428A-8434-14EE4780DC9E}" type="sibTrans" cxnId="{F0A03AB4-E620-4633-8E79-D928A58C765B}">
      <dgm:prSet/>
      <dgm:spPr/>
      <dgm:t>
        <a:bodyPr/>
        <a:lstStyle/>
        <a:p>
          <a:endParaRPr lang="pl-PL" sz="2400"/>
        </a:p>
      </dgm:t>
    </dgm:pt>
    <dgm:pt modelId="{7BC1E14C-A653-43A5-BF67-B98F79D2CD08}" type="pres">
      <dgm:prSet presAssocID="{7AFB75B1-4322-4DB8-9C44-4F570734D449}" presName="Name0" presStyleCnt="0">
        <dgm:presLayoutVars>
          <dgm:dir/>
          <dgm:resizeHandles val="exact"/>
        </dgm:presLayoutVars>
      </dgm:prSet>
      <dgm:spPr/>
    </dgm:pt>
    <dgm:pt modelId="{5795ABF2-F5C2-4F4B-BDB7-0F7441F23469}" type="pres">
      <dgm:prSet presAssocID="{5EDAD6C4-1451-4F84-BE9A-EB83135B731D}" presName="node" presStyleLbl="node1" presStyleIdx="0" presStyleCnt="2" custScaleX="100098">
        <dgm:presLayoutVars>
          <dgm:bulletEnabled val="1"/>
        </dgm:presLayoutVars>
      </dgm:prSet>
      <dgm:spPr/>
    </dgm:pt>
    <dgm:pt modelId="{98B5FE84-F59A-4998-8BEA-88AF3EB9D502}" type="pres">
      <dgm:prSet presAssocID="{B69CA5F7-F05B-4C9B-B983-BB5D49C5F831}" presName="sibTrans" presStyleLbl="sibTrans2D1" presStyleIdx="0" presStyleCnt="1"/>
      <dgm:spPr/>
    </dgm:pt>
    <dgm:pt modelId="{617013E2-994C-415B-8B64-561D1A08C9E7}" type="pres">
      <dgm:prSet presAssocID="{B69CA5F7-F05B-4C9B-B983-BB5D49C5F831}" presName="connectorText" presStyleLbl="sibTrans2D1" presStyleIdx="0" presStyleCnt="1"/>
      <dgm:spPr/>
    </dgm:pt>
    <dgm:pt modelId="{C0A00DF4-809D-4410-8962-BDA1C9BFD3F2}" type="pres">
      <dgm:prSet presAssocID="{BCA80A02-D1F0-420A-8612-498026AD1E72}" presName="node" presStyleLbl="node1" presStyleIdx="1" presStyleCnt="2" custScaleX="100098">
        <dgm:presLayoutVars>
          <dgm:bulletEnabled val="1"/>
        </dgm:presLayoutVars>
      </dgm:prSet>
      <dgm:spPr/>
    </dgm:pt>
  </dgm:ptLst>
  <dgm:cxnLst>
    <dgm:cxn modelId="{6C714B07-1E96-4D1A-A694-D97544FEEF7E}" type="presOf" srcId="{B69CA5F7-F05B-4C9B-B983-BB5D49C5F831}" destId="{98B5FE84-F59A-4998-8BEA-88AF3EB9D502}" srcOrd="0" destOrd="0" presId="urn:microsoft.com/office/officeart/2005/8/layout/process1"/>
    <dgm:cxn modelId="{37EA180D-2BD5-483F-B530-370DCDD76AEE}" srcId="{7AFB75B1-4322-4DB8-9C44-4F570734D449}" destId="{5EDAD6C4-1451-4F84-BE9A-EB83135B731D}" srcOrd="0" destOrd="0" parTransId="{0EC9CEBA-B295-480A-918D-1AD7F70EA9B7}" sibTransId="{B69CA5F7-F05B-4C9B-B983-BB5D49C5F831}"/>
    <dgm:cxn modelId="{A8B22746-B07A-4CAC-921F-A5DAFEA41C85}" type="presOf" srcId="{B69CA5F7-F05B-4C9B-B983-BB5D49C5F831}" destId="{617013E2-994C-415B-8B64-561D1A08C9E7}" srcOrd="1" destOrd="0" presId="urn:microsoft.com/office/officeart/2005/8/layout/process1"/>
    <dgm:cxn modelId="{976E3150-F711-4430-8366-36F78CE4BD8B}" type="presOf" srcId="{5EDAD6C4-1451-4F84-BE9A-EB83135B731D}" destId="{5795ABF2-F5C2-4F4B-BDB7-0F7441F23469}" srcOrd="0" destOrd="0" presId="urn:microsoft.com/office/officeart/2005/8/layout/process1"/>
    <dgm:cxn modelId="{19155571-6759-4695-A336-BBDDBB5ADA20}" type="presOf" srcId="{BCA80A02-D1F0-420A-8612-498026AD1E72}" destId="{C0A00DF4-809D-4410-8962-BDA1C9BFD3F2}" srcOrd="0" destOrd="0" presId="urn:microsoft.com/office/officeart/2005/8/layout/process1"/>
    <dgm:cxn modelId="{F0A03AB4-E620-4633-8E79-D928A58C765B}" srcId="{7AFB75B1-4322-4DB8-9C44-4F570734D449}" destId="{BCA80A02-D1F0-420A-8612-498026AD1E72}" srcOrd="1" destOrd="0" parTransId="{90260BF1-68F8-44F7-AD08-C0F8630D2CAC}" sibTransId="{DDA8E346-2D6C-428A-8434-14EE4780DC9E}"/>
    <dgm:cxn modelId="{0512DED5-F1E5-40A2-B46C-5AF8D53B2C17}" type="presOf" srcId="{7AFB75B1-4322-4DB8-9C44-4F570734D449}" destId="{7BC1E14C-A653-43A5-BF67-B98F79D2CD08}" srcOrd="0" destOrd="0" presId="urn:microsoft.com/office/officeart/2005/8/layout/process1"/>
    <dgm:cxn modelId="{08EEF579-E0D1-44E2-932E-58568033FC05}" type="presParOf" srcId="{7BC1E14C-A653-43A5-BF67-B98F79D2CD08}" destId="{5795ABF2-F5C2-4F4B-BDB7-0F7441F23469}" srcOrd="0" destOrd="0" presId="urn:microsoft.com/office/officeart/2005/8/layout/process1"/>
    <dgm:cxn modelId="{5080DB88-28CE-4122-BC41-3A758B94744D}" type="presParOf" srcId="{7BC1E14C-A653-43A5-BF67-B98F79D2CD08}" destId="{98B5FE84-F59A-4998-8BEA-88AF3EB9D502}" srcOrd="1" destOrd="0" presId="urn:microsoft.com/office/officeart/2005/8/layout/process1"/>
    <dgm:cxn modelId="{761718AD-FEF4-41DA-A605-2F7660E29789}" type="presParOf" srcId="{98B5FE84-F59A-4998-8BEA-88AF3EB9D502}" destId="{617013E2-994C-415B-8B64-561D1A08C9E7}" srcOrd="0" destOrd="0" presId="urn:microsoft.com/office/officeart/2005/8/layout/process1"/>
    <dgm:cxn modelId="{489662CC-D055-4A4D-ACEF-346B7FD55AEA}" type="presParOf" srcId="{7BC1E14C-A653-43A5-BF67-B98F79D2CD08}" destId="{C0A00DF4-809D-4410-8962-BDA1C9BFD3F2}" srcOrd="2" destOrd="0" presId="urn:microsoft.com/office/officeart/2005/8/layout/process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289948-495A-4AD2-8351-48F064703274}"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pl-PL"/>
        </a:p>
      </dgm:t>
    </dgm:pt>
    <dgm:pt modelId="{E623DAE2-E7BC-4BE9-BDE3-4AE2A90E8597}">
      <dgm:prSet phldrT="[Tekst]" custT="1"/>
      <dgm:spPr/>
      <dgm:t>
        <a:bodyPr/>
        <a:lstStyle/>
        <a:p>
          <a:r>
            <a:rPr lang="pl-PL" sz="2400" baseline="0" dirty="0"/>
            <a:t>Kontrole interwencyjne</a:t>
          </a:r>
          <a:endParaRPr lang="pl-PL" sz="2400" dirty="0"/>
        </a:p>
      </dgm:t>
    </dgm:pt>
    <dgm:pt modelId="{6CF6CEDA-25A8-413D-B443-934B1232709A}" type="parTrans" cxnId="{A319A23F-E0FF-492C-ACC5-EFFA7E3F1608}">
      <dgm:prSet/>
      <dgm:spPr/>
      <dgm:t>
        <a:bodyPr/>
        <a:lstStyle/>
        <a:p>
          <a:endParaRPr lang="pl-PL"/>
        </a:p>
      </dgm:t>
    </dgm:pt>
    <dgm:pt modelId="{8B5EE271-31A4-4448-A5C4-F531AE307BC5}" type="sibTrans" cxnId="{A319A23F-E0FF-492C-ACC5-EFFA7E3F1608}">
      <dgm:prSet/>
      <dgm:spPr/>
      <dgm:t>
        <a:bodyPr/>
        <a:lstStyle/>
        <a:p>
          <a:endParaRPr lang="pl-PL"/>
        </a:p>
      </dgm:t>
    </dgm:pt>
    <dgm:pt modelId="{1BCBB7CA-97E1-4BAB-9605-79617E0885FE}">
      <dgm:prSet phldrT="[Tekst]"/>
      <dgm:spPr/>
      <dgm:t>
        <a:bodyPr/>
        <a:lstStyle/>
        <a:p>
          <a:r>
            <a:rPr lang="pl-PL" dirty="0"/>
            <a:t>Kontrole interwencyjne, wykonywane z zawiadomienia mieszkańców. Powinny być realizowane niezwłocznie po otrzymaniu zgłoszenia.</a:t>
          </a:r>
        </a:p>
      </dgm:t>
    </dgm:pt>
    <dgm:pt modelId="{900E834C-C844-4FA4-8DE5-F5C69008A3D0}" type="parTrans" cxnId="{4794BBBB-3117-4F40-895D-F0858043E153}">
      <dgm:prSet/>
      <dgm:spPr/>
      <dgm:t>
        <a:bodyPr/>
        <a:lstStyle/>
        <a:p>
          <a:endParaRPr lang="pl-PL"/>
        </a:p>
      </dgm:t>
    </dgm:pt>
    <dgm:pt modelId="{EA933DC3-5079-436A-8004-C75CFB625EDE}" type="sibTrans" cxnId="{4794BBBB-3117-4F40-895D-F0858043E153}">
      <dgm:prSet/>
      <dgm:spPr/>
      <dgm:t>
        <a:bodyPr/>
        <a:lstStyle/>
        <a:p>
          <a:endParaRPr lang="pl-PL"/>
        </a:p>
      </dgm:t>
    </dgm:pt>
    <dgm:pt modelId="{5F4C3432-2596-4039-8362-219A489B2427}">
      <dgm:prSet phldrT="[Tekst]" custT="1"/>
      <dgm:spPr/>
      <dgm:t>
        <a:bodyPr/>
        <a:lstStyle/>
        <a:p>
          <a:r>
            <a:rPr lang="pl-PL" sz="2000" baseline="0" dirty="0"/>
            <a:t>Kontrole rutynowe</a:t>
          </a:r>
        </a:p>
        <a:p>
          <a:r>
            <a:rPr lang="pl-PL" sz="2000" baseline="0" dirty="0"/>
            <a:t>(wg. harmonogramu)</a:t>
          </a:r>
          <a:endParaRPr lang="pl-PL" sz="2000" dirty="0"/>
        </a:p>
      </dgm:t>
    </dgm:pt>
    <dgm:pt modelId="{68469956-672F-4C09-AE2C-4DFE1D09EC26}" type="parTrans" cxnId="{F0E21D11-2207-4E63-A3FB-4E394BFB0871}">
      <dgm:prSet/>
      <dgm:spPr/>
      <dgm:t>
        <a:bodyPr/>
        <a:lstStyle/>
        <a:p>
          <a:endParaRPr lang="pl-PL"/>
        </a:p>
      </dgm:t>
    </dgm:pt>
    <dgm:pt modelId="{EC24BA26-DF19-41DB-A855-CE86E2F93779}" type="sibTrans" cxnId="{F0E21D11-2207-4E63-A3FB-4E394BFB0871}">
      <dgm:prSet/>
      <dgm:spPr/>
      <dgm:t>
        <a:bodyPr/>
        <a:lstStyle/>
        <a:p>
          <a:endParaRPr lang="pl-PL"/>
        </a:p>
      </dgm:t>
    </dgm:pt>
    <dgm:pt modelId="{E10A2E39-0147-404F-9202-55B90D14A0DD}">
      <dgm:prSet phldrT="[Tekst]"/>
      <dgm:spPr/>
      <dgm:t>
        <a:bodyPr/>
        <a:lstStyle/>
        <a:p>
          <a:r>
            <a:rPr lang="pl-PL" dirty="0"/>
            <a:t>Kontrole rutynowe odbywają się według wcześniej założonego planu i nie stanowią odpowiedzi na zgłoszenie. Służą głównie celom prewencyjnym i edukacyjnym. </a:t>
          </a:r>
        </a:p>
      </dgm:t>
    </dgm:pt>
    <dgm:pt modelId="{ADC87412-CBC4-428B-AA7F-3E5BC4BBD573}" type="parTrans" cxnId="{5855F889-2AFB-4F2A-BD48-A625A3E6E98B}">
      <dgm:prSet/>
      <dgm:spPr/>
      <dgm:t>
        <a:bodyPr/>
        <a:lstStyle/>
        <a:p>
          <a:endParaRPr lang="pl-PL"/>
        </a:p>
      </dgm:t>
    </dgm:pt>
    <dgm:pt modelId="{244853BB-B7D0-4FFA-9812-23EA3B859FB8}" type="sibTrans" cxnId="{5855F889-2AFB-4F2A-BD48-A625A3E6E98B}">
      <dgm:prSet/>
      <dgm:spPr/>
      <dgm:t>
        <a:bodyPr/>
        <a:lstStyle/>
        <a:p>
          <a:endParaRPr lang="pl-PL"/>
        </a:p>
      </dgm:t>
    </dgm:pt>
    <dgm:pt modelId="{91295852-075C-4183-89B5-F23D18903C41}">
      <dgm:prSet phldrT="[Tekst]" custT="1"/>
      <dgm:spPr/>
      <dgm:t>
        <a:bodyPr/>
        <a:lstStyle/>
        <a:p>
          <a:r>
            <a:rPr lang="pl-PL" sz="2400" baseline="0" dirty="0"/>
            <a:t>Kontrole następcze (</a:t>
          </a:r>
          <a:r>
            <a:rPr lang="pl-PL" sz="2400" baseline="0" dirty="0" err="1"/>
            <a:t>rekontrole</a:t>
          </a:r>
          <a:r>
            <a:rPr lang="pl-PL" sz="2400" baseline="0" dirty="0"/>
            <a:t>)</a:t>
          </a:r>
          <a:endParaRPr lang="pl-PL" sz="2400" dirty="0"/>
        </a:p>
      </dgm:t>
    </dgm:pt>
    <dgm:pt modelId="{89D0D744-780C-490A-BDE1-D403182D2A35}" type="parTrans" cxnId="{1413458E-9DF0-48F8-BBB9-372F8F2C07AF}">
      <dgm:prSet/>
      <dgm:spPr/>
      <dgm:t>
        <a:bodyPr/>
        <a:lstStyle/>
        <a:p>
          <a:endParaRPr lang="pl-PL"/>
        </a:p>
      </dgm:t>
    </dgm:pt>
    <dgm:pt modelId="{3FF0DE6B-FA2F-4CF1-9652-EEC40A4A653E}" type="sibTrans" cxnId="{1413458E-9DF0-48F8-BBB9-372F8F2C07AF}">
      <dgm:prSet/>
      <dgm:spPr/>
      <dgm:t>
        <a:bodyPr/>
        <a:lstStyle/>
        <a:p>
          <a:endParaRPr lang="pl-PL"/>
        </a:p>
      </dgm:t>
    </dgm:pt>
    <dgm:pt modelId="{FC9A5BEA-92DF-4396-967C-4021ADD9CD10}">
      <dgm:prSet phldrT="[Tekst]"/>
      <dgm:spPr/>
      <dgm:t>
        <a:bodyPr/>
        <a:lstStyle/>
        <a:p>
          <a:r>
            <a:rPr lang="pl-PL" dirty="0"/>
            <a:t>Kontrole następcze są prowadzone u osób, </a:t>
          </a:r>
          <a:br>
            <a:rPr lang="pl-PL" dirty="0"/>
          </a:br>
          <a:r>
            <a:rPr lang="pl-PL" dirty="0"/>
            <a:t>u których stwierdzono już spalanie odpadów lub naruszenie przepisów uchwał antysmogowych.</a:t>
          </a:r>
        </a:p>
      </dgm:t>
    </dgm:pt>
    <dgm:pt modelId="{F982C10E-17FD-44C0-B53B-8CE9B4EFFF55}" type="parTrans" cxnId="{7CD350A5-A529-4503-9B52-42FE0802C27E}">
      <dgm:prSet/>
      <dgm:spPr/>
      <dgm:t>
        <a:bodyPr/>
        <a:lstStyle/>
        <a:p>
          <a:endParaRPr lang="pl-PL"/>
        </a:p>
      </dgm:t>
    </dgm:pt>
    <dgm:pt modelId="{AFAA689C-7F76-4878-84C8-C79CC465C38E}" type="sibTrans" cxnId="{7CD350A5-A529-4503-9B52-42FE0802C27E}">
      <dgm:prSet/>
      <dgm:spPr/>
      <dgm:t>
        <a:bodyPr/>
        <a:lstStyle/>
        <a:p>
          <a:endParaRPr lang="pl-PL"/>
        </a:p>
      </dgm:t>
    </dgm:pt>
    <dgm:pt modelId="{D0B872B9-8CE0-496E-BAA0-243D7CBA3A13}" type="pres">
      <dgm:prSet presAssocID="{A6289948-495A-4AD2-8351-48F064703274}" presName="Name0" presStyleCnt="0">
        <dgm:presLayoutVars>
          <dgm:dir/>
          <dgm:animLvl val="lvl"/>
          <dgm:resizeHandles val="exact"/>
        </dgm:presLayoutVars>
      </dgm:prSet>
      <dgm:spPr/>
    </dgm:pt>
    <dgm:pt modelId="{F983ACBC-983F-475D-B014-FD58A2763E54}" type="pres">
      <dgm:prSet presAssocID="{E623DAE2-E7BC-4BE9-BDE3-4AE2A90E8597}" presName="linNode" presStyleCnt="0"/>
      <dgm:spPr/>
    </dgm:pt>
    <dgm:pt modelId="{2FDA36D5-42B5-4763-81B7-322DD526A59D}" type="pres">
      <dgm:prSet presAssocID="{E623DAE2-E7BC-4BE9-BDE3-4AE2A90E8597}" presName="parentText" presStyleLbl="node1" presStyleIdx="0" presStyleCnt="3">
        <dgm:presLayoutVars>
          <dgm:chMax val="1"/>
          <dgm:bulletEnabled val="1"/>
        </dgm:presLayoutVars>
      </dgm:prSet>
      <dgm:spPr/>
    </dgm:pt>
    <dgm:pt modelId="{CD6E10E0-03FA-4E8A-9C38-7CD7B8C014C8}" type="pres">
      <dgm:prSet presAssocID="{E623DAE2-E7BC-4BE9-BDE3-4AE2A90E8597}" presName="descendantText" presStyleLbl="alignAccFollowNode1" presStyleIdx="0" presStyleCnt="3">
        <dgm:presLayoutVars>
          <dgm:bulletEnabled val="1"/>
        </dgm:presLayoutVars>
      </dgm:prSet>
      <dgm:spPr/>
    </dgm:pt>
    <dgm:pt modelId="{8E6ACFDE-63FD-4B4C-A4F9-60A39ADC0CF7}" type="pres">
      <dgm:prSet presAssocID="{8B5EE271-31A4-4448-A5C4-F531AE307BC5}" presName="sp" presStyleCnt="0"/>
      <dgm:spPr/>
    </dgm:pt>
    <dgm:pt modelId="{B86433F2-92A3-4A8E-9657-717695ADAF6C}" type="pres">
      <dgm:prSet presAssocID="{5F4C3432-2596-4039-8362-219A489B2427}" presName="linNode" presStyleCnt="0"/>
      <dgm:spPr/>
    </dgm:pt>
    <dgm:pt modelId="{11CF2403-D344-4564-B570-2F32F243503C}" type="pres">
      <dgm:prSet presAssocID="{5F4C3432-2596-4039-8362-219A489B2427}" presName="parentText" presStyleLbl="node1" presStyleIdx="1" presStyleCnt="3">
        <dgm:presLayoutVars>
          <dgm:chMax val="1"/>
          <dgm:bulletEnabled val="1"/>
        </dgm:presLayoutVars>
      </dgm:prSet>
      <dgm:spPr/>
    </dgm:pt>
    <dgm:pt modelId="{506D2CE5-5242-482A-A2AC-A8B311EA88A5}" type="pres">
      <dgm:prSet presAssocID="{5F4C3432-2596-4039-8362-219A489B2427}" presName="descendantText" presStyleLbl="alignAccFollowNode1" presStyleIdx="1" presStyleCnt="3">
        <dgm:presLayoutVars>
          <dgm:bulletEnabled val="1"/>
        </dgm:presLayoutVars>
      </dgm:prSet>
      <dgm:spPr/>
    </dgm:pt>
    <dgm:pt modelId="{310976FC-FC7B-454A-B1B3-43A62B9EAB2B}" type="pres">
      <dgm:prSet presAssocID="{EC24BA26-DF19-41DB-A855-CE86E2F93779}" presName="sp" presStyleCnt="0"/>
      <dgm:spPr/>
    </dgm:pt>
    <dgm:pt modelId="{3C6ECF08-C393-4F08-9476-AFF5E055C154}" type="pres">
      <dgm:prSet presAssocID="{91295852-075C-4183-89B5-F23D18903C41}" presName="linNode" presStyleCnt="0"/>
      <dgm:spPr/>
    </dgm:pt>
    <dgm:pt modelId="{A904B3C6-AE51-41D3-8E0B-CEA23CD8AA2C}" type="pres">
      <dgm:prSet presAssocID="{91295852-075C-4183-89B5-F23D18903C41}" presName="parentText" presStyleLbl="node1" presStyleIdx="2" presStyleCnt="3">
        <dgm:presLayoutVars>
          <dgm:chMax val="1"/>
          <dgm:bulletEnabled val="1"/>
        </dgm:presLayoutVars>
      </dgm:prSet>
      <dgm:spPr/>
    </dgm:pt>
    <dgm:pt modelId="{266E8B08-19A0-47D3-B3A0-11362598272B}" type="pres">
      <dgm:prSet presAssocID="{91295852-075C-4183-89B5-F23D18903C41}" presName="descendantText" presStyleLbl="alignAccFollowNode1" presStyleIdx="2" presStyleCnt="3">
        <dgm:presLayoutVars>
          <dgm:bulletEnabled val="1"/>
        </dgm:presLayoutVars>
      </dgm:prSet>
      <dgm:spPr/>
    </dgm:pt>
  </dgm:ptLst>
  <dgm:cxnLst>
    <dgm:cxn modelId="{F0E21D11-2207-4E63-A3FB-4E394BFB0871}" srcId="{A6289948-495A-4AD2-8351-48F064703274}" destId="{5F4C3432-2596-4039-8362-219A489B2427}" srcOrd="1" destOrd="0" parTransId="{68469956-672F-4C09-AE2C-4DFE1D09EC26}" sibTransId="{EC24BA26-DF19-41DB-A855-CE86E2F93779}"/>
    <dgm:cxn modelId="{D7930722-2ACF-4C0F-B1BB-AAB2ADE6474F}" type="presOf" srcId="{E623DAE2-E7BC-4BE9-BDE3-4AE2A90E8597}" destId="{2FDA36D5-42B5-4763-81B7-322DD526A59D}" srcOrd="0" destOrd="0" presId="urn:microsoft.com/office/officeart/2005/8/layout/vList5"/>
    <dgm:cxn modelId="{A319A23F-E0FF-492C-ACC5-EFFA7E3F1608}" srcId="{A6289948-495A-4AD2-8351-48F064703274}" destId="{E623DAE2-E7BC-4BE9-BDE3-4AE2A90E8597}" srcOrd="0" destOrd="0" parTransId="{6CF6CEDA-25A8-413D-B443-934B1232709A}" sibTransId="{8B5EE271-31A4-4448-A5C4-F531AE307BC5}"/>
    <dgm:cxn modelId="{5855F889-2AFB-4F2A-BD48-A625A3E6E98B}" srcId="{5F4C3432-2596-4039-8362-219A489B2427}" destId="{E10A2E39-0147-404F-9202-55B90D14A0DD}" srcOrd="0" destOrd="0" parTransId="{ADC87412-CBC4-428B-AA7F-3E5BC4BBD573}" sibTransId="{244853BB-B7D0-4FFA-9812-23EA3B859FB8}"/>
    <dgm:cxn modelId="{A7B77D8B-C9B5-4956-9C5E-D34F8A0D76E6}" type="presOf" srcId="{A6289948-495A-4AD2-8351-48F064703274}" destId="{D0B872B9-8CE0-496E-BAA0-243D7CBA3A13}" srcOrd="0" destOrd="0" presId="urn:microsoft.com/office/officeart/2005/8/layout/vList5"/>
    <dgm:cxn modelId="{1413458E-9DF0-48F8-BBB9-372F8F2C07AF}" srcId="{A6289948-495A-4AD2-8351-48F064703274}" destId="{91295852-075C-4183-89B5-F23D18903C41}" srcOrd="2" destOrd="0" parTransId="{89D0D744-780C-490A-BDE1-D403182D2A35}" sibTransId="{3FF0DE6B-FA2F-4CF1-9652-EEC40A4A653E}"/>
    <dgm:cxn modelId="{A9A6BDA1-30B7-4944-ABAE-8A8EC803FC18}" type="presOf" srcId="{5F4C3432-2596-4039-8362-219A489B2427}" destId="{11CF2403-D344-4564-B570-2F32F243503C}" srcOrd="0" destOrd="0" presId="urn:microsoft.com/office/officeart/2005/8/layout/vList5"/>
    <dgm:cxn modelId="{6BB147A3-EC64-43BD-B57C-0483D5C7DCFA}" type="presOf" srcId="{1BCBB7CA-97E1-4BAB-9605-79617E0885FE}" destId="{CD6E10E0-03FA-4E8A-9C38-7CD7B8C014C8}" srcOrd="0" destOrd="0" presId="urn:microsoft.com/office/officeart/2005/8/layout/vList5"/>
    <dgm:cxn modelId="{7CD350A5-A529-4503-9B52-42FE0802C27E}" srcId="{91295852-075C-4183-89B5-F23D18903C41}" destId="{FC9A5BEA-92DF-4396-967C-4021ADD9CD10}" srcOrd="0" destOrd="0" parTransId="{F982C10E-17FD-44C0-B53B-8CE9B4EFFF55}" sibTransId="{AFAA689C-7F76-4878-84C8-C79CC465C38E}"/>
    <dgm:cxn modelId="{4794BBBB-3117-4F40-895D-F0858043E153}" srcId="{E623DAE2-E7BC-4BE9-BDE3-4AE2A90E8597}" destId="{1BCBB7CA-97E1-4BAB-9605-79617E0885FE}" srcOrd="0" destOrd="0" parTransId="{900E834C-C844-4FA4-8DE5-F5C69008A3D0}" sibTransId="{EA933DC3-5079-436A-8004-C75CFB625EDE}"/>
    <dgm:cxn modelId="{BE5494CE-D680-4C9F-BF46-25A4C4DF94AC}" type="presOf" srcId="{91295852-075C-4183-89B5-F23D18903C41}" destId="{A904B3C6-AE51-41D3-8E0B-CEA23CD8AA2C}" srcOrd="0" destOrd="0" presId="urn:microsoft.com/office/officeart/2005/8/layout/vList5"/>
    <dgm:cxn modelId="{6644F3ED-E413-47EB-816B-4B421F76101D}" type="presOf" srcId="{FC9A5BEA-92DF-4396-967C-4021ADD9CD10}" destId="{266E8B08-19A0-47D3-B3A0-11362598272B}" srcOrd="0" destOrd="0" presId="urn:microsoft.com/office/officeart/2005/8/layout/vList5"/>
    <dgm:cxn modelId="{D4CA36FF-582A-4E76-B74D-23FFB780E04F}" type="presOf" srcId="{E10A2E39-0147-404F-9202-55B90D14A0DD}" destId="{506D2CE5-5242-482A-A2AC-A8B311EA88A5}" srcOrd="0" destOrd="0" presId="urn:microsoft.com/office/officeart/2005/8/layout/vList5"/>
    <dgm:cxn modelId="{E1B8481E-9D83-4323-92AB-FAD3467CA28F}" type="presParOf" srcId="{D0B872B9-8CE0-496E-BAA0-243D7CBA3A13}" destId="{F983ACBC-983F-475D-B014-FD58A2763E54}" srcOrd="0" destOrd="0" presId="urn:microsoft.com/office/officeart/2005/8/layout/vList5"/>
    <dgm:cxn modelId="{F056CC9D-F2A4-4241-93DB-80F7DA4E0D4E}" type="presParOf" srcId="{F983ACBC-983F-475D-B014-FD58A2763E54}" destId="{2FDA36D5-42B5-4763-81B7-322DD526A59D}" srcOrd="0" destOrd="0" presId="urn:microsoft.com/office/officeart/2005/8/layout/vList5"/>
    <dgm:cxn modelId="{7CB161BD-AED9-40E6-9394-FCAADB8F9107}" type="presParOf" srcId="{F983ACBC-983F-475D-B014-FD58A2763E54}" destId="{CD6E10E0-03FA-4E8A-9C38-7CD7B8C014C8}" srcOrd="1" destOrd="0" presId="urn:microsoft.com/office/officeart/2005/8/layout/vList5"/>
    <dgm:cxn modelId="{CB9C32F0-71AA-475A-8899-CB97C5CFA1AA}" type="presParOf" srcId="{D0B872B9-8CE0-496E-BAA0-243D7CBA3A13}" destId="{8E6ACFDE-63FD-4B4C-A4F9-60A39ADC0CF7}" srcOrd="1" destOrd="0" presId="urn:microsoft.com/office/officeart/2005/8/layout/vList5"/>
    <dgm:cxn modelId="{990C366A-F462-44FE-9759-33380B9E55A9}" type="presParOf" srcId="{D0B872B9-8CE0-496E-BAA0-243D7CBA3A13}" destId="{B86433F2-92A3-4A8E-9657-717695ADAF6C}" srcOrd="2" destOrd="0" presId="urn:microsoft.com/office/officeart/2005/8/layout/vList5"/>
    <dgm:cxn modelId="{43E70B15-26FE-44B3-A3A7-8CDE1C3753FF}" type="presParOf" srcId="{B86433F2-92A3-4A8E-9657-717695ADAF6C}" destId="{11CF2403-D344-4564-B570-2F32F243503C}" srcOrd="0" destOrd="0" presId="urn:microsoft.com/office/officeart/2005/8/layout/vList5"/>
    <dgm:cxn modelId="{038C7AE0-D796-4C8D-9060-48475F2B3EE9}" type="presParOf" srcId="{B86433F2-92A3-4A8E-9657-717695ADAF6C}" destId="{506D2CE5-5242-482A-A2AC-A8B311EA88A5}" srcOrd="1" destOrd="0" presId="urn:microsoft.com/office/officeart/2005/8/layout/vList5"/>
    <dgm:cxn modelId="{B12458F7-D255-4C20-9ED3-539DF283CBBE}" type="presParOf" srcId="{D0B872B9-8CE0-496E-BAA0-243D7CBA3A13}" destId="{310976FC-FC7B-454A-B1B3-43A62B9EAB2B}" srcOrd="3" destOrd="0" presId="urn:microsoft.com/office/officeart/2005/8/layout/vList5"/>
    <dgm:cxn modelId="{8A5CA78F-5308-4FCD-B320-8A1360508025}" type="presParOf" srcId="{D0B872B9-8CE0-496E-BAA0-243D7CBA3A13}" destId="{3C6ECF08-C393-4F08-9476-AFF5E055C154}" srcOrd="4" destOrd="0" presId="urn:microsoft.com/office/officeart/2005/8/layout/vList5"/>
    <dgm:cxn modelId="{34D94012-EF1E-4931-BEF0-02F92CABC02E}" type="presParOf" srcId="{3C6ECF08-C393-4F08-9476-AFF5E055C154}" destId="{A904B3C6-AE51-41D3-8E0B-CEA23CD8AA2C}" srcOrd="0" destOrd="0" presId="urn:microsoft.com/office/officeart/2005/8/layout/vList5"/>
    <dgm:cxn modelId="{313BA838-7811-40E2-ADBD-9EFB1235EEAC}" type="presParOf" srcId="{3C6ECF08-C393-4F08-9476-AFF5E055C154}" destId="{266E8B08-19A0-47D3-B3A0-11362598272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289948-495A-4AD2-8351-48F064703274}"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pl-PL"/>
        </a:p>
      </dgm:t>
    </dgm:pt>
    <dgm:pt modelId="{E623DAE2-E7BC-4BE9-BDE3-4AE2A90E8597}">
      <dgm:prSet phldrT="[Tekst]" custT="1"/>
      <dgm:spPr/>
      <dgm:t>
        <a:bodyPr/>
        <a:lstStyle/>
        <a:p>
          <a:r>
            <a:rPr lang="pl-PL" sz="2800" dirty="0"/>
            <a:t>Źródła zgłoszeń</a:t>
          </a:r>
        </a:p>
      </dgm:t>
    </dgm:pt>
    <dgm:pt modelId="{6CF6CEDA-25A8-413D-B443-934B1232709A}" type="parTrans" cxnId="{A319A23F-E0FF-492C-ACC5-EFFA7E3F1608}">
      <dgm:prSet/>
      <dgm:spPr/>
      <dgm:t>
        <a:bodyPr/>
        <a:lstStyle/>
        <a:p>
          <a:endParaRPr lang="pl-PL"/>
        </a:p>
      </dgm:t>
    </dgm:pt>
    <dgm:pt modelId="{8B5EE271-31A4-4448-A5C4-F531AE307BC5}" type="sibTrans" cxnId="{A319A23F-E0FF-492C-ACC5-EFFA7E3F1608}">
      <dgm:prSet/>
      <dgm:spPr/>
      <dgm:t>
        <a:bodyPr/>
        <a:lstStyle/>
        <a:p>
          <a:endParaRPr lang="pl-PL"/>
        </a:p>
      </dgm:t>
    </dgm:pt>
    <dgm:pt modelId="{1BCBB7CA-97E1-4BAB-9605-79617E0885FE}">
      <dgm:prSet phldrT="[Tekst]"/>
      <dgm:spPr/>
      <dgm:t>
        <a:bodyPr/>
        <a:lstStyle/>
        <a:p>
          <a:r>
            <a:rPr lang="pl-PL" dirty="0"/>
            <a:t>telefoniczne, osobiste, pisemne, mailowe, </a:t>
          </a:r>
        </a:p>
      </dgm:t>
    </dgm:pt>
    <dgm:pt modelId="{900E834C-C844-4FA4-8DE5-F5C69008A3D0}" type="parTrans" cxnId="{4794BBBB-3117-4F40-895D-F0858043E153}">
      <dgm:prSet/>
      <dgm:spPr/>
      <dgm:t>
        <a:bodyPr/>
        <a:lstStyle/>
        <a:p>
          <a:endParaRPr lang="pl-PL"/>
        </a:p>
      </dgm:t>
    </dgm:pt>
    <dgm:pt modelId="{EA933DC3-5079-436A-8004-C75CFB625EDE}" type="sibTrans" cxnId="{4794BBBB-3117-4F40-895D-F0858043E153}">
      <dgm:prSet/>
      <dgm:spPr/>
      <dgm:t>
        <a:bodyPr/>
        <a:lstStyle/>
        <a:p>
          <a:endParaRPr lang="pl-PL"/>
        </a:p>
      </dgm:t>
    </dgm:pt>
    <dgm:pt modelId="{5F4C3432-2596-4039-8362-219A489B2427}">
      <dgm:prSet phldrT="[Tekst]" custT="1"/>
      <dgm:spPr/>
      <dgm:t>
        <a:bodyPr/>
        <a:lstStyle/>
        <a:p>
          <a:r>
            <a:rPr lang="pl-PL" sz="2800" dirty="0"/>
            <a:t>Wyniki kontroli</a:t>
          </a:r>
        </a:p>
      </dgm:t>
    </dgm:pt>
    <dgm:pt modelId="{68469956-672F-4C09-AE2C-4DFE1D09EC26}" type="parTrans" cxnId="{F0E21D11-2207-4E63-A3FB-4E394BFB0871}">
      <dgm:prSet/>
      <dgm:spPr/>
      <dgm:t>
        <a:bodyPr/>
        <a:lstStyle/>
        <a:p>
          <a:endParaRPr lang="pl-PL"/>
        </a:p>
      </dgm:t>
    </dgm:pt>
    <dgm:pt modelId="{EC24BA26-DF19-41DB-A855-CE86E2F93779}" type="sibTrans" cxnId="{F0E21D11-2207-4E63-A3FB-4E394BFB0871}">
      <dgm:prSet/>
      <dgm:spPr/>
      <dgm:t>
        <a:bodyPr/>
        <a:lstStyle/>
        <a:p>
          <a:endParaRPr lang="pl-PL"/>
        </a:p>
      </dgm:t>
    </dgm:pt>
    <dgm:pt modelId="{E10A2E39-0147-404F-9202-55B90D14A0DD}">
      <dgm:prSet phldrT="[Tekst]"/>
      <dgm:spPr/>
      <dgm:t>
        <a:bodyPr/>
        <a:lstStyle/>
        <a:p>
          <a:r>
            <a:rPr lang="pl-PL" dirty="0"/>
            <a:t>Protokoły z kontroli, notatki, pobrane próbki, wykonane pomiary</a:t>
          </a:r>
        </a:p>
      </dgm:t>
    </dgm:pt>
    <dgm:pt modelId="{ADC87412-CBC4-428B-AA7F-3E5BC4BBD573}" type="parTrans" cxnId="{5855F889-2AFB-4F2A-BD48-A625A3E6E98B}">
      <dgm:prSet/>
      <dgm:spPr/>
      <dgm:t>
        <a:bodyPr/>
        <a:lstStyle/>
        <a:p>
          <a:endParaRPr lang="pl-PL"/>
        </a:p>
      </dgm:t>
    </dgm:pt>
    <dgm:pt modelId="{244853BB-B7D0-4FFA-9812-23EA3B859FB8}" type="sibTrans" cxnId="{5855F889-2AFB-4F2A-BD48-A625A3E6E98B}">
      <dgm:prSet/>
      <dgm:spPr/>
      <dgm:t>
        <a:bodyPr/>
        <a:lstStyle/>
        <a:p>
          <a:endParaRPr lang="pl-PL"/>
        </a:p>
      </dgm:t>
    </dgm:pt>
    <dgm:pt modelId="{91295852-075C-4183-89B5-F23D18903C41}">
      <dgm:prSet phldrT="[Tekst]" custT="1"/>
      <dgm:spPr/>
      <dgm:t>
        <a:bodyPr/>
        <a:lstStyle/>
        <a:p>
          <a:r>
            <a:rPr lang="pl-PL" sz="2800" dirty="0"/>
            <a:t>Analiza</a:t>
          </a:r>
          <a:r>
            <a:rPr lang="pl-PL" sz="2800" baseline="0" dirty="0"/>
            <a:t> danych</a:t>
          </a:r>
          <a:endParaRPr lang="pl-PL" sz="2800" dirty="0"/>
        </a:p>
      </dgm:t>
    </dgm:pt>
    <dgm:pt modelId="{89D0D744-780C-490A-BDE1-D403182D2A35}" type="parTrans" cxnId="{1413458E-9DF0-48F8-BBB9-372F8F2C07AF}">
      <dgm:prSet/>
      <dgm:spPr/>
      <dgm:t>
        <a:bodyPr/>
        <a:lstStyle/>
        <a:p>
          <a:endParaRPr lang="pl-PL"/>
        </a:p>
      </dgm:t>
    </dgm:pt>
    <dgm:pt modelId="{3FF0DE6B-FA2F-4CF1-9652-EEC40A4A653E}" type="sibTrans" cxnId="{1413458E-9DF0-48F8-BBB9-372F8F2C07AF}">
      <dgm:prSet/>
      <dgm:spPr/>
      <dgm:t>
        <a:bodyPr/>
        <a:lstStyle/>
        <a:p>
          <a:endParaRPr lang="pl-PL"/>
        </a:p>
      </dgm:t>
    </dgm:pt>
    <dgm:pt modelId="{FC9A5BEA-92DF-4396-967C-4021ADD9CD10}">
      <dgm:prSet phldrT="[Tekst]"/>
      <dgm:spPr/>
      <dgm:t>
        <a:bodyPr/>
        <a:lstStyle/>
        <a:p>
          <a:r>
            <a:rPr lang="pl-PL" dirty="0"/>
            <a:t>Typowanie „gorących punków” kwartałów ulic wymagających szczególnej uwagi, przygotowanie danych do sprawozdań </a:t>
          </a:r>
        </a:p>
      </dgm:t>
    </dgm:pt>
    <dgm:pt modelId="{F982C10E-17FD-44C0-B53B-8CE9B4EFFF55}" type="parTrans" cxnId="{7CD350A5-A529-4503-9B52-42FE0802C27E}">
      <dgm:prSet/>
      <dgm:spPr/>
      <dgm:t>
        <a:bodyPr/>
        <a:lstStyle/>
        <a:p>
          <a:endParaRPr lang="pl-PL"/>
        </a:p>
      </dgm:t>
    </dgm:pt>
    <dgm:pt modelId="{AFAA689C-7F76-4878-84C8-C79CC465C38E}" type="sibTrans" cxnId="{7CD350A5-A529-4503-9B52-42FE0802C27E}">
      <dgm:prSet/>
      <dgm:spPr/>
      <dgm:t>
        <a:bodyPr/>
        <a:lstStyle/>
        <a:p>
          <a:endParaRPr lang="pl-PL"/>
        </a:p>
      </dgm:t>
    </dgm:pt>
    <dgm:pt modelId="{D0B872B9-8CE0-496E-BAA0-243D7CBA3A13}" type="pres">
      <dgm:prSet presAssocID="{A6289948-495A-4AD2-8351-48F064703274}" presName="Name0" presStyleCnt="0">
        <dgm:presLayoutVars>
          <dgm:dir/>
          <dgm:animLvl val="lvl"/>
          <dgm:resizeHandles val="exact"/>
        </dgm:presLayoutVars>
      </dgm:prSet>
      <dgm:spPr/>
    </dgm:pt>
    <dgm:pt modelId="{F983ACBC-983F-475D-B014-FD58A2763E54}" type="pres">
      <dgm:prSet presAssocID="{E623DAE2-E7BC-4BE9-BDE3-4AE2A90E8597}" presName="linNode" presStyleCnt="0"/>
      <dgm:spPr/>
    </dgm:pt>
    <dgm:pt modelId="{2FDA36D5-42B5-4763-81B7-322DD526A59D}" type="pres">
      <dgm:prSet presAssocID="{E623DAE2-E7BC-4BE9-BDE3-4AE2A90E8597}" presName="parentText" presStyleLbl="node1" presStyleIdx="0" presStyleCnt="3">
        <dgm:presLayoutVars>
          <dgm:chMax val="1"/>
          <dgm:bulletEnabled val="1"/>
        </dgm:presLayoutVars>
      </dgm:prSet>
      <dgm:spPr/>
    </dgm:pt>
    <dgm:pt modelId="{CD6E10E0-03FA-4E8A-9C38-7CD7B8C014C8}" type="pres">
      <dgm:prSet presAssocID="{E623DAE2-E7BC-4BE9-BDE3-4AE2A90E8597}" presName="descendantText" presStyleLbl="alignAccFollowNode1" presStyleIdx="0" presStyleCnt="3">
        <dgm:presLayoutVars>
          <dgm:bulletEnabled val="1"/>
        </dgm:presLayoutVars>
      </dgm:prSet>
      <dgm:spPr/>
    </dgm:pt>
    <dgm:pt modelId="{8E6ACFDE-63FD-4B4C-A4F9-60A39ADC0CF7}" type="pres">
      <dgm:prSet presAssocID="{8B5EE271-31A4-4448-A5C4-F531AE307BC5}" presName="sp" presStyleCnt="0"/>
      <dgm:spPr/>
    </dgm:pt>
    <dgm:pt modelId="{B86433F2-92A3-4A8E-9657-717695ADAF6C}" type="pres">
      <dgm:prSet presAssocID="{5F4C3432-2596-4039-8362-219A489B2427}" presName="linNode" presStyleCnt="0"/>
      <dgm:spPr/>
    </dgm:pt>
    <dgm:pt modelId="{11CF2403-D344-4564-B570-2F32F243503C}" type="pres">
      <dgm:prSet presAssocID="{5F4C3432-2596-4039-8362-219A489B2427}" presName="parentText" presStyleLbl="node1" presStyleIdx="1" presStyleCnt="3">
        <dgm:presLayoutVars>
          <dgm:chMax val="1"/>
          <dgm:bulletEnabled val="1"/>
        </dgm:presLayoutVars>
      </dgm:prSet>
      <dgm:spPr/>
    </dgm:pt>
    <dgm:pt modelId="{506D2CE5-5242-482A-A2AC-A8B311EA88A5}" type="pres">
      <dgm:prSet presAssocID="{5F4C3432-2596-4039-8362-219A489B2427}" presName="descendantText" presStyleLbl="alignAccFollowNode1" presStyleIdx="1" presStyleCnt="3">
        <dgm:presLayoutVars>
          <dgm:bulletEnabled val="1"/>
        </dgm:presLayoutVars>
      </dgm:prSet>
      <dgm:spPr/>
    </dgm:pt>
    <dgm:pt modelId="{310976FC-FC7B-454A-B1B3-43A62B9EAB2B}" type="pres">
      <dgm:prSet presAssocID="{EC24BA26-DF19-41DB-A855-CE86E2F93779}" presName="sp" presStyleCnt="0"/>
      <dgm:spPr/>
    </dgm:pt>
    <dgm:pt modelId="{3C6ECF08-C393-4F08-9476-AFF5E055C154}" type="pres">
      <dgm:prSet presAssocID="{91295852-075C-4183-89B5-F23D18903C41}" presName="linNode" presStyleCnt="0"/>
      <dgm:spPr/>
    </dgm:pt>
    <dgm:pt modelId="{A904B3C6-AE51-41D3-8E0B-CEA23CD8AA2C}" type="pres">
      <dgm:prSet presAssocID="{91295852-075C-4183-89B5-F23D18903C41}" presName="parentText" presStyleLbl="node1" presStyleIdx="2" presStyleCnt="3">
        <dgm:presLayoutVars>
          <dgm:chMax val="1"/>
          <dgm:bulletEnabled val="1"/>
        </dgm:presLayoutVars>
      </dgm:prSet>
      <dgm:spPr/>
    </dgm:pt>
    <dgm:pt modelId="{266E8B08-19A0-47D3-B3A0-11362598272B}" type="pres">
      <dgm:prSet presAssocID="{91295852-075C-4183-89B5-F23D18903C41}" presName="descendantText" presStyleLbl="alignAccFollowNode1" presStyleIdx="2" presStyleCnt="3">
        <dgm:presLayoutVars>
          <dgm:bulletEnabled val="1"/>
        </dgm:presLayoutVars>
      </dgm:prSet>
      <dgm:spPr/>
    </dgm:pt>
  </dgm:ptLst>
  <dgm:cxnLst>
    <dgm:cxn modelId="{F0E21D11-2207-4E63-A3FB-4E394BFB0871}" srcId="{A6289948-495A-4AD2-8351-48F064703274}" destId="{5F4C3432-2596-4039-8362-219A489B2427}" srcOrd="1" destOrd="0" parTransId="{68469956-672F-4C09-AE2C-4DFE1D09EC26}" sibTransId="{EC24BA26-DF19-41DB-A855-CE86E2F93779}"/>
    <dgm:cxn modelId="{52DEAF1D-7D54-4FA0-8674-6C6794BC868A}" type="presOf" srcId="{E623DAE2-E7BC-4BE9-BDE3-4AE2A90E8597}" destId="{2FDA36D5-42B5-4763-81B7-322DD526A59D}" srcOrd="0" destOrd="0" presId="urn:microsoft.com/office/officeart/2005/8/layout/vList5"/>
    <dgm:cxn modelId="{A319A23F-E0FF-492C-ACC5-EFFA7E3F1608}" srcId="{A6289948-495A-4AD2-8351-48F064703274}" destId="{E623DAE2-E7BC-4BE9-BDE3-4AE2A90E8597}" srcOrd="0" destOrd="0" parTransId="{6CF6CEDA-25A8-413D-B443-934B1232709A}" sibTransId="{8B5EE271-31A4-4448-A5C4-F531AE307BC5}"/>
    <dgm:cxn modelId="{6C426861-02DF-43AE-8BF5-C0F667D2AB04}" type="presOf" srcId="{1BCBB7CA-97E1-4BAB-9605-79617E0885FE}" destId="{CD6E10E0-03FA-4E8A-9C38-7CD7B8C014C8}" srcOrd="0" destOrd="0" presId="urn:microsoft.com/office/officeart/2005/8/layout/vList5"/>
    <dgm:cxn modelId="{48CED275-CC98-4847-AF7B-84B51CF70300}" type="presOf" srcId="{E10A2E39-0147-404F-9202-55B90D14A0DD}" destId="{506D2CE5-5242-482A-A2AC-A8B311EA88A5}" srcOrd="0" destOrd="0" presId="urn:microsoft.com/office/officeart/2005/8/layout/vList5"/>
    <dgm:cxn modelId="{5855F889-2AFB-4F2A-BD48-A625A3E6E98B}" srcId="{5F4C3432-2596-4039-8362-219A489B2427}" destId="{E10A2E39-0147-404F-9202-55B90D14A0DD}" srcOrd="0" destOrd="0" parTransId="{ADC87412-CBC4-428B-AA7F-3E5BC4BBD573}" sibTransId="{244853BB-B7D0-4FFA-9812-23EA3B859FB8}"/>
    <dgm:cxn modelId="{1413458E-9DF0-48F8-BBB9-372F8F2C07AF}" srcId="{A6289948-495A-4AD2-8351-48F064703274}" destId="{91295852-075C-4183-89B5-F23D18903C41}" srcOrd="2" destOrd="0" parTransId="{89D0D744-780C-490A-BDE1-D403182D2A35}" sibTransId="{3FF0DE6B-FA2F-4CF1-9652-EEC40A4A653E}"/>
    <dgm:cxn modelId="{7CD350A5-A529-4503-9B52-42FE0802C27E}" srcId="{91295852-075C-4183-89B5-F23D18903C41}" destId="{FC9A5BEA-92DF-4396-967C-4021ADD9CD10}" srcOrd="0" destOrd="0" parTransId="{F982C10E-17FD-44C0-B53B-8CE9B4EFFF55}" sibTransId="{AFAA689C-7F76-4878-84C8-C79CC465C38E}"/>
    <dgm:cxn modelId="{4794BBBB-3117-4F40-895D-F0858043E153}" srcId="{E623DAE2-E7BC-4BE9-BDE3-4AE2A90E8597}" destId="{1BCBB7CA-97E1-4BAB-9605-79617E0885FE}" srcOrd="0" destOrd="0" parTransId="{900E834C-C844-4FA4-8DE5-F5C69008A3D0}" sibTransId="{EA933DC3-5079-436A-8004-C75CFB625EDE}"/>
    <dgm:cxn modelId="{44D154BF-32AE-4C29-AF25-86888885833D}" type="presOf" srcId="{A6289948-495A-4AD2-8351-48F064703274}" destId="{D0B872B9-8CE0-496E-BAA0-243D7CBA3A13}" srcOrd="0" destOrd="0" presId="urn:microsoft.com/office/officeart/2005/8/layout/vList5"/>
    <dgm:cxn modelId="{8171EDC2-0F6F-44E8-96AD-F1DCA4A98955}" type="presOf" srcId="{91295852-075C-4183-89B5-F23D18903C41}" destId="{A904B3C6-AE51-41D3-8E0B-CEA23CD8AA2C}" srcOrd="0" destOrd="0" presId="urn:microsoft.com/office/officeart/2005/8/layout/vList5"/>
    <dgm:cxn modelId="{2B3716E0-05A3-42D5-9882-41E1ED177DFC}" type="presOf" srcId="{5F4C3432-2596-4039-8362-219A489B2427}" destId="{11CF2403-D344-4564-B570-2F32F243503C}" srcOrd="0" destOrd="0" presId="urn:microsoft.com/office/officeart/2005/8/layout/vList5"/>
    <dgm:cxn modelId="{A3356AEC-C380-4B39-82A0-DFBACA58B376}" type="presOf" srcId="{FC9A5BEA-92DF-4396-967C-4021ADD9CD10}" destId="{266E8B08-19A0-47D3-B3A0-11362598272B}" srcOrd="0" destOrd="0" presId="urn:microsoft.com/office/officeart/2005/8/layout/vList5"/>
    <dgm:cxn modelId="{77B783A8-542B-4F9F-B04E-06BAE2462613}" type="presParOf" srcId="{D0B872B9-8CE0-496E-BAA0-243D7CBA3A13}" destId="{F983ACBC-983F-475D-B014-FD58A2763E54}" srcOrd="0" destOrd="0" presId="urn:microsoft.com/office/officeart/2005/8/layout/vList5"/>
    <dgm:cxn modelId="{62ED7F7C-3210-4531-BEFE-A504442E89C8}" type="presParOf" srcId="{F983ACBC-983F-475D-B014-FD58A2763E54}" destId="{2FDA36D5-42B5-4763-81B7-322DD526A59D}" srcOrd="0" destOrd="0" presId="urn:microsoft.com/office/officeart/2005/8/layout/vList5"/>
    <dgm:cxn modelId="{8A010125-E634-461A-8D3D-C275E1ABA6D7}" type="presParOf" srcId="{F983ACBC-983F-475D-B014-FD58A2763E54}" destId="{CD6E10E0-03FA-4E8A-9C38-7CD7B8C014C8}" srcOrd="1" destOrd="0" presId="urn:microsoft.com/office/officeart/2005/8/layout/vList5"/>
    <dgm:cxn modelId="{D1B3DAC9-3159-4E3C-AD39-5D992279D013}" type="presParOf" srcId="{D0B872B9-8CE0-496E-BAA0-243D7CBA3A13}" destId="{8E6ACFDE-63FD-4B4C-A4F9-60A39ADC0CF7}" srcOrd="1" destOrd="0" presId="urn:microsoft.com/office/officeart/2005/8/layout/vList5"/>
    <dgm:cxn modelId="{525FE0ED-3DA8-4206-832A-9E44E8D7DA45}" type="presParOf" srcId="{D0B872B9-8CE0-496E-BAA0-243D7CBA3A13}" destId="{B86433F2-92A3-4A8E-9657-717695ADAF6C}" srcOrd="2" destOrd="0" presId="urn:microsoft.com/office/officeart/2005/8/layout/vList5"/>
    <dgm:cxn modelId="{A60E66EB-06D6-4C07-AB8D-A3626E8FF4F9}" type="presParOf" srcId="{B86433F2-92A3-4A8E-9657-717695ADAF6C}" destId="{11CF2403-D344-4564-B570-2F32F243503C}" srcOrd="0" destOrd="0" presId="urn:microsoft.com/office/officeart/2005/8/layout/vList5"/>
    <dgm:cxn modelId="{18D349FC-0498-403B-AF7B-43C953C14A55}" type="presParOf" srcId="{B86433F2-92A3-4A8E-9657-717695ADAF6C}" destId="{506D2CE5-5242-482A-A2AC-A8B311EA88A5}" srcOrd="1" destOrd="0" presId="urn:microsoft.com/office/officeart/2005/8/layout/vList5"/>
    <dgm:cxn modelId="{2C3F1E1C-AA9F-4106-ADB6-7459B360E244}" type="presParOf" srcId="{D0B872B9-8CE0-496E-BAA0-243D7CBA3A13}" destId="{310976FC-FC7B-454A-B1B3-43A62B9EAB2B}" srcOrd="3" destOrd="0" presId="urn:microsoft.com/office/officeart/2005/8/layout/vList5"/>
    <dgm:cxn modelId="{88A12818-7918-4715-BF02-11543040C404}" type="presParOf" srcId="{D0B872B9-8CE0-496E-BAA0-243D7CBA3A13}" destId="{3C6ECF08-C393-4F08-9476-AFF5E055C154}" srcOrd="4" destOrd="0" presId="urn:microsoft.com/office/officeart/2005/8/layout/vList5"/>
    <dgm:cxn modelId="{117CF361-6026-41E1-BB75-AAF66D5A6A1A}" type="presParOf" srcId="{3C6ECF08-C393-4F08-9476-AFF5E055C154}" destId="{A904B3C6-AE51-41D3-8E0B-CEA23CD8AA2C}" srcOrd="0" destOrd="0" presId="urn:microsoft.com/office/officeart/2005/8/layout/vList5"/>
    <dgm:cxn modelId="{4CA0D7ED-BA34-44BE-B13D-41C5922F7A6B}" type="presParOf" srcId="{3C6ECF08-C393-4F08-9476-AFF5E055C154}" destId="{266E8B08-19A0-47D3-B3A0-11362598272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55BC2B-BAE8-4423-A191-C8270C9CA18B}" type="doc">
      <dgm:prSet loTypeId="urn:microsoft.com/office/officeart/2005/8/layout/vList2" loCatId="list" qsTypeId="urn:microsoft.com/office/officeart/2005/8/quickstyle/3d4" qsCatId="3D" csTypeId="urn:microsoft.com/office/officeart/2005/8/colors/accent2_3" csCatId="accent2" phldr="1"/>
      <dgm:spPr/>
      <dgm:t>
        <a:bodyPr/>
        <a:lstStyle/>
        <a:p>
          <a:endParaRPr lang="pl-PL"/>
        </a:p>
      </dgm:t>
    </dgm:pt>
    <dgm:pt modelId="{5D621B56-8D98-46C7-9784-EDBB84DDB12A}">
      <dgm:prSet custT="1"/>
      <dgm:spPr/>
      <dgm:t>
        <a:bodyPr/>
        <a:lstStyle/>
        <a:p>
          <a:pPr algn="ctr"/>
          <a:r>
            <a:rPr lang="pl-PL" sz="2800" baseline="0" dirty="0">
              <a:solidFill>
                <a:schemeClr val="tx1"/>
              </a:solidFill>
            </a:rPr>
            <a:t>Przygotowanie kwerendy</a:t>
          </a:r>
          <a:endParaRPr lang="pl-PL" sz="2800" dirty="0">
            <a:solidFill>
              <a:schemeClr val="tx1"/>
            </a:solidFill>
          </a:endParaRPr>
        </a:p>
      </dgm:t>
    </dgm:pt>
    <dgm:pt modelId="{63EE2FB4-0111-4F14-B770-406E0CD49A86}" type="parTrans" cxnId="{ECE01844-306F-4251-9CAC-180D3FE60715}">
      <dgm:prSet/>
      <dgm:spPr/>
      <dgm:t>
        <a:bodyPr/>
        <a:lstStyle/>
        <a:p>
          <a:endParaRPr lang="pl-PL"/>
        </a:p>
      </dgm:t>
    </dgm:pt>
    <dgm:pt modelId="{9B9B4CA2-B339-42C0-A50A-45DE48D2D364}" type="sibTrans" cxnId="{ECE01844-306F-4251-9CAC-180D3FE60715}">
      <dgm:prSet/>
      <dgm:spPr/>
      <dgm:t>
        <a:bodyPr/>
        <a:lstStyle/>
        <a:p>
          <a:endParaRPr lang="pl-PL"/>
        </a:p>
      </dgm:t>
    </dgm:pt>
    <dgm:pt modelId="{DF7DA406-49BB-4CF3-A86F-2F7F50DE2EE2}">
      <dgm:prSet custT="1"/>
      <dgm:spPr/>
      <dgm:t>
        <a:bodyPr/>
        <a:lstStyle/>
        <a:p>
          <a:r>
            <a:rPr lang="pl-PL" sz="2800" baseline="0" dirty="0"/>
            <a:t>urządzenia grzewcze: piec, kominek</a:t>
          </a:r>
          <a:endParaRPr lang="pl-PL" sz="2800" dirty="0"/>
        </a:p>
      </dgm:t>
    </dgm:pt>
    <dgm:pt modelId="{50673BDB-8151-44F4-A76F-D976701B7717}" type="parTrans" cxnId="{F4ACC747-B80F-4383-A54C-5C520DEF390B}">
      <dgm:prSet/>
      <dgm:spPr/>
      <dgm:t>
        <a:bodyPr/>
        <a:lstStyle/>
        <a:p>
          <a:endParaRPr lang="pl-PL"/>
        </a:p>
      </dgm:t>
    </dgm:pt>
    <dgm:pt modelId="{0F52B937-8210-4641-A213-0CDC5280F242}" type="sibTrans" cxnId="{F4ACC747-B80F-4383-A54C-5C520DEF390B}">
      <dgm:prSet/>
      <dgm:spPr/>
      <dgm:t>
        <a:bodyPr/>
        <a:lstStyle/>
        <a:p>
          <a:endParaRPr lang="pl-PL"/>
        </a:p>
      </dgm:t>
    </dgm:pt>
    <dgm:pt modelId="{1DB59207-556F-4C58-92E2-2EB9C445250C}">
      <dgm:prSet custT="1"/>
      <dgm:spPr/>
      <dgm:t>
        <a:bodyPr/>
        <a:lstStyle/>
        <a:p>
          <a:r>
            <a:rPr lang="pl-PL" sz="2800" baseline="0" dirty="0"/>
            <a:t>najbliższe otoczenie urządzenia</a:t>
          </a:r>
          <a:endParaRPr lang="pl-PL" sz="2800" dirty="0"/>
        </a:p>
      </dgm:t>
    </dgm:pt>
    <dgm:pt modelId="{C4D741A7-3EB4-46FB-8D4A-13F3E0A2224F}" type="parTrans" cxnId="{C92310F1-0F90-46ED-8160-07E9315564FF}">
      <dgm:prSet/>
      <dgm:spPr/>
      <dgm:t>
        <a:bodyPr/>
        <a:lstStyle/>
        <a:p>
          <a:endParaRPr lang="pl-PL"/>
        </a:p>
      </dgm:t>
    </dgm:pt>
    <dgm:pt modelId="{7CE1A286-68A1-4B93-8A5B-8556318EA943}" type="sibTrans" cxnId="{C92310F1-0F90-46ED-8160-07E9315564FF}">
      <dgm:prSet/>
      <dgm:spPr/>
      <dgm:t>
        <a:bodyPr/>
        <a:lstStyle/>
        <a:p>
          <a:endParaRPr lang="pl-PL"/>
        </a:p>
      </dgm:t>
    </dgm:pt>
    <dgm:pt modelId="{8B8420D0-4210-4B4F-8660-652BA7002EC4}">
      <dgm:prSet custT="1"/>
      <dgm:spPr/>
      <dgm:t>
        <a:bodyPr/>
        <a:lstStyle/>
        <a:p>
          <a:r>
            <a:rPr lang="pl-PL" sz="2800" baseline="0" dirty="0"/>
            <a:t>skład opału</a:t>
          </a:r>
          <a:endParaRPr lang="pl-PL" sz="2800" dirty="0"/>
        </a:p>
      </dgm:t>
    </dgm:pt>
    <dgm:pt modelId="{D8C1EFC3-60E5-40E5-AA5F-645719921D77}" type="parTrans" cxnId="{E8A1B320-D59F-4EB9-8A63-0308B8D63281}">
      <dgm:prSet/>
      <dgm:spPr/>
      <dgm:t>
        <a:bodyPr/>
        <a:lstStyle/>
        <a:p>
          <a:endParaRPr lang="pl-PL"/>
        </a:p>
      </dgm:t>
    </dgm:pt>
    <dgm:pt modelId="{6D1BF760-5C20-4B99-9217-20F6E2D8F029}" type="sibTrans" cxnId="{E8A1B320-D59F-4EB9-8A63-0308B8D63281}">
      <dgm:prSet/>
      <dgm:spPr/>
      <dgm:t>
        <a:bodyPr/>
        <a:lstStyle/>
        <a:p>
          <a:endParaRPr lang="pl-PL"/>
        </a:p>
      </dgm:t>
    </dgm:pt>
    <dgm:pt modelId="{14D723AA-95EB-4FB0-BF80-AFAE8ED047CE}">
      <dgm:prSet custT="1"/>
      <dgm:spPr/>
      <dgm:t>
        <a:bodyPr/>
        <a:lstStyle/>
        <a:p>
          <a:r>
            <a:rPr lang="pl-PL" sz="2800" baseline="0" dirty="0"/>
            <a:t>dokumentacja (świadectwo, tabliczka znamionowa, inne)</a:t>
          </a:r>
          <a:endParaRPr lang="pl-PL" sz="2800" dirty="0"/>
        </a:p>
      </dgm:t>
    </dgm:pt>
    <dgm:pt modelId="{88D60841-7429-44C8-AC5D-42263414D908}" type="parTrans" cxnId="{184E3EBE-36F5-454E-BF99-EDF605EE3D8B}">
      <dgm:prSet/>
      <dgm:spPr/>
      <dgm:t>
        <a:bodyPr/>
        <a:lstStyle/>
        <a:p>
          <a:endParaRPr lang="pl-PL"/>
        </a:p>
      </dgm:t>
    </dgm:pt>
    <dgm:pt modelId="{D3B1DEC9-64D5-4BC8-AAEE-EFF53775AA60}" type="sibTrans" cxnId="{184E3EBE-36F5-454E-BF99-EDF605EE3D8B}">
      <dgm:prSet/>
      <dgm:spPr/>
      <dgm:t>
        <a:bodyPr/>
        <a:lstStyle/>
        <a:p>
          <a:endParaRPr lang="pl-PL"/>
        </a:p>
      </dgm:t>
    </dgm:pt>
    <dgm:pt modelId="{1EADF814-2EBF-4D67-8E22-F3898C6F16E4}" type="pres">
      <dgm:prSet presAssocID="{B455BC2B-BAE8-4423-A191-C8270C9CA18B}" presName="linear" presStyleCnt="0">
        <dgm:presLayoutVars>
          <dgm:animLvl val="lvl"/>
          <dgm:resizeHandles val="exact"/>
        </dgm:presLayoutVars>
      </dgm:prSet>
      <dgm:spPr/>
    </dgm:pt>
    <dgm:pt modelId="{28A1DC61-8A65-41A8-BE60-73C94E890555}" type="pres">
      <dgm:prSet presAssocID="{5D621B56-8D98-46C7-9784-EDBB84DDB12A}" presName="parentText" presStyleLbl="node1" presStyleIdx="0" presStyleCnt="1" custScaleX="100000" custScaleY="44525" custLinFactNeighborX="10768" custLinFactNeighborY="-8061">
        <dgm:presLayoutVars>
          <dgm:chMax val="0"/>
          <dgm:bulletEnabled val="1"/>
        </dgm:presLayoutVars>
      </dgm:prSet>
      <dgm:spPr/>
    </dgm:pt>
    <dgm:pt modelId="{B0881648-FF87-4862-AC03-D8632450EBA1}" type="pres">
      <dgm:prSet presAssocID="{5D621B56-8D98-46C7-9784-EDBB84DDB12A}" presName="childText" presStyleLbl="revTx" presStyleIdx="0" presStyleCnt="1">
        <dgm:presLayoutVars>
          <dgm:bulletEnabled val="1"/>
        </dgm:presLayoutVars>
      </dgm:prSet>
      <dgm:spPr/>
    </dgm:pt>
  </dgm:ptLst>
  <dgm:cxnLst>
    <dgm:cxn modelId="{E8A1B320-D59F-4EB9-8A63-0308B8D63281}" srcId="{5D621B56-8D98-46C7-9784-EDBB84DDB12A}" destId="{8B8420D0-4210-4B4F-8660-652BA7002EC4}" srcOrd="2" destOrd="0" parTransId="{D8C1EFC3-60E5-40E5-AA5F-645719921D77}" sibTransId="{6D1BF760-5C20-4B99-9217-20F6E2D8F029}"/>
    <dgm:cxn modelId="{5A020926-F855-4C6D-AC49-E0F1FAFB42D4}" type="presOf" srcId="{1DB59207-556F-4C58-92E2-2EB9C445250C}" destId="{B0881648-FF87-4862-AC03-D8632450EBA1}" srcOrd="0" destOrd="1" presId="urn:microsoft.com/office/officeart/2005/8/layout/vList2"/>
    <dgm:cxn modelId="{ECE01844-306F-4251-9CAC-180D3FE60715}" srcId="{B455BC2B-BAE8-4423-A191-C8270C9CA18B}" destId="{5D621B56-8D98-46C7-9784-EDBB84DDB12A}" srcOrd="0" destOrd="0" parTransId="{63EE2FB4-0111-4F14-B770-406E0CD49A86}" sibTransId="{9B9B4CA2-B339-42C0-A50A-45DE48D2D364}"/>
    <dgm:cxn modelId="{F4ACC747-B80F-4383-A54C-5C520DEF390B}" srcId="{5D621B56-8D98-46C7-9784-EDBB84DDB12A}" destId="{DF7DA406-49BB-4CF3-A86F-2F7F50DE2EE2}" srcOrd="0" destOrd="0" parTransId="{50673BDB-8151-44F4-A76F-D976701B7717}" sibTransId="{0F52B937-8210-4641-A213-0CDC5280F242}"/>
    <dgm:cxn modelId="{C42DDA6D-8B86-4E26-8114-D69587D48F35}" type="presOf" srcId="{8B8420D0-4210-4B4F-8660-652BA7002EC4}" destId="{B0881648-FF87-4862-AC03-D8632450EBA1}" srcOrd="0" destOrd="2" presId="urn:microsoft.com/office/officeart/2005/8/layout/vList2"/>
    <dgm:cxn modelId="{8D192584-C6FA-4D48-B9FB-BA8C23D07582}" type="presOf" srcId="{5D621B56-8D98-46C7-9784-EDBB84DDB12A}" destId="{28A1DC61-8A65-41A8-BE60-73C94E890555}" srcOrd="0" destOrd="0" presId="urn:microsoft.com/office/officeart/2005/8/layout/vList2"/>
    <dgm:cxn modelId="{19EA97A5-9FA9-4783-83AC-7CB7BDF1EB9B}" type="presOf" srcId="{DF7DA406-49BB-4CF3-A86F-2F7F50DE2EE2}" destId="{B0881648-FF87-4862-AC03-D8632450EBA1}" srcOrd="0" destOrd="0" presId="urn:microsoft.com/office/officeart/2005/8/layout/vList2"/>
    <dgm:cxn modelId="{511A9BBD-9B3B-4ABB-8ABF-A71AD8013869}" type="presOf" srcId="{B455BC2B-BAE8-4423-A191-C8270C9CA18B}" destId="{1EADF814-2EBF-4D67-8E22-F3898C6F16E4}" srcOrd="0" destOrd="0" presId="urn:microsoft.com/office/officeart/2005/8/layout/vList2"/>
    <dgm:cxn modelId="{184E3EBE-36F5-454E-BF99-EDF605EE3D8B}" srcId="{5D621B56-8D98-46C7-9784-EDBB84DDB12A}" destId="{14D723AA-95EB-4FB0-BF80-AFAE8ED047CE}" srcOrd="3" destOrd="0" parTransId="{88D60841-7429-44C8-AC5D-42263414D908}" sibTransId="{D3B1DEC9-64D5-4BC8-AAEE-EFF53775AA60}"/>
    <dgm:cxn modelId="{E1B428ED-1036-4C68-9176-E36F01952FBD}" type="presOf" srcId="{14D723AA-95EB-4FB0-BF80-AFAE8ED047CE}" destId="{B0881648-FF87-4862-AC03-D8632450EBA1}" srcOrd="0" destOrd="3" presId="urn:microsoft.com/office/officeart/2005/8/layout/vList2"/>
    <dgm:cxn modelId="{C92310F1-0F90-46ED-8160-07E9315564FF}" srcId="{5D621B56-8D98-46C7-9784-EDBB84DDB12A}" destId="{1DB59207-556F-4C58-92E2-2EB9C445250C}" srcOrd="1" destOrd="0" parTransId="{C4D741A7-3EB4-46FB-8D4A-13F3E0A2224F}" sibTransId="{7CE1A286-68A1-4B93-8A5B-8556318EA943}"/>
    <dgm:cxn modelId="{6178BA22-423C-4F4C-8F76-53E82E40F12A}" type="presParOf" srcId="{1EADF814-2EBF-4D67-8E22-F3898C6F16E4}" destId="{28A1DC61-8A65-41A8-BE60-73C94E890555}" srcOrd="0" destOrd="0" presId="urn:microsoft.com/office/officeart/2005/8/layout/vList2"/>
    <dgm:cxn modelId="{EB0A55C8-1BD5-4132-991A-61CAAB42B509}" type="presParOf" srcId="{1EADF814-2EBF-4D67-8E22-F3898C6F16E4}" destId="{B0881648-FF87-4862-AC03-D8632450EBA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B4C9A7-F284-4799-9EC4-B55BDA428EC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pl-PL"/>
        </a:p>
      </dgm:t>
    </dgm:pt>
    <dgm:pt modelId="{9D0CD11A-A5BE-4081-A6C0-E2B54EEC2A49}">
      <dgm:prSet custT="1"/>
      <dgm:spPr/>
      <dgm:t>
        <a:bodyPr/>
        <a:lstStyle/>
        <a:p>
          <a:pPr algn="ctr"/>
          <a:r>
            <a:rPr lang="pl-PL" sz="2400" b="1" baseline="0" dirty="0"/>
            <a:t>Art. 11 § 1 i 2 kodeksu wykroczeń</a:t>
          </a:r>
          <a:endParaRPr lang="pl-PL" sz="2400" dirty="0"/>
        </a:p>
      </dgm:t>
    </dgm:pt>
    <dgm:pt modelId="{47913CC5-4171-4CDE-B536-0A46523D7F51}" type="parTrans" cxnId="{59D6DC76-CDDE-4869-BEB9-1A97F624B93C}">
      <dgm:prSet/>
      <dgm:spPr/>
      <dgm:t>
        <a:bodyPr/>
        <a:lstStyle/>
        <a:p>
          <a:endParaRPr lang="pl-PL"/>
        </a:p>
      </dgm:t>
    </dgm:pt>
    <dgm:pt modelId="{5C3AB20C-00FD-459B-B8C9-104CF6908D96}" type="sibTrans" cxnId="{59D6DC76-CDDE-4869-BEB9-1A97F624B93C}">
      <dgm:prSet/>
      <dgm:spPr/>
      <dgm:t>
        <a:bodyPr/>
        <a:lstStyle/>
        <a:p>
          <a:endParaRPr lang="pl-PL"/>
        </a:p>
      </dgm:t>
    </dgm:pt>
    <dgm:pt modelId="{D28048CC-7E37-447A-B036-A2AA126A5045}">
      <dgm:prSet custT="1"/>
      <dgm:spPr/>
      <dgm:t>
        <a:bodyPr/>
        <a:lstStyle/>
        <a:p>
          <a:pPr algn="ctr"/>
          <a:r>
            <a:rPr lang="pl-PL" sz="2300" b="0" i="0" dirty="0"/>
            <a:t>Odpowiada za usiłowanie, </a:t>
          </a:r>
          <a:br>
            <a:rPr lang="pl-PL" sz="2300" b="0" i="0" dirty="0"/>
          </a:br>
          <a:r>
            <a:rPr lang="pl-PL" sz="2300" b="0" i="0" dirty="0"/>
            <a:t>kto w zamiarze popełnienia czynu zabronionego swoim zachowaniem bezpośrednio zmierza do jego dokonania, </a:t>
          </a:r>
          <a:br>
            <a:rPr lang="pl-PL" sz="2300" b="0" i="0" dirty="0"/>
          </a:br>
          <a:r>
            <a:rPr lang="pl-PL" sz="2800" b="1" i="0" dirty="0"/>
            <a:t>które jednak nie następuje.</a:t>
          </a:r>
          <a:endParaRPr lang="pl-PL" sz="2300" b="1" dirty="0"/>
        </a:p>
      </dgm:t>
    </dgm:pt>
    <dgm:pt modelId="{B3F8AADD-6896-4663-9F58-68C0EC3750F9}" type="parTrans" cxnId="{6DF012AB-AFFF-4BDD-AEF5-F3884A517FDF}">
      <dgm:prSet/>
      <dgm:spPr/>
      <dgm:t>
        <a:bodyPr/>
        <a:lstStyle/>
        <a:p>
          <a:endParaRPr lang="pl-PL"/>
        </a:p>
      </dgm:t>
    </dgm:pt>
    <dgm:pt modelId="{D72E7A44-902F-45A5-9B94-330D95825F8D}" type="sibTrans" cxnId="{6DF012AB-AFFF-4BDD-AEF5-F3884A517FDF}">
      <dgm:prSet/>
      <dgm:spPr/>
      <dgm:t>
        <a:bodyPr/>
        <a:lstStyle/>
        <a:p>
          <a:endParaRPr lang="pl-PL"/>
        </a:p>
      </dgm:t>
    </dgm:pt>
    <dgm:pt modelId="{D7749B30-4268-4CC9-B91E-46ADB84B32EE}" type="pres">
      <dgm:prSet presAssocID="{79B4C9A7-F284-4799-9EC4-B55BDA428EC5}" presName="linear" presStyleCnt="0">
        <dgm:presLayoutVars>
          <dgm:animLvl val="lvl"/>
          <dgm:resizeHandles val="exact"/>
        </dgm:presLayoutVars>
      </dgm:prSet>
      <dgm:spPr/>
    </dgm:pt>
    <dgm:pt modelId="{E76513A0-CB5C-41F2-AF35-CE0AD0F05CD6}" type="pres">
      <dgm:prSet presAssocID="{9D0CD11A-A5BE-4081-A6C0-E2B54EEC2A49}" presName="parentText" presStyleLbl="node1" presStyleIdx="0" presStyleCnt="1">
        <dgm:presLayoutVars>
          <dgm:chMax val="0"/>
          <dgm:bulletEnabled val="1"/>
        </dgm:presLayoutVars>
      </dgm:prSet>
      <dgm:spPr/>
    </dgm:pt>
    <dgm:pt modelId="{A64F6143-E6F6-4808-B171-4F25D09AD41F}" type="pres">
      <dgm:prSet presAssocID="{9D0CD11A-A5BE-4081-A6C0-E2B54EEC2A49}" presName="childText" presStyleLbl="revTx" presStyleIdx="0" presStyleCnt="1">
        <dgm:presLayoutVars>
          <dgm:bulletEnabled val="1"/>
        </dgm:presLayoutVars>
      </dgm:prSet>
      <dgm:spPr/>
    </dgm:pt>
  </dgm:ptLst>
  <dgm:cxnLst>
    <dgm:cxn modelId="{77BE6B0F-242E-406A-9CB8-DDCB71D09145}" type="presOf" srcId="{79B4C9A7-F284-4799-9EC4-B55BDA428EC5}" destId="{D7749B30-4268-4CC9-B91E-46ADB84B32EE}" srcOrd="0" destOrd="0" presId="urn:microsoft.com/office/officeart/2005/8/layout/vList2"/>
    <dgm:cxn modelId="{59D6DC76-CDDE-4869-BEB9-1A97F624B93C}" srcId="{79B4C9A7-F284-4799-9EC4-B55BDA428EC5}" destId="{9D0CD11A-A5BE-4081-A6C0-E2B54EEC2A49}" srcOrd="0" destOrd="0" parTransId="{47913CC5-4171-4CDE-B536-0A46523D7F51}" sibTransId="{5C3AB20C-00FD-459B-B8C9-104CF6908D96}"/>
    <dgm:cxn modelId="{E790F59F-0759-46E9-ADB3-39AC6E85BB0B}" type="presOf" srcId="{9D0CD11A-A5BE-4081-A6C0-E2B54EEC2A49}" destId="{E76513A0-CB5C-41F2-AF35-CE0AD0F05CD6}" srcOrd="0" destOrd="0" presId="urn:microsoft.com/office/officeart/2005/8/layout/vList2"/>
    <dgm:cxn modelId="{6DF012AB-AFFF-4BDD-AEF5-F3884A517FDF}" srcId="{9D0CD11A-A5BE-4081-A6C0-E2B54EEC2A49}" destId="{D28048CC-7E37-447A-B036-A2AA126A5045}" srcOrd="0" destOrd="0" parTransId="{B3F8AADD-6896-4663-9F58-68C0EC3750F9}" sibTransId="{D72E7A44-902F-45A5-9B94-330D95825F8D}"/>
    <dgm:cxn modelId="{B7E1A4B4-67E4-4E60-8610-144AA58DE4FF}" type="presOf" srcId="{D28048CC-7E37-447A-B036-A2AA126A5045}" destId="{A64F6143-E6F6-4808-B171-4F25D09AD41F}" srcOrd="0" destOrd="0" presId="urn:microsoft.com/office/officeart/2005/8/layout/vList2"/>
    <dgm:cxn modelId="{D2EA3CF0-4659-4360-A370-725D43484A69}" type="presParOf" srcId="{D7749B30-4268-4CC9-B91E-46ADB84B32EE}" destId="{E76513A0-CB5C-41F2-AF35-CE0AD0F05CD6}" srcOrd="0" destOrd="0" presId="urn:microsoft.com/office/officeart/2005/8/layout/vList2"/>
    <dgm:cxn modelId="{A031EA27-5A1D-4E76-A6EA-D5A28465E9AE}" type="presParOf" srcId="{D7749B30-4268-4CC9-B91E-46ADB84B32EE}" destId="{A64F6143-E6F6-4808-B171-4F25D09AD41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17145A-B372-49E9-A102-3B7133805E90}" type="doc">
      <dgm:prSet loTypeId="urn:microsoft.com/office/officeart/2005/8/layout/vList5" loCatId="list" qsTypeId="urn:microsoft.com/office/officeart/2005/8/quickstyle/3d4" qsCatId="3D" csTypeId="urn:microsoft.com/office/officeart/2005/8/colors/accent0_3" csCatId="mainScheme" phldr="1"/>
      <dgm:spPr/>
      <dgm:t>
        <a:bodyPr/>
        <a:lstStyle/>
        <a:p>
          <a:endParaRPr lang="pl-PL"/>
        </a:p>
      </dgm:t>
    </dgm:pt>
    <dgm:pt modelId="{C175D821-FB9F-4D84-919F-8EF0BBA40830}">
      <dgm:prSet/>
      <dgm:spPr/>
      <dgm:t>
        <a:bodyPr/>
        <a:lstStyle/>
        <a:p>
          <a:r>
            <a:rPr lang="pl-PL" dirty="0"/>
            <a:t>Cele:</a:t>
          </a:r>
        </a:p>
      </dgm:t>
    </dgm:pt>
    <dgm:pt modelId="{C76F1C02-BD19-4306-B40D-CAF4C57295DD}" type="parTrans" cxnId="{29CE97BC-5F39-461E-A253-8A661E2A29AE}">
      <dgm:prSet/>
      <dgm:spPr/>
      <dgm:t>
        <a:bodyPr/>
        <a:lstStyle/>
        <a:p>
          <a:endParaRPr lang="pl-PL"/>
        </a:p>
      </dgm:t>
    </dgm:pt>
    <dgm:pt modelId="{0498C4F1-9956-414F-AB8D-0C203140CD49}" type="sibTrans" cxnId="{29CE97BC-5F39-461E-A253-8A661E2A29AE}">
      <dgm:prSet/>
      <dgm:spPr/>
      <dgm:t>
        <a:bodyPr/>
        <a:lstStyle/>
        <a:p>
          <a:endParaRPr lang="pl-PL"/>
        </a:p>
      </dgm:t>
    </dgm:pt>
    <dgm:pt modelId="{549ADD79-2466-4B04-969D-78372AF76991}">
      <dgm:prSet/>
      <dgm:spPr/>
      <dgm:t>
        <a:bodyPr/>
        <a:lstStyle/>
        <a:p>
          <a:r>
            <a:rPr lang="pl-PL" dirty="0"/>
            <a:t>potwierdzenie</a:t>
          </a:r>
        </a:p>
      </dgm:t>
    </dgm:pt>
    <dgm:pt modelId="{71E0285B-E5FE-4BDA-9657-EE6453E8B9DE}" type="parTrans" cxnId="{797A9C42-EF78-47F9-8ADD-395440CFEE84}">
      <dgm:prSet/>
      <dgm:spPr/>
      <dgm:t>
        <a:bodyPr/>
        <a:lstStyle/>
        <a:p>
          <a:endParaRPr lang="pl-PL"/>
        </a:p>
      </dgm:t>
    </dgm:pt>
    <dgm:pt modelId="{C10103E5-1952-48EF-95C0-9F86CA752D32}" type="sibTrans" cxnId="{797A9C42-EF78-47F9-8ADD-395440CFEE84}">
      <dgm:prSet/>
      <dgm:spPr/>
      <dgm:t>
        <a:bodyPr/>
        <a:lstStyle/>
        <a:p>
          <a:endParaRPr lang="pl-PL"/>
        </a:p>
      </dgm:t>
    </dgm:pt>
    <dgm:pt modelId="{740DCC03-F964-48F4-B49A-AFFA85021DE0}">
      <dgm:prSet/>
      <dgm:spPr/>
      <dgm:t>
        <a:bodyPr/>
        <a:lstStyle/>
        <a:p>
          <a:r>
            <a:rPr lang="pl-PL" dirty="0"/>
            <a:t>zaprzeczenie </a:t>
          </a:r>
        </a:p>
      </dgm:t>
    </dgm:pt>
    <dgm:pt modelId="{1474A8EE-CE0A-48FC-AF3E-DD871D28DEC5}" type="parTrans" cxnId="{3A301916-9914-455A-8C55-6B1BAD49D192}">
      <dgm:prSet/>
      <dgm:spPr/>
      <dgm:t>
        <a:bodyPr/>
        <a:lstStyle/>
        <a:p>
          <a:endParaRPr lang="pl-PL"/>
        </a:p>
      </dgm:t>
    </dgm:pt>
    <dgm:pt modelId="{EBE926BC-F96D-49E5-89E5-7A988AD8FD8C}" type="sibTrans" cxnId="{3A301916-9914-455A-8C55-6B1BAD49D192}">
      <dgm:prSet/>
      <dgm:spPr/>
      <dgm:t>
        <a:bodyPr/>
        <a:lstStyle/>
        <a:p>
          <a:endParaRPr lang="pl-PL"/>
        </a:p>
      </dgm:t>
    </dgm:pt>
    <dgm:pt modelId="{5DBB63FC-6B31-4EBD-8687-3AE5B3AABFEC}" type="pres">
      <dgm:prSet presAssocID="{D217145A-B372-49E9-A102-3B7133805E90}" presName="Name0" presStyleCnt="0">
        <dgm:presLayoutVars>
          <dgm:dir/>
          <dgm:animLvl val="lvl"/>
          <dgm:resizeHandles val="exact"/>
        </dgm:presLayoutVars>
      </dgm:prSet>
      <dgm:spPr/>
    </dgm:pt>
    <dgm:pt modelId="{1657428A-CE5B-45BC-9A97-555035E42E80}" type="pres">
      <dgm:prSet presAssocID="{C175D821-FB9F-4D84-919F-8EF0BBA40830}" presName="linNode" presStyleCnt="0"/>
      <dgm:spPr/>
    </dgm:pt>
    <dgm:pt modelId="{561D3254-8DA5-4483-8553-5F3FEC06AF2F}" type="pres">
      <dgm:prSet presAssocID="{C175D821-FB9F-4D84-919F-8EF0BBA40830}" presName="parentText" presStyleLbl="node1" presStyleIdx="0" presStyleCnt="1" custScaleY="63109">
        <dgm:presLayoutVars>
          <dgm:chMax val="1"/>
          <dgm:bulletEnabled val="1"/>
        </dgm:presLayoutVars>
      </dgm:prSet>
      <dgm:spPr/>
    </dgm:pt>
    <dgm:pt modelId="{7A6CC5A9-7D03-4B12-B72F-8239CA73C370}" type="pres">
      <dgm:prSet presAssocID="{C175D821-FB9F-4D84-919F-8EF0BBA40830}" presName="descendantText" presStyleLbl="alignAccFollowNode1" presStyleIdx="0" presStyleCnt="1">
        <dgm:presLayoutVars>
          <dgm:bulletEnabled val="1"/>
        </dgm:presLayoutVars>
      </dgm:prSet>
      <dgm:spPr/>
    </dgm:pt>
  </dgm:ptLst>
  <dgm:cxnLst>
    <dgm:cxn modelId="{C8F5D708-FC1B-4C76-B760-B81D7101B6F4}" type="presOf" srcId="{C175D821-FB9F-4D84-919F-8EF0BBA40830}" destId="{561D3254-8DA5-4483-8553-5F3FEC06AF2F}" srcOrd="0" destOrd="0" presId="urn:microsoft.com/office/officeart/2005/8/layout/vList5"/>
    <dgm:cxn modelId="{3A301916-9914-455A-8C55-6B1BAD49D192}" srcId="{C175D821-FB9F-4D84-919F-8EF0BBA40830}" destId="{740DCC03-F964-48F4-B49A-AFFA85021DE0}" srcOrd="1" destOrd="0" parTransId="{1474A8EE-CE0A-48FC-AF3E-DD871D28DEC5}" sibTransId="{EBE926BC-F96D-49E5-89E5-7A988AD8FD8C}"/>
    <dgm:cxn modelId="{797A9C42-EF78-47F9-8ADD-395440CFEE84}" srcId="{C175D821-FB9F-4D84-919F-8EF0BBA40830}" destId="{549ADD79-2466-4B04-969D-78372AF76991}" srcOrd="0" destOrd="0" parTransId="{71E0285B-E5FE-4BDA-9657-EE6453E8B9DE}" sibTransId="{C10103E5-1952-48EF-95C0-9F86CA752D32}"/>
    <dgm:cxn modelId="{19131D65-09E1-4EE9-9029-09597087071F}" type="presOf" srcId="{740DCC03-F964-48F4-B49A-AFFA85021DE0}" destId="{7A6CC5A9-7D03-4B12-B72F-8239CA73C370}" srcOrd="0" destOrd="1" presId="urn:microsoft.com/office/officeart/2005/8/layout/vList5"/>
    <dgm:cxn modelId="{0CFE1D87-F1BB-439C-BC07-E2EFEC7D8307}" type="presOf" srcId="{D217145A-B372-49E9-A102-3B7133805E90}" destId="{5DBB63FC-6B31-4EBD-8687-3AE5B3AABFEC}" srcOrd="0" destOrd="0" presId="urn:microsoft.com/office/officeart/2005/8/layout/vList5"/>
    <dgm:cxn modelId="{29CE97BC-5F39-461E-A253-8A661E2A29AE}" srcId="{D217145A-B372-49E9-A102-3B7133805E90}" destId="{C175D821-FB9F-4D84-919F-8EF0BBA40830}" srcOrd="0" destOrd="0" parTransId="{C76F1C02-BD19-4306-B40D-CAF4C57295DD}" sibTransId="{0498C4F1-9956-414F-AB8D-0C203140CD49}"/>
    <dgm:cxn modelId="{18C9C4EF-D431-4F92-9E7F-49F6603CC2DA}" type="presOf" srcId="{549ADD79-2466-4B04-969D-78372AF76991}" destId="{7A6CC5A9-7D03-4B12-B72F-8239CA73C370}" srcOrd="0" destOrd="0" presId="urn:microsoft.com/office/officeart/2005/8/layout/vList5"/>
    <dgm:cxn modelId="{3BE6DFED-CACE-4ED3-8A9B-D74C312989F1}" type="presParOf" srcId="{5DBB63FC-6B31-4EBD-8687-3AE5B3AABFEC}" destId="{1657428A-CE5B-45BC-9A97-555035E42E80}" srcOrd="0" destOrd="0" presId="urn:microsoft.com/office/officeart/2005/8/layout/vList5"/>
    <dgm:cxn modelId="{3D6AECE0-C651-4D07-AF15-AECB2F390864}" type="presParOf" srcId="{1657428A-CE5B-45BC-9A97-555035E42E80}" destId="{561D3254-8DA5-4483-8553-5F3FEC06AF2F}" srcOrd="0" destOrd="0" presId="urn:microsoft.com/office/officeart/2005/8/layout/vList5"/>
    <dgm:cxn modelId="{2895E16B-0A6C-47F0-B1B4-0F9B0FE659E4}" type="presParOf" srcId="{1657428A-CE5B-45BC-9A97-555035E42E80}" destId="{7A6CC5A9-7D03-4B12-B72F-8239CA73C3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8A0A-E3A9-47CC-B5CE-EC297522B755}">
      <dsp:nvSpPr>
        <dsp:cNvPr id="0" name=""/>
        <dsp:cNvSpPr/>
      </dsp:nvSpPr>
      <dsp:spPr>
        <a:xfrm rot="5400000">
          <a:off x="3401473" y="-1054768"/>
          <a:ext cx="1095170" cy="3478499"/>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591 etatów</a:t>
          </a:r>
        </a:p>
        <a:p>
          <a:pPr marL="342900" lvl="2" indent="-171450" algn="l" defTabSz="844550">
            <a:lnSpc>
              <a:spcPct val="90000"/>
            </a:lnSpc>
            <a:spcBef>
              <a:spcPct val="0"/>
            </a:spcBef>
            <a:spcAft>
              <a:spcPct val="15000"/>
            </a:spcAft>
            <a:buChar char="•"/>
          </a:pPr>
          <a:r>
            <a:rPr lang="pl-PL" sz="1900" kern="1200" dirty="0"/>
            <a:t>487 strażników</a:t>
          </a:r>
        </a:p>
        <a:p>
          <a:pPr marL="342900" lvl="2" indent="-171450" algn="l" defTabSz="844550">
            <a:lnSpc>
              <a:spcPct val="90000"/>
            </a:lnSpc>
            <a:spcBef>
              <a:spcPct val="0"/>
            </a:spcBef>
            <a:spcAft>
              <a:spcPct val="15000"/>
            </a:spcAft>
            <a:buChar char="•"/>
          </a:pPr>
          <a:r>
            <a:rPr lang="pl-PL" sz="1900" kern="1200" dirty="0"/>
            <a:t>104 pracowników cywilnych</a:t>
          </a:r>
        </a:p>
      </dsp:txBody>
      <dsp:txXfrm rot="-5400000">
        <a:off x="2209809" y="190358"/>
        <a:ext cx="3425037" cy="988246"/>
      </dsp:txXfrm>
    </dsp:sp>
    <dsp:sp modelId="{65AC3715-F22C-494E-9CB4-17BA8235E936}">
      <dsp:nvSpPr>
        <dsp:cNvPr id="0" name=""/>
        <dsp:cNvSpPr/>
      </dsp:nvSpPr>
      <dsp:spPr>
        <a:xfrm>
          <a:off x="891" y="0"/>
          <a:ext cx="2208916" cy="136896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l-PL" sz="2400" kern="1200" dirty="0"/>
            <a:t>Stan </a:t>
          </a:r>
          <a:r>
            <a:rPr lang="pl-PL" sz="2400" kern="1200" dirty="0">
              <a:latin typeface="Calibri" panose="020F0502020204030204"/>
              <a:ea typeface="+mn-ea"/>
              <a:cs typeface="+mn-cs"/>
            </a:rPr>
            <a:t>osobowy</a:t>
          </a:r>
          <a:r>
            <a:rPr lang="pl-PL" sz="2400" kern="1200" dirty="0"/>
            <a:t> jednostki:</a:t>
          </a:r>
        </a:p>
      </dsp:txBody>
      <dsp:txXfrm>
        <a:off x="67718" y="66827"/>
        <a:ext cx="2075262" cy="1235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AB307-9975-4373-899E-97238FBA0464}">
      <dsp:nvSpPr>
        <dsp:cNvPr id="0" name=""/>
        <dsp:cNvSpPr/>
      </dsp:nvSpPr>
      <dsp:spPr>
        <a:xfrm>
          <a:off x="300551" y="0"/>
          <a:ext cx="3424891" cy="140610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pl-PL" sz="2700" b="1" i="0" kern="1200"/>
            <a:t>Wysoki stopień odziaływania </a:t>
          </a:r>
          <a:br>
            <a:rPr lang="pl-PL" sz="2700" b="1" i="0" kern="1200"/>
          </a:br>
          <a:r>
            <a:rPr lang="pl-PL" sz="2700" b="1" i="0" kern="1200"/>
            <a:t>prewencyjnego</a:t>
          </a:r>
          <a:r>
            <a:rPr lang="pl-PL" sz="2700" b="1" i="0" kern="1200" baseline="0"/>
            <a:t> </a:t>
          </a:r>
          <a:endParaRPr lang="pl-PL" sz="2700" kern="1200"/>
        </a:p>
      </dsp:txBody>
      <dsp:txXfrm>
        <a:off x="369192" y="68641"/>
        <a:ext cx="3287609" cy="12688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E4745-D6DC-41EB-93AB-984B7F58D143}">
      <dsp:nvSpPr>
        <dsp:cNvPr id="0" name=""/>
        <dsp:cNvSpPr/>
      </dsp:nvSpPr>
      <dsp:spPr>
        <a:xfrm>
          <a:off x="0" y="579887"/>
          <a:ext cx="3005904" cy="1216800"/>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baseline="0" dirty="0">
              <a:ln>
                <a:noFill/>
              </a:ln>
              <a:solidFill>
                <a:schemeClr val="tx1"/>
              </a:solidFill>
            </a:rPr>
            <a:t>Kontrola tylko </a:t>
          </a:r>
          <a:br>
            <a:rPr lang="pl-PL" sz="2000" kern="1200" baseline="0" dirty="0">
              <a:ln>
                <a:noFill/>
              </a:ln>
              <a:solidFill>
                <a:schemeClr val="tx1"/>
              </a:solidFill>
            </a:rPr>
          </a:br>
          <a:r>
            <a:rPr lang="pl-PL" sz="2000" kern="1200" baseline="0" dirty="0">
              <a:ln>
                <a:noFill/>
              </a:ln>
              <a:solidFill>
                <a:schemeClr val="tx1"/>
              </a:solidFill>
            </a:rPr>
            <a:t>z osobą pełnoletnią</a:t>
          </a:r>
          <a:endParaRPr lang="pl-PL" sz="2000" kern="1200" dirty="0">
            <a:ln>
              <a:noFill/>
            </a:ln>
            <a:solidFill>
              <a:schemeClr val="tx1"/>
            </a:solidFill>
          </a:endParaRPr>
        </a:p>
      </dsp:txBody>
      <dsp:txXfrm>
        <a:off x="59399" y="639286"/>
        <a:ext cx="2887106" cy="1098002"/>
      </dsp:txXfrm>
    </dsp:sp>
    <dsp:sp modelId="{8DE8E448-58B4-4B19-ACD7-A677ADDBB1AC}">
      <dsp:nvSpPr>
        <dsp:cNvPr id="0" name=""/>
        <dsp:cNvSpPr/>
      </dsp:nvSpPr>
      <dsp:spPr>
        <a:xfrm>
          <a:off x="0" y="1983888"/>
          <a:ext cx="3005904" cy="1216800"/>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baseline="0" dirty="0">
              <a:ln>
                <a:noFill/>
              </a:ln>
              <a:solidFill>
                <a:schemeClr val="tx1"/>
              </a:solidFill>
            </a:rPr>
            <a:t>samodzielnie nie otwierać urządzenia grzewczego</a:t>
          </a:r>
          <a:endParaRPr lang="pl-PL" sz="2000" kern="1200" dirty="0">
            <a:ln>
              <a:noFill/>
            </a:ln>
            <a:solidFill>
              <a:schemeClr val="tx1"/>
            </a:solidFill>
          </a:endParaRPr>
        </a:p>
      </dsp:txBody>
      <dsp:txXfrm>
        <a:off x="59399" y="2043287"/>
        <a:ext cx="2887106" cy="1098002"/>
      </dsp:txXfrm>
    </dsp:sp>
    <dsp:sp modelId="{9BC6783C-7411-4472-81C8-419CACC6C5F9}">
      <dsp:nvSpPr>
        <dsp:cNvPr id="0" name=""/>
        <dsp:cNvSpPr/>
      </dsp:nvSpPr>
      <dsp:spPr>
        <a:xfrm>
          <a:off x="0" y="3387888"/>
          <a:ext cx="3005904" cy="1216800"/>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baseline="0" dirty="0">
              <a:ln>
                <a:noFill/>
              </a:ln>
              <a:solidFill>
                <a:schemeClr val="tx1"/>
              </a:solidFill>
            </a:rPr>
            <a:t>kontrolowany wykonuje polecenia kontrolującego</a:t>
          </a:r>
          <a:endParaRPr lang="pl-PL" sz="2000" kern="1200" dirty="0">
            <a:ln>
              <a:noFill/>
            </a:ln>
            <a:solidFill>
              <a:schemeClr val="tx1"/>
            </a:solidFill>
          </a:endParaRPr>
        </a:p>
      </dsp:txBody>
      <dsp:txXfrm>
        <a:off x="59399" y="3447287"/>
        <a:ext cx="2887106"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6753E-7B36-4DD3-834F-AE918E0ADDFC}">
      <dsp:nvSpPr>
        <dsp:cNvPr id="0" name=""/>
        <dsp:cNvSpPr/>
      </dsp:nvSpPr>
      <dsp:spPr>
        <a:xfrm>
          <a:off x="0" y="114680"/>
          <a:ext cx="3096344" cy="1406924"/>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baseline="0" dirty="0">
              <a:ln>
                <a:noFill/>
              </a:ln>
              <a:solidFill>
                <a:schemeClr val="tx1"/>
              </a:solidFill>
            </a:rPr>
            <a:t>stosować rękawice, buty ochronne</a:t>
          </a:r>
          <a:endParaRPr lang="pl-PL" sz="2000" kern="1200" dirty="0">
            <a:ln>
              <a:noFill/>
            </a:ln>
            <a:solidFill>
              <a:schemeClr val="tx1"/>
            </a:solidFill>
          </a:endParaRPr>
        </a:p>
      </dsp:txBody>
      <dsp:txXfrm>
        <a:off x="68680" y="183360"/>
        <a:ext cx="2958984" cy="1269564"/>
      </dsp:txXfrm>
    </dsp:sp>
    <dsp:sp modelId="{5ACAB7AF-779E-45FE-A846-0AC835684DDA}">
      <dsp:nvSpPr>
        <dsp:cNvPr id="0" name=""/>
        <dsp:cNvSpPr/>
      </dsp:nvSpPr>
      <dsp:spPr>
        <a:xfrm>
          <a:off x="0" y="1708805"/>
          <a:ext cx="3096344" cy="1406924"/>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baseline="0" dirty="0">
              <a:ln>
                <a:noFill/>
              </a:ln>
              <a:solidFill>
                <a:schemeClr val="tx1"/>
              </a:solidFill>
            </a:rPr>
            <a:t>stosować urządzenia ochrony osobistej, czujniki tlenku węgla</a:t>
          </a:r>
          <a:endParaRPr lang="pl-PL" sz="2000" kern="1200" dirty="0">
            <a:ln>
              <a:noFill/>
            </a:ln>
            <a:solidFill>
              <a:schemeClr val="tx1"/>
            </a:solidFill>
          </a:endParaRPr>
        </a:p>
      </dsp:txBody>
      <dsp:txXfrm>
        <a:off x="68680" y="1777485"/>
        <a:ext cx="2958984" cy="1269564"/>
      </dsp:txXfrm>
    </dsp:sp>
    <dsp:sp modelId="{274692F2-18C6-42E1-82A4-10FED12CDD4E}">
      <dsp:nvSpPr>
        <dsp:cNvPr id="0" name=""/>
        <dsp:cNvSpPr/>
      </dsp:nvSpPr>
      <dsp:spPr>
        <a:xfrm>
          <a:off x="0" y="3302930"/>
          <a:ext cx="3096344" cy="1406924"/>
        </a:xfrm>
        <a:prstGeom prst="roundRect">
          <a:avLst/>
        </a:prstGeom>
        <a:solidFill>
          <a:srgbClr val="00A0D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baseline="0" dirty="0">
              <a:ln>
                <a:noFill/>
              </a:ln>
              <a:solidFill>
                <a:schemeClr val="tx1"/>
              </a:solidFill>
            </a:rPr>
            <a:t>poruszać się tylko </a:t>
          </a:r>
          <a:br>
            <a:rPr lang="pl-PL" sz="2000" kern="1200" baseline="0" dirty="0">
              <a:ln>
                <a:noFill/>
              </a:ln>
              <a:solidFill>
                <a:schemeClr val="tx1"/>
              </a:solidFill>
            </a:rPr>
          </a:br>
          <a:r>
            <a:rPr lang="pl-PL" sz="2000" kern="1200" baseline="0" dirty="0">
              <a:ln>
                <a:noFill/>
              </a:ln>
              <a:solidFill>
                <a:schemeClr val="tx1"/>
              </a:solidFill>
            </a:rPr>
            <a:t>w pomieszczeniach związanych </a:t>
          </a:r>
          <a:br>
            <a:rPr lang="pl-PL" sz="2000" kern="1200" baseline="0" dirty="0">
              <a:ln>
                <a:noFill/>
              </a:ln>
              <a:solidFill>
                <a:schemeClr val="tx1"/>
              </a:solidFill>
            </a:rPr>
          </a:br>
          <a:r>
            <a:rPr lang="pl-PL" sz="2000" kern="1200" baseline="0" dirty="0">
              <a:ln>
                <a:noFill/>
              </a:ln>
              <a:solidFill>
                <a:schemeClr val="tx1"/>
              </a:solidFill>
            </a:rPr>
            <a:t>z kontrolą</a:t>
          </a:r>
          <a:endParaRPr lang="pl-PL" sz="2000" kern="1200" dirty="0">
            <a:ln>
              <a:noFill/>
            </a:ln>
            <a:solidFill>
              <a:schemeClr val="tx1"/>
            </a:solidFill>
          </a:endParaRPr>
        </a:p>
      </dsp:txBody>
      <dsp:txXfrm>
        <a:off x="68680" y="3371610"/>
        <a:ext cx="2958984" cy="12695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FE5F5-20A0-44C5-A0B7-F6FCCECCB907}">
      <dsp:nvSpPr>
        <dsp:cNvPr id="0" name=""/>
        <dsp:cNvSpPr/>
      </dsp:nvSpPr>
      <dsp:spPr>
        <a:xfrm>
          <a:off x="0" y="200602"/>
          <a:ext cx="5184576" cy="1217250"/>
        </a:xfrm>
        <a:prstGeom prst="round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5">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l-PL" sz="2800" b="1" kern="1200" dirty="0"/>
            <a:t>Poinformować przełożonego </a:t>
          </a:r>
          <a:br>
            <a:rPr lang="pl-PL" sz="2800" b="1" kern="1200" dirty="0"/>
          </a:br>
          <a:r>
            <a:rPr lang="pl-PL" sz="2800" b="1" kern="1200" dirty="0"/>
            <a:t>o miejscu prowadzenia kontroli</a:t>
          </a:r>
        </a:p>
      </dsp:txBody>
      <dsp:txXfrm>
        <a:off x="59421" y="260023"/>
        <a:ext cx="5065734" cy="1098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7395-CB28-441E-831E-047E53C6AB8D}">
      <dsp:nvSpPr>
        <dsp:cNvPr id="0" name=""/>
        <dsp:cNvSpPr/>
      </dsp:nvSpPr>
      <dsp:spPr>
        <a:xfrm rot="5400000">
          <a:off x="3064255" y="-1304905"/>
          <a:ext cx="1336263" cy="4280139"/>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066800">
            <a:lnSpc>
              <a:spcPct val="90000"/>
            </a:lnSpc>
            <a:spcBef>
              <a:spcPct val="0"/>
            </a:spcBef>
            <a:spcAft>
              <a:spcPct val="15000"/>
            </a:spcAft>
            <a:buChar char="•"/>
          </a:pPr>
          <a:r>
            <a:rPr lang="pl-PL" sz="2400" kern="1200" dirty="0"/>
            <a:t>33 </a:t>
          </a:r>
          <a:r>
            <a:rPr lang="pl-PL" sz="2000" kern="1200" dirty="0"/>
            <a:t>Wydział Ochrony Środowiska</a:t>
          </a:r>
        </a:p>
        <a:p>
          <a:pPr marL="171450" lvl="1" indent="-171450" algn="l" defTabSz="800100">
            <a:lnSpc>
              <a:spcPct val="90000"/>
            </a:lnSpc>
            <a:spcBef>
              <a:spcPct val="0"/>
            </a:spcBef>
            <a:spcAft>
              <a:spcPct val="15000"/>
            </a:spcAft>
            <a:buChar char="•"/>
          </a:pPr>
          <a:r>
            <a:rPr lang="pl-PL" sz="1800" kern="1200" dirty="0"/>
            <a:t>15 Referat ds. Odpadów</a:t>
          </a:r>
        </a:p>
        <a:p>
          <a:pPr marL="171450" lvl="1" indent="-171450" algn="l" defTabSz="800100">
            <a:lnSpc>
              <a:spcPct val="90000"/>
            </a:lnSpc>
            <a:spcBef>
              <a:spcPct val="0"/>
            </a:spcBef>
            <a:spcAft>
              <a:spcPct val="15000"/>
            </a:spcAft>
            <a:buChar char="•"/>
          </a:pPr>
          <a:r>
            <a:rPr lang="pl-PL" sz="1800" kern="1200" dirty="0"/>
            <a:t>18 Referat ds. Ekologicznych</a:t>
          </a:r>
        </a:p>
      </dsp:txBody>
      <dsp:txXfrm rot="-5400000">
        <a:off x="1592318" y="232263"/>
        <a:ext cx="4214908" cy="1205801"/>
      </dsp:txXfrm>
    </dsp:sp>
    <dsp:sp modelId="{C9E8728F-BDB9-4DA6-B5A3-0A359D37AD2D}">
      <dsp:nvSpPr>
        <dsp:cNvPr id="0" name=""/>
        <dsp:cNvSpPr/>
      </dsp:nvSpPr>
      <dsp:spPr>
        <a:xfrm>
          <a:off x="705" y="0"/>
          <a:ext cx="1591612" cy="16703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pl-PL" sz="1700" kern="1200" dirty="0"/>
            <a:t>Kontrole środowiskowe:</a:t>
          </a:r>
        </a:p>
      </dsp:txBody>
      <dsp:txXfrm>
        <a:off x="78401" y="77696"/>
        <a:ext cx="1436220" cy="1514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7395-CB28-441E-831E-047E53C6AB8D}">
      <dsp:nvSpPr>
        <dsp:cNvPr id="0" name=""/>
        <dsp:cNvSpPr/>
      </dsp:nvSpPr>
      <dsp:spPr>
        <a:xfrm rot="5400000">
          <a:off x="2452493" y="-805358"/>
          <a:ext cx="1095170" cy="2979679"/>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pl-PL" sz="1800" kern="1200" dirty="0"/>
            <a:t>Pozostali funkcjonariusze</a:t>
          </a:r>
        </a:p>
      </dsp:txBody>
      <dsp:txXfrm rot="-5400000">
        <a:off x="1510239" y="190358"/>
        <a:ext cx="2926217" cy="988246"/>
      </dsp:txXfrm>
    </dsp:sp>
    <dsp:sp modelId="{C9E8728F-BDB9-4DA6-B5A3-0A359D37AD2D}">
      <dsp:nvSpPr>
        <dsp:cNvPr id="0" name=""/>
        <dsp:cNvSpPr/>
      </dsp:nvSpPr>
      <dsp:spPr>
        <a:xfrm>
          <a:off x="165830" y="0"/>
          <a:ext cx="1344408" cy="136896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l-PL" sz="1800" kern="1200" dirty="0"/>
            <a:t>Kontrole doraźne:</a:t>
          </a:r>
        </a:p>
      </dsp:txBody>
      <dsp:txXfrm>
        <a:off x="231459" y="65629"/>
        <a:ext cx="1213150" cy="1237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5ABF2-F5C2-4F4B-BDB7-0F7441F23469}">
      <dsp:nvSpPr>
        <dsp:cNvPr id="0" name=""/>
        <dsp:cNvSpPr/>
      </dsp:nvSpPr>
      <dsp:spPr>
        <a:xfrm>
          <a:off x="1512" y="236794"/>
          <a:ext cx="1685839" cy="1010513"/>
        </a:xfrm>
        <a:prstGeom prst="roundRect">
          <a:avLst>
            <a:gd name="adj" fmla="val 10000"/>
          </a:avLst>
        </a:prstGeom>
        <a:solidFill>
          <a:schemeClr val="accent4">
            <a:lumMod val="60000"/>
            <a:lumOff val="4000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chemeClr val="tx1"/>
              </a:solidFill>
            </a:rPr>
            <a:t>1 strażnik</a:t>
          </a:r>
        </a:p>
      </dsp:txBody>
      <dsp:txXfrm>
        <a:off x="31109" y="266391"/>
        <a:ext cx="1626645" cy="951319"/>
      </dsp:txXfrm>
    </dsp:sp>
    <dsp:sp modelId="{98B5FE84-F59A-4998-8BEA-88AF3EB9D502}">
      <dsp:nvSpPr>
        <dsp:cNvPr id="0" name=""/>
        <dsp:cNvSpPr/>
      </dsp:nvSpPr>
      <dsp:spPr>
        <a:xfrm>
          <a:off x="1855770" y="533211"/>
          <a:ext cx="357047" cy="417678"/>
        </a:xfrm>
        <a:prstGeom prst="rightArrow">
          <a:avLst>
            <a:gd name="adj1" fmla="val 60000"/>
            <a:gd name="adj2" fmla="val 50000"/>
          </a:avLst>
        </a:prstGeom>
        <a:solidFill>
          <a:srgbClr val="FF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l-PL" sz="1600" kern="1200"/>
        </a:p>
      </dsp:txBody>
      <dsp:txXfrm>
        <a:off x="1855770" y="616747"/>
        <a:ext cx="249933" cy="250606"/>
      </dsp:txXfrm>
    </dsp:sp>
    <dsp:sp modelId="{C0A00DF4-809D-4410-8962-BDA1C9BFD3F2}">
      <dsp:nvSpPr>
        <dsp:cNvPr id="0" name=""/>
        <dsp:cNvSpPr/>
      </dsp:nvSpPr>
      <dsp:spPr>
        <a:xfrm>
          <a:off x="2361026" y="236794"/>
          <a:ext cx="1685839" cy="1010513"/>
        </a:xfrm>
        <a:prstGeom prst="roundRect">
          <a:avLst>
            <a:gd name="adj" fmla="val 10000"/>
          </a:avLst>
        </a:prstGeom>
        <a:solidFill>
          <a:schemeClr val="accent4">
            <a:lumMod val="60000"/>
            <a:lumOff val="4000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solidFill>
                <a:schemeClr val="tx1"/>
              </a:solidFill>
            </a:rPr>
            <a:t>1650 mieszkańców</a:t>
          </a:r>
        </a:p>
      </dsp:txBody>
      <dsp:txXfrm>
        <a:off x="2390623" y="266391"/>
        <a:ext cx="1626645" cy="951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E10E0-03FA-4E8A-9C38-7CD7B8C014C8}">
      <dsp:nvSpPr>
        <dsp:cNvPr id="0" name=""/>
        <dsp:cNvSpPr/>
      </dsp:nvSpPr>
      <dsp:spPr>
        <a:xfrm rot="5400000">
          <a:off x="4486121" y="-1607740"/>
          <a:ext cx="1285432" cy="482714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Kontrole interwencyjne, wykonywane z zawiadomienia mieszkańców. Powinny być realizowane niezwłocznie po otrzymaniu zgłoszenia.</a:t>
          </a:r>
        </a:p>
      </dsp:txBody>
      <dsp:txXfrm rot="-5400000">
        <a:off x="2715267" y="225864"/>
        <a:ext cx="4764391" cy="1159932"/>
      </dsp:txXfrm>
    </dsp:sp>
    <dsp:sp modelId="{2FDA36D5-42B5-4763-81B7-322DD526A59D}">
      <dsp:nvSpPr>
        <dsp:cNvPr id="0" name=""/>
        <dsp:cNvSpPr/>
      </dsp:nvSpPr>
      <dsp:spPr>
        <a:xfrm>
          <a:off x="0" y="2434"/>
          <a:ext cx="2715266" cy="16067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l-PL" sz="2400" kern="1200" baseline="0" dirty="0"/>
            <a:t>Kontrole interwencyjne</a:t>
          </a:r>
          <a:endParaRPr lang="pl-PL" sz="2400" kern="1200" dirty="0"/>
        </a:p>
      </dsp:txBody>
      <dsp:txXfrm>
        <a:off x="78437" y="80871"/>
        <a:ext cx="2558392" cy="1449916"/>
      </dsp:txXfrm>
    </dsp:sp>
    <dsp:sp modelId="{506D2CE5-5242-482A-A2AC-A8B311EA88A5}">
      <dsp:nvSpPr>
        <dsp:cNvPr id="0" name=""/>
        <dsp:cNvSpPr/>
      </dsp:nvSpPr>
      <dsp:spPr>
        <a:xfrm rot="5400000">
          <a:off x="4486121" y="79389"/>
          <a:ext cx="1285432" cy="482714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Kontrole rutynowe odbywają się według wcześniej założonego planu i nie stanowią odpowiedzi na zgłoszenie. Służą głównie celom prewencyjnym i edukacyjnym. </a:t>
          </a:r>
        </a:p>
      </dsp:txBody>
      <dsp:txXfrm rot="-5400000">
        <a:off x="2715267" y="1912993"/>
        <a:ext cx="4764391" cy="1159932"/>
      </dsp:txXfrm>
    </dsp:sp>
    <dsp:sp modelId="{11CF2403-D344-4564-B570-2F32F243503C}">
      <dsp:nvSpPr>
        <dsp:cNvPr id="0" name=""/>
        <dsp:cNvSpPr/>
      </dsp:nvSpPr>
      <dsp:spPr>
        <a:xfrm>
          <a:off x="0" y="1689564"/>
          <a:ext cx="2715266" cy="16067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l-PL" sz="2000" kern="1200" baseline="0" dirty="0"/>
            <a:t>Kontrole rutynowe</a:t>
          </a:r>
        </a:p>
        <a:p>
          <a:pPr marL="0" lvl="0" indent="0" algn="ctr" defTabSz="889000">
            <a:lnSpc>
              <a:spcPct val="90000"/>
            </a:lnSpc>
            <a:spcBef>
              <a:spcPct val="0"/>
            </a:spcBef>
            <a:spcAft>
              <a:spcPct val="35000"/>
            </a:spcAft>
            <a:buNone/>
          </a:pPr>
          <a:r>
            <a:rPr lang="pl-PL" sz="2000" kern="1200" baseline="0" dirty="0"/>
            <a:t>(wg. harmonogramu)</a:t>
          </a:r>
          <a:endParaRPr lang="pl-PL" sz="2000" kern="1200" dirty="0"/>
        </a:p>
      </dsp:txBody>
      <dsp:txXfrm>
        <a:off x="78437" y="1768001"/>
        <a:ext cx="2558392" cy="1449916"/>
      </dsp:txXfrm>
    </dsp:sp>
    <dsp:sp modelId="{266E8B08-19A0-47D3-B3A0-11362598272B}">
      <dsp:nvSpPr>
        <dsp:cNvPr id="0" name=""/>
        <dsp:cNvSpPr/>
      </dsp:nvSpPr>
      <dsp:spPr>
        <a:xfrm rot="5400000">
          <a:off x="4486121" y="1766519"/>
          <a:ext cx="1285432" cy="482714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Kontrole następcze są prowadzone u osób, </a:t>
          </a:r>
          <a:br>
            <a:rPr lang="pl-PL" sz="1900" kern="1200" dirty="0"/>
          </a:br>
          <a:r>
            <a:rPr lang="pl-PL" sz="1900" kern="1200" dirty="0"/>
            <a:t>u których stwierdzono już spalanie odpadów lub naruszenie przepisów uchwał antysmogowych.</a:t>
          </a:r>
        </a:p>
      </dsp:txBody>
      <dsp:txXfrm rot="-5400000">
        <a:off x="2715267" y="3600123"/>
        <a:ext cx="4764391" cy="1159932"/>
      </dsp:txXfrm>
    </dsp:sp>
    <dsp:sp modelId="{A904B3C6-AE51-41D3-8E0B-CEA23CD8AA2C}">
      <dsp:nvSpPr>
        <dsp:cNvPr id="0" name=""/>
        <dsp:cNvSpPr/>
      </dsp:nvSpPr>
      <dsp:spPr>
        <a:xfrm>
          <a:off x="0" y="3376694"/>
          <a:ext cx="2715266" cy="16067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pl-PL" sz="2400" kern="1200" baseline="0" dirty="0"/>
            <a:t>Kontrole następcze (</a:t>
          </a:r>
          <a:r>
            <a:rPr lang="pl-PL" sz="2400" kern="1200" baseline="0" dirty="0" err="1"/>
            <a:t>rekontrole</a:t>
          </a:r>
          <a:r>
            <a:rPr lang="pl-PL" sz="2400" kern="1200" baseline="0" dirty="0"/>
            <a:t>)</a:t>
          </a:r>
          <a:endParaRPr lang="pl-PL" sz="2400" kern="1200" dirty="0"/>
        </a:p>
      </dsp:txBody>
      <dsp:txXfrm>
        <a:off x="78437" y="3455131"/>
        <a:ext cx="2558392" cy="1449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E10E0-03FA-4E8A-9C38-7CD7B8C014C8}">
      <dsp:nvSpPr>
        <dsp:cNvPr id="0" name=""/>
        <dsp:cNvSpPr/>
      </dsp:nvSpPr>
      <dsp:spPr>
        <a:xfrm rot="5400000">
          <a:off x="4865693" y="-1853545"/>
          <a:ext cx="1113873" cy="510365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telefoniczne, osobiste, pisemne, mailowe, </a:t>
          </a:r>
        </a:p>
      </dsp:txBody>
      <dsp:txXfrm rot="-5400000">
        <a:off x="2870805" y="195718"/>
        <a:ext cx="5049276" cy="1005123"/>
      </dsp:txXfrm>
    </dsp:sp>
    <dsp:sp modelId="{2FDA36D5-42B5-4763-81B7-322DD526A59D}">
      <dsp:nvSpPr>
        <dsp:cNvPr id="0" name=""/>
        <dsp:cNvSpPr/>
      </dsp:nvSpPr>
      <dsp:spPr>
        <a:xfrm>
          <a:off x="0" y="2109"/>
          <a:ext cx="2870804" cy="139234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pl-PL" sz="2800" kern="1200" dirty="0"/>
            <a:t>Źródła zgłoszeń</a:t>
          </a:r>
        </a:p>
      </dsp:txBody>
      <dsp:txXfrm>
        <a:off x="67969" y="70078"/>
        <a:ext cx="2734866" cy="1256404"/>
      </dsp:txXfrm>
    </dsp:sp>
    <dsp:sp modelId="{506D2CE5-5242-482A-A2AC-A8B311EA88A5}">
      <dsp:nvSpPr>
        <dsp:cNvPr id="0" name=""/>
        <dsp:cNvSpPr/>
      </dsp:nvSpPr>
      <dsp:spPr>
        <a:xfrm rot="5400000">
          <a:off x="4865693" y="-391585"/>
          <a:ext cx="1113873" cy="510365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Protokoły z kontroli, notatki, pobrane próbki, wykonane pomiary</a:t>
          </a:r>
        </a:p>
      </dsp:txBody>
      <dsp:txXfrm rot="-5400000">
        <a:off x="2870805" y="1657678"/>
        <a:ext cx="5049276" cy="1005123"/>
      </dsp:txXfrm>
    </dsp:sp>
    <dsp:sp modelId="{11CF2403-D344-4564-B570-2F32F243503C}">
      <dsp:nvSpPr>
        <dsp:cNvPr id="0" name=""/>
        <dsp:cNvSpPr/>
      </dsp:nvSpPr>
      <dsp:spPr>
        <a:xfrm>
          <a:off x="0" y="1464068"/>
          <a:ext cx="2870804" cy="139234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pl-PL" sz="2800" kern="1200" dirty="0"/>
            <a:t>Wyniki kontroli</a:t>
          </a:r>
        </a:p>
      </dsp:txBody>
      <dsp:txXfrm>
        <a:off x="67969" y="1532037"/>
        <a:ext cx="2734866" cy="1256404"/>
      </dsp:txXfrm>
    </dsp:sp>
    <dsp:sp modelId="{266E8B08-19A0-47D3-B3A0-11362598272B}">
      <dsp:nvSpPr>
        <dsp:cNvPr id="0" name=""/>
        <dsp:cNvSpPr/>
      </dsp:nvSpPr>
      <dsp:spPr>
        <a:xfrm rot="5400000">
          <a:off x="4865693" y="1070373"/>
          <a:ext cx="1113873" cy="5103651"/>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Typowanie „gorących punków” kwartałów ulic wymagających szczególnej uwagi, przygotowanie danych do sprawozdań </a:t>
          </a:r>
        </a:p>
      </dsp:txBody>
      <dsp:txXfrm rot="-5400000">
        <a:off x="2870805" y="3119637"/>
        <a:ext cx="5049276" cy="1005123"/>
      </dsp:txXfrm>
    </dsp:sp>
    <dsp:sp modelId="{A904B3C6-AE51-41D3-8E0B-CEA23CD8AA2C}">
      <dsp:nvSpPr>
        <dsp:cNvPr id="0" name=""/>
        <dsp:cNvSpPr/>
      </dsp:nvSpPr>
      <dsp:spPr>
        <a:xfrm>
          <a:off x="0" y="2926028"/>
          <a:ext cx="2870804" cy="139234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pl-PL" sz="2800" kern="1200" dirty="0"/>
            <a:t>Analiza</a:t>
          </a:r>
          <a:r>
            <a:rPr lang="pl-PL" sz="2800" kern="1200" baseline="0" dirty="0"/>
            <a:t> danych</a:t>
          </a:r>
          <a:endParaRPr lang="pl-PL" sz="2800" kern="1200" dirty="0"/>
        </a:p>
      </dsp:txBody>
      <dsp:txXfrm>
        <a:off x="67969" y="2993997"/>
        <a:ext cx="2734866" cy="12564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1DC61-8A65-41A8-BE60-73C94E890555}">
      <dsp:nvSpPr>
        <dsp:cNvPr id="0" name=""/>
        <dsp:cNvSpPr/>
      </dsp:nvSpPr>
      <dsp:spPr>
        <a:xfrm>
          <a:off x="0" y="375772"/>
          <a:ext cx="4012489" cy="533445"/>
        </a:xfrm>
        <a:prstGeom prst="roundRect">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l-PL" sz="2800" kern="1200" baseline="0" dirty="0">
              <a:solidFill>
                <a:schemeClr val="tx1"/>
              </a:solidFill>
            </a:rPr>
            <a:t>Przygotowanie kwerendy</a:t>
          </a:r>
          <a:endParaRPr lang="pl-PL" sz="2800" kern="1200" dirty="0">
            <a:solidFill>
              <a:schemeClr val="tx1"/>
            </a:solidFill>
          </a:endParaRPr>
        </a:p>
      </dsp:txBody>
      <dsp:txXfrm>
        <a:off x="26041" y="401813"/>
        <a:ext cx="3960407" cy="481363"/>
      </dsp:txXfrm>
    </dsp:sp>
    <dsp:sp modelId="{B0881648-FF87-4862-AC03-D8632450EBA1}">
      <dsp:nvSpPr>
        <dsp:cNvPr id="0" name=""/>
        <dsp:cNvSpPr/>
      </dsp:nvSpPr>
      <dsp:spPr>
        <a:xfrm>
          <a:off x="0" y="1192217"/>
          <a:ext cx="4012489" cy="351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9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pl-PL" sz="2800" kern="1200" baseline="0" dirty="0"/>
            <a:t>urządzenia grzewcze: piec, kominek</a:t>
          </a:r>
          <a:endParaRPr lang="pl-PL" sz="2800" kern="1200" dirty="0"/>
        </a:p>
        <a:p>
          <a:pPr marL="285750" lvl="1" indent="-285750" algn="l" defTabSz="1244600">
            <a:lnSpc>
              <a:spcPct val="90000"/>
            </a:lnSpc>
            <a:spcBef>
              <a:spcPct val="0"/>
            </a:spcBef>
            <a:spcAft>
              <a:spcPct val="20000"/>
            </a:spcAft>
            <a:buChar char="•"/>
          </a:pPr>
          <a:r>
            <a:rPr lang="pl-PL" sz="2800" kern="1200" baseline="0" dirty="0"/>
            <a:t>najbliższe otoczenie urządzenia</a:t>
          </a:r>
          <a:endParaRPr lang="pl-PL" sz="2800" kern="1200" dirty="0"/>
        </a:p>
        <a:p>
          <a:pPr marL="285750" lvl="1" indent="-285750" algn="l" defTabSz="1244600">
            <a:lnSpc>
              <a:spcPct val="90000"/>
            </a:lnSpc>
            <a:spcBef>
              <a:spcPct val="0"/>
            </a:spcBef>
            <a:spcAft>
              <a:spcPct val="20000"/>
            </a:spcAft>
            <a:buChar char="•"/>
          </a:pPr>
          <a:r>
            <a:rPr lang="pl-PL" sz="2800" kern="1200" baseline="0" dirty="0"/>
            <a:t>skład opału</a:t>
          </a:r>
          <a:endParaRPr lang="pl-PL" sz="2800" kern="1200" dirty="0"/>
        </a:p>
        <a:p>
          <a:pPr marL="285750" lvl="1" indent="-285750" algn="l" defTabSz="1244600">
            <a:lnSpc>
              <a:spcPct val="90000"/>
            </a:lnSpc>
            <a:spcBef>
              <a:spcPct val="0"/>
            </a:spcBef>
            <a:spcAft>
              <a:spcPct val="20000"/>
            </a:spcAft>
            <a:buChar char="•"/>
          </a:pPr>
          <a:r>
            <a:rPr lang="pl-PL" sz="2800" kern="1200" baseline="0" dirty="0"/>
            <a:t>dokumentacja (świadectwo, tabliczka znamionowa, inne)</a:t>
          </a:r>
          <a:endParaRPr lang="pl-PL" sz="2800" kern="1200" dirty="0"/>
        </a:p>
      </dsp:txBody>
      <dsp:txXfrm>
        <a:off x="0" y="1192217"/>
        <a:ext cx="4012489" cy="35107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513A0-CB5C-41F2-AF35-CE0AD0F05CD6}">
      <dsp:nvSpPr>
        <dsp:cNvPr id="0" name=""/>
        <dsp:cNvSpPr/>
      </dsp:nvSpPr>
      <dsp:spPr>
        <a:xfrm>
          <a:off x="0" y="96104"/>
          <a:ext cx="2950550" cy="1216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baseline="0" dirty="0"/>
            <a:t>Art. 11 § 1 i 2 kodeksu wykroczeń</a:t>
          </a:r>
          <a:endParaRPr lang="pl-PL" sz="2400" kern="1200" dirty="0"/>
        </a:p>
      </dsp:txBody>
      <dsp:txXfrm>
        <a:off x="59399" y="155503"/>
        <a:ext cx="2831752" cy="1098002"/>
      </dsp:txXfrm>
    </dsp:sp>
    <dsp:sp modelId="{A64F6143-E6F6-4808-B171-4F25D09AD41F}">
      <dsp:nvSpPr>
        <dsp:cNvPr id="0" name=""/>
        <dsp:cNvSpPr/>
      </dsp:nvSpPr>
      <dsp:spPr>
        <a:xfrm>
          <a:off x="0" y="1312904"/>
          <a:ext cx="2950550" cy="3767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0" tIns="29210" rIns="163576" bIns="29210" numCol="1" spcCol="1270" anchor="t" anchorCtr="0">
          <a:noAutofit/>
        </a:bodyPr>
        <a:lstStyle/>
        <a:p>
          <a:pPr marL="228600" lvl="1" indent="-228600" algn="ctr" defTabSz="1022350">
            <a:lnSpc>
              <a:spcPct val="90000"/>
            </a:lnSpc>
            <a:spcBef>
              <a:spcPct val="0"/>
            </a:spcBef>
            <a:spcAft>
              <a:spcPct val="20000"/>
            </a:spcAft>
            <a:buChar char="•"/>
          </a:pPr>
          <a:r>
            <a:rPr lang="pl-PL" sz="2300" b="0" i="0" kern="1200" dirty="0"/>
            <a:t>Odpowiada za usiłowanie, </a:t>
          </a:r>
          <a:br>
            <a:rPr lang="pl-PL" sz="2300" b="0" i="0" kern="1200" dirty="0"/>
          </a:br>
          <a:r>
            <a:rPr lang="pl-PL" sz="2300" b="0" i="0" kern="1200" dirty="0"/>
            <a:t>kto w zamiarze popełnienia czynu zabronionego swoim zachowaniem bezpośrednio zmierza do jego dokonania, </a:t>
          </a:r>
          <a:br>
            <a:rPr lang="pl-PL" sz="2300" b="0" i="0" kern="1200" dirty="0"/>
          </a:br>
          <a:r>
            <a:rPr lang="pl-PL" sz="2800" b="1" i="0" kern="1200" dirty="0"/>
            <a:t>które jednak nie następuje.</a:t>
          </a:r>
          <a:endParaRPr lang="pl-PL" sz="2300" b="1" kern="1200" dirty="0"/>
        </a:p>
      </dsp:txBody>
      <dsp:txXfrm>
        <a:off x="0" y="1312904"/>
        <a:ext cx="2950550" cy="3767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C5A9-7D03-4B12-B72F-8239CA73C370}">
      <dsp:nvSpPr>
        <dsp:cNvPr id="0" name=""/>
        <dsp:cNvSpPr/>
      </dsp:nvSpPr>
      <dsp:spPr>
        <a:xfrm rot="5400000">
          <a:off x="2215287" y="-481668"/>
          <a:ext cx="1439084" cy="2762193"/>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pl-PL" sz="2900" kern="1200" dirty="0"/>
            <a:t>potwierdzenie</a:t>
          </a:r>
        </a:p>
        <a:p>
          <a:pPr marL="285750" lvl="1" indent="-285750" algn="l" defTabSz="1289050">
            <a:lnSpc>
              <a:spcPct val="90000"/>
            </a:lnSpc>
            <a:spcBef>
              <a:spcPct val="0"/>
            </a:spcBef>
            <a:spcAft>
              <a:spcPct val="15000"/>
            </a:spcAft>
            <a:buChar char="•"/>
          </a:pPr>
          <a:r>
            <a:rPr lang="pl-PL" sz="2900" kern="1200" dirty="0"/>
            <a:t>zaprzeczenie </a:t>
          </a:r>
        </a:p>
      </dsp:txBody>
      <dsp:txXfrm rot="-5400000">
        <a:off x="1553733" y="250136"/>
        <a:ext cx="2691943" cy="1298584"/>
      </dsp:txXfrm>
    </dsp:sp>
    <dsp:sp modelId="{561D3254-8DA5-4483-8553-5F3FEC06AF2F}">
      <dsp:nvSpPr>
        <dsp:cNvPr id="0" name=""/>
        <dsp:cNvSpPr/>
      </dsp:nvSpPr>
      <dsp:spPr>
        <a:xfrm>
          <a:off x="0" y="331807"/>
          <a:ext cx="1553733" cy="1135240"/>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pl-PL" sz="4300" kern="1200" dirty="0"/>
            <a:t>Cele:</a:t>
          </a:r>
        </a:p>
      </dsp:txBody>
      <dsp:txXfrm>
        <a:off x="55418" y="387225"/>
        <a:ext cx="1442897" cy="102440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890626" cy="496491"/>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sz="quarter" idx="1"/>
          </p:nvPr>
        </p:nvSpPr>
        <p:spPr>
          <a:xfrm>
            <a:off x="3778505" y="0"/>
            <a:ext cx="2890626" cy="496491"/>
          </a:xfrm>
          <a:prstGeom prst="rect">
            <a:avLst/>
          </a:prstGeom>
        </p:spPr>
        <p:txBody>
          <a:bodyPr vert="horz" lIns="91440" tIns="45720" rIns="91440" bIns="45720" rtlCol="0"/>
          <a:lstStyle>
            <a:lvl1pPr algn="r">
              <a:defRPr sz="1200"/>
            </a:lvl1pPr>
          </a:lstStyle>
          <a:p>
            <a:fld id="{50115F18-4401-4EE2-9BD1-46C5A564B72D}" type="datetimeFigureOut">
              <a:rPr lang="en-GB" smtClean="0"/>
              <a:t>15/11/2023</a:t>
            </a:fld>
            <a:endParaRPr lang="en-GB"/>
          </a:p>
        </p:txBody>
      </p:sp>
      <p:sp>
        <p:nvSpPr>
          <p:cNvPr id="4" name="Symbol zastępczy stopki 3"/>
          <p:cNvSpPr>
            <a:spLocks noGrp="1"/>
          </p:cNvSpPr>
          <p:nvPr>
            <p:ph type="ftr" sz="quarter" idx="2"/>
          </p:nvPr>
        </p:nvSpPr>
        <p:spPr>
          <a:xfrm>
            <a:off x="0" y="9431599"/>
            <a:ext cx="2890626" cy="496491"/>
          </a:xfrm>
          <a:prstGeom prst="rect">
            <a:avLst/>
          </a:prstGeom>
        </p:spPr>
        <p:txBody>
          <a:bodyPr vert="horz" lIns="91440" tIns="45720" rIns="91440" bIns="45720" rtlCol="0" anchor="b"/>
          <a:lstStyle>
            <a:lvl1pPr algn="l">
              <a:defRPr sz="1200"/>
            </a:lvl1pPr>
          </a:lstStyle>
          <a:p>
            <a:endParaRPr lang="en-GB"/>
          </a:p>
        </p:txBody>
      </p:sp>
      <p:sp>
        <p:nvSpPr>
          <p:cNvPr id="5" name="Symbol zastępczy numeru slajdu 4"/>
          <p:cNvSpPr>
            <a:spLocks noGrp="1"/>
          </p:cNvSpPr>
          <p:nvPr>
            <p:ph type="sldNum" sz="quarter" idx="3"/>
          </p:nvPr>
        </p:nvSpPr>
        <p:spPr>
          <a:xfrm>
            <a:off x="3778505" y="9431599"/>
            <a:ext cx="2890626" cy="496491"/>
          </a:xfrm>
          <a:prstGeom prst="rect">
            <a:avLst/>
          </a:prstGeom>
        </p:spPr>
        <p:txBody>
          <a:bodyPr vert="horz" lIns="91440" tIns="45720" rIns="91440" bIns="45720" rtlCol="0" anchor="b"/>
          <a:lstStyle>
            <a:lvl1pPr algn="r">
              <a:defRPr sz="1200"/>
            </a:lvl1pPr>
          </a:lstStyle>
          <a:p>
            <a:fld id="{0DC44A50-A74F-4F40-9789-3F38A5A3C2F2}" type="slidenum">
              <a:rPr lang="en-GB" smtClean="0"/>
              <a:t>‹#›</a:t>
            </a:fld>
            <a:endParaRPr lang="en-GB"/>
          </a:p>
        </p:txBody>
      </p:sp>
    </p:spTree>
    <p:extLst>
      <p:ext uri="{BB962C8B-B14F-4D97-AF65-F5344CB8AC3E}">
        <p14:creationId xmlns:p14="http://schemas.microsoft.com/office/powerpoint/2010/main" val="416428703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10:20:46.610"/>
    </inkml:context>
    <inkml:brush xml:id="br0">
      <inkml:brushProperty name="width" value="0.35" units="cm"/>
      <inkml:brushProperty name="height" value="0.35" units="cm"/>
      <inkml:brushProperty name="color" value="#FFFFFF"/>
    </inkml:brush>
  </inkml:definitions>
  <inkml:trace contextRef="#ctx0" brushRef="#br0">1 126 24575,'49'2'0,"-35"0"0,0-1 0,1-1 0,-1 0 0,0-1 0,0 0 0,1-1 0,24-7 0,-37 8 0,1-1 0,-1 1 0,0-1 0,0 0 0,0 0 0,0 0 0,0 0 0,0 0 0,0 0 0,-1-1 0,1 1 0,-1-1 0,2-3 0,-2 3 0,1 0 0,0 0 0,0 0 0,-1 0 0,1 0 0,1 1 0,-1-1 0,0 1 0,1-1 0,4-2 0,3 0 0,1-1 0,-1 2 0,2-1 0,-1 1 0,0 1 0,1 0 0,23-2 0,3 3 0,45 2 0,-48 1 0,59-5 0,14-5 0,162 6 0,-137 4 0,-87 2 0,75 12 0,-73-7 0,64 2 0,50 8 0,-158-19 0,0 1 0,0 0 0,0 1 0,0-1 0,0 0 0,0 1 0,0 0 0,-1 0 0,1 0 0,0 1 0,-1-1 0,1 1 0,0 0 0,-1 0 0,6 4 0,-7-3 0,1 1 0,-1-1 0,1 1 0,-1-1 0,0 1 0,-1 0 0,1 0 0,-1 0 0,1-1 0,-1 2 0,0-1 0,-1 0 0,1 0 0,-1 0 0,0 5 0,1-1 0,0 2 0,-1 1 0,1-1 0,-2 0 0,1 1 0,-4 14 0,3-22 0,0 0 0,0-1 0,0 1 0,-1 0 0,1 0 0,-1-1 0,1 1 0,-1-1 0,0 0 0,0 0 0,0 1 0,0-1 0,0 0 0,-1 0 0,1-1 0,-1 1 0,1-1 0,-1 1 0,1-1 0,-1 0 0,0 0 0,-6 2 0,-19 3 0,-1-2 0,0-1 0,0-1 0,0-1 0,-44-5 0,-11 1 0,35 3 0,6-1 0,-1 2 0,-67 10 0,-114 27 0,-140 1 0,298-38-29,42-2-305,0 1 0,0 2 0,-44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10:20:51.763"/>
    </inkml:context>
    <inkml:brush xml:id="br0">
      <inkml:brushProperty name="width" value="0.35" units="cm"/>
      <inkml:brushProperty name="height" value="0.35" units="cm"/>
      <inkml:brushProperty name="color" value="#FFFFFF"/>
    </inkml:brush>
  </inkml:definitions>
  <inkml:trace contextRef="#ctx0" brushRef="#br0">1 1 24575,'459'0'0,"-457"0"0,0-1 0,1 1 0,-1 0 0,0 1 0,0-1 0,0 0 0,0 1 0,0-1 0,0 1 0,0 0 0,0-1 0,0 1 0,0 0 0,0 0 0,0 1 0,-1-1 0,1 0 0,0 0 0,-1 1 0,1-1 0,-1 1 0,2 2 0,0 1 0,-1 0 0,0 0 0,0 0 0,0 1 0,-1-1 0,2 11 0,5 21 0,-7-35 0,0 0 0,-1 0 0,1-1 0,0 1 0,-1 0 0,1 0 0,-1 0 0,0 0 0,0 0 0,1 0 0,-1 0 0,0 0 0,-1 0 0,1 0 0,0 0 0,-1 0 0,1-1 0,-1 1 0,1 0 0,-1 0 0,0 0 0,-1 2 0,0-2 0,-1-1 0,1 0 0,-1 1 0,1-1 0,-1 0 0,1 0 0,-1 0 0,1 0 0,-1-1 0,0 1 0,1-1 0,-1 0 0,0 1 0,0-1 0,1-1 0,-4 1 0,-14 0 0,8 1 0,0-1 0,0 0 0,1-1 0,-1 0 0,1-1 0,-1 0 0,1 0 0,-1-2 0,1 1 0,-13-7 0,15 6-45,1 1-1,0 0 1,-1 1-1,1 0 0,-1 1 1,0-1-1,0 2 1,0-1-1,1 1 0,-15 2 1,7-2-819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10:22:03.970"/>
    </inkml:context>
    <inkml:brush xml:id="br0">
      <inkml:brushProperty name="width" value="0.05" units="cm"/>
      <inkml:brushProperty name="height" value="0.05" units="cm"/>
      <inkml:brushProperty name="color" value="#E71224"/>
    </inkml:brush>
  </inkml:definitions>
  <inkml:trace contextRef="#ctx0" brushRef="#br0">1 1 24575,'2'0'0,"0"0"0,0 0 0,-1 0 0,2 0 0,-1 0 0,-1 1 0,2-1 0,-2 1 0,1-1 0,0 1 0,-1 0 0,2-1 0,-2 1 0,1 0 0,2 2 0,-2-1 0,-1 0 0,1 0 0,0 0 0,-1 0 0,0 0 0,1 0 0,-1 1 0,0-1 0,0 0 0,0 1 0,0 2 0,9 41 0,-2 2 0,2 52 0,-6-44 0,2-3 0,3 56 0,-9 223 0,9-229 0,-4-68 0,0 38 0,-5-68 0,-1 4 0,0-1 0,1 1 0,1-1 0,0 1 0,0-1 0,1 1 0,0-1 0,1 0 0,0 1 0,4 8 0,-2-10 0,0 1 0,1-1 0,0 1 0,1-1 0,0-1 0,0 1 0,0-2 0,1 1 0,0 0 0,0-1 0,1 0 0,14 6 0,-10-6 0,0 0 0,-1-1 0,1-1 0,0 1 0,0-2 0,1 0 0,0 0 0,23-1 0,-16-1 0,0 0 0,-1-1 0,1-1 0,30-6 0,86-18 0,-53 11 0,-45 8 0,75-3 0,41 9 0,-96 2 0,93-2 0,137 2 0,-148 8 0,-81-5 0,38 0 0,-76-3 0,39 6 0,11 2 0,17-7 0,52 3 0,70-3 0,-124-3 0,67-7 0,2-1 0,631 9 0,-648 9 0,-4 0 0,-39-9 0,141 5 0,-120-3 0,-17 0 0,-49 1 0,59 2 0,593-5 0,-499-9 0,-64 8 0,137 3 0,-205 2 0,47 0 0,-39 0 0,2 1 0,-59-5 0,11-1 0,64 6 0,-83-2 0,0-2 0,-1 1 0,1-2 0,0 0 0,0-1 0,0 0 0,0-1 0,-1 0 0,1-1 0,21-7 0,-34 8 0,1 0 0,0 1 0,-1-1 0,1 0 0,-1 0 0,0 0 0,0 0 0,0-1 0,0 1 0,0 0 0,0-1 0,-1 0 0,1 1 0,-1-1 0,0 0 0,0 1 0,0-1 0,0 0 0,0-6 0,1-1 0,-1-1 0,0 0 0,-1 0 0,-2-11 0,-1-2 0,-10-29 0,8 33 0,1-2 0,2-2 0,-1 1 0,4-38 0,0 20 0,-2 40 0,1 0 0,0 0 0,1 0 0,-1 0 0,0 0 0,0 0 0,1 0 0,-1 0 0,0 0 0,1 0 0,-1 0 0,1 0 0,-1 0 0,1 0 0,-1 0 0,1 1 0,-1-1 0,1 0 0,0 0 0,0 0 0,0 1 0,0-1 0,0 0 0,-1 1 0,1-1 0,0 1 0,0-1 0,1 1 0,0-1 0,3 0 0,0 0 0,1 0 0,-1 1 0,0-1 0,8 1 0,11 0 0,137-14 0,-70 8 0,42-3 0,-51 5 0,-40 3 0,42-6 0,-62 4 0,1 1 0,0 1 0,40 3 0,66 14 0,-127-16 0,26 4 0,54-2 0,-12 0 0,-48 0 0,32 7 0,-32-4 0,27 2 0,54 6 0,-65-6 0,67 2 0,276-10 0,-191-8 0,349 9 0,-525-1 0,-1-1 0,1 0 0,-1 0 0,1-1 0,14-6 0,-10 4 0,29-6 0,-39 11 0,0-2 0,0 1 0,0-1 0,0 0 0,0-1 0,-1 0 0,1 0 0,-1 0 0,0-1 0,0 0 0,0 0 0,-1-1 0,0 1 0,7-7 0,-7 5 0,1-1 0,-1 0 0,-1 0 0,1-1 0,-1 1 0,-1-1 0,1 0 0,-2 0 0,1 0 0,-1-1 0,0 1 0,-1-1 0,1-10 0,-1 12 0,0 0 0,-1 1 0,2-1 0,3-7 0,6-16 0,-10 16 0,-1 0 0,0-1 0,0 1 0,-3-18 0,1-6 0,1 16 0,-1 0 0,-1 0 0,-9-38 0,10 56 0,-6-23 0,-19-45 0,23 64 0,0 1 0,-1 0 0,0 0 0,0 0 0,-1 0 0,0 1 0,0 0 0,-1-1 0,1 2 0,-1-1 0,-1 1 0,1 0 0,-14-8 0,9 8 0,3 0 0,0 0 0,-1 1 0,0-1 0,-1 2 0,1-1 0,0 1 0,-1 1 0,-17-3 0,-28 2 0,-59 3 0,36 2 0,33 0 0,-56 8 0,-30 3 0,-121-6 0,163-3 0,-107-8 0,41-15 0,-45-3 0,-68 22 0,-78 34 0,341-33 0,-44 6 0,-93 3 0,-340-2 0,53 1 0,400-10 0,-40-7 0,-13 0 0,-3 4 0,-60-1 0,71 4 0,-72 2 0,-81 29 0,193-26 0,-1-2 0,-62-2 0,34-2 0,5 3 0,-197-9 0,154 4 0,22 2 0,-280-3 0,215 6 0,-52 1 0,-210-4 0,266-7 0,-44 1 0,-677 8 0,835-1 0,-49-8 0,40 4 0,2 2 0,-1 1 0,-40 4 0,-36-3 0,-263-14 0,-145 15 0,380-9 0,109 8 0,-283 2 0,90 22 0,47-3 0,98-19 61,40-2-1487,28 1-5400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06:11:06.040"/>
    </inkml:context>
    <inkml:brush xml:id="br0">
      <inkml:brushProperty name="width" value="0.2" units="cm"/>
      <inkml:brushProperty name="height" value="0.2" units="cm"/>
      <inkml:brushProperty name="color" value="#FFFFFF"/>
    </inkml:brush>
  </inkml:definitions>
  <inkml:trace contextRef="#ctx0" brushRef="#br0">1 60 24575,'20'-2'0,"0"-1"0,0 0 0,-1-1 0,23-8 0,44-9 0,15 12 0,183 7 0,-135 5 0,-147-4 0,-1 2 0,1-1 0,-1 0 0,0 0 0,1 0 0,-1 1 0,0-1 0,1 0 0,-1 1 0,0 0 0,0-1 0,1 1 0,-1 0 0,0-1 0,0 1 0,0 0 0,0 0 0,0 0 0,0 0 0,0 0 0,0 0 0,0 0 0,-1 0 0,1 0 0,0 1 0,-1-1 0,1 0 0,0 0 0,-1 1 0,0-1 0,1 3 0,1 46 0,-2-45 0,-1-4 0,1 0 0,-1 0 0,0 0 0,1 0 0,-1 0 0,0 0 0,0 0 0,1 0 0,-1 0 0,0-1 0,0 1 0,0 0 0,0-1 0,0 1 0,0 0 0,-1-1 0,1 1 0,0-1 0,0 0 0,0 1 0,0-1 0,-1 0 0,-1 0 0,-38 7 0,30-6 0,10-1 0,-45 8 0,-80 4 0,121-13 0,0 1 0,1-1 0,-1 0 0,1 0 0,-1 0 0,-7-5 0,7 4 0,1 1 0,-1-1 0,1 1 0,-1-1 0,0 1 0,0 1 0,-7-1 0,-280-12 0,284 14 0,-1 0 0,1 0 0,0 1 0,0 0 0,-12 4 0,-24 6 0,44-12 0,-1 0 0,0-1 0,1 1 0,-1 0 0,1 0 0,-1-1 0,0 1 0,1 0 0,-1-1 0,1 1 0,-1 0 0,1-1 0,-1 1 0,1-1 0,0 1 0,-1-1 0,1 1 0,-1-1 0,1 1 0,0-1 0,0 0 0,-1 1 0,1-1 0,0 1 0,0-1 0,0 0 0,-1 1 0,1-1 0,0 0 0,0 1 0,0-1 0,0 0 0,0 0 0,-1-34 0,0 17 0,-7-35-1365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06:11:11.016"/>
    </inkml:context>
    <inkml:brush xml:id="br0">
      <inkml:brushProperty name="width" value="0.2" units="cm"/>
      <inkml:brushProperty name="height" value="0.2" units="cm"/>
      <inkml:brushProperty name="color" value="#FFFFFF"/>
    </inkml:brush>
  </inkml:definitions>
  <inkml:trace contextRef="#ctx0" brushRef="#br0">33 0 24575,'0'0'0,"0"0"0,-1 0 0,1 0 0,0 0 0,0 0 0,-1 0 0,1 0 0,0 0 0,-1 1 0,1-1 0,0 0 0,0 0 0,-1 0 0,1 0 0,0 0 0,0 1 0,0-1 0,-1 0 0,1 0 0,0 0 0,0 1 0,0-1 0,-1 0 0,1 0 0,0 1 0,0-1 0,0 0 0,0 0 0,0 1 0,0-1 0,0 0 0,0 1 0,0-1 0,0 0 0,0 0 0,0 1 0,0-1 0,0 0 0,0 0 0,0 1 0,0-1 0,0 0 0,0 1 0,0-1 0,0 0 0,0 0 0,0 1 0,0-1 0,1 0 0,-1 0 0,0 1 0,0-1 0,0 0 0,0 0 0,1 0 0,-1 1 0,0-1 0,0 0 0,1 0 0,-1 0 0,0 1 0,16 13 0,30-8 0,-37-6 0,-1 1 0,1 0 0,-1 0 0,15 5 0,-54-5 0,26 1 0,0-2 0,-1 1 0,1-1 0,-1 1 0,1-2 0,0 1 0,-1 0 0,1-1 0,-1 0 0,-4-2 0,5 1-151,0-1-1,0 1 0,0 0 0,0 1 1,0-1-1,0 1 0,-1 0 1,-7 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06:45:18.422"/>
    </inkml:context>
    <inkml:brush xml:id="br0">
      <inkml:brushProperty name="width" value="0.2" units="cm"/>
      <inkml:brushProperty name="height" value="0.2" units="cm"/>
      <inkml:brushProperty name="color" value="#008C3A"/>
    </inkml:brush>
  </inkml:definitions>
  <inkml:trace contextRef="#ctx0" brushRef="#br0">2 64 24575,'0'25'0,"-1"25"0,3 0 0,8 51 0,-7-66 0,-3-31 0,0-1 0,0 1 0,0 0 0,0-1 0,1 1 0,0-1 0,-1 1 0,1-1 0,0 1 0,1-1 0,-1 1 0,1-1 0,0 0 0,-1 0 0,1 0 0,1 0 0,-1 0 0,0 0 0,6 4 0,1 2 0,0 1 0,-1 1 0,0-1 0,9 16 0,-11-15 0,0-1 0,1 0 0,0 0 0,1-1 0,1 0 0,17 15 0,-23-22 0,0-1 0,0 1 0,0-1 0,0 0 0,0 0 0,0 0 0,0 0 0,0-1 0,0 1 0,0-1 0,1 0 0,-1 0 0,0 0 0,0 0 0,0 0 0,1-1 0,-1 0 0,0 1 0,0-1 0,0 0 0,0 0 0,0-1 0,0 1 0,0-1 0,-1 1 0,1-1 0,-1 0 0,1 0 0,-1 0 0,1 0 0,-1 0 0,2-3 0,6-5 0,0 1 0,-1-1 0,0-1 0,-1 1 0,0-2 0,-1 1 0,11-23 0,-6 2 0,16-57 0,-16 43 0,-10 41 0,2-8 0,0 0 0,-1 0 0,-1 0 0,0-1 0,0-15 0,-2 24 0,-1 1 0,0 0 0,1 0 0,-1 0 0,-1 0 0,1 0 0,0 1 0,-1-1 0,0 0 0,0 0 0,0 1 0,-1-1 0,1 1 0,-1 0 0,0 0 0,0 0 0,0 0 0,0 0 0,0 1 0,-1-1 0,-3-2 0,2 3 0,-19-14 0,0 2 0,-32-13 0,50 24 0,0 1 0,0-1 0,0 1 0,-1 1 0,1-1 0,0 1 0,-1 0 0,1 1 0,-1-1 0,1 1 0,-1 0 0,1 1 0,-1-1 0,1 2 0,-13 2 0,18-4 0,1 1 0,-1-1 0,0 0 0,1 1 0,-1-1 0,1 1 0,-1-1 0,1 1 0,-1-1 0,1 1 0,-1-1 0,1 1 0,-1-1 0,1 1 0,-1-1 0,1 1 0,0 0 0,0-1 0,-1 1 0,1 0 0,0-1 0,0 1 0,0 0 0,0 0 0,-1-1 0,1 1 0,0 0 0,0-1 0,1 1 0,-1 0 0,0 0 0,0-1 0,0 1 0,0 0 0,1-1 0,-1 1 0,1 0 0,17 33 0,-1-5 0,-14-1 0,-1 0 0,-1-1 0,-5 52 0,3-61 0,1-16-97,0 1-1,0-1 1,-1 0-1,1 0 1,-1 1-1,1-1 1,-1 0-1,0 0 1,0 0-1,0 0 1,0 0-1,0 0 0,-2 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890626" cy="49649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778505" y="0"/>
            <a:ext cx="2890626" cy="49649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2023-11-15</a:t>
            </a:fld>
            <a:endParaRPr lang="pl-PL"/>
          </a:p>
        </p:txBody>
      </p:sp>
      <p:sp>
        <p:nvSpPr>
          <p:cNvPr id="4" name="Symbol zastępczy obrazu slajdu 3"/>
          <p:cNvSpPr>
            <a:spLocks noGrp="1" noRot="1" noChangeAspect="1"/>
          </p:cNvSpPr>
          <p:nvPr>
            <p:ph type="sldImg" idx="2"/>
          </p:nvPr>
        </p:nvSpPr>
        <p:spPr>
          <a:xfrm>
            <a:off x="852488" y="744538"/>
            <a:ext cx="4965700" cy="372427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67068" y="4716661"/>
            <a:ext cx="5336540" cy="4468416"/>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31599"/>
            <a:ext cx="2890626" cy="49649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778505" y="9431599"/>
            <a:ext cx="2890626" cy="49649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Przy tworzeniu nowego slajdu używamy funkcji „nowy slad” (druga ikona po lewej na wstędze Narzędzia główne).</a:t>
            </a:r>
          </a:p>
          <a:p>
            <a:r>
              <a:rPr lang="pl-PL" altLang="pl-PL"/>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a:p>
          <a:p>
            <a:r>
              <a:rPr lang="pl-PL" altLang="pl-PL"/>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
        <p:nvSpPr>
          <p:cNvPr id="2" name="Symbol zastępczy stopki 1">
            <a:extLst>
              <a:ext uri="{FF2B5EF4-FFF2-40B4-BE49-F238E27FC236}">
                <a16:creationId xmlns:a16="http://schemas.microsoft.com/office/drawing/2014/main" id="{3BF5E79D-EA96-39EE-12C6-5280ABBF8F47}"/>
              </a:ext>
            </a:extLst>
          </p:cNvPr>
          <p:cNvSpPr>
            <a:spLocks noGrp="1"/>
          </p:cNvSpPr>
          <p:nvPr>
            <p:ph type="ftr" sz="quarter" idx="4"/>
          </p:nvPr>
        </p:nvSpPr>
        <p:spPr/>
        <p:txBody>
          <a:bodyPr/>
          <a:lstStyle/>
          <a:p>
            <a:pPr>
              <a:defRPr/>
            </a:pPr>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D3D992CD-8D69-4DDF-A92C-9238B15DFBEE}" type="slidenum">
              <a:rPr lang="pl-PL" smtClean="0"/>
              <a:pPr>
                <a:defRPr/>
              </a:pPr>
              <a:t>8</a:t>
            </a:fld>
            <a:endParaRPr lang="pl-PL"/>
          </a:p>
        </p:txBody>
      </p:sp>
      <p:sp>
        <p:nvSpPr>
          <p:cNvPr id="5" name="Symbol zastępczy stopki 4">
            <a:extLst>
              <a:ext uri="{FF2B5EF4-FFF2-40B4-BE49-F238E27FC236}">
                <a16:creationId xmlns:a16="http://schemas.microsoft.com/office/drawing/2014/main" id="{436FFABE-6357-8328-801D-AFC5B72930CE}"/>
              </a:ext>
            </a:extLst>
          </p:cNvPr>
          <p:cNvSpPr>
            <a:spLocks noGrp="1"/>
          </p:cNvSpPr>
          <p:nvPr>
            <p:ph type="ftr" sz="quarter" idx="4"/>
          </p:nvPr>
        </p:nvSpPr>
        <p:spPr/>
        <p:txBody>
          <a:bodyPr/>
          <a:lstStyle/>
          <a:p>
            <a:pPr>
              <a:defRPr/>
            </a:pPr>
            <a:endParaRPr lang="pl-PL"/>
          </a:p>
        </p:txBody>
      </p:sp>
    </p:spTree>
    <p:extLst>
      <p:ext uri="{BB962C8B-B14F-4D97-AF65-F5344CB8AC3E}">
        <p14:creationId xmlns:p14="http://schemas.microsoft.com/office/powerpoint/2010/main" val="7879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D3D992CD-8D69-4DDF-A92C-9238B15DFBEE}" type="slidenum">
              <a:rPr lang="pl-PL" smtClean="0"/>
              <a:pPr>
                <a:defRPr/>
              </a:pPr>
              <a:t>9</a:t>
            </a:fld>
            <a:endParaRPr lang="pl-PL"/>
          </a:p>
        </p:txBody>
      </p:sp>
      <p:sp>
        <p:nvSpPr>
          <p:cNvPr id="5" name="Symbol zastępczy stopki 4">
            <a:extLst>
              <a:ext uri="{FF2B5EF4-FFF2-40B4-BE49-F238E27FC236}">
                <a16:creationId xmlns:a16="http://schemas.microsoft.com/office/drawing/2014/main" id="{759DF8CD-7A59-682C-D352-12F7AAB1691E}"/>
              </a:ext>
            </a:extLst>
          </p:cNvPr>
          <p:cNvSpPr>
            <a:spLocks noGrp="1"/>
          </p:cNvSpPr>
          <p:nvPr>
            <p:ph type="ftr" sz="quarter" idx="4"/>
          </p:nvPr>
        </p:nvSpPr>
        <p:spPr/>
        <p:txBody>
          <a:bodyPr/>
          <a:lstStyle/>
          <a:p>
            <a:pPr>
              <a:defRPr/>
            </a:pPr>
            <a:endParaRPr lang="pl-PL"/>
          </a:p>
        </p:txBody>
      </p:sp>
    </p:spTree>
    <p:extLst>
      <p:ext uri="{BB962C8B-B14F-4D97-AF65-F5344CB8AC3E}">
        <p14:creationId xmlns:p14="http://schemas.microsoft.com/office/powerpoint/2010/main" val="606774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ajd tytułowy">
    <p:spTree>
      <p:nvGrpSpPr>
        <p:cNvPr id="1" name=""/>
        <p:cNvGrpSpPr/>
        <p:nvPr/>
      </p:nvGrpSpPr>
      <p:grpSpPr>
        <a:xfrm>
          <a:off x="0" y="0"/>
          <a:ext cx="0" cy="0"/>
          <a:chOff x="0" y="0"/>
          <a:chExt cx="0" cy="0"/>
        </a:xfrm>
      </p:grpSpPr>
      <p:sp>
        <p:nvSpPr>
          <p:cNvPr id="7" name="Rectangle 6"/>
          <p:cNvSpPr/>
          <p:nvPr/>
        </p:nvSpPr>
        <p:spPr>
          <a:xfrm>
            <a:off x="0" y="-1"/>
            <a:ext cx="9144000" cy="35730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pl-PL" dirty="0"/>
              <a:t>Kliknij, aby edytować styl</a:t>
            </a:r>
            <a:endParaRPr lang="en-US" dirty="0"/>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ytuł 7">
            <a:extLst>
              <a:ext uri="{FF2B5EF4-FFF2-40B4-BE49-F238E27FC236}">
                <a16:creationId xmlns:a16="http://schemas.microsoft.com/office/drawing/2014/main" id="{A37DEB9B-BBC0-87B7-A189-2D2FE0D06E92}"/>
              </a:ext>
            </a:extLst>
          </p:cNvPr>
          <p:cNvSpPr txBox="1">
            <a:spLocks/>
          </p:cNvSpPr>
          <p:nvPr userDrawn="1"/>
        </p:nvSpPr>
        <p:spPr bwMode="auto">
          <a:xfrm>
            <a:off x="2411760" y="188640"/>
            <a:ext cx="632820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0000" lnSpcReduction="20000"/>
          </a:bodyPr>
          <a:lstStyle>
            <a:lvl1pPr algn="r"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r>
              <a:rPr lang="pl-PL" dirty="0"/>
              <a:t>Szkolenie z zakresu kontroli przestrzegania przepisów uchwały antysmogowej oraz wykrywania procederu spalania/współspalania odpadów w indywidualnych urządzeniach grzewczych w ramach projektu zintegrowanego LIFE „Śląskie. Przywracamy błękit”  </a:t>
            </a:r>
          </a:p>
          <a:p>
            <a:r>
              <a:rPr lang="pl-PL" dirty="0"/>
              <a:t> (LIFE20 IPE/PL/000007 - LIFE-IP AQP-SILESIAN-SKY).</a:t>
            </a:r>
          </a:p>
          <a:p>
            <a:endParaRPr lang="pl-PL" dirty="0"/>
          </a:p>
          <a:p>
            <a:r>
              <a:rPr lang="pl-PL" b="0" dirty="0"/>
              <a:t>Muzeum Śląskie – ul. Dobrowolskiego 1, 40-205 Katowice</a:t>
            </a:r>
          </a:p>
          <a:p>
            <a:r>
              <a:rPr lang="pl-PL" b="0" dirty="0"/>
              <a:t>18 – 20 maja 2022 r.</a:t>
            </a:r>
          </a:p>
        </p:txBody>
      </p:sp>
      <p:pic>
        <p:nvPicPr>
          <p:cNvPr id="14" name="Obraz 13">
            <a:extLst>
              <a:ext uri="{FF2B5EF4-FFF2-40B4-BE49-F238E27FC236}">
                <a16:creationId xmlns:a16="http://schemas.microsoft.com/office/drawing/2014/main" id="{0C6662DC-3A57-0B60-437E-40D619C12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04" y="1123474"/>
            <a:ext cx="2393792" cy="1014968"/>
          </a:xfrm>
          <a:prstGeom prst="rect">
            <a:avLst/>
          </a:prstGeom>
        </p:spPr>
      </p:pic>
      <p:pic>
        <p:nvPicPr>
          <p:cNvPr id="16" name="Obraz 15">
            <a:extLst>
              <a:ext uri="{FF2B5EF4-FFF2-40B4-BE49-F238E27FC236}">
                <a16:creationId xmlns:a16="http://schemas.microsoft.com/office/drawing/2014/main" id="{1CFBFC7C-2200-1102-014B-BCBFA8E844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800" y="2176013"/>
            <a:ext cx="1908000" cy="1262689"/>
          </a:xfrm>
          <a:prstGeom prst="rect">
            <a:avLst/>
          </a:prstGeom>
        </p:spPr>
      </p:pic>
      <p:pic>
        <p:nvPicPr>
          <p:cNvPr id="18" name="Obraz 17">
            <a:extLst>
              <a:ext uri="{FF2B5EF4-FFF2-40B4-BE49-F238E27FC236}">
                <a16:creationId xmlns:a16="http://schemas.microsoft.com/office/drawing/2014/main" id="{22913D62-1F13-5030-DB97-4B99FE21CD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5539" y="188247"/>
            <a:ext cx="1293922" cy="935227"/>
          </a:xfrm>
          <a:prstGeom prst="rect">
            <a:avLst/>
          </a:prstGeom>
        </p:spPr>
      </p:pic>
      <p:pic>
        <p:nvPicPr>
          <p:cNvPr id="22" name="Obraz 21">
            <a:extLst>
              <a:ext uri="{FF2B5EF4-FFF2-40B4-BE49-F238E27FC236}">
                <a16:creationId xmlns:a16="http://schemas.microsoft.com/office/drawing/2014/main" id="{495A5096-E9F6-7947-581B-40EAF109C2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75363" y="165445"/>
            <a:ext cx="690431" cy="934112"/>
          </a:xfrm>
          <a:prstGeom prst="rect">
            <a:avLst/>
          </a:prstGeom>
        </p:spPr>
      </p:pic>
      <p:pic>
        <p:nvPicPr>
          <p:cNvPr id="17" name="Obraz 16">
            <a:extLst>
              <a:ext uri="{FF2B5EF4-FFF2-40B4-BE49-F238E27FC236}">
                <a16:creationId xmlns:a16="http://schemas.microsoft.com/office/drawing/2014/main" id="{D90EB747-E7F3-A3D1-E06A-759881AEC04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045063" y="4932608"/>
            <a:ext cx="1318150" cy="1494339"/>
          </a:xfrm>
          <a:prstGeom prst="rect">
            <a:avLst/>
          </a:prstGeom>
        </p:spPr>
      </p:pic>
    </p:spTree>
    <p:extLst>
      <p:ext uri="{BB962C8B-B14F-4D97-AF65-F5344CB8AC3E}">
        <p14:creationId xmlns:p14="http://schemas.microsoft.com/office/powerpoint/2010/main" val="9289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702000" y="836712"/>
            <a:ext cx="7740000" cy="900000"/>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702000" y="2061288"/>
            <a:ext cx="7740000" cy="3960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2850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ylko tytuł">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3" name="Tytuł 2">
            <a:extLst>
              <a:ext uri="{FF2B5EF4-FFF2-40B4-BE49-F238E27FC236}">
                <a16:creationId xmlns:a16="http://schemas.microsoft.com/office/drawing/2014/main" id="{1664A297-8DFC-F1C6-B8E2-B8B21B769308}"/>
              </a:ext>
            </a:extLst>
          </p:cNvPr>
          <p:cNvSpPr>
            <a:spLocks noGrp="1"/>
          </p:cNvSpPr>
          <p:nvPr>
            <p:ph type="title"/>
          </p:nvPr>
        </p:nvSpPr>
        <p:spPr/>
        <p:txBody>
          <a:bodyPr/>
          <a:lstStyle/>
          <a:p>
            <a:r>
              <a:rPr lang="pl-PL" dirty="0"/>
              <a:t>Kliknij, aby edytować styl</a:t>
            </a:r>
          </a:p>
        </p:txBody>
      </p:sp>
      <p:sp>
        <p:nvSpPr>
          <p:cNvPr id="7" name="Symbol zastępczy tekstu 6">
            <a:extLst>
              <a:ext uri="{FF2B5EF4-FFF2-40B4-BE49-F238E27FC236}">
                <a16:creationId xmlns:a16="http://schemas.microsoft.com/office/drawing/2014/main" id="{94A4F4CE-B49F-F091-F4AF-118542CD5D8E}"/>
              </a:ext>
            </a:extLst>
          </p:cNvPr>
          <p:cNvSpPr>
            <a:spLocks noGrp="1"/>
          </p:cNvSpPr>
          <p:nvPr>
            <p:ph type="body" sz="quarter" idx="13"/>
          </p:nvPr>
        </p:nvSpPr>
        <p:spPr>
          <a:xfrm>
            <a:off x="702000" y="2080208"/>
            <a:ext cx="3803650" cy="3960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Symbol zastępczy tekstu 6">
            <a:extLst>
              <a:ext uri="{FF2B5EF4-FFF2-40B4-BE49-F238E27FC236}">
                <a16:creationId xmlns:a16="http://schemas.microsoft.com/office/drawing/2014/main" id="{3BC76C15-CD6A-ADA0-3437-2B6F4C5FC5FB}"/>
              </a:ext>
            </a:extLst>
          </p:cNvPr>
          <p:cNvSpPr>
            <a:spLocks noGrp="1"/>
          </p:cNvSpPr>
          <p:nvPr>
            <p:ph type="body" sz="quarter" idx="14"/>
          </p:nvPr>
        </p:nvSpPr>
        <p:spPr>
          <a:xfrm>
            <a:off x="4641728" y="2080208"/>
            <a:ext cx="3803650" cy="3960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4304630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lajd tytułowy">
    <p:spTree>
      <p:nvGrpSpPr>
        <p:cNvPr id="1" name=""/>
        <p:cNvGrpSpPr/>
        <p:nvPr/>
      </p:nvGrpSpPr>
      <p:grpSpPr>
        <a:xfrm>
          <a:off x="0" y="0"/>
          <a:ext cx="0" cy="0"/>
          <a:chOff x="0" y="0"/>
          <a:chExt cx="0" cy="0"/>
        </a:xfrm>
      </p:grpSpPr>
      <p:sp>
        <p:nvSpPr>
          <p:cNvPr id="7" name="Rectangle 6"/>
          <p:cNvSpPr/>
          <p:nvPr/>
        </p:nvSpPr>
        <p:spPr>
          <a:xfrm>
            <a:off x="0" y="-1"/>
            <a:ext cx="9144000" cy="35730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ytuł 7">
            <a:extLst>
              <a:ext uri="{FF2B5EF4-FFF2-40B4-BE49-F238E27FC236}">
                <a16:creationId xmlns:a16="http://schemas.microsoft.com/office/drawing/2014/main" id="{A37DEB9B-BBC0-87B7-A189-2D2FE0D06E92}"/>
              </a:ext>
            </a:extLst>
          </p:cNvPr>
          <p:cNvSpPr txBox="1">
            <a:spLocks/>
          </p:cNvSpPr>
          <p:nvPr userDrawn="1"/>
        </p:nvSpPr>
        <p:spPr bwMode="auto">
          <a:xfrm>
            <a:off x="2411760" y="188640"/>
            <a:ext cx="632820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2800" b="1" kern="1200">
                <a:solidFill>
                  <a:schemeClr val="tx1"/>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r>
              <a:rPr lang="pl-PL" sz="4800" b="1" dirty="0"/>
              <a:t>DZIĘKUJĘ ZA UWAGĘ</a:t>
            </a:r>
          </a:p>
        </p:txBody>
      </p:sp>
      <p:pic>
        <p:nvPicPr>
          <p:cNvPr id="14" name="Obraz 13">
            <a:extLst>
              <a:ext uri="{FF2B5EF4-FFF2-40B4-BE49-F238E27FC236}">
                <a16:creationId xmlns:a16="http://schemas.microsoft.com/office/drawing/2014/main" id="{0C6662DC-3A57-0B60-437E-40D619C12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04" y="1123474"/>
            <a:ext cx="2393792" cy="1014968"/>
          </a:xfrm>
          <a:prstGeom prst="rect">
            <a:avLst/>
          </a:prstGeom>
        </p:spPr>
      </p:pic>
      <p:pic>
        <p:nvPicPr>
          <p:cNvPr id="16" name="Obraz 15">
            <a:extLst>
              <a:ext uri="{FF2B5EF4-FFF2-40B4-BE49-F238E27FC236}">
                <a16:creationId xmlns:a16="http://schemas.microsoft.com/office/drawing/2014/main" id="{1CFBFC7C-2200-1102-014B-BCBFA8E844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800" y="2176013"/>
            <a:ext cx="1908000" cy="1262689"/>
          </a:xfrm>
          <a:prstGeom prst="rect">
            <a:avLst/>
          </a:prstGeom>
        </p:spPr>
      </p:pic>
      <p:pic>
        <p:nvPicPr>
          <p:cNvPr id="18" name="Obraz 17">
            <a:extLst>
              <a:ext uri="{FF2B5EF4-FFF2-40B4-BE49-F238E27FC236}">
                <a16:creationId xmlns:a16="http://schemas.microsoft.com/office/drawing/2014/main" id="{22913D62-1F13-5030-DB97-4B99FE21CD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5539" y="188247"/>
            <a:ext cx="1293922" cy="935227"/>
          </a:xfrm>
          <a:prstGeom prst="rect">
            <a:avLst/>
          </a:prstGeom>
        </p:spPr>
      </p:pic>
      <p:pic>
        <p:nvPicPr>
          <p:cNvPr id="22" name="Obraz 21">
            <a:extLst>
              <a:ext uri="{FF2B5EF4-FFF2-40B4-BE49-F238E27FC236}">
                <a16:creationId xmlns:a16="http://schemas.microsoft.com/office/drawing/2014/main" id="{495A5096-E9F6-7947-581B-40EAF109C2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75363" y="165445"/>
            <a:ext cx="690431" cy="934112"/>
          </a:xfrm>
          <a:prstGeom prst="rect">
            <a:avLst/>
          </a:prstGeom>
        </p:spPr>
      </p:pic>
      <p:sp>
        <p:nvSpPr>
          <p:cNvPr id="4" name="Symbol zastępczy tekstu 3">
            <a:extLst>
              <a:ext uri="{FF2B5EF4-FFF2-40B4-BE49-F238E27FC236}">
                <a16:creationId xmlns:a16="http://schemas.microsoft.com/office/drawing/2014/main" id="{3523A216-500D-7819-AE4B-94B296C3F527}"/>
              </a:ext>
            </a:extLst>
          </p:cNvPr>
          <p:cNvSpPr>
            <a:spLocks noGrp="1"/>
          </p:cNvSpPr>
          <p:nvPr>
            <p:ph type="body" sz="quarter" idx="11"/>
          </p:nvPr>
        </p:nvSpPr>
        <p:spPr>
          <a:xfrm>
            <a:off x="308610" y="5264106"/>
            <a:ext cx="5895975" cy="954087"/>
          </a:xfrm>
        </p:spPr>
        <p:txBody>
          <a:bodyPr/>
          <a:lstStyle>
            <a:lvl1pPr>
              <a:defRPr/>
            </a:lvl1pPr>
          </a:lstStyle>
          <a:p>
            <a:pPr lvl="0"/>
            <a:endParaRPr lang="pl-PL" dirty="0"/>
          </a:p>
          <a:p>
            <a:pPr lvl="0"/>
            <a:endParaRPr lang="pl-PL" dirty="0"/>
          </a:p>
        </p:txBody>
      </p:sp>
      <p:pic>
        <p:nvPicPr>
          <p:cNvPr id="12" name="Obraz 11">
            <a:extLst>
              <a:ext uri="{FF2B5EF4-FFF2-40B4-BE49-F238E27FC236}">
                <a16:creationId xmlns:a16="http://schemas.microsoft.com/office/drawing/2014/main" id="{9864BD8C-B332-DAF0-1AED-1B412CA340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045063" y="4932608"/>
            <a:ext cx="1318150" cy="1494339"/>
          </a:xfrm>
          <a:prstGeom prst="rect">
            <a:avLst/>
          </a:prstGeom>
        </p:spPr>
      </p:pic>
    </p:spTree>
    <p:extLst>
      <p:ext uri="{BB962C8B-B14F-4D97-AF65-F5344CB8AC3E}">
        <p14:creationId xmlns:p14="http://schemas.microsoft.com/office/powerpoint/2010/main" val="253202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2000" y="821963"/>
            <a:ext cx="7740000" cy="900000"/>
          </a:xfrm>
          <a:prstGeom prst="rect">
            <a:avLst/>
          </a:prstGeom>
        </p:spPr>
        <p:txBody>
          <a:bodyPr vert="horz" lIns="91440" tIns="45720" rIns="91440" bIns="45720" rtlCol="0" anchor="ctr">
            <a:normAutofit/>
          </a:bodyPr>
          <a:lstStyle/>
          <a:p>
            <a:r>
              <a:rPr lang="pl-PL" dirty="0"/>
              <a:t>Kliknij, aby edytować styl</a:t>
            </a:r>
            <a:endParaRPr lang="en-US" dirty="0"/>
          </a:p>
        </p:txBody>
      </p:sp>
      <p:sp>
        <p:nvSpPr>
          <p:cNvPr id="3" name="Text Placeholder 2"/>
          <p:cNvSpPr>
            <a:spLocks noGrp="1"/>
          </p:cNvSpPr>
          <p:nvPr>
            <p:ph type="body" idx="1"/>
          </p:nvPr>
        </p:nvSpPr>
        <p:spPr>
          <a:xfrm>
            <a:off x="702000" y="2076037"/>
            <a:ext cx="7740000" cy="3960000"/>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768096"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Obraz 9">
            <a:extLst>
              <a:ext uri="{FF2B5EF4-FFF2-40B4-BE49-F238E27FC236}">
                <a16:creationId xmlns:a16="http://schemas.microsoft.com/office/drawing/2014/main" id="{1362F5A6-0E4B-2BCC-E585-DB8E7C7BE97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47682" y="86616"/>
            <a:ext cx="1799997" cy="666674"/>
          </a:xfrm>
          <a:prstGeom prst="rect">
            <a:avLst/>
          </a:prstGeom>
        </p:spPr>
      </p:pic>
      <p:sp>
        <p:nvSpPr>
          <p:cNvPr id="4" name="Prostokąt 3">
            <a:extLst>
              <a:ext uri="{FF2B5EF4-FFF2-40B4-BE49-F238E27FC236}">
                <a16:creationId xmlns:a16="http://schemas.microsoft.com/office/drawing/2014/main" id="{BF4780DD-90A0-95C7-0DA6-A4E527CF50B9}"/>
              </a:ext>
            </a:extLst>
          </p:cNvPr>
          <p:cNvSpPr/>
          <p:nvPr userDrawn="1"/>
        </p:nvSpPr>
        <p:spPr>
          <a:xfrm>
            <a:off x="-7579" y="0"/>
            <a:ext cx="125717"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0500E17D-3C97-D741-7A5D-746CC3A96B43}"/>
              </a:ext>
            </a:extLst>
          </p:cNvPr>
          <p:cNvSpPr/>
          <p:nvPr userDrawn="1"/>
        </p:nvSpPr>
        <p:spPr>
          <a:xfrm>
            <a:off x="120804" y="0"/>
            <a:ext cx="125717" cy="68580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a:extLst>
              <a:ext uri="{FF2B5EF4-FFF2-40B4-BE49-F238E27FC236}">
                <a16:creationId xmlns:a16="http://schemas.microsoft.com/office/drawing/2014/main" id="{8EE9B100-1F85-05EC-7A4A-0470740C5A6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168989" y="-597"/>
            <a:ext cx="922126" cy="1045381"/>
          </a:xfrm>
          <a:prstGeom prst="rect">
            <a:avLst/>
          </a:prstGeom>
        </p:spPr>
      </p:pic>
      <p:pic>
        <p:nvPicPr>
          <p:cNvPr id="15" name="Obraz 14">
            <a:extLst>
              <a:ext uri="{FF2B5EF4-FFF2-40B4-BE49-F238E27FC236}">
                <a16:creationId xmlns:a16="http://schemas.microsoft.com/office/drawing/2014/main" id="{2D39CC5F-5736-0B85-FBD3-717A0D49D50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2397497" y="6102000"/>
            <a:ext cx="4349006" cy="756000"/>
          </a:xfrm>
          <a:prstGeom prst="rect">
            <a:avLst/>
          </a:prstGeom>
        </p:spPr>
      </p:pic>
      <p:sp>
        <p:nvSpPr>
          <p:cNvPr id="18" name="Owal 17">
            <a:extLst>
              <a:ext uri="{FF2B5EF4-FFF2-40B4-BE49-F238E27FC236}">
                <a16:creationId xmlns:a16="http://schemas.microsoft.com/office/drawing/2014/main" id="{C432841A-FA2E-0BD8-3B6C-DA1A74FDA133}"/>
              </a:ext>
            </a:extLst>
          </p:cNvPr>
          <p:cNvSpPr/>
          <p:nvPr userDrawn="1"/>
        </p:nvSpPr>
        <p:spPr>
          <a:xfrm>
            <a:off x="8136000" y="6489487"/>
            <a:ext cx="360000" cy="36004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2E6AC8E5-6665-5C51-20ED-65921A9C3E9F}"/>
              </a:ext>
            </a:extLst>
          </p:cNvPr>
          <p:cNvSpPr/>
          <p:nvPr userDrawn="1"/>
        </p:nvSpPr>
        <p:spPr>
          <a:xfrm>
            <a:off x="8416748" y="6138000"/>
            <a:ext cx="720000" cy="720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B1B3061C-1E9B-3991-7EC4-F36B982D29D4}"/>
              </a:ext>
            </a:extLst>
          </p:cNvPr>
          <p:cNvSpPr/>
          <p:nvPr userDrawn="1"/>
        </p:nvSpPr>
        <p:spPr>
          <a:xfrm>
            <a:off x="8776748" y="5921980"/>
            <a:ext cx="360000" cy="36004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094429282"/>
      </p:ext>
    </p:extLst>
  </p:cSld>
  <p:clrMap bg1="lt1" tx1="dk1" bg2="lt2" tx2="dk2" accent1="accent1" accent2="accent2" accent3="accent3" accent4="accent4" accent5="accent5" accent6="accent6" hlink="hlink" folHlink="folHlink"/>
  <p:sldLayoutIdLst>
    <p:sldLayoutId id="2147484147" r:id="rId1"/>
    <p:sldLayoutId id="2147484150" r:id="rId2"/>
    <p:sldLayoutId id="2147484152" r:id="rId3"/>
    <p:sldLayoutId id="2147484153" r:id="rId4"/>
  </p:sldLayoutIdLst>
  <p:hf hdr="0" ftr="0" dt="0"/>
  <p:txStyles>
    <p:titleStyle>
      <a:lvl1pPr algn="l" defTabSz="914377" rtl="0" eaLnBrk="1" latinLnBrk="0" hangingPunct="1">
        <a:lnSpc>
          <a:spcPct val="100000"/>
        </a:lnSpc>
        <a:spcBef>
          <a:spcPct val="0"/>
        </a:spcBef>
        <a:buNone/>
        <a:defRPr sz="4400" kern="1200" cap="none"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7.xml"/><Relationship Id="rId7" Type="http://schemas.openxmlformats.org/officeDocument/2006/relationships/image" Target="../media/image3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7.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60.png"/><Relationship Id="rId5" Type="http://schemas.openxmlformats.org/officeDocument/2006/relationships/customXml" Target="../ink/ink2.xml"/><Relationship Id="rId10" Type="http://schemas.openxmlformats.org/officeDocument/2006/relationships/customXml" Target="../ink/ink4.xml"/><Relationship Id="rId4" Type="http://schemas.openxmlformats.org/officeDocument/2006/relationships/image" Target="../media/image320.png"/><Relationship Id="rId9" Type="http://schemas.openxmlformats.org/officeDocument/2006/relationships/image" Target="../media/image350.png"/></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9.xml"/><Relationship Id="rId7" Type="http://schemas.openxmlformats.org/officeDocument/2006/relationships/image" Target="../media/image39.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4.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customXml" Target="../ink/ink6.xml"/><Relationship Id="rId7"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6.jpeg"/><Relationship Id="rId7" Type="http://schemas.openxmlformats.org/officeDocument/2006/relationships/diagramColors" Target="../diagrams/colors11.xml"/><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4.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65.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powietrze.malopolska.pl/program-ochrony-powietrza/wytyczne-kontrole-palenisk/"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pp.powerbi.com/groups/me/reports/4c328454-fd2c-47e1-9a47-a34ba5c8c0aa/?pbi_source=PowerPoint"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20.png"/><Relationship Id="rId3" Type="http://schemas.openxmlformats.org/officeDocument/2006/relationships/diagramData" Target="../diagrams/data1.xml"/><Relationship Id="rId21" Type="http://schemas.openxmlformats.org/officeDocument/2006/relationships/diagramQuickStyle" Target="../diagrams/quickStyle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microsoft.com/office/2007/relationships/diagramDrawing" Target="../diagrams/drawing4.xml"/><Relationship Id="rId10" Type="http://schemas.openxmlformats.org/officeDocument/2006/relationships/diagramQuickStyle" Target="../diagrams/quickStyle2.xml"/><Relationship Id="rId19" Type="http://schemas.openxmlformats.org/officeDocument/2006/relationships/diagramData" Target="../diagrams/data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432000" y="2636912"/>
            <a:ext cx="8280000" cy="2196105"/>
          </a:xfrm>
        </p:spPr>
        <p:txBody>
          <a:bodyPr>
            <a:normAutofit/>
          </a:bodyPr>
          <a:lstStyle/>
          <a:p>
            <a:pPr algn="l"/>
            <a:r>
              <a:rPr lang="pl-PL" sz="2400" dirty="0">
                <a:solidFill>
                  <a:srgbClr val="444444"/>
                </a:solidFill>
                <a:latin typeface="Tahoma" panose="020B0604030504040204" pitchFamily="34" charset="0"/>
              </a:rPr>
              <a:t>P</a:t>
            </a:r>
            <a:r>
              <a:rPr lang="pl-PL" sz="2400" b="0" i="0" dirty="0">
                <a:solidFill>
                  <a:srgbClr val="444444"/>
                </a:solidFill>
                <a:effectLst/>
                <a:latin typeface="Tahoma" panose="020B0604030504040204" pitchFamily="34" charset="0"/>
              </a:rPr>
              <a:t>raktyczne aspekty kontroli palenisk prowadzonych pod kątem nielegalnego spalania odpadów i naruszania zapisów uchwały antysmogowej</a:t>
            </a:r>
            <a:endParaRPr lang="pl-PL" altLang="pl-PL" sz="11500" dirty="0"/>
          </a:p>
        </p:txBody>
      </p:sp>
      <p:sp>
        <p:nvSpPr>
          <p:cNvPr id="4" name="Podtytuł 2">
            <a:extLst>
              <a:ext uri="{FF2B5EF4-FFF2-40B4-BE49-F238E27FC236}">
                <a16:creationId xmlns:a16="http://schemas.microsoft.com/office/drawing/2014/main" id="{16E554AE-9148-2241-26D9-9D864B4C3A2C}"/>
              </a:ext>
            </a:extLst>
          </p:cNvPr>
          <p:cNvSpPr txBox="1">
            <a:spLocks/>
          </p:cNvSpPr>
          <p:nvPr/>
        </p:nvSpPr>
        <p:spPr>
          <a:xfrm>
            <a:off x="432000" y="5445125"/>
            <a:ext cx="4284016" cy="647700"/>
          </a:xfrm>
          <a:prstGeom prst="rect">
            <a:avLst/>
          </a:prstGeom>
        </p:spPr>
        <p:txBody>
          <a:bodyPr vert="horz" lIns="45720" tIns="45720" rIns="45720" bIns="45720" rtlCol="0">
            <a:normAutofit fontScale="85000" lnSpcReduction="2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a:lnSpc>
                <a:spcPct val="100000"/>
              </a:lnSpc>
              <a:defRPr/>
            </a:pPr>
            <a:r>
              <a:rPr lang="pl-PL" sz="1600"/>
              <a:t>Andrzej  Ryś</a:t>
            </a:r>
            <a:endParaRPr lang="pl-PL" sz="1600" dirty="0"/>
          </a:p>
          <a:p>
            <a:pPr>
              <a:lnSpc>
                <a:spcPct val="100000"/>
              </a:lnSpc>
              <a:defRPr/>
            </a:pPr>
            <a:r>
              <a:rPr lang="pl-PL" sz="1600" dirty="0"/>
              <a:t>Straż Miejska Miasta Krakowa</a:t>
            </a:r>
          </a:p>
        </p:txBody>
      </p:sp>
    </p:spTree>
    <p:extLst>
      <p:ext uri="{BB962C8B-B14F-4D97-AF65-F5344CB8AC3E}">
        <p14:creationId xmlns:p14="http://schemas.microsoft.com/office/powerpoint/2010/main" val="284096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Planowanie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10</a:t>
            </a:fld>
            <a:endParaRPr lang="en-US" dirty="0"/>
          </a:p>
        </p:txBody>
      </p:sp>
      <p:pic>
        <p:nvPicPr>
          <p:cNvPr id="5" name="Obraz 4">
            <a:extLst>
              <a:ext uri="{FF2B5EF4-FFF2-40B4-BE49-F238E27FC236}">
                <a16:creationId xmlns:a16="http://schemas.microsoft.com/office/drawing/2014/main" id="{7437DF6C-682A-CCCE-A227-BFE5702332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17610" y="2924944"/>
            <a:ext cx="7308779" cy="2965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pole tekstowe 2">
            <a:extLst>
              <a:ext uri="{FF2B5EF4-FFF2-40B4-BE49-F238E27FC236}">
                <a16:creationId xmlns:a16="http://schemas.microsoft.com/office/drawing/2014/main" id="{5E30E984-AD70-6449-50AE-B245A93292D0}"/>
              </a:ext>
            </a:extLst>
          </p:cNvPr>
          <p:cNvSpPr txBox="1"/>
          <p:nvPr/>
        </p:nvSpPr>
        <p:spPr>
          <a:xfrm>
            <a:off x="702000" y="1493612"/>
            <a:ext cx="8190480" cy="1200329"/>
          </a:xfrm>
          <a:prstGeom prst="rect">
            <a:avLst/>
          </a:prstGeom>
          <a:noFill/>
        </p:spPr>
        <p:txBody>
          <a:bodyPr wrap="square" rtlCol="0">
            <a:spAutoFit/>
          </a:bodyPr>
          <a:lstStyle/>
          <a:p>
            <a:pPr algn="ctr"/>
            <a:r>
              <a:rPr lang="pl-PL" dirty="0"/>
              <a:t>System kontroli w zakresie egzekwowania zakazu spalania paliw stałych w instalacjach na terenie Miasta Krakowa</a:t>
            </a:r>
          </a:p>
          <a:p>
            <a:endParaRPr lang="pl-PL" dirty="0"/>
          </a:p>
          <a:p>
            <a:r>
              <a:rPr lang="pl-PL" sz="1600" i="1" dirty="0"/>
              <a:t>wprowadzony Zarządzeniem Prezydenta Miasta Krakowa</a:t>
            </a:r>
          </a:p>
        </p:txBody>
      </p:sp>
    </p:spTree>
    <p:extLst>
      <p:ext uri="{BB962C8B-B14F-4D97-AF65-F5344CB8AC3E}">
        <p14:creationId xmlns:p14="http://schemas.microsoft.com/office/powerpoint/2010/main" val="2879848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Planowanie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11</a:t>
            </a:fld>
            <a:endParaRPr lang="en-US" dirty="0"/>
          </a:p>
        </p:txBody>
      </p:sp>
      <p:pic>
        <p:nvPicPr>
          <p:cNvPr id="7" name="Obraz 6">
            <a:extLst>
              <a:ext uri="{FF2B5EF4-FFF2-40B4-BE49-F238E27FC236}">
                <a16:creationId xmlns:a16="http://schemas.microsoft.com/office/drawing/2014/main" id="{C002F4AA-7156-C0F7-E789-209B583B52FC}"/>
              </a:ext>
            </a:extLst>
          </p:cNvPr>
          <p:cNvPicPr>
            <a:picLocks noChangeAspect="1"/>
          </p:cNvPicPr>
          <p:nvPr/>
        </p:nvPicPr>
        <p:blipFill>
          <a:blip r:embed="rId2"/>
          <a:stretch>
            <a:fillRect/>
          </a:stretch>
        </p:blipFill>
        <p:spPr>
          <a:xfrm>
            <a:off x="1498346" y="1412776"/>
            <a:ext cx="5809958" cy="5094171"/>
          </a:xfrm>
          <a:prstGeom prst="rect">
            <a:avLst/>
          </a:prstGeom>
        </p:spPr>
      </p:pic>
    </p:spTree>
    <p:extLst>
      <p:ext uri="{BB962C8B-B14F-4D97-AF65-F5344CB8AC3E}">
        <p14:creationId xmlns:p14="http://schemas.microsoft.com/office/powerpoint/2010/main" val="123449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Planowanie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12</a:t>
            </a:fld>
            <a:endParaRPr lang="en-US" dirty="0"/>
          </a:p>
        </p:txBody>
      </p:sp>
      <p:graphicFrame>
        <p:nvGraphicFramePr>
          <p:cNvPr id="8" name="Diagram 7">
            <a:extLst>
              <a:ext uri="{FF2B5EF4-FFF2-40B4-BE49-F238E27FC236}">
                <a16:creationId xmlns:a16="http://schemas.microsoft.com/office/drawing/2014/main" id="{9DAB4FD0-4E38-08C3-2953-BDA747E68B96}"/>
              </a:ext>
            </a:extLst>
          </p:cNvPr>
          <p:cNvGraphicFramePr/>
          <p:nvPr>
            <p:extLst>
              <p:ext uri="{D42A27DB-BD31-4B8C-83A1-F6EECF244321}">
                <p14:modId xmlns:p14="http://schemas.microsoft.com/office/powerpoint/2010/main" val="181435732"/>
              </p:ext>
            </p:extLst>
          </p:nvPr>
        </p:nvGraphicFramePr>
        <p:xfrm>
          <a:off x="899592" y="1484784"/>
          <a:ext cx="7542408" cy="4985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29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Gromadzenie danych o kontrolach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13</a:t>
            </a:fld>
            <a:endParaRPr lang="en-US" dirty="0"/>
          </a:p>
        </p:txBody>
      </p:sp>
      <p:graphicFrame>
        <p:nvGraphicFramePr>
          <p:cNvPr id="5" name="Diagram 4">
            <a:extLst>
              <a:ext uri="{FF2B5EF4-FFF2-40B4-BE49-F238E27FC236}">
                <a16:creationId xmlns:a16="http://schemas.microsoft.com/office/drawing/2014/main" id="{550E9873-BDDD-3565-1924-6A8BFC9DC634}"/>
              </a:ext>
            </a:extLst>
          </p:cNvPr>
          <p:cNvGraphicFramePr/>
          <p:nvPr>
            <p:extLst>
              <p:ext uri="{D42A27DB-BD31-4B8C-83A1-F6EECF244321}">
                <p14:modId xmlns:p14="http://schemas.microsoft.com/office/powerpoint/2010/main" val="1731194882"/>
              </p:ext>
            </p:extLst>
          </p:nvPr>
        </p:nvGraphicFramePr>
        <p:xfrm>
          <a:off x="584772" y="1963487"/>
          <a:ext cx="7974456"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ole tekstowe 2">
            <a:extLst>
              <a:ext uri="{FF2B5EF4-FFF2-40B4-BE49-F238E27FC236}">
                <a16:creationId xmlns:a16="http://schemas.microsoft.com/office/drawing/2014/main" id="{5EFA6A14-BFE1-43D9-33DE-699DD4025DE4}"/>
              </a:ext>
            </a:extLst>
          </p:cNvPr>
          <p:cNvSpPr txBox="1"/>
          <p:nvPr/>
        </p:nvSpPr>
        <p:spPr>
          <a:xfrm>
            <a:off x="1750087" y="1464489"/>
            <a:ext cx="5643826" cy="369332"/>
          </a:xfrm>
          <a:prstGeom prst="rect">
            <a:avLst/>
          </a:prstGeom>
          <a:noFill/>
        </p:spPr>
        <p:txBody>
          <a:bodyPr wrap="square" rtlCol="0">
            <a:spAutoFit/>
          </a:bodyPr>
          <a:lstStyle/>
          <a:p>
            <a:r>
              <a:rPr lang="pl-PL" dirty="0"/>
              <a:t>Wykorzystanie narzędzi informatycznych do analizy danych  </a:t>
            </a:r>
          </a:p>
        </p:txBody>
      </p:sp>
    </p:spTree>
    <p:extLst>
      <p:ext uri="{BB962C8B-B14F-4D97-AF65-F5344CB8AC3E}">
        <p14:creationId xmlns:p14="http://schemas.microsoft.com/office/powerpoint/2010/main" val="34570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Sprawozdawczość POP</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14</a:t>
            </a:fld>
            <a:endParaRPr lang="en-US" dirty="0"/>
          </a:p>
        </p:txBody>
      </p:sp>
      <p:pic>
        <p:nvPicPr>
          <p:cNvPr id="5" name="Obraz 4">
            <a:extLst>
              <a:ext uri="{FF2B5EF4-FFF2-40B4-BE49-F238E27FC236}">
                <a16:creationId xmlns:a16="http://schemas.microsoft.com/office/drawing/2014/main" id="{DD70B5E7-775C-7795-AA29-5532BDEB9B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484784"/>
            <a:ext cx="8504836" cy="4752528"/>
          </a:xfrm>
          <a:prstGeom prst="rect">
            <a:avLst/>
          </a:prstGeom>
        </p:spPr>
      </p:pic>
    </p:spTree>
    <p:extLst>
      <p:ext uri="{BB962C8B-B14F-4D97-AF65-F5344CB8AC3E}">
        <p14:creationId xmlns:p14="http://schemas.microsoft.com/office/powerpoint/2010/main" val="2607576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krótkoterminowe</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15</a:t>
            </a:fld>
            <a:endParaRPr lang="en-US" dirty="0"/>
          </a:p>
        </p:txBody>
      </p:sp>
      <p:pic>
        <p:nvPicPr>
          <p:cNvPr id="5" name="Obraz 4">
            <a:extLst>
              <a:ext uri="{FF2B5EF4-FFF2-40B4-BE49-F238E27FC236}">
                <a16:creationId xmlns:a16="http://schemas.microsoft.com/office/drawing/2014/main" id="{E10956EB-11FA-99E2-2EF1-E08E9399C4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000" y="1699308"/>
            <a:ext cx="3294927" cy="2054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Obraz 7">
            <a:extLst>
              <a:ext uri="{FF2B5EF4-FFF2-40B4-BE49-F238E27FC236}">
                <a16:creationId xmlns:a16="http://schemas.microsoft.com/office/drawing/2014/main" id="{B534C116-F796-C96E-F02B-0E40A0DFE4E0}"/>
              </a:ext>
            </a:extLst>
          </p:cNvPr>
          <p:cNvPicPr>
            <a:picLocks noChangeAspect="1"/>
          </p:cNvPicPr>
          <p:nvPr/>
        </p:nvPicPr>
        <p:blipFill>
          <a:blip r:embed="rId3"/>
          <a:stretch>
            <a:fillRect/>
          </a:stretch>
        </p:blipFill>
        <p:spPr>
          <a:xfrm>
            <a:off x="4913027" y="1588311"/>
            <a:ext cx="3562847" cy="2276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Tabela 5">
            <a:extLst>
              <a:ext uri="{FF2B5EF4-FFF2-40B4-BE49-F238E27FC236}">
                <a16:creationId xmlns:a16="http://schemas.microsoft.com/office/drawing/2014/main" id="{0900FF88-FB27-4905-37B2-39100B75B981}"/>
              </a:ext>
            </a:extLst>
          </p:cNvPr>
          <p:cNvGraphicFramePr>
            <a:graphicFrameLocks noGrp="1"/>
          </p:cNvGraphicFramePr>
          <p:nvPr>
            <p:extLst>
              <p:ext uri="{D42A27DB-BD31-4B8C-83A1-F6EECF244321}">
                <p14:modId xmlns:p14="http://schemas.microsoft.com/office/powerpoint/2010/main" val="958973530"/>
              </p:ext>
            </p:extLst>
          </p:nvPr>
        </p:nvGraphicFramePr>
        <p:xfrm>
          <a:off x="731066" y="4089744"/>
          <a:ext cx="7740000" cy="2562734"/>
        </p:xfrm>
        <a:graphic>
          <a:graphicData uri="http://schemas.openxmlformats.org/drawingml/2006/table">
            <a:tbl>
              <a:tblPr firstRow="1" firstCol="1" bandRow="1">
                <a:tableStyleId>{5940675A-B579-460E-94D1-54222C63F5DA}</a:tableStyleId>
              </a:tblPr>
              <a:tblGrid>
                <a:gridCol w="3870000">
                  <a:extLst>
                    <a:ext uri="{9D8B030D-6E8A-4147-A177-3AD203B41FA5}">
                      <a16:colId xmlns:a16="http://schemas.microsoft.com/office/drawing/2014/main" val="3275660242"/>
                    </a:ext>
                  </a:extLst>
                </a:gridCol>
                <a:gridCol w="3870000">
                  <a:extLst>
                    <a:ext uri="{9D8B030D-6E8A-4147-A177-3AD203B41FA5}">
                      <a16:colId xmlns:a16="http://schemas.microsoft.com/office/drawing/2014/main" val="2512068256"/>
                    </a:ext>
                  </a:extLst>
                </a:gridCol>
              </a:tblGrid>
              <a:tr h="0">
                <a:tc>
                  <a:txBody>
                    <a:bodyPr/>
                    <a:lstStyle/>
                    <a:p>
                      <a:pPr>
                        <a:lnSpc>
                          <a:spcPct val="107000"/>
                        </a:lnSpc>
                        <a:spcAft>
                          <a:spcPts val="800"/>
                        </a:spcAft>
                      </a:pPr>
                      <a:r>
                        <a:rPr lang="pl-PL" sz="1600" kern="100">
                          <a:effectLst/>
                        </a:rPr>
                        <a:t>Zakaz używania spalinowego sprzętu ogrodniczego</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pl-PL" sz="1600" kern="100">
                          <a:effectLst/>
                        </a:rPr>
                        <a:t>Należy realizować w okresie wiosennym i jesiennym</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5313378"/>
                  </a:ext>
                </a:extLst>
              </a:tr>
              <a:tr h="0">
                <a:tc>
                  <a:txBody>
                    <a:bodyPr/>
                    <a:lstStyle/>
                    <a:p>
                      <a:pPr>
                        <a:lnSpc>
                          <a:spcPct val="107000"/>
                        </a:lnSpc>
                        <a:spcAft>
                          <a:spcPts val="800"/>
                        </a:spcAft>
                      </a:pPr>
                      <a:r>
                        <a:rPr lang="pl-PL" sz="1600" kern="100">
                          <a:effectLst/>
                        </a:rPr>
                        <a:t>Wzmożenie kontroli przestrzegania zakazu palenia odpadów biogennych (liści, gałęzi, trawy) </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pl-PL" sz="1600" kern="100">
                          <a:effectLst/>
                        </a:rPr>
                        <a:t>Kontrole</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81784"/>
                  </a:ext>
                </a:extLst>
              </a:tr>
              <a:tr h="0">
                <a:tc>
                  <a:txBody>
                    <a:bodyPr/>
                    <a:lstStyle/>
                    <a:p>
                      <a:pPr>
                        <a:lnSpc>
                          <a:spcPct val="107000"/>
                        </a:lnSpc>
                        <a:spcAft>
                          <a:spcPts val="800"/>
                        </a:spcAft>
                      </a:pPr>
                      <a:r>
                        <a:rPr lang="pl-PL" sz="1600" kern="100">
                          <a:effectLst/>
                        </a:rPr>
                        <a:t>Zakaz palenia w kominkach</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pl-PL" sz="1600" kern="100">
                          <a:effectLst/>
                        </a:rPr>
                        <a:t>Nie dotyczy, gdy jest to jedyne źródło ciepła</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402314"/>
                  </a:ext>
                </a:extLst>
              </a:tr>
              <a:tr h="0">
                <a:tc>
                  <a:txBody>
                    <a:bodyPr/>
                    <a:lstStyle/>
                    <a:p>
                      <a:pPr>
                        <a:lnSpc>
                          <a:spcPct val="107000"/>
                        </a:lnSpc>
                        <a:spcAft>
                          <a:spcPts val="800"/>
                        </a:spcAft>
                      </a:pPr>
                      <a:r>
                        <a:rPr lang="pl-PL" sz="1600" kern="100">
                          <a:effectLst/>
                        </a:rPr>
                        <a:t>Kontrola kotłów domowych w zakresie stosowania się do ustawowego zakazu spalania odpadów w instalacjach do tego nieprzystosowanych</a:t>
                      </a:r>
                      <a:endParaRPr lang="pl-P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pl-PL" sz="1600" kern="100" dirty="0">
                          <a:effectLst/>
                        </a:rPr>
                        <a:t>Wzmożenie kontroli budynków ogrzewanych indywidualnie</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2804376"/>
                  </a:ext>
                </a:extLst>
              </a:tr>
            </a:tbl>
          </a:graphicData>
        </a:graphic>
      </p:graphicFrame>
    </p:spTree>
    <p:extLst>
      <p:ext uri="{BB962C8B-B14F-4D97-AF65-F5344CB8AC3E}">
        <p14:creationId xmlns:p14="http://schemas.microsoft.com/office/powerpoint/2010/main" val="1974238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krótkoterminowe</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16</a:t>
            </a:fld>
            <a:endParaRPr lang="en-US" dirty="0"/>
          </a:p>
        </p:txBody>
      </p:sp>
      <p:pic>
        <p:nvPicPr>
          <p:cNvPr id="6" name="Obraz 5">
            <a:extLst>
              <a:ext uri="{FF2B5EF4-FFF2-40B4-BE49-F238E27FC236}">
                <a16:creationId xmlns:a16="http://schemas.microsoft.com/office/drawing/2014/main" id="{C8EF86C9-F74C-BDA1-ACE4-50812AF7AE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3" y="4001350"/>
            <a:ext cx="8514065" cy="1731906"/>
          </a:xfrm>
          <a:prstGeom prst="rect">
            <a:avLst/>
          </a:prstGeom>
        </p:spPr>
      </p:pic>
      <p:pic>
        <p:nvPicPr>
          <p:cNvPr id="10" name="Obraz 9">
            <a:extLst>
              <a:ext uri="{FF2B5EF4-FFF2-40B4-BE49-F238E27FC236}">
                <a16:creationId xmlns:a16="http://schemas.microsoft.com/office/drawing/2014/main" id="{022D723B-DB7C-531B-F1F3-DF208FB4E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38" y="1480624"/>
            <a:ext cx="3697056" cy="2380870"/>
          </a:xfrm>
          <a:prstGeom prst="rect">
            <a:avLst/>
          </a:prstGeom>
        </p:spPr>
      </p:pic>
      <p:sp>
        <p:nvSpPr>
          <p:cNvPr id="11" name="pole tekstowe 10">
            <a:extLst>
              <a:ext uri="{FF2B5EF4-FFF2-40B4-BE49-F238E27FC236}">
                <a16:creationId xmlns:a16="http://schemas.microsoft.com/office/drawing/2014/main" id="{E5542B5A-027F-BB93-27F5-DBEA4E1EF639}"/>
              </a:ext>
            </a:extLst>
          </p:cNvPr>
          <p:cNvSpPr txBox="1"/>
          <p:nvPr/>
        </p:nvSpPr>
        <p:spPr>
          <a:xfrm>
            <a:off x="4724575" y="1628800"/>
            <a:ext cx="3384376" cy="923330"/>
          </a:xfrm>
          <a:prstGeom prst="rect">
            <a:avLst/>
          </a:prstGeom>
          <a:noFill/>
        </p:spPr>
        <p:txBody>
          <a:bodyPr wrap="square" rtlCol="0">
            <a:spAutoFit/>
          </a:bodyPr>
          <a:lstStyle/>
          <a:p>
            <a:r>
              <a:rPr lang="pl-PL" dirty="0"/>
              <a:t>Monitorowanie realizacji działań krótkoterminowych w Krakowie</a:t>
            </a:r>
          </a:p>
          <a:p>
            <a:r>
              <a:rPr lang="pl-PL" dirty="0"/>
              <a:t>styczeń – maj 2022 r.</a:t>
            </a:r>
          </a:p>
        </p:txBody>
      </p:sp>
    </p:spTree>
    <p:extLst>
      <p:ext uri="{BB962C8B-B14F-4D97-AF65-F5344CB8AC3E}">
        <p14:creationId xmlns:p14="http://schemas.microsoft.com/office/powerpoint/2010/main" val="2302105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363879"/>
            <a:ext cx="7740000" cy="504056"/>
          </a:xfrm>
        </p:spPr>
        <p:txBody>
          <a:bodyPr>
            <a:normAutofit fontScale="90000"/>
          </a:bodyPr>
          <a:lstStyle/>
          <a:p>
            <a:r>
              <a:rPr lang="pl-PL" dirty="0"/>
              <a:t>Ochrona danych osobowych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17</a:t>
            </a:fld>
            <a:endParaRPr lang="en-US" dirty="0"/>
          </a:p>
        </p:txBody>
      </p:sp>
      <p:sp>
        <p:nvSpPr>
          <p:cNvPr id="8" name="pole tekstowe 7">
            <a:extLst>
              <a:ext uri="{FF2B5EF4-FFF2-40B4-BE49-F238E27FC236}">
                <a16:creationId xmlns:a16="http://schemas.microsoft.com/office/drawing/2014/main" id="{C04B672F-E310-402C-3D05-65A000F2102B}"/>
              </a:ext>
            </a:extLst>
          </p:cNvPr>
          <p:cNvSpPr txBox="1"/>
          <p:nvPr/>
        </p:nvSpPr>
        <p:spPr>
          <a:xfrm>
            <a:off x="731346" y="692696"/>
            <a:ext cx="8163692" cy="64087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pl-PL" dirty="0"/>
              <a:t>Przetwarzanie danych osobowych odbywa się przy zachowaniu zasad opisanych</a:t>
            </a:r>
          </a:p>
          <a:p>
            <a:pPr marL="0" marR="0" indent="0" algn="l" defTabSz="584200" rtl="0" fontAlgn="auto" latinLnBrk="1" hangingPunct="0">
              <a:lnSpc>
                <a:spcPct val="100000"/>
              </a:lnSpc>
              <a:spcBef>
                <a:spcPts val="0"/>
              </a:spcBef>
              <a:spcAft>
                <a:spcPts val="0"/>
              </a:spcAft>
              <a:buClrTx/>
              <a:buSzTx/>
              <a:buFontTx/>
              <a:buNone/>
              <a:tabLst/>
            </a:pPr>
            <a:endParaRPr lang="pl-PL" dirty="0"/>
          </a:p>
          <a:p>
            <a:pPr algn="l"/>
            <a:r>
              <a:rPr lang="pl-PL" dirty="0"/>
              <a:t>w art. 5 </a:t>
            </a:r>
            <a:r>
              <a:rPr lang="pl-PL" dirty="0" err="1"/>
              <a:t>RODO</a:t>
            </a:r>
            <a:r>
              <a:rPr lang="pl-PL" dirty="0"/>
              <a:t> - </a:t>
            </a:r>
            <a:r>
              <a:rPr lang="pl-PL" b="0" i="0" dirty="0">
                <a:solidFill>
                  <a:srgbClr val="040C28"/>
                </a:solidFill>
                <a:effectLst/>
                <a:latin typeface="Google Sans"/>
              </a:rPr>
              <a:t>Ogólne rozporządzenie o ochronie danych osobowych</a:t>
            </a:r>
            <a:endParaRPr lang="pl-PL" b="0" i="0" dirty="0">
              <a:solidFill>
                <a:srgbClr val="202124"/>
              </a:solidFill>
              <a:effectLst/>
              <a:latin typeface="arial" panose="020B0604020202020204" pitchFamily="34" charset="0"/>
            </a:endParaRPr>
          </a:p>
          <a:p>
            <a:pPr marL="0" marR="0" indent="0" algn="l" defTabSz="584200" rtl="0" fontAlgn="auto" latinLnBrk="1" hangingPunct="0">
              <a:lnSpc>
                <a:spcPct val="100000"/>
              </a:lnSpc>
              <a:spcBef>
                <a:spcPts val="0"/>
              </a:spcBef>
              <a:spcAft>
                <a:spcPts val="0"/>
              </a:spcAft>
              <a:buClrTx/>
              <a:buSzTx/>
              <a:buFontTx/>
              <a:buNone/>
              <a:tabLst/>
            </a:pPr>
            <a:endParaRPr lang="pl-PL" dirty="0"/>
          </a:p>
          <a:p>
            <a:pPr marL="0" marR="0" indent="0" algn="l" defTabSz="584200" rtl="0" fontAlgn="auto" latinLnBrk="1" hangingPunct="0">
              <a:lnSpc>
                <a:spcPct val="100000"/>
              </a:lnSpc>
              <a:spcBef>
                <a:spcPts val="0"/>
              </a:spcBef>
              <a:spcAft>
                <a:spcPts val="0"/>
              </a:spcAft>
              <a:buClrTx/>
              <a:buSzTx/>
              <a:buFontTx/>
              <a:buNone/>
              <a:tabLst/>
            </a:pPr>
            <a:r>
              <a:rPr lang="pl-PL" dirty="0"/>
              <a:t>i art. 31 </a:t>
            </a:r>
            <a:r>
              <a:rPr lang="pl-PL" dirty="0" err="1"/>
              <a:t>UODOZP</a:t>
            </a:r>
            <a:r>
              <a:rPr lang="pl-PL" dirty="0"/>
              <a:t> - ochronie danych osobowych przetwarzanych w związku </a:t>
            </a:r>
            <a:br>
              <a:rPr lang="pl-PL" dirty="0"/>
            </a:br>
            <a:r>
              <a:rPr lang="pl-PL" dirty="0"/>
              <a:t>z zapobieganiem i zwalczaniem przestępczości</a:t>
            </a:r>
          </a:p>
          <a:p>
            <a:pPr marL="0" marR="0" indent="0" algn="l" defTabSz="584200" rtl="0" fontAlgn="auto" latinLnBrk="1" hangingPunct="0">
              <a:lnSpc>
                <a:spcPct val="100000"/>
              </a:lnSpc>
              <a:spcBef>
                <a:spcPts val="0"/>
              </a:spcBef>
              <a:spcAft>
                <a:spcPts val="0"/>
              </a:spcAft>
              <a:buClrTx/>
              <a:buSzTx/>
              <a:buFontTx/>
              <a:buNone/>
              <a:tabLst/>
            </a:pPr>
            <a:endParaRPr lang="pl-PL" dirty="0"/>
          </a:p>
          <a:p>
            <a:pPr algn="just"/>
            <a:r>
              <a:rPr lang="pl-PL" b="1" dirty="0"/>
              <a:t>Główne zasady przetwarzania danych osobowych:</a:t>
            </a:r>
            <a:endParaRPr lang="pl-PL" dirty="0"/>
          </a:p>
          <a:p>
            <a:pPr marL="342900" indent="-342900" algn="just">
              <a:buFont typeface="Arial" panose="020B0604020202020204" pitchFamily="34" charset="0"/>
              <a:buChar char="•"/>
            </a:pPr>
            <a:r>
              <a:rPr lang="pl-PL" dirty="0"/>
              <a:t>zasada przejrzystości, rzetelności i legalności,</a:t>
            </a:r>
          </a:p>
          <a:p>
            <a:pPr marL="342900" indent="-342900" algn="just">
              <a:buFont typeface="Arial" panose="020B0604020202020204" pitchFamily="34" charset="0"/>
              <a:buChar char="•"/>
            </a:pPr>
            <a:r>
              <a:rPr lang="pl-PL" dirty="0"/>
              <a:t>zasada celowości,</a:t>
            </a:r>
          </a:p>
          <a:p>
            <a:pPr marL="342900" indent="-342900" algn="just">
              <a:buFont typeface="Arial" panose="020B0604020202020204" pitchFamily="34" charset="0"/>
              <a:buChar char="•"/>
            </a:pPr>
            <a:r>
              <a:rPr lang="pl-PL" dirty="0"/>
              <a:t>zasada minimalizacji </a:t>
            </a:r>
            <a:r>
              <a:rPr lang="pl-PL" b="1" dirty="0"/>
              <a:t>danych</a:t>
            </a:r>
            <a:r>
              <a:rPr lang="pl-PL" dirty="0"/>
              <a:t>,</a:t>
            </a:r>
          </a:p>
          <a:p>
            <a:pPr marL="342900" indent="-342900" algn="just">
              <a:buFont typeface="Arial" panose="020B0604020202020204" pitchFamily="34" charset="0"/>
              <a:buChar char="•"/>
            </a:pPr>
            <a:r>
              <a:rPr lang="pl-PL" dirty="0"/>
              <a:t>zasada prawidłowości </a:t>
            </a:r>
            <a:r>
              <a:rPr lang="pl-PL" b="1" dirty="0"/>
              <a:t>danych</a:t>
            </a:r>
            <a:r>
              <a:rPr lang="pl-PL" dirty="0"/>
              <a:t>,</a:t>
            </a:r>
          </a:p>
          <a:p>
            <a:pPr marL="342900" indent="-342900" algn="just">
              <a:buFont typeface="Arial" panose="020B0604020202020204" pitchFamily="34" charset="0"/>
              <a:buChar char="•"/>
            </a:pPr>
            <a:r>
              <a:rPr lang="pl-PL" dirty="0"/>
              <a:t>zasada ograniczenia przechowywania </a:t>
            </a:r>
            <a:r>
              <a:rPr lang="pl-PL" b="1" dirty="0"/>
              <a:t>danych</a:t>
            </a:r>
            <a:r>
              <a:rPr lang="pl-PL" dirty="0"/>
              <a:t>,</a:t>
            </a:r>
          </a:p>
          <a:p>
            <a:pPr marL="342900" indent="-342900" algn="just">
              <a:buFont typeface="Arial" panose="020B0604020202020204" pitchFamily="34" charset="0"/>
              <a:buChar char="•"/>
            </a:pPr>
            <a:r>
              <a:rPr lang="pl-PL" dirty="0"/>
              <a:t>zasada integralności i poufności,</a:t>
            </a:r>
          </a:p>
          <a:p>
            <a:pPr marL="342900" indent="-342900" algn="just">
              <a:buFont typeface="Arial" panose="020B0604020202020204" pitchFamily="34" charset="0"/>
              <a:buChar char="•"/>
            </a:pPr>
            <a:r>
              <a:rPr lang="pl-PL" dirty="0"/>
              <a:t>zasada rozliczalności.</a:t>
            </a:r>
          </a:p>
          <a:p>
            <a:pPr marL="0" marR="0" indent="0" algn="l" defTabSz="584200" rtl="0" fontAlgn="auto" latinLnBrk="1" hangingPunct="0">
              <a:lnSpc>
                <a:spcPct val="100000"/>
              </a:lnSpc>
              <a:spcBef>
                <a:spcPts val="0"/>
              </a:spcBef>
              <a:spcAft>
                <a:spcPts val="0"/>
              </a:spcAft>
              <a:buClrTx/>
              <a:buSzTx/>
              <a:buFontTx/>
              <a:buNone/>
              <a:tabLst/>
            </a:pPr>
            <a:endParaRPr lang="pl-PL" dirty="0"/>
          </a:p>
          <a:p>
            <a:pPr defTabSz="584200" latinLnBrk="1" hangingPunct="0"/>
            <a:r>
              <a:rPr lang="pl-PL" altLang="pl-PL" b="1" dirty="0"/>
              <a:t>Właściwe organy przetwarzają dane osobowe wyłącznie w zakresie niezbędnym </a:t>
            </a:r>
            <a:br>
              <a:rPr lang="pl-PL" altLang="pl-PL" b="1" dirty="0"/>
            </a:br>
            <a:r>
              <a:rPr lang="pl-PL" altLang="pl-PL" b="1" dirty="0"/>
              <a:t>dla zrealizowania uprawnienia lub spełnienia obowiązku wynikającego </a:t>
            </a:r>
            <a:br>
              <a:rPr lang="pl-PL" altLang="pl-PL" b="1" dirty="0"/>
            </a:br>
            <a:r>
              <a:rPr lang="pl-PL" altLang="pl-PL" b="1" dirty="0"/>
              <a:t>z przepisu prawa.</a:t>
            </a:r>
          </a:p>
          <a:p>
            <a:pPr marL="0" marR="0" indent="0" algn="l" defTabSz="584200" rtl="0" fontAlgn="auto" latinLnBrk="1" hangingPunct="0">
              <a:lnSpc>
                <a:spcPct val="100000"/>
              </a:lnSpc>
              <a:spcBef>
                <a:spcPts val="0"/>
              </a:spcBef>
              <a:spcAft>
                <a:spcPts val="0"/>
              </a:spcAft>
              <a:buClrTx/>
              <a:buSzTx/>
              <a:buFontTx/>
              <a:buNone/>
              <a:tabLst/>
            </a:pPr>
            <a:endParaRPr lang="pl-PL" dirty="0"/>
          </a:p>
        </p:txBody>
      </p:sp>
    </p:spTree>
    <p:extLst>
      <p:ext uri="{BB962C8B-B14F-4D97-AF65-F5344CB8AC3E}">
        <p14:creationId xmlns:p14="http://schemas.microsoft.com/office/powerpoint/2010/main" val="62896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363879"/>
            <a:ext cx="7740000" cy="504056"/>
          </a:xfrm>
        </p:spPr>
        <p:txBody>
          <a:bodyPr>
            <a:normAutofit fontScale="90000"/>
          </a:bodyPr>
          <a:lstStyle/>
          <a:p>
            <a:r>
              <a:rPr lang="pl-PL" dirty="0"/>
              <a:t>Ochrona danych osobowych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18</a:t>
            </a:fld>
            <a:endParaRPr lang="en-US" dirty="0"/>
          </a:p>
        </p:txBody>
      </p:sp>
      <p:pic>
        <p:nvPicPr>
          <p:cNvPr id="6" name="Obraz 5">
            <a:extLst>
              <a:ext uri="{FF2B5EF4-FFF2-40B4-BE49-F238E27FC236}">
                <a16:creationId xmlns:a16="http://schemas.microsoft.com/office/drawing/2014/main" id="{11EB4216-25B0-1C8E-8F3E-23281E1FC7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0032" y="1151653"/>
            <a:ext cx="3834237" cy="5085184"/>
          </a:xfrm>
          <a:prstGeom prst="rect">
            <a:avLst/>
          </a:prstGeom>
        </p:spPr>
      </p:pic>
      <p:sp>
        <p:nvSpPr>
          <p:cNvPr id="7" name="pole tekstowe 6">
            <a:extLst>
              <a:ext uri="{FF2B5EF4-FFF2-40B4-BE49-F238E27FC236}">
                <a16:creationId xmlns:a16="http://schemas.microsoft.com/office/drawing/2014/main" id="{AD273762-BC0B-9325-98EA-99EF3A726E67}"/>
              </a:ext>
            </a:extLst>
          </p:cNvPr>
          <p:cNvSpPr txBox="1"/>
          <p:nvPr/>
        </p:nvSpPr>
        <p:spPr>
          <a:xfrm>
            <a:off x="700396" y="1151653"/>
            <a:ext cx="3582435" cy="4524315"/>
          </a:xfrm>
          <a:prstGeom prst="rect">
            <a:avLst/>
          </a:prstGeom>
          <a:noFill/>
        </p:spPr>
        <p:txBody>
          <a:bodyPr wrap="square" rtlCol="0">
            <a:spAutoFit/>
          </a:bodyPr>
          <a:lstStyle/>
          <a:p>
            <a:pPr marL="285750" indent="-285750">
              <a:buFont typeface="Arial" panose="020B0604020202020204" pitchFamily="34" charset="0"/>
              <a:buChar char="•"/>
            </a:pPr>
            <a:r>
              <a:rPr lang="pl-PL" b="0" i="0" dirty="0">
                <a:solidFill>
                  <a:srgbClr val="3C515C"/>
                </a:solidFill>
                <a:effectLst/>
                <a:latin typeface="Exo"/>
              </a:rPr>
              <a:t>Nie wolno przygotować odpowiedzi na wniosek/pismo bez wcześniejszej weryfikacji, czy rzeczywiście podmiot, który wystąpił z żądaniem do organu  jest uprawniony do otrzymania tych informacji. </a:t>
            </a:r>
          </a:p>
          <a:p>
            <a:pPr marL="285750" indent="-285750">
              <a:buFont typeface="Arial" panose="020B0604020202020204" pitchFamily="34" charset="0"/>
              <a:buChar char="•"/>
            </a:pPr>
            <a:endParaRPr lang="pl-PL" b="0" i="0" dirty="0">
              <a:solidFill>
                <a:srgbClr val="3C515C"/>
              </a:solidFill>
              <a:effectLst/>
              <a:latin typeface="Exo"/>
            </a:endParaRPr>
          </a:p>
          <a:p>
            <a:pPr marL="285750" indent="-285750">
              <a:buFont typeface="Arial" panose="020B0604020202020204" pitchFamily="34" charset="0"/>
              <a:buChar char="•"/>
            </a:pPr>
            <a:r>
              <a:rPr lang="pl-PL" b="0" i="0" dirty="0">
                <a:solidFill>
                  <a:srgbClr val="3C515C"/>
                </a:solidFill>
                <a:effectLst/>
                <a:latin typeface="Exo"/>
              </a:rPr>
              <a:t>Jeżeli z wnioskiem wystąpił podmiot publiczny, to musi wskazać konkretny przepis, który uprawnia go do pozyskania danych oraz jednocześnie zobowiązuje straż miejską/organ do udostępnienia danych osobowych. </a:t>
            </a:r>
          </a:p>
        </p:txBody>
      </p:sp>
    </p:spTree>
    <p:extLst>
      <p:ext uri="{BB962C8B-B14F-4D97-AF65-F5344CB8AC3E}">
        <p14:creationId xmlns:p14="http://schemas.microsoft.com/office/powerpoint/2010/main" val="53708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363879"/>
            <a:ext cx="7740000" cy="504056"/>
          </a:xfrm>
        </p:spPr>
        <p:txBody>
          <a:bodyPr>
            <a:normAutofit fontScale="90000"/>
          </a:bodyPr>
          <a:lstStyle/>
          <a:p>
            <a:r>
              <a:rPr lang="pl-PL" dirty="0"/>
              <a:t>Ochrona danych osobowych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19</a:t>
            </a:fld>
            <a:endParaRPr lang="en-US" dirty="0"/>
          </a:p>
        </p:txBody>
      </p:sp>
      <p:sp>
        <p:nvSpPr>
          <p:cNvPr id="9" name="pole tekstowe 8">
            <a:extLst>
              <a:ext uri="{FF2B5EF4-FFF2-40B4-BE49-F238E27FC236}">
                <a16:creationId xmlns:a16="http://schemas.microsoft.com/office/drawing/2014/main" id="{6595791C-F501-B24C-D9FA-625B7FC33E92}"/>
              </a:ext>
            </a:extLst>
          </p:cNvPr>
          <p:cNvSpPr txBox="1"/>
          <p:nvPr/>
        </p:nvSpPr>
        <p:spPr>
          <a:xfrm>
            <a:off x="768096" y="1052736"/>
            <a:ext cx="6540208" cy="2339102"/>
          </a:xfrm>
          <a:prstGeom prst="rect">
            <a:avLst/>
          </a:prstGeom>
          <a:noFill/>
        </p:spPr>
        <p:txBody>
          <a:bodyPr wrap="square">
            <a:spAutoFit/>
          </a:bodyPr>
          <a:lstStyle/>
          <a:p>
            <a:r>
              <a:rPr lang="pl-PL" dirty="0"/>
              <a:t>W przypadku naruszenia ochrony danych osobowych, administrator bez zbędnej zwłoki – w miarę możliwości,</a:t>
            </a:r>
          </a:p>
          <a:p>
            <a:endParaRPr lang="pl-PL" dirty="0"/>
          </a:p>
          <a:p>
            <a:r>
              <a:rPr lang="pl-PL" sz="2000" dirty="0"/>
              <a:t>nie później niż w terminie 72 godzin </a:t>
            </a:r>
          </a:p>
          <a:p>
            <a:endParaRPr lang="pl-PL" dirty="0"/>
          </a:p>
          <a:p>
            <a:r>
              <a:rPr lang="pl-PL" dirty="0"/>
              <a:t>po stwierdzeniu naruszenia – zgłasza je organowi nadzorczemu, chyba że jest mało prawdopodobne, by naruszenie skutkowało ryzykiem  naruszenia praw lub wolności osób fizycznych  </a:t>
            </a:r>
          </a:p>
        </p:txBody>
      </p:sp>
      <p:pic>
        <p:nvPicPr>
          <p:cNvPr id="11" name="Obraz 10">
            <a:extLst>
              <a:ext uri="{FF2B5EF4-FFF2-40B4-BE49-F238E27FC236}">
                <a16:creationId xmlns:a16="http://schemas.microsoft.com/office/drawing/2014/main" id="{56BFF70C-CC27-FC2E-0937-C97843EF7A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6599" y="3645024"/>
            <a:ext cx="2074782" cy="29463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USB Flash Drives Hard Drives Flash memory, USB, electronics, computer, usb  Flash Drive png | PNGWing">
            <a:extLst>
              <a:ext uri="{FF2B5EF4-FFF2-40B4-BE49-F238E27FC236}">
                <a16:creationId xmlns:a16="http://schemas.microsoft.com/office/drawing/2014/main" id="{A158B414-9A5B-15F1-426B-4246FAF8D9F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614891">
            <a:off x="2596414" y="3825828"/>
            <a:ext cx="3234655" cy="2246679"/>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a 4" descr="Smartfon">
            <a:extLst>
              <a:ext uri="{FF2B5EF4-FFF2-40B4-BE49-F238E27FC236}">
                <a16:creationId xmlns:a16="http://schemas.microsoft.com/office/drawing/2014/main" id="{CA5FE534-6410-F458-15EF-89624F0B81B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84436">
            <a:off x="1053959" y="4063334"/>
            <a:ext cx="1958007" cy="1958007"/>
          </a:xfrm>
          <a:prstGeom prst="rect">
            <a:avLst/>
          </a:prstGeom>
        </p:spPr>
      </p:pic>
    </p:spTree>
    <p:extLst>
      <p:ext uri="{BB962C8B-B14F-4D97-AF65-F5344CB8AC3E}">
        <p14:creationId xmlns:p14="http://schemas.microsoft.com/office/powerpoint/2010/main" val="261611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65A158-B0A5-F627-A90D-61C3280C45B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3" name="Symbol zastępczy zawartości 2">
            <a:extLst>
              <a:ext uri="{FF2B5EF4-FFF2-40B4-BE49-F238E27FC236}">
                <a16:creationId xmlns:a16="http://schemas.microsoft.com/office/drawing/2014/main" id="{FC961EEB-DCEE-F823-9A55-6FFC3DB25007}"/>
              </a:ext>
            </a:extLst>
          </p:cNvPr>
          <p:cNvSpPr>
            <a:spLocks noGrp="1"/>
          </p:cNvSpPr>
          <p:nvPr>
            <p:ph sz="half" idx="1"/>
          </p:nvPr>
        </p:nvSpPr>
        <p:spPr>
          <a:xfrm>
            <a:off x="702000" y="1556792"/>
            <a:ext cx="7740000" cy="4824536"/>
          </a:xfrm>
        </p:spPr>
        <p:txBody>
          <a:bodyPr>
            <a:normAutofit fontScale="92500" lnSpcReduction="20000"/>
          </a:bodyPr>
          <a:lstStyle/>
          <a:p>
            <a:pPr algn="just">
              <a:spcBef>
                <a:spcPct val="0"/>
              </a:spcBef>
            </a:pPr>
            <a:r>
              <a:rPr lang="pl-PL" sz="2800" dirty="0"/>
              <a:t>W Krakowie od 1 września 2019 r. obowiązuje uchwała antysmogowa dopuszczająca do stosowania wyłącznie:</a:t>
            </a:r>
          </a:p>
          <a:p>
            <a:pPr algn="just">
              <a:spcBef>
                <a:spcPct val="0"/>
              </a:spcBef>
            </a:pPr>
            <a:endParaRPr lang="pl-PL" sz="2800" b="1" dirty="0"/>
          </a:p>
          <a:p>
            <a:pPr lvl="1">
              <a:spcBef>
                <a:spcPct val="0"/>
              </a:spcBef>
            </a:pPr>
            <a:r>
              <a:rPr lang="pl-PL" sz="2800" dirty="0"/>
              <a:t>gaz ziemny wysokometanowy lub zaazotowany </a:t>
            </a:r>
            <a:br>
              <a:rPr lang="pl-PL" sz="2800" dirty="0"/>
            </a:br>
            <a:r>
              <a:rPr lang="pl-PL" sz="2800" dirty="0"/>
              <a:t>(w tym skroplony gaz ziemny), propan-butan, biogaz rolniczy lub innego rodzaju gaz palny,</a:t>
            </a:r>
          </a:p>
          <a:p>
            <a:pPr lvl="1">
              <a:spcBef>
                <a:spcPct val="0"/>
              </a:spcBef>
            </a:pPr>
            <a:endParaRPr lang="pl-PL" sz="2800" dirty="0"/>
          </a:p>
          <a:p>
            <a:pPr lvl="1">
              <a:spcBef>
                <a:spcPct val="0"/>
              </a:spcBef>
            </a:pPr>
            <a:r>
              <a:rPr lang="pl-PL" sz="2800" dirty="0"/>
              <a:t>lekki olej opałowy w rozumieniu ustawy </a:t>
            </a:r>
            <a:br>
              <a:rPr lang="pl-PL" sz="2800" dirty="0"/>
            </a:br>
            <a:r>
              <a:rPr lang="pl-PL" sz="2800" dirty="0"/>
              <a:t>o systemie monitorowania i kontrolowania jakości paliw.</a:t>
            </a:r>
          </a:p>
          <a:p>
            <a:pPr lvl="1">
              <a:spcBef>
                <a:spcPct val="0"/>
              </a:spcBef>
            </a:pPr>
            <a:endParaRPr lang="pl-PL" sz="2800" dirty="0"/>
          </a:p>
          <a:p>
            <a:pPr lvl="1">
              <a:spcBef>
                <a:spcPct val="0"/>
              </a:spcBef>
            </a:pPr>
            <a:r>
              <a:rPr lang="pl-PL" sz="2800" dirty="0"/>
              <a:t>dozwolone jest używanie ciepła sieciowego, energii elektrycznej, pomp ciepła, instalacji fotowoltaicznych </a:t>
            </a:r>
            <a:br>
              <a:rPr lang="pl-PL" sz="2800" dirty="0"/>
            </a:br>
            <a:r>
              <a:rPr lang="pl-PL" sz="2800" dirty="0"/>
              <a:t>i kolektorów słonecznych</a:t>
            </a:r>
          </a:p>
          <a:p>
            <a:pPr lvl="1" algn="just">
              <a:spcBef>
                <a:spcPct val="0"/>
              </a:spcBef>
            </a:pPr>
            <a:endParaRPr lang="pl-PL" sz="2800" dirty="0"/>
          </a:p>
          <a:p>
            <a:endParaRPr lang="pl-PL" dirty="0"/>
          </a:p>
        </p:txBody>
      </p:sp>
      <p:sp>
        <p:nvSpPr>
          <p:cNvPr id="4" name="Symbol zastępczy numeru slajdu 3">
            <a:extLst>
              <a:ext uri="{FF2B5EF4-FFF2-40B4-BE49-F238E27FC236}">
                <a16:creationId xmlns:a16="http://schemas.microsoft.com/office/drawing/2014/main" id="{1DBCE59A-54FE-1D61-590B-E248CEEE9D18}"/>
              </a:ext>
            </a:extLst>
          </p:cNvPr>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80619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Podstawy prawne działa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20</a:t>
            </a:fld>
            <a:endParaRPr lang="en-US" dirty="0"/>
          </a:p>
        </p:txBody>
      </p:sp>
      <p:pic>
        <p:nvPicPr>
          <p:cNvPr id="6" name="Upoważnienie do kontroli w zakresie ochrony środoiwska">
            <a:hlinkClick r:id="" action="ppaction://media"/>
            <a:extLst>
              <a:ext uri="{FF2B5EF4-FFF2-40B4-BE49-F238E27FC236}">
                <a16:creationId xmlns:a16="http://schemas.microsoft.com/office/drawing/2014/main" id="{788D0D03-02A2-E159-C487-65F7505555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2106669" y="649788"/>
            <a:ext cx="4429132" cy="6313868"/>
          </a:xfrm>
          <a:prstGeom prst="rect">
            <a:avLst/>
          </a:prstGeom>
        </p:spPr>
      </p:pic>
    </p:spTree>
    <p:extLst>
      <p:ext uri="{BB962C8B-B14F-4D97-AF65-F5344CB8AC3E}">
        <p14:creationId xmlns:p14="http://schemas.microsoft.com/office/powerpoint/2010/main" val="44734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p:cTn id="1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Miejsce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21</a:t>
            </a:fld>
            <a:endParaRPr lang="en-US" dirty="0"/>
          </a:p>
        </p:txBody>
      </p:sp>
      <p:graphicFrame>
        <p:nvGraphicFramePr>
          <p:cNvPr id="5" name="Symbol zastępczy zawartości 7">
            <a:extLst>
              <a:ext uri="{FF2B5EF4-FFF2-40B4-BE49-F238E27FC236}">
                <a16:creationId xmlns:a16="http://schemas.microsoft.com/office/drawing/2014/main" id="{89794AA1-B417-CD7E-ACE9-B9A88CA921B1}"/>
              </a:ext>
            </a:extLst>
          </p:cNvPr>
          <p:cNvGraphicFramePr>
            <a:graphicFrameLocks noGrp="1"/>
          </p:cNvGraphicFramePr>
          <p:nvPr>
            <p:ph idx="1"/>
            <p:extLst>
              <p:ext uri="{D42A27DB-BD31-4B8C-83A1-F6EECF244321}">
                <p14:modId xmlns:p14="http://schemas.microsoft.com/office/powerpoint/2010/main" val="1075375716"/>
              </p:ext>
            </p:extLst>
          </p:nvPr>
        </p:nvGraphicFramePr>
        <p:xfrm>
          <a:off x="395536" y="1108995"/>
          <a:ext cx="4012489" cy="5361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a:extLst>
              <a:ext uri="{FF2B5EF4-FFF2-40B4-BE49-F238E27FC236}">
                <a16:creationId xmlns:a16="http://schemas.microsoft.com/office/drawing/2014/main" id="{0B20B01A-76BC-CC9C-05AF-440BB5A46D0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067435" y="2097661"/>
            <a:ext cx="5076565" cy="3384376"/>
          </a:xfrm>
          <a:prstGeom prst="rect">
            <a:avLst/>
          </a:prstGeom>
          <a:ln>
            <a:noFill/>
          </a:ln>
          <a:effectLst>
            <a:softEdge rad="112500"/>
          </a:effectLst>
        </p:spPr>
      </p:pic>
    </p:spTree>
    <p:extLst>
      <p:ext uri="{BB962C8B-B14F-4D97-AF65-F5344CB8AC3E}">
        <p14:creationId xmlns:p14="http://schemas.microsoft.com/office/powerpoint/2010/main" val="3172084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Dokumentowanie przebiegu</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22</a:t>
            </a:fld>
            <a:endParaRPr lang="en-US" dirty="0"/>
          </a:p>
        </p:txBody>
      </p:sp>
      <p:sp>
        <p:nvSpPr>
          <p:cNvPr id="5" name="Symbol zastępczy tekstu 2">
            <a:extLst>
              <a:ext uri="{FF2B5EF4-FFF2-40B4-BE49-F238E27FC236}">
                <a16:creationId xmlns:a16="http://schemas.microsoft.com/office/drawing/2014/main" id="{AFF61256-B154-6B7A-EE7E-2DFDE9BD7E64}"/>
              </a:ext>
            </a:extLst>
          </p:cNvPr>
          <p:cNvSpPr txBox="1">
            <a:spLocks/>
          </p:cNvSpPr>
          <p:nvPr/>
        </p:nvSpPr>
        <p:spPr>
          <a:xfrm>
            <a:off x="611560" y="1484784"/>
            <a:ext cx="8424936" cy="1224136"/>
          </a:xfrm>
          <a:prstGeom prst="rect">
            <a:avLst/>
          </a:prstGeom>
        </p:spPr>
        <p:txBody>
          <a:bodyPr>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pl-PL" dirty="0"/>
              <a:t>Zgodnie z art. 380 POŚ protokół sporządzany jest w dwóch egzemplarzach (po jednym dla kontrolowanego i kontrolującego), a następnie przekazany zostaje do podpisu kontrolowanego. Jeżeli ten odmówi podpisania, fakt ten należy odnotować w protokole.</a:t>
            </a:r>
          </a:p>
        </p:txBody>
      </p:sp>
      <p:pic>
        <p:nvPicPr>
          <p:cNvPr id="7" name="Obraz 6">
            <a:extLst>
              <a:ext uri="{FF2B5EF4-FFF2-40B4-BE49-F238E27FC236}">
                <a16:creationId xmlns:a16="http://schemas.microsoft.com/office/drawing/2014/main" id="{5AA016CC-E0D5-FF0D-C5A3-8F1928AE34AF}"/>
              </a:ext>
            </a:extLst>
          </p:cNvPr>
          <p:cNvPicPr>
            <a:picLocks noChangeAspect="1"/>
          </p:cNvPicPr>
          <p:nvPr/>
        </p:nvPicPr>
        <p:blipFill>
          <a:blip r:embed="rId2"/>
          <a:stretch>
            <a:fillRect/>
          </a:stretch>
        </p:blipFill>
        <p:spPr>
          <a:xfrm>
            <a:off x="1331640" y="2687588"/>
            <a:ext cx="5815043" cy="3170051"/>
          </a:xfrm>
          <a:prstGeom prst="rect">
            <a:avLst/>
          </a:prstGeom>
        </p:spPr>
      </p:pic>
    </p:spTree>
    <p:extLst>
      <p:ext uri="{BB962C8B-B14F-4D97-AF65-F5344CB8AC3E}">
        <p14:creationId xmlns:p14="http://schemas.microsoft.com/office/powerpoint/2010/main" val="81997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23</a:t>
            </a:fld>
            <a:endParaRPr lang="en-US" dirty="0"/>
          </a:p>
        </p:txBody>
      </p:sp>
      <p:pic>
        <p:nvPicPr>
          <p:cNvPr id="12" name="Obraz 11">
            <a:extLst>
              <a:ext uri="{FF2B5EF4-FFF2-40B4-BE49-F238E27FC236}">
                <a16:creationId xmlns:a16="http://schemas.microsoft.com/office/drawing/2014/main" id="{55D365FC-252A-0FF6-0693-E816FBE99F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014" y="1628800"/>
            <a:ext cx="6177315" cy="4102844"/>
          </a:xfrm>
          <a:prstGeom prst="rect">
            <a:avLst/>
          </a:prstGeom>
          <a:ln>
            <a:noFill/>
          </a:ln>
          <a:effectLst>
            <a:softEdge rad="112500"/>
          </a:effectLst>
        </p:spPr>
      </p:pic>
      <p:sp>
        <p:nvSpPr>
          <p:cNvPr id="5" name="Tytuł 4">
            <a:extLst>
              <a:ext uri="{FF2B5EF4-FFF2-40B4-BE49-F238E27FC236}">
                <a16:creationId xmlns:a16="http://schemas.microsoft.com/office/drawing/2014/main" id="{12A2940D-D62C-7ABC-7DB7-94DA0EDBB903}"/>
              </a:ext>
            </a:extLst>
          </p:cNvPr>
          <p:cNvSpPr>
            <a:spLocks noGrp="1"/>
          </p:cNvSpPr>
          <p:nvPr>
            <p:ph type="title"/>
          </p:nvPr>
        </p:nvSpPr>
        <p:spPr>
          <a:xfrm>
            <a:off x="702000" y="836712"/>
            <a:ext cx="7740000" cy="556476"/>
          </a:xfrm>
        </p:spPr>
        <p:txBody>
          <a:bodyPr>
            <a:normAutofit fontScale="90000"/>
          </a:bodyPr>
          <a:lstStyle/>
          <a:p>
            <a:r>
              <a:rPr lang="pl-PL" dirty="0"/>
              <a:t>Mandat / pouczenie / wniosek ?</a:t>
            </a:r>
          </a:p>
        </p:txBody>
      </p:sp>
    </p:spTree>
    <p:extLst>
      <p:ext uri="{BB962C8B-B14F-4D97-AF65-F5344CB8AC3E}">
        <p14:creationId xmlns:p14="http://schemas.microsoft.com/office/powerpoint/2010/main" val="2975073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Usiłowanie</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24</a:t>
            </a:fld>
            <a:endParaRPr lang="en-US" dirty="0"/>
          </a:p>
        </p:txBody>
      </p:sp>
      <p:graphicFrame>
        <p:nvGraphicFramePr>
          <p:cNvPr id="11" name="Symbol zastępczy zawartości 3">
            <a:extLst>
              <a:ext uri="{FF2B5EF4-FFF2-40B4-BE49-F238E27FC236}">
                <a16:creationId xmlns:a16="http://schemas.microsoft.com/office/drawing/2014/main" id="{44D6C36C-DBE5-DF01-C872-5560C51C2218}"/>
              </a:ext>
            </a:extLst>
          </p:cNvPr>
          <p:cNvGraphicFramePr>
            <a:graphicFrameLocks noGrp="1"/>
          </p:cNvGraphicFramePr>
          <p:nvPr>
            <p:ph idx="1"/>
            <p:extLst>
              <p:ext uri="{D42A27DB-BD31-4B8C-83A1-F6EECF244321}">
                <p14:modId xmlns:p14="http://schemas.microsoft.com/office/powerpoint/2010/main" val="4254994862"/>
              </p:ext>
            </p:extLst>
          </p:nvPr>
        </p:nvGraphicFramePr>
        <p:xfrm>
          <a:off x="685346" y="1340768"/>
          <a:ext cx="2950550" cy="5176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pole tekstowe 12">
            <a:extLst>
              <a:ext uri="{FF2B5EF4-FFF2-40B4-BE49-F238E27FC236}">
                <a16:creationId xmlns:a16="http://schemas.microsoft.com/office/drawing/2014/main" id="{BD529824-F92D-A576-FE9C-8FF426823EB9}"/>
              </a:ext>
            </a:extLst>
          </p:cNvPr>
          <p:cNvSpPr txBox="1"/>
          <p:nvPr/>
        </p:nvSpPr>
        <p:spPr>
          <a:xfrm>
            <a:off x="4427984" y="4797152"/>
            <a:ext cx="4404220" cy="1015663"/>
          </a:xfrm>
          <a:prstGeom prst="rect">
            <a:avLst/>
          </a:prstGeom>
          <a:noFill/>
        </p:spPr>
        <p:txBody>
          <a:bodyPr wrap="square" rtlCol="0">
            <a:spAutoFit/>
          </a:bodyPr>
          <a:lstStyle/>
          <a:p>
            <a:r>
              <a:rPr lang="pl-PL" sz="2000" dirty="0"/>
              <a:t>Odpowiedzialność za usiłowanie zachodzi, gdy ustawa tak stanowi. </a:t>
            </a:r>
            <a:br>
              <a:rPr lang="pl-PL" sz="2000" dirty="0"/>
            </a:br>
            <a:r>
              <a:rPr lang="pl-PL" sz="2000" dirty="0"/>
              <a:t>(np. kradzież, spożywanie alkoholu)</a:t>
            </a:r>
          </a:p>
        </p:txBody>
      </p:sp>
      <p:pic>
        <p:nvPicPr>
          <p:cNvPr id="7" name="Obraz 6">
            <a:extLst>
              <a:ext uri="{FF2B5EF4-FFF2-40B4-BE49-F238E27FC236}">
                <a16:creationId xmlns:a16="http://schemas.microsoft.com/office/drawing/2014/main" id="{86E1B9DB-F9C2-533D-95B0-A682675ED0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83968" y="1318326"/>
            <a:ext cx="4248472" cy="3162680"/>
          </a:xfrm>
          <a:prstGeom prst="rect">
            <a:avLst/>
          </a:prstGeom>
          <a:ln>
            <a:noFill/>
          </a:ln>
          <a:effectLst>
            <a:softEdge rad="112500"/>
          </a:effectLst>
        </p:spPr>
      </p:pic>
    </p:spTree>
    <p:extLst>
      <p:ext uri="{BB962C8B-B14F-4D97-AF65-F5344CB8AC3E}">
        <p14:creationId xmlns:p14="http://schemas.microsoft.com/office/powerpoint/2010/main" val="2148576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Mandat karny</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25</a:t>
            </a:fld>
            <a:endParaRPr lang="en-US" dirty="0"/>
          </a:p>
        </p:txBody>
      </p:sp>
      <mc:AlternateContent xmlns:mc="http://schemas.openxmlformats.org/markup-compatibility/2006" xmlns:p14="http://schemas.microsoft.com/office/powerpoint/2010/main">
        <mc:Choice Requires="p14">
          <p:contentPart p14:bwMode="auto" r:id="rId2">
            <p14:nvContentPartPr>
              <p14:cNvPr id="18" name="Pismo odręczne 17">
                <a:extLst>
                  <a:ext uri="{FF2B5EF4-FFF2-40B4-BE49-F238E27FC236}">
                    <a16:creationId xmlns:a16="http://schemas.microsoft.com/office/drawing/2014/main" id="{9BF271FB-6635-CC17-C4A7-E9E341D3C283}"/>
                  </a:ext>
                </a:extLst>
              </p14:cNvPr>
              <p14:cNvContentPartPr/>
              <p14:nvPr/>
            </p14:nvContentPartPr>
            <p14:xfrm>
              <a:off x="6463910" y="1548550"/>
              <a:ext cx="611280" cy="138240"/>
            </p14:xfrm>
          </p:contentPart>
        </mc:Choice>
        <mc:Fallback xmlns="">
          <p:pic>
            <p:nvPicPr>
              <p:cNvPr id="18" name="Pismo odręczne 17">
                <a:extLst>
                  <a:ext uri="{FF2B5EF4-FFF2-40B4-BE49-F238E27FC236}">
                    <a16:creationId xmlns:a16="http://schemas.microsoft.com/office/drawing/2014/main" id="{9BF271FB-6635-CC17-C4A7-E9E341D3C283}"/>
                  </a:ext>
                </a:extLst>
              </p:cNvPr>
              <p:cNvPicPr/>
              <p:nvPr/>
            </p:nvPicPr>
            <p:blipFill>
              <a:blip r:embed="rId4"/>
              <a:stretch>
                <a:fillRect/>
              </a:stretch>
            </p:blipFill>
            <p:spPr>
              <a:xfrm>
                <a:off x="6401270" y="1485910"/>
                <a:ext cx="7369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Pismo odręczne 18">
                <a:extLst>
                  <a:ext uri="{FF2B5EF4-FFF2-40B4-BE49-F238E27FC236}">
                    <a16:creationId xmlns:a16="http://schemas.microsoft.com/office/drawing/2014/main" id="{7D9491BA-C9C9-A291-6B8A-BBEC8D89B7BF}"/>
                  </a:ext>
                </a:extLst>
              </p14:cNvPr>
              <p14:cNvContentPartPr/>
              <p14:nvPr/>
            </p14:nvContentPartPr>
            <p14:xfrm>
              <a:off x="5416310" y="1625230"/>
              <a:ext cx="192240" cy="59400"/>
            </p14:xfrm>
          </p:contentPart>
        </mc:Choice>
        <mc:Fallback xmlns="">
          <p:pic>
            <p:nvPicPr>
              <p:cNvPr id="19" name="Pismo odręczne 18">
                <a:extLst>
                  <a:ext uri="{FF2B5EF4-FFF2-40B4-BE49-F238E27FC236}">
                    <a16:creationId xmlns:a16="http://schemas.microsoft.com/office/drawing/2014/main" id="{7D9491BA-C9C9-A291-6B8A-BBEC8D89B7BF}"/>
                  </a:ext>
                </a:extLst>
              </p:cNvPr>
              <p:cNvPicPr/>
              <p:nvPr/>
            </p:nvPicPr>
            <p:blipFill>
              <a:blip r:embed="rId6"/>
              <a:stretch>
                <a:fillRect/>
              </a:stretch>
            </p:blipFill>
            <p:spPr>
              <a:xfrm>
                <a:off x="5353670" y="1562230"/>
                <a:ext cx="317880" cy="185040"/>
              </a:xfrm>
              <a:prstGeom prst="rect">
                <a:avLst/>
              </a:prstGeom>
            </p:spPr>
          </p:pic>
        </mc:Fallback>
      </mc:AlternateContent>
      <p:grpSp>
        <p:nvGrpSpPr>
          <p:cNvPr id="3" name="Grupa 2">
            <a:extLst>
              <a:ext uri="{FF2B5EF4-FFF2-40B4-BE49-F238E27FC236}">
                <a16:creationId xmlns:a16="http://schemas.microsoft.com/office/drawing/2014/main" id="{32626C73-4FF4-46C0-397D-AD3F6A5C3CB2}"/>
              </a:ext>
            </a:extLst>
          </p:cNvPr>
          <p:cNvGrpSpPr/>
          <p:nvPr/>
        </p:nvGrpSpPr>
        <p:grpSpPr>
          <a:xfrm>
            <a:off x="4499992" y="404664"/>
            <a:ext cx="3581968" cy="2160240"/>
            <a:chOff x="1339310" y="1396253"/>
            <a:chExt cx="6687108" cy="4451581"/>
          </a:xfrm>
        </p:grpSpPr>
        <p:pic>
          <p:nvPicPr>
            <p:cNvPr id="9" name="Obraz 8">
              <a:extLst>
                <a:ext uri="{FF2B5EF4-FFF2-40B4-BE49-F238E27FC236}">
                  <a16:creationId xmlns:a16="http://schemas.microsoft.com/office/drawing/2014/main" id="{0B3E8C3A-96D1-ECF4-BE5F-1A0E0DFDEE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3690" y="1396253"/>
              <a:ext cx="6552728" cy="4451581"/>
            </a:xfrm>
            <a:prstGeom prst="rect">
              <a:avLst/>
            </a:prstGeom>
          </p:spPr>
        </p:pic>
        <mc:AlternateContent xmlns:mc="http://schemas.openxmlformats.org/markup-compatibility/2006" xmlns:p14="http://schemas.microsoft.com/office/powerpoint/2010/main">
          <mc:Choice Requires="p14">
            <p:contentPart p14:bwMode="auto" r:id="rId8">
              <p14:nvContentPartPr>
                <p14:cNvPr id="21" name="Pismo odręczne 20">
                  <a:extLst>
                    <a:ext uri="{FF2B5EF4-FFF2-40B4-BE49-F238E27FC236}">
                      <a16:creationId xmlns:a16="http://schemas.microsoft.com/office/drawing/2014/main" id="{1E34DBC2-40B6-FFA8-19AB-8B6ED89C9E31}"/>
                    </a:ext>
                  </a:extLst>
                </p14:cNvPr>
                <p14:cNvContentPartPr/>
                <p14:nvPr/>
              </p14:nvContentPartPr>
              <p14:xfrm>
                <a:off x="1339310" y="4209670"/>
                <a:ext cx="6467040" cy="910080"/>
              </p14:xfrm>
            </p:contentPart>
          </mc:Choice>
          <mc:Fallback xmlns="">
            <p:pic>
              <p:nvPicPr>
                <p:cNvPr id="21" name="Pismo odręczne 20">
                  <a:extLst>
                    <a:ext uri="{FF2B5EF4-FFF2-40B4-BE49-F238E27FC236}">
                      <a16:creationId xmlns:a16="http://schemas.microsoft.com/office/drawing/2014/main" id="{1E34DBC2-40B6-FFA8-19AB-8B6ED89C9E31}"/>
                    </a:ext>
                  </a:extLst>
                </p:cNvPr>
                <p:cNvPicPr/>
                <p:nvPr/>
              </p:nvPicPr>
              <p:blipFill>
                <a:blip r:embed="rId9"/>
                <a:stretch>
                  <a:fillRect/>
                </a:stretch>
              </p:blipFill>
              <p:spPr>
                <a:xfrm>
                  <a:off x="1322509" y="4191127"/>
                  <a:ext cx="6499970" cy="946424"/>
                </a:xfrm>
                <a:prstGeom prst="rect">
                  <a:avLst/>
                </a:prstGeom>
              </p:spPr>
            </p:pic>
          </mc:Fallback>
        </mc:AlternateContent>
      </p:grpSp>
      <p:sp>
        <p:nvSpPr>
          <p:cNvPr id="10" name="pole tekstowe 9">
            <a:extLst>
              <a:ext uri="{FF2B5EF4-FFF2-40B4-BE49-F238E27FC236}">
                <a16:creationId xmlns:a16="http://schemas.microsoft.com/office/drawing/2014/main" id="{360F7765-4EF1-F850-66D4-DF824E981B7F}"/>
              </a:ext>
            </a:extLst>
          </p:cNvPr>
          <p:cNvSpPr txBox="1"/>
          <p:nvPr/>
        </p:nvSpPr>
        <p:spPr>
          <a:xfrm>
            <a:off x="600679" y="1484784"/>
            <a:ext cx="4072616" cy="923330"/>
          </a:xfrm>
          <a:prstGeom prst="rect">
            <a:avLst/>
          </a:prstGeom>
          <a:noFill/>
        </p:spPr>
        <p:txBody>
          <a:bodyPr wrap="square" rtlCol="0">
            <a:spAutoFit/>
          </a:bodyPr>
          <a:lstStyle/>
          <a:p>
            <a:r>
              <a:rPr lang="pl-PL" dirty="0"/>
              <a:t>(zachowanie stwierdzające wykroczenie, czas i miejsce jego popełnienia oraz kwalifikacja prawna czynu)</a:t>
            </a:r>
          </a:p>
        </p:txBody>
      </p:sp>
      <p:sp>
        <p:nvSpPr>
          <p:cNvPr id="11" name="pole tekstowe 10">
            <a:extLst>
              <a:ext uri="{FF2B5EF4-FFF2-40B4-BE49-F238E27FC236}">
                <a16:creationId xmlns:a16="http://schemas.microsoft.com/office/drawing/2014/main" id="{9E6BE8CE-8BA4-68B1-4619-47BCA7278C55}"/>
              </a:ext>
            </a:extLst>
          </p:cNvPr>
          <p:cNvSpPr txBox="1"/>
          <p:nvPr/>
        </p:nvSpPr>
        <p:spPr>
          <a:xfrm>
            <a:off x="971600" y="2708920"/>
            <a:ext cx="7560840" cy="3693319"/>
          </a:xfrm>
          <a:prstGeom prst="rect">
            <a:avLst/>
          </a:prstGeom>
          <a:noFill/>
        </p:spPr>
        <p:txBody>
          <a:bodyPr wrap="square" rtlCol="0">
            <a:spAutoFit/>
          </a:bodyPr>
          <a:lstStyle/>
          <a:p>
            <a:pPr marL="285750" indent="-285750">
              <a:buFont typeface="Arial" panose="020B0604020202020204" pitchFamily="34" charset="0"/>
              <a:buChar char="•"/>
            </a:pPr>
            <a:r>
              <a:rPr lang="pl-PL" i="1" dirty="0"/>
              <a:t>stosowanie w instalacji mułu węglowego, </a:t>
            </a:r>
          </a:p>
          <a:p>
            <a:pPr marL="285750" indent="-285750">
              <a:buFont typeface="Arial" panose="020B0604020202020204" pitchFamily="34" charset="0"/>
              <a:buChar char="•"/>
            </a:pPr>
            <a:r>
              <a:rPr lang="pl-PL" i="1" dirty="0"/>
              <a:t>stosowanie w instalacji biomasy stałej, której wilgotność w stanie roboczym przekraczała 20 %,</a:t>
            </a:r>
          </a:p>
          <a:p>
            <a:pPr marL="285750" indent="-285750">
              <a:buFont typeface="Arial" panose="020B0604020202020204" pitchFamily="34" charset="0"/>
              <a:buChar char="•"/>
            </a:pPr>
            <a:r>
              <a:rPr lang="pl-PL" i="1" dirty="0"/>
              <a:t>eksploatowanie instalacji niespełniającej warunków uchwały </a:t>
            </a:r>
          </a:p>
          <a:p>
            <a:pPr marL="285750" indent="-285750">
              <a:buFont typeface="Arial" panose="020B0604020202020204" pitchFamily="34" charset="0"/>
              <a:buChar char="•"/>
            </a:pPr>
            <a:r>
              <a:rPr lang="pl-PL" i="1" dirty="0"/>
              <a:t>wbrew obowiązki nie przedstawił dokumentów potwierdzających </a:t>
            </a:r>
            <a:r>
              <a:rPr lang="pl-PL" dirty="0"/>
              <a:t>spełnianie wymagań określonych w uchwale</a:t>
            </a:r>
          </a:p>
          <a:p>
            <a:pPr marL="285750" indent="-285750">
              <a:buFont typeface="Arial" panose="020B0604020202020204" pitchFamily="34" charset="0"/>
              <a:buChar char="•"/>
            </a:pPr>
            <a:endParaRPr lang="pl-PL" i="1" dirty="0"/>
          </a:p>
          <a:p>
            <a:r>
              <a:rPr lang="pl-PL" i="1" dirty="0"/>
              <a:t>co stwierdzono o godz. 10.00 w dniu 2.01.2024 r. w Poznaniu przy </a:t>
            </a:r>
            <a:br>
              <a:rPr lang="pl-PL" i="1" dirty="0"/>
            </a:br>
            <a:r>
              <a:rPr lang="pl-PL" i="1" dirty="0"/>
              <a:t>ul. Krakowskiej 25, tj. o wykroczenie z art. 334 ustawy z dnia 27 kwietnia 2001 r. Prawo ochrony środowiska w związku z uchwałą Nr XXXIX/942/17 Sejmiku Województwa Wielkopolskiego z dnia 18 grudnia 2017 roku w sprawie wprowadzenia na obszarze Miasta Poznania, ograniczeń lub zakazów w zakresie eksploatacji instalacji, w których następuje spalanie paliw</a:t>
            </a:r>
          </a:p>
        </p:txBody>
      </p:sp>
      <mc:AlternateContent xmlns:mc="http://schemas.openxmlformats.org/markup-compatibility/2006" xmlns:p14="http://schemas.microsoft.com/office/powerpoint/2010/main">
        <mc:Choice Requires="p14">
          <p:contentPart p14:bwMode="auto" r:id="rId10">
            <p14:nvContentPartPr>
              <p14:cNvPr id="6" name="Pismo odręczne 5">
                <a:extLst>
                  <a:ext uri="{FF2B5EF4-FFF2-40B4-BE49-F238E27FC236}">
                    <a16:creationId xmlns:a16="http://schemas.microsoft.com/office/drawing/2014/main" id="{FBC6D037-0134-79F0-D7D8-76479212D632}"/>
                  </a:ext>
                </a:extLst>
              </p14:cNvPr>
              <p14:cNvContentPartPr/>
              <p14:nvPr/>
            </p14:nvContentPartPr>
            <p14:xfrm>
              <a:off x="7274419" y="483386"/>
              <a:ext cx="279720" cy="47880"/>
            </p14:xfrm>
          </p:contentPart>
        </mc:Choice>
        <mc:Fallback xmlns="">
          <p:pic>
            <p:nvPicPr>
              <p:cNvPr id="6" name="Pismo odręczne 5">
                <a:extLst>
                  <a:ext uri="{FF2B5EF4-FFF2-40B4-BE49-F238E27FC236}">
                    <a16:creationId xmlns:a16="http://schemas.microsoft.com/office/drawing/2014/main" id="{FBC6D037-0134-79F0-D7D8-76479212D632}"/>
                  </a:ext>
                </a:extLst>
              </p:cNvPr>
              <p:cNvPicPr/>
              <p:nvPr/>
            </p:nvPicPr>
            <p:blipFill>
              <a:blip r:embed="rId11"/>
              <a:stretch>
                <a:fillRect/>
              </a:stretch>
            </p:blipFill>
            <p:spPr>
              <a:xfrm>
                <a:off x="7238779" y="447746"/>
                <a:ext cx="3513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Pismo odręczne 6">
                <a:extLst>
                  <a:ext uri="{FF2B5EF4-FFF2-40B4-BE49-F238E27FC236}">
                    <a16:creationId xmlns:a16="http://schemas.microsoft.com/office/drawing/2014/main" id="{0FC1E50A-D377-0089-9C7D-37796C30005B}"/>
                  </a:ext>
                </a:extLst>
              </p14:cNvPr>
              <p14:cNvContentPartPr/>
              <p14:nvPr/>
            </p14:nvContentPartPr>
            <p14:xfrm>
              <a:off x="6710299" y="514346"/>
              <a:ext cx="54000" cy="17280"/>
            </p14:xfrm>
          </p:contentPart>
        </mc:Choice>
        <mc:Fallback xmlns="">
          <p:pic>
            <p:nvPicPr>
              <p:cNvPr id="7" name="Pismo odręczne 6">
                <a:extLst>
                  <a:ext uri="{FF2B5EF4-FFF2-40B4-BE49-F238E27FC236}">
                    <a16:creationId xmlns:a16="http://schemas.microsoft.com/office/drawing/2014/main" id="{0FC1E50A-D377-0089-9C7D-37796C30005B}"/>
                  </a:ext>
                </a:extLst>
              </p:cNvPr>
              <p:cNvPicPr/>
              <p:nvPr/>
            </p:nvPicPr>
            <p:blipFill>
              <a:blip r:embed="rId13"/>
              <a:stretch>
                <a:fillRect/>
              </a:stretch>
            </p:blipFill>
            <p:spPr>
              <a:xfrm>
                <a:off x="6674299" y="478346"/>
                <a:ext cx="125640" cy="88920"/>
              </a:xfrm>
              <a:prstGeom prst="rect">
                <a:avLst/>
              </a:prstGeom>
            </p:spPr>
          </p:pic>
        </mc:Fallback>
      </mc:AlternateContent>
    </p:spTree>
    <p:extLst>
      <p:ext uri="{BB962C8B-B14F-4D97-AF65-F5344CB8AC3E}">
        <p14:creationId xmlns:p14="http://schemas.microsoft.com/office/powerpoint/2010/main" val="1465345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Pobieranie prób</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26</a:t>
            </a:fld>
            <a:endParaRPr lang="en-US" dirty="0"/>
          </a:p>
        </p:txBody>
      </p:sp>
      <p:graphicFrame>
        <p:nvGraphicFramePr>
          <p:cNvPr id="9" name="Diagram 8">
            <a:extLst>
              <a:ext uri="{FF2B5EF4-FFF2-40B4-BE49-F238E27FC236}">
                <a16:creationId xmlns:a16="http://schemas.microsoft.com/office/drawing/2014/main" id="{31EC8134-27FA-7A74-76B3-0FB8DFEFC20D}"/>
              </a:ext>
            </a:extLst>
          </p:cNvPr>
          <p:cNvGraphicFramePr/>
          <p:nvPr>
            <p:extLst>
              <p:ext uri="{D42A27DB-BD31-4B8C-83A1-F6EECF244321}">
                <p14:modId xmlns:p14="http://schemas.microsoft.com/office/powerpoint/2010/main" val="4246979227"/>
              </p:ext>
            </p:extLst>
          </p:nvPr>
        </p:nvGraphicFramePr>
        <p:xfrm>
          <a:off x="539552" y="1368996"/>
          <a:ext cx="4315927" cy="1798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Obraz 9">
            <a:extLst>
              <a:ext uri="{FF2B5EF4-FFF2-40B4-BE49-F238E27FC236}">
                <a16:creationId xmlns:a16="http://schemas.microsoft.com/office/drawing/2014/main" id="{B547D541-FB72-633C-59B7-E807CBE1FD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2040" y="1062075"/>
            <a:ext cx="4005988" cy="5341317"/>
          </a:xfrm>
          <a:prstGeom prst="rect">
            <a:avLst/>
          </a:prstGeom>
          <a:ln>
            <a:noFill/>
          </a:ln>
          <a:effectLst>
            <a:softEdge rad="112500"/>
          </a:effectLst>
        </p:spPr>
      </p:pic>
      <p:pic>
        <p:nvPicPr>
          <p:cNvPr id="14" name="Obraz 13">
            <a:extLst>
              <a:ext uri="{FF2B5EF4-FFF2-40B4-BE49-F238E27FC236}">
                <a16:creationId xmlns:a16="http://schemas.microsoft.com/office/drawing/2014/main" id="{232D4013-31F8-AB9A-F2BE-92BB3B2515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37291" y="2898275"/>
            <a:ext cx="2418188" cy="3520347"/>
          </a:xfrm>
          <a:prstGeom prst="rect">
            <a:avLst/>
          </a:prstGeom>
          <a:ln>
            <a:noFill/>
          </a:ln>
          <a:effectLst>
            <a:softEdge rad="112500"/>
          </a:effectLst>
        </p:spPr>
      </p:pic>
      <p:pic>
        <p:nvPicPr>
          <p:cNvPr id="15" name="Obraz 14">
            <a:extLst>
              <a:ext uri="{FF2B5EF4-FFF2-40B4-BE49-F238E27FC236}">
                <a16:creationId xmlns:a16="http://schemas.microsoft.com/office/drawing/2014/main" id="{10378932-D5D6-A526-5F76-675CF7BC61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67526" y="4125418"/>
            <a:ext cx="2620804" cy="1965603"/>
          </a:xfrm>
          <a:prstGeom prst="rect">
            <a:avLst/>
          </a:prstGeom>
          <a:ln>
            <a:noFill/>
          </a:ln>
          <a:effectLst>
            <a:softEdge rad="112500"/>
          </a:effectLst>
        </p:spPr>
      </p:pic>
    </p:spTree>
    <p:extLst>
      <p:ext uri="{BB962C8B-B14F-4D97-AF65-F5344CB8AC3E}">
        <p14:creationId xmlns:p14="http://schemas.microsoft.com/office/powerpoint/2010/main" val="2470794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Pomoc socjalna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27</a:t>
            </a:fld>
            <a:endParaRPr lang="en-US" dirty="0"/>
          </a:p>
        </p:txBody>
      </p:sp>
      <p:sp>
        <p:nvSpPr>
          <p:cNvPr id="8" name="pole tekstowe 7">
            <a:extLst>
              <a:ext uri="{FF2B5EF4-FFF2-40B4-BE49-F238E27FC236}">
                <a16:creationId xmlns:a16="http://schemas.microsoft.com/office/drawing/2014/main" id="{86DD97A6-EFF7-2DE7-CC5E-C401281080A5}"/>
              </a:ext>
            </a:extLst>
          </p:cNvPr>
          <p:cNvSpPr txBox="1"/>
          <p:nvPr/>
        </p:nvSpPr>
        <p:spPr>
          <a:xfrm>
            <a:off x="611560" y="1484784"/>
            <a:ext cx="7632848" cy="830997"/>
          </a:xfrm>
          <a:prstGeom prst="rect">
            <a:avLst/>
          </a:prstGeom>
          <a:noFill/>
        </p:spPr>
        <p:txBody>
          <a:bodyPr wrap="square" rtlCol="0">
            <a:spAutoFit/>
          </a:bodyPr>
          <a:lstStyle/>
          <a:p>
            <a:r>
              <a:rPr lang="pl-PL" sz="2400" dirty="0">
                <a:latin typeface="+mn-lt"/>
              </a:rPr>
              <a:t>Do MOPS przekazujemy adresy mieszkańców, którzy wymagali objęcia pomocą socjalną</a:t>
            </a:r>
          </a:p>
        </p:txBody>
      </p:sp>
      <p:pic>
        <p:nvPicPr>
          <p:cNvPr id="11" name="Obraz 10">
            <a:extLst>
              <a:ext uri="{FF2B5EF4-FFF2-40B4-BE49-F238E27FC236}">
                <a16:creationId xmlns:a16="http://schemas.microsoft.com/office/drawing/2014/main" id="{83D476D0-4E83-EE44-34B4-26745E93CA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853790" y="2501441"/>
            <a:ext cx="4100811" cy="3075609"/>
          </a:xfrm>
          <a:prstGeom prst="rect">
            <a:avLst/>
          </a:prstGeom>
        </p:spPr>
      </p:pic>
      <p:pic>
        <p:nvPicPr>
          <p:cNvPr id="12" name="Obraz 11">
            <a:extLst>
              <a:ext uri="{FF2B5EF4-FFF2-40B4-BE49-F238E27FC236}">
                <a16:creationId xmlns:a16="http://schemas.microsoft.com/office/drawing/2014/main" id="{E8683274-0BF2-800F-AC8F-25AD256E39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77220" y="2421814"/>
            <a:ext cx="3556727" cy="3520863"/>
          </a:xfrm>
          <a:prstGeom prst="rect">
            <a:avLst/>
          </a:prstGeom>
        </p:spPr>
      </p:pic>
    </p:spTree>
    <p:extLst>
      <p:ext uri="{BB962C8B-B14F-4D97-AF65-F5344CB8AC3E}">
        <p14:creationId xmlns:p14="http://schemas.microsoft.com/office/powerpoint/2010/main" val="176461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902448" cy="720080"/>
          </a:xfrm>
        </p:spPr>
        <p:txBody>
          <a:bodyPr>
            <a:normAutofit fontScale="90000"/>
          </a:bodyPr>
          <a:lstStyle/>
          <a:p>
            <a:r>
              <a:rPr lang="pl-PL" dirty="0"/>
              <a:t>Utrudnienie, udaremnienie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28</a:t>
            </a:fld>
            <a:endParaRPr lang="en-US" dirty="0"/>
          </a:p>
        </p:txBody>
      </p:sp>
      <p:graphicFrame>
        <p:nvGraphicFramePr>
          <p:cNvPr id="7" name="Diagram 6">
            <a:extLst>
              <a:ext uri="{FF2B5EF4-FFF2-40B4-BE49-F238E27FC236}">
                <a16:creationId xmlns:a16="http://schemas.microsoft.com/office/drawing/2014/main" id="{3227696B-8135-E03D-631E-28A71BAD0987}"/>
              </a:ext>
            </a:extLst>
          </p:cNvPr>
          <p:cNvGraphicFramePr/>
          <p:nvPr>
            <p:extLst>
              <p:ext uri="{D42A27DB-BD31-4B8C-83A1-F6EECF244321}">
                <p14:modId xmlns:p14="http://schemas.microsoft.com/office/powerpoint/2010/main" val="1285985773"/>
              </p:ext>
            </p:extLst>
          </p:nvPr>
        </p:nvGraphicFramePr>
        <p:xfrm>
          <a:off x="786352" y="3290020"/>
          <a:ext cx="7740000" cy="2251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ymbol zastępczy tekstu 2">
            <a:extLst>
              <a:ext uri="{FF2B5EF4-FFF2-40B4-BE49-F238E27FC236}">
                <a16:creationId xmlns:a16="http://schemas.microsoft.com/office/drawing/2014/main" id="{6493262B-6769-ADE2-2B1F-1FCFE2EA27C2}"/>
              </a:ext>
            </a:extLst>
          </p:cNvPr>
          <p:cNvSpPr txBox="1">
            <a:spLocks/>
          </p:cNvSpPr>
          <p:nvPr/>
        </p:nvSpPr>
        <p:spPr>
          <a:xfrm>
            <a:off x="617649" y="1721261"/>
            <a:ext cx="3594312" cy="4300027"/>
          </a:xfrm>
          <a:prstGeom prst="rect">
            <a:avLst/>
          </a:prstGeom>
        </p:spPr>
        <p:txBody>
          <a:bodyPr>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pl-PL" b="1" dirty="0"/>
              <a:t>Art.  225.  [Udaremnianie lub utrudnianie przeprowadzania kontroli w zakresie ochrony środowiska i inspekcji pracy]</a:t>
            </a:r>
          </a:p>
          <a:p>
            <a:r>
              <a:rPr lang="pl-PL" b="1" dirty="0"/>
              <a:t>§  1. </a:t>
            </a:r>
          </a:p>
          <a:p>
            <a:r>
              <a:rPr lang="pl-PL" dirty="0"/>
              <a:t>Kto osobie uprawnionej do przeprowadzania kontroli w zakresie ochrony środowiska lub osobie przybranej jej do pomocy udaremnia lub utrudnia wykonanie czynności służbowej, podlega karze pozbawienia wolności do lat 3.</a:t>
            </a:r>
          </a:p>
          <a:p>
            <a:endParaRPr lang="pl-PL" dirty="0"/>
          </a:p>
        </p:txBody>
      </p:sp>
      <p:pic>
        <p:nvPicPr>
          <p:cNvPr id="9" name="Obraz 1">
            <a:extLst>
              <a:ext uri="{FF2B5EF4-FFF2-40B4-BE49-F238E27FC236}">
                <a16:creationId xmlns:a16="http://schemas.microsoft.com/office/drawing/2014/main" id="{DF0CD974-E9B1-3B69-A294-C029A7FF35E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14441" y="1724833"/>
            <a:ext cx="4773806" cy="375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28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902448" cy="720080"/>
          </a:xfrm>
        </p:spPr>
        <p:txBody>
          <a:bodyPr>
            <a:normAutofit fontScale="90000"/>
          </a:bodyPr>
          <a:lstStyle/>
          <a:p>
            <a:r>
              <a:rPr lang="pl-PL" dirty="0"/>
              <a:t>Utrudnienie, udaremnienie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29</a:t>
            </a:fld>
            <a:endParaRPr lang="en-US" dirty="0"/>
          </a:p>
        </p:txBody>
      </p:sp>
      <p:grpSp>
        <p:nvGrpSpPr>
          <p:cNvPr id="8" name="Grupa 7">
            <a:extLst>
              <a:ext uri="{FF2B5EF4-FFF2-40B4-BE49-F238E27FC236}">
                <a16:creationId xmlns:a16="http://schemas.microsoft.com/office/drawing/2014/main" id="{81B0E91B-B688-78E0-35FC-5C961D72F630}"/>
              </a:ext>
            </a:extLst>
          </p:cNvPr>
          <p:cNvGrpSpPr/>
          <p:nvPr/>
        </p:nvGrpSpPr>
        <p:grpSpPr>
          <a:xfrm>
            <a:off x="4560778" y="1853394"/>
            <a:ext cx="4312454" cy="673844"/>
            <a:chOff x="0" y="4039"/>
            <a:chExt cx="7902448" cy="1432080"/>
          </a:xfrm>
        </p:grpSpPr>
        <p:sp>
          <p:nvSpPr>
            <p:cNvPr id="10" name="Prostokąt: zaokrąglone rogi 9">
              <a:extLst>
                <a:ext uri="{FF2B5EF4-FFF2-40B4-BE49-F238E27FC236}">
                  <a16:creationId xmlns:a16="http://schemas.microsoft.com/office/drawing/2014/main" id="{4B3A98CC-25B9-B572-06BD-4F5EB5767F54}"/>
                </a:ext>
              </a:extLst>
            </p:cNvPr>
            <p:cNvSpPr/>
            <p:nvPr/>
          </p:nvSpPr>
          <p:spPr>
            <a:xfrm>
              <a:off x="0" y="4039"/>
              <a:ext cx="7902448" cy="143208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Prostokąt: zaokrąglone rogi 4">
              <a:extLst>
                <a:ext uri="{FF2B5EF4-FFF2-40B4-BE49-F238E27FC236}">
                  <a16:creationId xmlns:a16="http://schemas.microsoft.com/office/drawing/2014/main" id="{7FABED9F-2E5B-8AFF-7B27-33C472953325}"/>
                </a:ext>
              </a:extLst>
            </p:cNvPr>
            <p:cNvSpPr txBox="1"/>
            <p:nvPr/>
          </p:nvSpPr>
          <p:spPr>
            <a:xfrm>
              <a:off x="69909" y="73947"/>
              <a:ext cx="7762632" cy="1292265"/>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pl-PL" sz="2000" b="1" i="0" kern="1200" baseline="0" dirty="0"/>
                <a:t>Śledzenie bieżących wydarzeń </a:t>
              </a:r>
              <a:br>
                <a:rPr lang="pl-PL" sz="2000" b="1" i="0" kern="1200" baseline="0" dirty="0"/>
              </a:br>
              <a:r>
                <a:rPr lang="pl-PL" sz="2000" b="1" i="0" kern="1200" baseline="0" dirty="0"/>
                <a:t>w mediach społecznościach</a:t>
              </a:r>
              <a:endParaRPr lang="pl-PL" sz="2000" kern="1200" dirty="0"/>
            </a:p>
          </p:txBody>
        </p:sp>
      </p:grpSp>
      <p:grpSp>
        <p:nvGrpSpPr>
          <p:cNvPr id="18" name="Grupa 17">
            <a:extLst>
              <a:ext uri="{FF2B5EF4-FFF2-40B4-BE49-F238E27FC236}">
                <a16:creationId xmlns:a16="http://schemas.microsoft.com/office/drawing/2014/main" id="{7A8EF3D9-0090-9586-A1FC-A9E1E1E306A6}"/>
              </a:ext>
            </a:extLst>
          </p:cNvPr>
          <p:cNvGrpSpPr/>
          <p:nvPr/>
        </p:nvGrpSpPr>
        <p:grpSpPr>
          <a:xfrm>
            <a:off x="772617" y="1897397"/>
            <a:ext cx="3456384" cy="3709282"/>
            <a:chOff x="971600" y="1844824"/>
            <a:chExt cx="2996111" cy="3316550"/>
          </a:xfrm>
        </p:grpSpPr>
        <p:pic>
          <p:nvPicPr>
            <p:cNvPr id="5" name="Obraz 4">
              <a:extLst>
                <a:ext uri="{FF2B5EF4-FFF2-40B4-BE49-F238E27FC236}">
                  <a16:creationId xmlns:a16="http://schemas.microsoft.com/office/drawing/2014/main" id="{745D9FD2-BD7D-59AD-6374-9CCBD449A14F}"/>
                </a:ext>
              </a:extLst>
            </p:cNvPr>
            <p:cNvPicPr>
              <a:picLocks noChangeAspect="1"/>
            </p:cNvPicPr>
            <p:nvPr/>
          </p:nvPicPr>
          <p:blipFill>
            <a:blip r:embed="rId2"/>
            <a:stretch>
              <a:fillRect/>
            </a:stretch>
          </p:blipFill>
          <p:spPr>
            <a:xfrm>
              <a:off x="971600" y="1844824"/>
              <a:ext cx="2996111" cy="3316550"/>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Pismo odręczne 13">
                  <a:extLst>
                    <a:ext uri="{FF2B5EF4-FFF2-40B4-BE49-F238E27FC236}">
                      <a16:creationId xmlns:a16="http://schemas.microsoft.com/office/drawing/2014/main" id="{F66DC28A-D7B2-D3A4-192E-D85F07C176DC}"/>
                    </a:ext>
                  </a:extLst>
                </p14:cNvPr>
                <p14:cNvContentPartPr/>
                <p14:nvPr/>
              </p14:nvContentPartPr>
              <p14:xfrm>
                <a:off x="2656875" y="2527238"/>
                <a:ext cx="128880" cy="179280"/>
              </p14:xfrm>
            </p:contentPart>
          </mc:Choice>
          <mc:Fallback xmlns="">
            <p:pic>
              <p:nvPicPr>
                <p:cNvPr id="14" name="Pismo odręczne 13">
                  <a:extLst>
                    <a:ext uri="{FF2B5EF4-FFF2-40B4-BE49-F238E27FC236}">
                      <a16:creationId xmlns:a16="http://schemas.microsoft.com/office/drawing/2014/main" id="{F66DC28A-D7B2-D3A4-192E-D85F07C176DC}"/>
                    </a:ext>
                  </a:extLst>
                </p:cNvPr>
                <p:cNvPicPr/>
                <p:nvPr/>
              </p:nvPicPr>
              <p:blipFill>
                <a:blip r:embed="rId4"/>
                <a:stretch>
                  <a:fillRect/>
                </a:stretch>
              </p:blipFill>
              <p:spPr>
                <a:xfrm>
                  <a:off x="2625669" y="2495051"/>
                  <a:ext cx="190980" cy="243332"/>
                </a:xfrm>
                <a:prstGeom prst="rect">
                  <a:avLst/>
                </a:prstGeom>
              </p:spPr>
            </p:pic>
          </mc:Fallback>
        </mc:AlternateContent>
      </p:grpSp>
      <p:grpSp>
        <p:nvGrpSpPr>
          <p:cNvPr id="3" name="Grupa 2">
            <a:extLst>
              <a:ext uri="{FF2B5EF4-FFF2-40B4-BE49-F238E27FC236}">
                <a16:creationId xmlns:a16="http://schemas.microsoft.com/office/drawing/2014/main" id="{B55DA10C-6C96-8306-E108-FE84DF58D564}"/>
              </a:ext>
            </a:extLst>
          </p:cNvPr>
          <p:cNvGrpSpPr/>
          <p:nvPr/>
        </p:nvGrpSpPr>
        <p:grpSpPr>
          <a:xfrm>
            <a:off x="4915001" y="2760875"/>
            <a:ext cx="3745254" cy="3017401"/>
            <a:chOff x="4229001" y="2792221"/>
            <a:chExt cx="3745254" cy="3017401"/>
          </a:xfrm>
        </p:grpSpPr>
        <p:pic>
          <p:nvPicPr>
            <p:cNvPr id="22" name="Obraz 21">
              <a:extLst>
                <a:ext uri="{FF2B5EF4-FFF2-40B4-BE49-F238E27FC236}">
                  <a16:creationId xmlns:a16="http://schemas.microsoft.com/office/drawing/2014/main" id="{D82AA310-0C4D-3185-507E-3FEA9A2316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9754" y="2792221"/>
              <a:ext cx="2514501" cy="3017401"/>
            </a:xfrm>
            <a:prstGeom prst="rect">
              <a:avLst/>
            </a:prstGeom>
          </p:spPr>
        </p:pic>
        <p:pic>
          <p:nvPicPr>
            <p:cNvPr id="12" name="Obraz 11">
              <a:extLst>
                <a:ext uri="{FF2B5EF4-FFF2-40B4-BE49-F238E27FC236}">
                  <a16:creationId xmlns:a16="http://schemas.microsoft.com/office/drawing/2014/main" id="{E04196F8-CA5C-92C2-A558-8D77328A2B4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347" b="99872" l="10000" r="93913">
                          <a14:foregroundMark x1="12174" y1="42125" x2="3696" y2="72599"/>
                          <a14:foregroundMark x1="3696" y1="72599" x2="5217" y2="78489"/>
                          <a14:foregroundMark x1="85435" y1="40845" x2="93913" y2="49296"/>
                          <a14:foregroundMark x1="93913" y1="49296" x2="88478" y2="59027"/>
                          <a14:foregroundMark x1="81739" y1="96543" x2="82609" y2="99744"/>
                          <a14:foregroundMark x1="18696" y1="88732" x2="20435" y2="90909"/>
                          <a14:foregroundMark x1="47391" y1="9859" x2="63696" y2="9347"/>
                          <a14:foregroundMark x1="63696" y1="9347" x2="65000" y2="10115"/>
                          <a14:foregroundMark x1="68478" y1="41741" x2="68043" y2="46095"/>
                          <a14:backgroundMark x1="3913" y1="78617" x2="7391" y2="88988"/>
                          <a14:backgroundMark x1="7391" y1="88988" x2="19130" y2="95903"/>
                          <a14:backgroundMark x1="19130" y1="95903" x2="19565" y2="99744"/>
                          <a14:backgroundMark x1="9348" y1="92061" x2="15652" y2="96287"/>
                          <a14:backgroundMark x1="15870" y1="97567" x2="14348" y2="96927"/>
                          <a14:backgroundMark x1="90000" y1="59539" x2="79565" y2="67478"/>
                          <a14:backgroundMark x1="79565" y1="67478" x2="78478" y2="87836"/>
                          <a14:backgroundMark x1="78478" y1="87836" x2="84565" y2="95903"/>
                          <a14:backgroundMark x1="78261" y1="68374" x2="78261" y2="68374"/>
                          <a14:backgroundMark x1="77826" y1="67222" x2="81522" y2="68502"/>
                          <a14:backgroundMark x1="19565" y1="91165" x2="20652" y2="92574"/>
                          <a14:backgroundMark x1="16739" y1="87452" x2="17826" y2="88988"/>
                        </a14:backgroundRemoval>
                      </a14:imgEffect>
                      <a14:imgEffect>
                        <a14:sharpenSoften amount="50000"/>
                      </a14:imgEffect>
                    </a14:imgLayer>
                  </a14:imgProps>
                </a:ext>
                <a:ext uri="{28A0092B-C50C-407E-A947-70E740481C1C}">
                  <a14:useLocalDpi xmlns:a14="http://schemas.microsoft.com/office/drawing/2010/main"/>
                </a:ext>
              </a:extLst>
            </a:blip>
            <a:srcRect/>
            <a:stretch/>
          </p:blipFill>
          <p:spPr>
            <a:xfrm>
              <a:off x="4229001" y="3403903"/>
              <a:ext cx="1435497" cy="240571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6939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a:t>
            </a:fld>
            <a:endParaRPr lang="en-US" dirty="0"/>
          </a:p>
        </p:txBody>
      </p:sp>
      <p:sp>
        <p:nvSpPr>
          <p:cNvPr id="5" name="pole tekstowe 4">
            <a:extLst>
              <a:ext uri="{FF2B5EF4-FFF2-40B4-BE49-F238E27FC236}">
                <a16:creationId xmlns:a16="http://schemas.microsoft.com/office/drawing/2014/main" id="{FA323E69-9B29-59A1-88B1-8C3A0E46ADC8}"/>
              </a:ext>
            </a:extLst>
          </p:cNvPr>
          <p:cNvSpPr txBox="1"/>
          <p:nvPr/>
        </p:nvSpPr>
        <p:spPr>
          <a:xfrm>
            <a:off x="158314" y="1373560"/>
            <a:ext cx="8461090" cy="707886"/>
          </a:xfrm>
          <a:prstGeom prst="rect">
            <a:avLst/>
          </a:prstGeom>
          <a:noFill/>
        </p:spPr>
        <p:txBody>
          <a:bodyPr wrap="square" rtlCol="0">
            <a:spAutoFit/>
          </a:bodyPr>
          <a:lstStyle/>
          <a:p>
            <a:pPr marL="457200" lvl="1" indent="0" algn="l">
              <a:spcBef>
                <a:spcPct val="0"/>
              </a:spcBef>
              <a:buNone/>
            </a:pPr>
            <a:r>
              <a:rPr lang="pl-PL" sz="2000" dirty="0"/>
              <a:t>Instalacje, dla których wprowadzono ograniczenia w zakresie ich eksploatacji to: kotły, kominki i piece – zasilane paliwem stałym.</a:t>
            </a:r>
          </a:p>
        </p:txBody>
      </p:sp>
      <p:pic>
        <p:nvPicPr>
          <p:cNvPr id="6" name="Obraz 5">
            <a:extLst>
              <a:ext uri="{FF2B5EF4-FFF2-40B4-BE49-F238E27FC236}">
                <a16:creationId xmlns:a16="http://schemas.microsoft.com/office/drawing/2014/main" id="{F59017D3-6CE8-43D3-0418-BF01834BD1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0566" y="2233357"/>
            <a:ext cx="4804711" cy="3603533"/>
          </a:xfrm>
          <a:prstGeom prst="rect">
            <a:avLst/>
          </a:prstGeom>
          <a:ln>
            <a:noFill/>
          </a:ln>
          <a:effectLst>
            <a:softEdge rad="112500"/>
          </a:effectLst>
        </p:spPr>
      </p:pic>
      <p:pic>
        <p:nvPicPr>
          <p:cNvPr id="7" name="Obraz 6">
            <a:extLst>
              <a:ext uri="{FF2B5EF4-FFF2-40B4-BE49-F238E27FC236}">
                <a16:creationId xmlns:a16="http://schemas.microsoft.com/office/drawing/2014/main" id="{EDC7CB86-3DB1-1223-B958-0A69081EFD27}"/>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5400000">
            <a:off x="437112" y="2492937"/>
            <a:ext cx="3787931" cy="3268772"/>
          </a:xfrm>
          <a:prstGeom prst="rect">
            <a:avLst/>
          </a:prstGeom>
          <a:ln>
            <a:noFill/>
          </a:ln>
          <a:effectLst>
            <a:softEdge rad="112500"/>
          </a:effectLst>
        </p:spPr>
      </p:pic>
    </p:spTree>
    <p:extLst>
      <p:ext uri="{BB962C8B-B14F-4D97-AF65-F5344CB8AC3E}">
        <p14:creationId xmlns:p14="http://schemas.microsoft.com/office/powerpoint/2010/main" val="3553472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30</a:t>
            </a:fld>
            <a:endParaRPr lang="en-US" dirty="0"/>
          </a:p>
        </p:txBody>
      </p:sp>
      <p:pic>
        <p:nvPicPr>
          <p:cNvPr id="5" name="Obraz 4">
            <a:extLst>
              <a:ext uri="{FF2B5EF4-FFF2-40B4-BE49-F238E27FC236}">
                <a16:creationId xmlns:a16="http://schemas.microsoft.com/office/drawing/2014/main" id="{101605EC-18BF-5067-DA50-B2AE966329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600" y="2420888"/>
            <a:ext cx="2815174" cy="3107119"/>
          </a:xfrm>
          <a:prstGeom prst="rect">
            <a:avLst/>
          </a:prstGeom>
        </p:spPr>
      </p:pic>
      <p:pic>
        <p:nvPicPr>
          <p:cNvPr id="6" name="Obraz 5">
            <a:extLst>
              <a:ext uri="{FF2B5EF4-FFF2-40B4-BE49-F238E27FC236}">
                <a16:creationId xmlns:a16="http://schemas.microsoft.com/office/drawing/2014/main" id="{EC817A0B-7BFD-8E4B-62C9-2FCBE4693D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0852" y="1844824"/>
            <a:ext cx="4678816" cy="3469084"/>
          </a:xfrm>
          <a:prstGeom prst="rect">
            <a:avLst/>
          </a:prstGeom>
        </p:spPr>
      </p:pic>
      <p:sp>
        <p:nvSpPr>
          <p:cNvPr id="9" name="Tytuł 1">
            <a:extLst>
              <a:ext uri="{FF2B5EF4-FFF2-40B4-BE49-F238E27FC236}">
                <a16:creationId xmlns:a16="http://schemas.microsoft.com/office/drawing/2014/main" id="{025A4F67-8744-9838-2905-FA0B940E3E32}"/>
              </a:ext>
            </a:extLst>
          </p:cNvPr>
          <p:cNvSpPr>
            <a:spLocks noGrp="1"/>
          </p:cNvSpPr>
          <p:nvPr>
            <p:ph type="title"/>
          </p:nvPr>
        </p:nvSpPr>
        <p:spPr>
          <a:xfrm>
            <a:off x="702000" y="836712"/>
            <a:ext cx="8046464" cy="504056"/>
          </a:xfrm>
        </p:spPr>
        <p:txBody>
          <a:bodyPr>
            <a:noAutofit/>
          </a:bodyPr>
          <a:lstStyle/>
          <a:p>
            <a:r>
              <a:rPr lang="pl-PL" sz="3200" dirty="0"/>
              <a:t>Wykorzystanie urządzeń technicznych</a:t>
            </a:r>
          </a:p>
        </p:txBody>
      </p:sp>
      <p:sp>
        <p:nvSpPr>
          <p:cNvPr id="10" name="pole tekstowe 9">
            <a:extLst>
              <a:ext uri="{FF2B5EF4-FFF2-40B4-BE49-F238E27FC236}">
                <a16:creationId xmlns:a16="http://schemas.microsoft.com/office/drawing/2014/main" id="{9B5062CF-5280-41BE-759F-3C01A6D8EED9}"/>
              </a:ext>
            </a:extLst>
          </p:cNvPr>
          <p:cNvSpPr txBox="1"/>
          <p:nvPr/>
        </p:nvSpPr>
        <p:spPr>
          <a:xfrm>
            <a:off x="971600" y="1628800"/>
            <a:ext cx="2815174" cy="369332"/>
          </a:xfrm>
          <a:prstGeom prst="rect">
            <a:avLst/>
          </a:prstGeom>
          <a:noFill/>
        </p:spPr>
        <p:txBody>
          <a:bodyPr wrap="square" rtlCol="0">
            <a:spAutoFit/>
          </a:bodyPr>
          <a:lstStyle/>
          <a:p>
            <a:r>
              <a:rPr lang="pl-PL" dirty="0"/>
              <a:t>Miernik pyłu zawieszonego</a:t>
            </a:r>
          </a:p>
        </p:txBody>
      </p:sp>
    </p:spTree>
    <p:extLst>
      <p:ext uri="{BB962C8B-B14F-4D97-AF65-F5344CB8AC3E}">
        <p14:creationId xmlns:p14="http://schemas.microsoft.com/office/powerpoint/2010/main" val="980864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200" dirty="0"/>
              <a:t>Wykorzystanie urządzeń technicznych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31</a:t>
            </a:fld>
            <a:endParaRPr lang="en-US" dirty="0"/>
          </a:p>
        </p:txBody>
      </p:sp>
      <p:pic>
        <p:nvPicPr>
          <p:cNvPr id="8" name="Obraz 7">
            <a:extLst>
              <a:ext uri="{FF2B5EF4-FFF2-40B4-BE49-F238E27FC236}">
                <a16:creationId xmlns:a16="http://schemas.microsoft.com/office/drawing/2014/main" id="{EA1434C1-F7F9-5CED-3995-11551A0684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34866" y="1628800"/>
            <a:ext cx="5876136" cy="4320480"/>
          </a:xfrm>
          <a:prstGeom prst="rect">
            <a:avLst/>
          </a:prstGeom>
        </p:spPr>
      </p:pic>
      <p:pic>
        <p:nvPicPr>
          <p:cNvPr id="10" name="Obraz 9">
            <a:extLst>
              <a:ext uri="{FF2B5EF4-FFF2-40B4-BE49-F238E27FC236}">
                <a16:creationId xmlns:a16="http://schemas.microsoft.com/office/drawing/2014/main" id="{F9E4F51E-308D-232A-7A1E-111E5E6007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76"/>
          <a:stretch/>
        </p:blipFill>
        <p:spPr>
          <a:xfrm>
            <a:off x="467544" y="1628800"/>
            <a:ext cx="2736304" cy="2549851"/>
          </a:xfrm>
          <a:prstGeom prst="rect">
            <a:avLst/>
          </a:prstGeom>
        </p:spPr>
      </p:pic>
      <p:sp>
        <p:nvSpPr>
          <p:cNvPr id="3" name="pole tekstowe 2">
            <a:extLst>
              <a:ext uri="{FF2B5EF4-FFF2-40B4-BE49-F238E27FC236}">
                <a16:creationId xmlns:a16="http://schemas.microsoft.com/office/drawing/2014/main" id="{6DD5809A-A709-DBBB-C9B2-1CD1E80AB556}"/>
              </a:ext>
            </a:extLst>
          </p:cNvPr>
          <p:cNvSpPr txBox="1"/>
          <p:nvPr/>
        </p:nvSpPr>
        <p:spPr>
          <a:xfrm>
            <a:off x="467544" y="4437112"/>
            <a:ext cx="2520280" cy="1477328"/>
          </a:xfrm>
          <a:prstGeom prst="rect">
            <a:avLst/>
          </a:prstGeom>
          <a:noFill/>
        </p:spPr>
        <p:txBody>
          <a:bodyPr wrap="square" rtlCol="0">
            <a:spAutoFit/>
          </a:bodyPr>
          <a:lstStyle/>
          <a:p>
            <a:r>
              <a:rPr lang="pl-PL" dirty="0"/>
              <a:t>Wzrost wartości pyłu zawieszonego PM10 powodowany wykonywaniem robót drogowych</a:t>
            </a:r>
          </a:p>
        </p:txBody>
      </p:sp>
    </p:spTree>
    <p:extLst>
      <p:ext uri="{BB962C8B-B14F-4D97-AF65-F5344CB8AC3E}">
        <p14:creationId xmlns:p14="http://schemas.microsoft.com/office/powerpoint/2010/main" val="2095213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32</a:t>
            </a:fld>
            <a:endParaRPr lang="en-US" dirty="0"/>
          </a:p>
        </p:txBody>
      </p:sp>
      <p:pic>
        <p:nvPicPr>
          <p:cNvPr id="5" name="Picture 2" descr="Może być zdjęciem przedstawiającym droga i tekst „PATROL EKOLOGICZNY OGICZNY”">
            <a:extLst>
              <a:ext uri="{FF2B5EF4-FFF2-40B4-BE49-F238E27FC236}">
                <a16:creationId xmlns:a16="http://schemas.microsoft.com/office/drawing/2014/main" id="{EF3DF691-DE4B-BEA4-4555-026454C5B7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2092" y="2109191"/>
            <a:ext cx="4030893" cy="2687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ot. Straż Miejska Miasta Krakowa">
            <a:extLst>
              <a:ext uri="{FF2B5EF4-FFF2-40B4-BE49-F238E27FC236}">
                <a16:creationId xmlns:a16="http://schemas.microsoft.com/office/drawing/2014/main" id="{79893ADF-B7BA-705C-256D-7F2401B09F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1800201"/>
            <a:ext cx="3995936" cy="2996952"/>
          </a:xfrm>
          <a:prstGeom prst="rect">
            <a:avLst/>
          </a:prstGeom>
          <a:noFill/>
          <a:extLst>
            <a:ext uri="{909E8E84-426E-40DD-AFC4-6F175D3DCCD1}">
              <a14:hiddenFill xmlns:a14="http://schemas.microsoft.com/office/drawing/2010/main">
                <a:solidFill>
                  <a:srgbClr val="FFFFFF"/>
                </a:solidFill>
              </a14:hiddenFill>
            </a:ext>
          </a:extLst>
        </p:spPr>
      </p:pic>
      <p:sp>
        <p:nvSpPr>
          <p:cNvPr id="9" name="Tytuł 1">
            <a:extLst>
              <a:ext uri="{FF2B5EF4-FFF2-40B4-BE49-F238E27FC236}">
                <a16:creationId xmlns:a16="http://schemas.microsoft.com/office/drawing/2014/main" id="{0545B68F-8D16-1758-2365-5E4693ACFE9F}"/>
              </a:ext>
            </a:extLst>
          </p:cNvPr>
          <p:cNvSpPr txBox="1">
            <a:spLocks/>
          </p:cNvSpPr>
          <p:nvPr/>
        </p:nvSpPr>
        <p:spPr>
          <a:xfrm>
            <a:off x="702000" y="836712"/>
            <a:ext cx="8046464" cy="504056"/>
          </a:xfrm>
          <a:prstGeom prst="rect">
            <a:avLst/>
          </a:prstGeom>
        </p:spPr>
        <p:txBody>
          <a:bodyPr vert="horz" lIns="91440" tIns="45720" rIns="91440" bIns="45720" rtlCol="0" anchor="ctr">
            <a:noAutofit/>
          </a:bodyPr>
          <a:lstStyle>
            <a:lvl1pPr algn="l" defTabSz="914377" rtl="0" eaLnBrk="1" latinLnBrk="0" hangingPunct="1">
              <a:lnSpc>
                <a:spcPct val="100000"/>
              </a:lnSpc>
              <a:spcBef>
                <a:spcPct val="0"/>
              </a:spcBef>
              <a:buNone/>
              <a:defRPr sz="4400" kern="1200" cap="none" spc="100" baseline="0">
                <a:solidFill>
                  <a:schemeClr val="tx1">
                    <a:lumMod val="90000"/>
                    <a:lumOff val="10000"/>
                  </a:schemeClr>
                </a:solidFill>
                <a:latin typeface="+mj-lt"/>
                <a:ea typeface="+mj-ea"/>
                <a:cs typeface="+mj-cs"/>
              </a:defRPr>
            </a:lvl1pPr>
          </a:lstStyle>
          <a:p>
            <a:r>
              <a:rPr lang="pl-PL" sz="3200"/>
              <a:t>Wykorzystanie urządzeń technicznych</a:t>
            </a:r>
            <a:endParaRPr lang="pl-PL" sz="3200" dirty="0"/>
          </a:p>
        </p:txBody>
      </p:sp>
      <p:sp>
        <p:nvSpPr>
          <p:cNvPr id="2" name="pole tekstowe 1">
            <a:extLst>
              <a:ext uri="{FF2B5EF4-FFF2-40B4-BE49-F238E27FC236}">
                <a16:creationId xmlns:a16="http://schemas.microsoft.com/office/drawing/2014/main" id="{31C192CB-485E-F029-0427-2064E256CC74}"/>
              </a:ext>
            </a:extLst>
          </p:cNvPr>
          <p:cNvSpPr txBox="1"/>
          <p:nvPr/>
        </p:nvSpPr>
        <p:spPr>
          <a:xfrm>
            <a:off x="971600" y="5013176"/>
            <a:ext cx="7200800" cy="369332"/>
          </a:xfrm>
          <a:prstGeom prst="rect">
            <a:avLst/>
          </a:prstGeom>
          <a:noFill/>
        </p:spPr>
        <p:txBody>
          <a:bodyPr wrap="square" rtlCol="0">
            <a:spAutoFit/>
          </a:bodyPr>
          <a:lstStyle/>
          <a:p>
            <a:r>
              <a:rPr lang="pl-PL" dirty="0"/>
              <a:t>Pomiar temperatury komina przy użyciu kamery termowizyjnej</a:t>
            </a:r>
          </a:p>
        </p:txBody>
      </p:sp>
    </p:spTree>
    <p:extLst>
      <p:ext uri="{BB962C8B-B14F-4D97-AF65-F5344CB8AC3E}">
        <p14:creationId xmlns:p14="http://schemas.microsoft.com/office/powerpoint/2010/main" val="2815775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33</a:t>
            </a:fld>
            <a:endParaRPr lang="en-US" dirty="0"/>
          </a:p>
        </p:txBody>
      </p:sp>
      <p:pic>
        <p:nvPicPr>
          <p:cNvPr id="7" name="Picture 6" descr="Może być zdjęciem przedstawiającym tekst „maks. 7.9 -9.3 0.94 ì!20 &gt;! 20 % 48 FLIR 40.0”">
            <a:extLst>
              <a:ext uri="{FF2B5EF4-FFF2-40B4-BE49-F238E27FC236}">
                <a16:creationId xmlns:a16="http://schemas.microsoft.com/office/drawing/2014/main" id="{894249D5-B811-6D69-976D-823DFC6341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000" y="1772816"/>
            <a:ext cx="5184576" cy="3888432"/>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6196C3DB-371E-6779-9D90-53968EDA94AA}"/>
              </a:ext>
            </a:extLst>
          </p:cNvPr>
          <p:cNvSpPr txBox="1"/>
          <p:nvPr/>
        </p:nvSpPr>
        <p:spPr>
          <a:xfrm>
            <a:off x="5580112" y="3429000"/>
            <a:ext cx="3168352" cy="1200329"/>
          </a:xfrm>
          <a:prstGeom prst="rect">
            <a:avLst/>
          </a:prstGeom>
          <a:noFill/>
        </p:spPr>
        <p:txBody>
          <a:bodyPr wrap="square" rtlCol="0">
            <a:spAutoFit/>
          </a:bodyPr>
          <a:lstStyle/>
          <a:p>
            <a:pPr algn="ctr"/>
            <a:r>
              <a:rPr lang="pl-PL" dirty="0"/>
              <a:t>obraz termiczny może wskazywać użytkowanie instalacji zasilanej paliwem stałym</a:t>
            </a:r>
          </a:p>
        </p:txBody>
      </p:sp>
      <p:sp>
        <p:nvSpPr>
          <p:cNvPr id="10" name="Tytuł 1">
            <a:extLst>
              <a:ext uri="{FF2B5EF4-FFF2-40B4-BE49-F238E27FC236}">
                <a16:creationId xmlns:a16="http://schemas.microsoft.com/office/drawing/2014/main" id="{C6ADB37E-F5A3-1136-511E-B9214C688403}"/>
              </a:ext>
            </a:extLst>
          </p:cNvPr>
          <p:cNvSpPr>
            <a:spLocks noGrp="1"/>
          </p:cNvSpPr>
          <p:nvPr>
            <p:ph type="title"/>
          </p:nvPr>
        </p:nvSpPr>
        <p:spPr>
          <a:xfrm>
            <a:off x="702000" y="836712"/>
            <a:ext cx="8046464" cy="504056"/>
          </a:xfrm>
        </p:spPr>
        <p:txBody>
          <a:bodyPr>
            <a:noAutofit/>
          </a:bodyPr>
          <a:lstStyle/>
          <a:p>
            <a:r>
              <a:rPr lang="pl-PL" sz="3200" dirty="0"/>
              <a:t>Wykorzystanie urządzeń technicznych</a:t>
            </a:r>
          </a:p>
        </p:txBody>
      </p:sp>
    </p:spTree>
    <p:extLst>
      <p:ext uri="{BB962C8B-B14F-4D97-AF65-F5344CB8AC3E}">
        <p14:creationId xmlns:p14="http://schemas.microsoft.com/office/powerpoint/2010/main" val="2279534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34</a:t>
            </a:fld>
            <a:endParaRPr lang="en-US" dirty="0"/>
          </a:p>
        </p:txBody>
      </p:sp>
      <p:pic>
        <p:nvPicPr>
          <p:cNvPr id="6" name="Obraz 5">
            <a:extLst>
              <a:ext uri="{FF2B5EF4-FFF2-40B4-BE49-F238E27FC236}">
                <a16:creationId xmlns:a16="http://schemas.microsoft.com/office/drawing/2014/main" id="{58F523C4-8883-C256-29FD-926D375E2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216" y="853232"/>
            <a:ext cx="2467259" cy="1992409"/>
          </a:xfrm>
          <a:prstGeom prst="rect">
            <a:avLst/>
          </a:prstGeom>
        </p:spPr>
      </p:pic>
      <p:sp>
        <p:nvSpPr>
          <p:cNvPr id="9" name="pole tekstowe 8">
            <a:extLst>
              <a:ext uri="{FF2B5EF4-FFF2-40B4-BE49-F238E27FC236}">
                <a16:creationId xmlns:a16="http://schemas.microsoft.com/office/drawing/2014/main" id="{BF680A83-5C32-F248-C5C6-997A4F21049A}"/>
              </a:ext>
            </a:extLst>
          </p:cNvPr>
          <p:cNvSpPr txBox="1"/>
          <p:nvPr/>
        </p:nvSpPr>
        <p:spPr>
          <a:xfrm>
            <a:off x="702000" y="1484784"/>
            <a:ext cx="449146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kumimoji="0" lang="pl-PL" sz="2400" b="0" i="0" u="none" strike="noStrike" cap="none" spc="0" normalizeH="0" baseline="0" dirty="0">
                <a:ln>
                  <a:noFill/>
                </a:ln>
                <a:solidFill>
                  <a:srgbClr val="414141"/>
                </a:solidFill>
                <a:effectLst/>
                <a:uFillTx/>
                <a:latin typeface="Palatino"/>
                <a:ea typeface="Palatino"/>
                <a:cs typeface="Palatino"/>
                <a:sym typeface="Palatino"/>
              </a:rPr>
              <a:t>Bezzałogowy statek</a:t>
            </a:r>
            <a:r>
              <a:rPr kumimoji="0" lang="pl-PL" sz="2400" b="0" i="0" u="none" strike="noStrike" cap="none" spc="0" normalizeH="0" dirty="0">
                <a:ln>
                  <a:noFill/>
                </a:ln>
                <a:solidFill>
                  <a:srgbClr val="414141"/>
                </a:solidFill>
                <a:effectLst/>
                <a:uFillTx/>
                <a:latin typeface="Palatino"/>
                <a:ea typeface="Palatino"/>
                <a:cs typeface="Palatino"/>
                <a:sym typeface="Palatino"/>
              </a:rPr>
              <a:t> powietrzny</a:t>
            </a:r>
            <a:r>
              <a:rPr kumimoji="0" lang="pl-PL" sz="2400" b="0" i="0" u="none" strike="noStrike" cap="none" spc="0" normalizeH="0" baseline="0" dirty="0">
                <a:ln>
                  <a:noFill/>
                </a:ln>
                <a:solidFill>
                  <a:srgbClr val="414141"/>
                </a:solidFill>
                <a:effectLst/>
                <a:uFillTx/>
                <a:latin typeface="Palatino"/>
                <a:ea typeface="Palatino"/>
                <a:cs typeface="Palatino"/>
                <a:sym typeface="Palatino"/>
              </a:rPr>
              <a:t> </a:t>
            </a:r>
          </a:p>
        </p:txBody>
      </p:sp>
      <p:sp>
        <p:nvSpPr>
          <p:cNvPr id="10" name="pole tekstowe 9">
            <a:extLst>
              <a:ext uri="{FF2B5EF4-FFF2-40B4-BE49-F238E27FC236}">
                <a16:creationId xmlns:a16="http://schemas.microsoft.com/office/drawing/2014/main" id="{9F39F63D-EDF1-679D-B14F-A7D08DDAC3CE}"/>
              </a:ext>
            </a:extLst>
          </p:cNvPr>
          <p:cNvSpPr txBox="1"/>
          <p:nvPr/>
        </p:nvSpPr>
        <p:spPr>
          <a:xfrm>
            <a:off x="395536" y="2645659"/>
            <a:ext cx="4250709" cy="18569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pl-PL" sz="2400" b="0" i="0" u="none" strike="noStrike" cap="none" spc="0" normalizeH="0" baseline="0" dirty="0">
                <a:ln>
                  <a:noFill/>
                </a:ln>
                <a:solidFill>
                  <a:srgbClr val="414141"/>
                </a:solidFill>
                <a:effectLst/>
                <a:uFillTx/>
                <a:latin typeface="Palatino"/>
                <a:ea typeface="Palatino"/>
                <a:cs typeface="Palatino"/>
                <a:sym typeface="Palatino"/>
              </a:rPr>
              <a:t>Loty drenem mają na celu:</a:t>
            </a:r>
          </a:p>
          <a:p>
            <a:pPr marL="342900" indent="-342900" defTabSz="584200" latinLnBrk="1" hangingPunct="0">
              <a:buFont typeface="Arial" panose="020B0604020202020204" pitchFamily="34" charset="0"/>
              <a:buChar char="•"/>
            </a:pPr>
            <a:r>
              <a:rPr lang="pl-PL" sz="2400" dirty="0">
                <a:solidFill>
                  <a:srgbClr val="414141"/>
                </a:solidFill>
                <a:latin typeface="Palatino"/>
                <a:ea typeface="Palatino"/>
                <a:cs typeface="Palatino"/>
                <a:sym typeface="Palatino"/>
              </a:rPr>
              <a:t>rozpoznanie obszaru </a:t>
            </a:r>
            <a:br>
              <a:rPr lang="pl-PL" sz="2400" dirty="0">
                <a:solidFill>
                  <a:srgbClr val="414141"/>
                </a:solidFill>
                <a:latin typeface="Palatino"/>
                <a:ea typeface="Palatino"/>
                <a:cs typeface="Palatino"/>
                <a:sym typeface="Palatino"/>
              </a:rPr>
            </a:br>
            <a:r>
              <a:rPr lang="pl-PL" sz="2400" dirty="0">
                <a:solidFill>
                  <a:srgbClr val="414141"/>
                </a:solidFill>
                <a:latin typeface="Palatino"/>
                <a:ea typeface="Palatino"/>
                <a:cs typeface="Palatino"/>
                <a:sym typeface="Palatino"/>
              </a:rPr>
              <a:t>prowadzonych kontroli,</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pl-PL" sz="2400" b="0" i="0" u="none" strike="noStrike" cap="none" spc="0" normalizeH="0" baseline="0" dirty="0">
                <a:ln>
                  <a:noFill/>
                </a:ln>
                <a:solidFill>
                  <a:srgbClr val="414141"/>
                </a:solidFill>
                <a:effectLst/>
                <a:uFillTx/>
                <a:latin typeface="Palatino"/>
                <a:ea typeface="Palatino"/>
                <a:cs typeface="Palatino"/>
                <a:sym typeface="Palatino"/>
              </a:rPr>
              <a:t>wstępną analizę emisji,</a:t>
            </a:r>
            <a:r>
              <a:rPr kumimoji="0" lang="pl-PL" sz="2400" b="0" i="0" u="none" strike="noStrike" cap="none" spc="0" normalizeH="0" dirty="0">
                <a:ln>
                  <a:noFill/>
                </a:ln>
                <a:solidFill>
                  <a:srgbClr val="414141"/>
                </a:solidFill>
                <a:effectLst/>
                <a:uFillTx/>
                <a:latin typeface="Palatino"/>
                <a:ea typeface="Palatino"/>
                <a:cs typeface="Palatino"/>
                <a:sym typeface="Palatino"/>
              </a:rPr>
              <a:t> </a:t>
            </a:r>
          </a:p>
          <a:p>
            <a:pPr marL="0" marR="0" indent="0" algn="l" defTabSz="584200" rtl="0" fontAlgn="auto" latinLnBrk="1" hangingPunct="0">
              <a:lnSpc>
                <a:spcPct val="100000"/>
              </a:lnSpc>
              <a:spcBef>
                <a:spcPts val="0"/>
              </a:spcBef>
              <a:spcAft>
                <a:spcPts val="0"/>
              </a:spcAft>
              <a:buClrTx/>
              <a:buSzTx/>
              <a:buFontTx/>
              <a:buNone/>
              <a:tabLst/>
            </a:pPr>
            <a:endParaRPr lang="pl-PL" baseline="0" dirty="0"/>
          </a:p>
        </p:txBody>
      </p:sp>
      <p:pic>
        <p:nvPicPr>
          <p:cNvPr id="5" name="Obraz 4">
            <a:extLst>
              <a:ext uri="{FF2B5EF4-FFF2-40B4-BE49-F238E27FC236}">
                <a16:creationId xmlns:a16="http://schemas.microsoft.com/office/drawing/2014/main" id="{11E75061-30DB-C86E-4DC8-ACA112B0D5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0462" y="2617260"/>
            <a:ext cx="4328796" cy="3387508"/>
          </a:xfrm>
          <a:prstGeom prst="rect">
            <a:avLst/>
          </a:prstGeom>
        </p:spPr>
      </p:pic>
      <p:sp>
        <p:nvSpPr>
          <p:cNvPr id="13" name="Tytuł 1">
            <a:extLst>
              <a:ext uri="{FF2B5EF4-FFF2-40B4-BE49-F238E27FC236}">
                <a16:creationId xmlns:a16="http://schemas.microsoft.com/office/drawing/2014/main" id="{1B90BCE8-AA4F-F0C4-95E8-CF65FD114E46}"/>
              </a:ext>
            </a:extLst>
          </p:cNvPr>
          <p:cNvSpPr>
            <a:spLocks noGrp="1"/>
          </p:cNvSpPr>
          <p:nvPr>
            <p:ph type="title"/>
          </p:nvPr>
        </p:nvSpPr>
        <p:spPr>
          <a:xfrm>
            <a:off x="702000" y="836712"/>
            <a:ext cx="8046464" cy="504056"/>
          </a:xfrm>
        </p:spPr>
        <p:txBody>
          <a:bodyPr>
            <a:noAutofit/>
          </a:bodyPr>
          <a:lstStyle/>
          <a:p>
            <a:r>
              <a:rPr lang="pl-PL" sz="3200" dirty="0"/>
              <a:t>Wykorzystanie urządzeń technicznych</a:t>
            </a:r>
          </a:p>
        </p:txBody>
      </p:sp>
      <p:graphicFrame>
        <p:nvGraphicFramePr>
          <p:cNvPr id="3" name="Diagram 2">
            <a:extLst>
              <a:ext uri="{FF2B5EF4-FFF2-40B4-BE49-F238E27FC236}">
                <a16:creationId xmlns:a16="http://schemas.microsoft.com/office/drawing/2014/main" id="{960226BA-182A-3321-9AB9-E737098E6D1E}"/>
              </a:ext>
            </a:extLst>
          </p:cNvPr>
          <p:cNvGraphicFramePr/>
          <p:nvPr>
            <p:extLst>
              <p:ext uri="{D42A27DB-BD31-4B8C-83A1-F6EECF244321}">
                <p14:modId xmlns:p14="http://schemas.microsoft.com/office/powerpoint/2010/main" val="1360438706"/>
              </p:ext>
            </p:extLst>
          </p:nvPr>
        </p:nvGraphicFramePr>
        <p:xfrm>
          <a:off x="467544" y="4530977"/>
          <a:ext cx="4025995" cy="1406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85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Wykorzystanie urządzeń technicznych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35</a:t>
            </a:fld>
            <a:endParaRPr lang="en-US" dirty="0"/>
          </a:p>
        </p:txBody>
      </p:sp>
      <p:pic>
        <p:nvPicPr>
          <p:cNvPr id="7" name="Obraz 6">
            <a:extLst>
              <a:ext uri="{FF2B5EF4-FFF2-40B4-BE49-F238E27FC236}">
                <a16:creationId xmlns:a16="http://schemas.microsoft.com/office/drawing/2014/main" id="{C5A9FADA-BB5E-0EA7-4354-FCB5A6385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4028" y="1413618"/>
            <a:ext cx="7434396" cy="4607670"/>
          </a:xfrm>
          <a:prstGeom prst="rect">
            <a:avLst/>
          </a:prstGeom>
        </p:spPr>
      </p:pic>
    </p:spTree>
    <p:extLst>
      <p:ext uri="{BB962C8B-B14F-4D97-AF65-F5344CB8AC3E}">
        <p14:creationId xmlns:p14="http://schemas.microsoft.com/office/powerpoint/2010/main" val="2779548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Wykorzystanie urządzeń technicznych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36</a:t>
            </a:fld>
            <a:endParaRPr lang="en-US" dirty="0"/>
          </a:p>
        </p:txBody>
      </p:sp>
      <p:sp>
        <p:nvSpPr>
          <p:cNvPr id="5" name="pole tekstowe 4">
            <a:extLst>
              <a:ext uri="{FF2B5EF4-FFF2-40B4-BE49-F238E27FC236}">
                <a16:creationId xmlns:a16="http://schemas.microsoft.com/office/drawing/2014/main" id="{A3CD1140-8E8A-5E00-E39B-9DCA7B67C006}"/>
              </a:ext>
            </a:extLst>
          </p:cNvPr>
          <p:cNvSpPr txBox="1"/>
          <p:nvPr/>
        </p:nvSpPr>
        <p:spPr>
          <a:xfrm>
            <a:off x="1002544" y="1348532"/>
            <a:ext cx="7445375"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pl-PL" sz="2400" b="0" i="0" u="none" strike="noStrike" cap="none" spc="0" normalizeH="0" baseline="0" dirty="0">
                <a:ln>
                  <a:noFill/>
                </a:ln>
                <a:solidFill>
                  <a:srgbClr val="414141"/>
                </a:solidFill>
                <a:effectLst/>
                <a:uFillTx/>
                <a:latin typeface="Palatino"/>
                <a:ea typeface="Palatino"/>
                <a:cs typeface="Palatino"/>
                <a:sym typeface="Palatino"/>
              </a:rPr>
              <a:t>Loty należy wykonywać zgodnie</a:t>
            </a:r>
            <a:r>
              <a:rPr kumimoji="0" lang="pl-PL" sz="2400" b="0" i="0" u="none" strike="noStrike" cap="none" spc="0" normalizeH="0" dirty="0">
                <a:ln>
                  <a:noFill/>
                </a:ln>
                <a:solidFill>
                  <a:srgbClr val="414141"/>
                </a:solidFill>
                <a:effectLst/>
                <a:uFillTx/>
                <a:latin typeface="Palatino"/>
                <a:ea typeface="Palatino"/>
                <a:cs typeface="Palatino"/>
                <a:sym typeface="Palatino"/>
              </a:rPr>
              <a:t> z zasadami </a:t>
            </a:r>
            <a:br>
              <a:rPr kumimoji="0" lang="pl-PL" sz="2400" b="0" i="0" u="none" strike="noStrike" cap="none" spc="0" normalizeH="0" dirty="0">
                <a:ln>
                  <a:noFill/>
                </a:ln>
                <a:solidFill>
                  <a:srgbClr val="414141"/>
                </a:solidFill>
                <a:effectLst/>
                <a:uFillTx/>
                <a:latin typeface="Palatino"/>
                <a:ea typeface="Palatino"/>
                <a:cs typeface="Palatino"/>
                <a:sym typeface="Palatino"/>
              </a:rPr>
            </a:br>
            <a:r>
              <a:rPr kumimoji="0" lang="pl-PL" sz="2400" b="0" i="0" u="none" strike="noStrike" cap="none" spc="0" normalizeH="0" dirty="0">
                <a:ln>
                  <a:noFill/>
                </a:ln>
                <a:solidFill>
                  <a:srgbClr val="414141"/>
                </a:solidFill>
                <a:effectLst/>
                <a:uFillTx/>
                <a:latin typeface="Palatino"/>
                <a:ea typeface="Palatino"/>
                <a:cs typeface="Palatino"/>
                <a:sym typeface="Palatino"/>
              </a:rPr>
              <a:t>Prawa Lotniczego oraz RODO (zdjęcia, filmy) </a:t>
            </a:r>
            <a:endParaRPr kumimoji="0" lang="pl-PL" sz="2400" b="0" i="0" u="none" strike="noStrike" cap="none" spc="0" normalizeH="0" baseline="0" dirty="0">
              <a:ln>
                <a:noFill/>
              </a:ln>
              <a:solidFill>
                <a:srgbClr val="414141"/>
              </a:solidFill>
              <a:effectLst/>
              <a:uFillTx/>
              <a:latin typeface="Palatino"/>
              <a:ea typeface="Palatino"/>
              <a:cs typeface="Palatino"/>
              <a:sym typeface="Palatino"/>
            </a:endParaRPr>
          </a:p>
        </p:txBody>
      </p:sp>
      <p:pic>
        <p:nvPicPr>
          <p:cNvPr id="6" name="Obraz 5">
            <a:extLst>
              <a:ext uri="{FF2B5EF4-FFF2-40B4-BE49-F238E27FC236}">
                <a16:creationId xmlns:a16="http://schemas.microsoft.com/office/drawing/2014/main" id="{ACEFE366-5796-C8F7-750E-28FAB39D64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2351958"/>
            <a:ext cx="3456384" cy="3849226"/>
          </a:xfrm>
          <a:prstGeom prst="rect">
            <a:avLst/>
          </a:prstGeom>
          <a:ln>
            <a:noFill/>
          </a:ln>
          <a:effectLst>
            <a:softEdge rad="112500"/>
          </a:effectLst>
        </p:spPr>
      </p:pic>
      <p:pic>
        <p:nvPicPr>
          <p:cNvPr id="8" name="Obraz 7">
            <a:extLst>
              <a:ext uri="{FF2B5EF4-FFF2-40B4-BE49-F238E27FC236}">
                <a16:creationId xmlns:a16="http://schemas.microsoft.com/office/drawing/2014/main" id="{C2AB4C64-2A2B-C279-C955-0F3C8CD84237}"/>
              </a:ext>
            </a:extLst>
          </p:cNvPr>
          <p:cNvPicPr>
            <a:picLocks noChangeAspect="1"/>
          </p:cNvPicPr>
          <p:nvPr/>
        </p:nvPicPr>
        <p:blipFill>
          <a:blip r:embed="rId3"/>
          <a:stretch>
            <a:fillRect/>
          </a:stretch>
        </p:blipFill>
        <p:spPr>
          <a:xfrm>
            <a:off x="3895008" y="2250523"/>
            <a:ext cx="4997472" cy="3842467"/>
          </a:xfrm>
          <a:prstGeom prst="rect">
            <a:avLst/>
          </a:prstGeom>
        </p:spPr>
      </p:pic>
      <p:pic>
        <p:nvPicPr>
          <p:cNvPr id="9" name="Picture 4" descr="Znalezione obrazy dla zapytania phantom pro png">
            <a:extLst>
              <a:ext uri="{FF2B5EF4-FFF2-40B4-BE49-F238E27FC236}">
                <a16:creationId xmlns:a16="http://schemas.microsoft.com/office/drawing/2014/main" id="{33C22ACD-5344-E76A-0B7F-9615E042CB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1516" y="2269945"/>
            <a:ext cx="2270964" cy="139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42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Wykorzystanie urządzeń technicznych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37</a:t>
            </a:fld>
            <a:endParaRPr lang="en-US" dirty="0"/>
          </a:p>
        </p:txBody>
      </p:sp>
      <p:pic>
        <p:nvPicPr>
          <p:cNvPr id="10" name="Obraz 9">
            <a:extLst>
              <a:ext uri="{FF2B5EF4-FFF2-40B4-BE49-F238E27FC236}">
                <a16:creationId xmlns:a16="http://schemas.microsoft.com/office/drawing/2014/main" id="{09F38A0A-3DB0-A1E7-098D-311173053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612" y="1556792"/>
            <a:ext cx="6984776" cy="4304801"/>
          </a:xfrm>
          <a:prstGeom prst="rect">
            <a:avLst/>
          </a:prstGeom>
        </p:spPr>
      </p:pic>
      <p:sp>
        <p:nvSpPr>
          <p:cNvPr id="3" name="pole tekstowe 2">
            <a:extLst>
              <a:ext uri="{FF2B5EF4-FFF2-40B4-BE49-F238E27FC236}">
                <a16:creationId xmlns:a16="http://schemas.microsoft.com/office/drawing/2014/main" id="{E88D127F-0435-F087-456F-C106B5F3B607}"/>
              </a:ext>
            </a:extLst>
          </p:cNvPr>
          <p:cNvSpPr txBox="1"/>
          <p:nvPr/>
        </p:nvSpPr>
        <p:spPr>
          <a:xfrm>
            <a:off x="6516216" y="6001699"/>
            <a:ext cx="1800200" cy="369332"/>
          </a:xfrm>
          <a:prstGeom prst="rect">
            <a:avLst/>
          </a:prstGeom>
          <a:noFill/>
        </p:spPr>
        <p:txBody>
          <a:bodyPr wrap="square" rtlCol="0">
            <a:spAutoFit/>
          </a:bodyPr>
          <a:lstStyle/>
          <a:p>
            <a:r>
              <a:rPr lang="pl-PL" dirty="0"/>
              <a:t>grudzień 2016 r.</a:t>
            </a:r>
          </a:p>
        </p:txBody>
      </p:sp>
    </p:spTree>
    <p:extLst>
      <p:ext uri="{BB962C8B-B14F-4D97-AF65-F5344CB8AC3E}">
        <p14:creationId xmlns:p14="http://schemas.microsoft.com/office/powerpoint/2010/main" val="866044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Wykorzystanie urządzeń technicznych</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38</a:t>
            </a:fld>
            <a:endParaRPr lang="en-US" dirty="0"/>
          </a:p>
        </p:txBody>
      </p:sp>
      <p:pic>
        <p:nvPicPr>
          <p:cNvPr id="6" name="Obraz 5">
            <a:extLst>
              <a:ext uri="{FF2B5EF4-FFF2-40B4-BE49-F238E27FC236}">
                <a16:creationId xmlns:a16="http://schemas.microsoft.com/office/drawing/2014/main" id="{E294D3F6-A34E-34E6-688A-54A1EC951F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9494" y="1821046"/>
            <a:ext cx="4782000" cy="3549923"/>
          </a:xfrm>
          <a:prstGeom prst="rect">
            <a:avLst/>
          </a:prstGeom>
          <a:ln>
            <a:noFill/>
          </a:ln>
          <a:effectLst>
            <a:softEdge rad="112500"/>
          </a:effectLst>
        </p:spPr>
      </p:pic>
      <p:pic>
        <p:nvPicPr>
          <p:cNvPr id="8" name="Obraz 7">
            <a:extLst>
              <a:ext uri="{FF2B5EF4-FFF2-40B4-BE49-F238E27FC236}">
                <a16:creationId xmlns:a16="http://schemas.microsoft.com/office/drawing/2014/main" id="{8C5EBC29-B86F-C2EA-0B2D-C1B0CB6A11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1674769"/>
            <a:ext cx="3744416" cy="3823964"/>
          </a:xfrm>
          <a:prstGeom prst="rect">
            <a:avLst/>
          </a:prstGeom>
          <a:ln>
            <a:noFill/>
          </a:ln>
          <a:effectLst>
            <a:softEdge rad="112500"/>
          </a:effectLst>
        </p:spPr>
      </p:pic>
      <p:sp>
        <p:nvSpPr>
          <p:cNvPr id="9" name="pole tekstowe 8">
            <a:extLst>
              <a:ext uri="{FF2B5EF4-FFF2-40B4-BE49-F238E27FC236}">
                <a16:creationId xmlns:a16="http://schemas.microsoft.com/office/drawing/2014/main" id="{AA3534A1-C35D-5B60-98BE-E0FD1508D97F}"/>
              </a:ext>
            </a:extLst>
          </p:cNvPr>
          <p:cNvSpPr txBox="1"/>
          <p:nvPr/>
        </p:nvSpPr>
        <p:spPr>
          <a:xfrm>
            <a:off x="4355976" y="5589240"/>
            <a:ext cx="3960440" cy="369332"/>
          </a:xfrm>
          <a:prstGeom prst="rect">
            <a:avLst/>
          </a:prstGeom>
          <a:noFill/>
        </p:spPr>
        <p:txBody>
          <a:bodyPr wrap="square" rtlCol="0">
            <a:spAutoFit/>
          </a:bodyPr>
          <a:lstStyle/>
          <a:p>
            <a:pPr algn="r"/>
            <a:r>
              <a:rPr lang="pl-PL" b="1" dirty="0"/>
              <a:t>22 grudnia 2021 r.</a:t>
            </a:r>
          </a:p>
        </p:txBody>
      </p:sp>
    </p:spTree>
    <p:extLst>
      <p:ext uri="{BB962C8B-B14F-4D97-AF65-F5344CB8AC3E}">
        <p14:creationId xmlns:p14="http://schemas.microsoft.com/office/powerpoint/2010/main" val="1953390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BHP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39</a:t>
            </a:fld>
            <a:endParaRPr lang="en-US" dirty="0"/>
          </a:p>
        </p:txBody>
      </p:sp>
      <p:graphicFrame>
        <p:nvGraphicFramePr>
          <p:cNvPr id="10" name="Symbol zastępczy zawartości 4">
            <a:extLst>
              <a:ext uri="{FF2B5EF4-FFF2-40B4-BE49-F238E27FC236}">
                <a16:creationId xmlns:a16="http://schemas.microsoft.com/office/drawing/2014/main" id="{6BA8EE3E-799A-A973-99AA-56C070A7E96B}"/>
              </a:ext>
            </a:extLst>
          </p:cNvPr>
          <p:cNvGraphicFramePr>
            <a:graphicFrameLocks/>
          </p:cNvGraphicFramePr>
          <p:nvPr>
            <p:extLst>
              <p:ext uri="{D42A27DB-BD31-4B8C-83A1-F6EECF244321}">
                <p14:modId xmlns:p14="http://schemas.microsoft.com/office/powerpoint/2010/main" val="211854031"/>
              </p:ext>
            </p:extLst>
          </p:nvPr>
        </p:nvGraphicFramePr>
        <p:xfrm>
          <a:off x="702000" y="1124744"/>
          <a:ext cx="300590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Obraz 6">
            <a:extLst>
              <a:ext uri="{FF2B5EF4-FFF2-40B4-BE49-F238E27FC236}">
                <a16:creationId xmlns:a16="http://schemas.microsoft.com/office/drawing/2014/main" id="{14D79C71-B3B2-0435-9098-54D4726492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7322" y="1508716"/>
            <a:ext cx="5326678" cy="3840567"/>
          </a:xfrm>
          <a:prstGeom prst="rect">
            <a:avLst/>
          </a:prstGeom>
          <a:ln>
            <a:noFill/>
          </a:ln>
          <a:effectLst>
            <a:softEdge rad="112500"/>
          </a:effectLst>
        </p:spPr>
      </p:pic>
    </p:spTree>
    <p:extLst>
      <p:ext uri="{BB962C8B-B14F-4D97-AF65-F5344CB8AC3E}">
        <p14:creationId xmlns:p14="http://schemas.microsoft.com/office/powerpoint/2010/main" val="249445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4</a:t>
            </a:fld>
            <a:endParaRPr lang="en-US" dirty="0"/>
          </a:p>
        </p:txBody>
      </p:sp>
      <p:pic>
        <p:nvPicPr>
          <p:cNvPr id="8" name="Obraz 7">
            <a:extLst>
              <a:ext uri="{FF2B5EF4-FFF2-40B4-BE49-F238E27FC236}">
                <a16:creationId xmlns:a16="http://schemas.microsoft.com/office/drawing/2014/main" id="{7A80275D-C915-FB3B-855D-8F23D060C7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762" y="1412776"/>
            <a:ext cx="5638984" cy="3563969"/>
          </a:xfrm>
          <a:prstGeom prst="rect">
            <a:avLst/>
          </a:prstGeom>
        </p:spPr>
      </p:pic>
      <p:pic>
        <p:nvPicPr>
          <p:cNvPr id="9" name="Obraz 8">
            <a:extLst>
              <a:ext uri="{FF2B5EF4-FFF2-40B4-BE49-F238E27FC236}">
                <a16:creationId xmlns:a16="http://schemas.microsoft.com/office/drawing/2014/main" id="{F8A33170-9842-6C81-3CDE-F705F2463F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386" y="1340768"/>
            <a:ext cx="2544533" cy="2533290"/>
          </a:xfrm>
          <a:prstGeom prst="rect">
            <a:avLst/>
          </a:prstGeom>
        </p:spPr>
      </p:pic>
      <p:pic>
        <p:nvPicPr>
          <p:cNvPr id="10" name="Obraz 9">
            <a:extLst>
              <a:ext uri="{FF2B5EF4-FFF2-40B4-BE49-F238E27FC236}">
                <a16:creationId xmlns:a16="http://schemas.microsoft.com/office/drawing/2014/main" id="{82A2B084-27D9-03F5-8521-F12564472FA4}"/>
              </a:ext>
            </a:extLst>
          </p:cNvPr>
          <p:cNvPicPr>
            <a:picLocks noChangeAspect="1"/>
          </p:cNvPicPr>
          <p:nvPr/>
        </p:nvPicPr>
        <p:blipFill>
          <a:blip r:embed="rId4"/>
          <a:stretch>
            <a:fillRect/>
          </a:stretch>
        </p:blipFill>
        <p:spPr>
          <a:xfrm>
            <a:off x="5580112" y="3306970"/>
            <a:ext cx="2952328" cy="2727390"/>
          </a:xfrm>
          <a:prstGeom prst="rect">
            <a:avLst/>
          </a:prstGeom>
        </p:spPr>
      </p:pic>
      <p:sp>
        <p:nvSpPr>
          <p:cNvPr id="6" name="Tytuł 1">
            <a:extLst>
              <a:ext uri="{FF2B5EF4-FFF2-40B4-BE49-F238E27FC236}">
                <a16:creationId xmlns:a16="http://schemas.microsoft.com/office/drawing/2014/main" id="{3AD1CED7-5307-807F-4EC4-0F477C87234C}"/>
              </a:ext>
            </a:extLst>
          </p:cNvPr>
          <p:cNvSpPr>
            <a:spLocks noGrp="1"/>
          </p:cNvSpPr>
          <p:nvPr>
            <p:ph type="title"/>
          </p:nvPr>
        </p:nvSpPr>
        <p:spPr>
          <a:xfrm>
            <a:off x="702000" y="836712"/>
            <a:ext cx="7740000" cy="504056"/>
          </a:xfrm>
        </p:spPr>
        <p:txBody>
          <a:bodyPr>
            <a:normAutofit fontScale="90000"/>
          </a:bodyPr>
          <a:lstStyle/>
          <a:p>
            <a:r>
              <a:rPr lang="pl-PL" dirty="0"/>
              <a:t>zgłoszenia mieszkańców</a:t>
            </a:r>
          </a:p>
        </p:txBody>
      </p:sp>
      <p:sp>
        <p:nvSpPr>
          <p:cNvPr id="2" name="pole tekstowe 1">
            <a:extLst>
              <a:ext uri="{FF2B5EF4-FFF2-40B4-BE49-F238E27FC236}">
                <a16:creationId xmlns:a16="http://schemas.microsoft.com/office/drawing/2014/main" id="{8179F732-2DEE-0A57-3819-6C561B7EE7E0}"/>
              </a:ext>
            </a:extLst>
          </p:cNvPr>
          <p:cNvSpPr txBox="1"/>
          <p:nvPr/>
        </p:nvSpPr>
        <p:spPr>
          <a:xfrm>
            <a:off x="467544" y="5157192"/>
            <a:ext cx="4968552" cy="923330"/>
          </a:xfrm>
          <a:prstGeom prst="rect">
            <a:avLst/>
          </a:prstGeom>
          <a:noFill/>
        </p:spPr>
        <p:txBody>
          <a:bodyPr wrap="square" rtlCol="0">
            <a:spAutoFit/>
          </a:bodyPr>
          <a:lstStyle/>
          <a:p>
            <a:r>
              <a:rPr lang="pl-PL" dirty="0"/>
              <a:t>Straż Miejska jak również Magistrat cyklicznie przypominają mieszkańcom o zakazach ilustrując wystąpienia przykładami zgłoszeń oraz ich realizacji  </a:t>
            </a:r>
          </a:p>
        </p:txBody>
      </p:sp>
    </p:spTree>
    <p:extLst>
      <p:ext uri="{BB962C8B-B14F-4D97-AF65-F5344CB8AC3E}">
        <p14:creationId xmlns:p14="http://schemas.microsoft.com/office/powerpoint/2010/main" val="2669980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3600" dirty="0"/>
              <a:t>BHP kontroli</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40</a:t>
            </a:fld>
            <a:endParaRPr lang="en-US" dirty="0"/>
          </a:p>
        </p:txBody>
      </p:sp>
      <p:graphicFrame>
        <p:nvGraphicFramePr>
          <p:cNvPr id="10" name="Symbol zastępczy zawartości 4">
            <a:extLst>
              <a:ext uri="{FF2B5EF4-FFF2-40B4-BE49-F238E27FC236}">
                <a16:creationId xmlns:a16="http://schemas.microsoft.com/office/drawing/2014/main" id="{6BA8EE3E-799A-A973-99AA-56C070A7E96B}"/>
              </a:ext>
            </a:extLst>
          </p:cNvPr>
          <p:cNvGraphicFramePr>
            <a:graphicFrameLocks/>
          </p:cNvGraphicFramePr>
          <p:nvPr>
            <p:extLst>
              <p:ext uri="{D42A27DB-BD31-4B8C-83A1-F6EECF244321}">
                <p14:modId xmlns:p14="http://schemas.microsoft.com/office/powerpoint/2010/main" val="103468912"/>
              </p:ext>
            </p:extLst>
          </p:nvPr>
        </p:nvGraphicFramePr>
        <p:xfrm>
          <a:off x="539552" y="1340768"/>
          <a:ext cx="3096344"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8D91FF47-5BB1-B376-E77C-DC7AD5EE4110}"/>
              </a:ext>
            </a:extLst>
          </p:cNvPr>
          <p:cNvGraphicFramePr/>
          <p:nvPr>
            <p:extLst>
              <p:ext uri="{D42A27DB-BD31-4B8C-83A1-F6EECF244321}">
                <p14:modId xmlns:p14="http://schemas.microsoft.com/office/powerpoint/2010/main" val="296994456"/>
              </p:ext>
            </p:extLst>
          </p:nvPr>
        </p:nvGraphicFramePr>
        <p:xfrm>
          <a:off x="3817322" y="4708004"/>
          <a:ext cx="5184576" cy="1618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Obraz 6">
            <a:extLst>
              <a:ext uri="{FF2B5EF4-FFF2-40B4-BE49-F238E27FC236}">
                <a16:creationId xmlns:a16="http://schemas.microsoft.com/office/drawing/2014/main" id="{170D6AB5-76BE-3463-714B-360B969731A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25232" y="620688"/>
            <a:ext cx="2807832" cy="4222939"/>
          </a:xfrm>
          <a:prstGeom prst="rect">
            <a:avLst/>
          </a:prstGeom>
          <a:ln>
            <a:noFill/>
          </a:ln>
          <a:effectLst>
            <a:softEdge rad="112500"/>
          </a:effectLst>
        </p:spPr>
      </p:pic>
    </p:spTree>
    <p:extLst>
      <p:ext uri="{BB962C8B-B14F-4D97-AF65-F5344CB8AC3E}">
        <p14:creationId xmlns:p14="http://schemas.microsoft.com/office/powerpoint/2010/main" val="265901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8046464" cy="504056"/>
          </a:xfrm>
        </p:spPr>
        <p:txBody>
          <a:bodyPr>
            <a:noAutofit/>
          </a:bodyPr>
          <a:lstStyle/>
          <a:p>
            <a:r>
              <a:rPr lang="pl-PL" sz="4000" dirty="0"/>
              <a:t>Materiały dydaktyczne</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41</a:t>
            </a:fld>
            <a:endParaRPr lang="en-US" dirty="0"/>
          </a:p>
        </p:txBody>
      </p:sp>
      <p:pic>
        <p:nvPicPr>
          <p:cNvPr id="5" name="Obraz 4">
            <a:extLst>
              <a:ext uri="{FF2B5EF4-FFF2-40B4-BE49-F238E27FC236}">
                <a16:creationId xmlns:a16="http://schemas.microsoft.com/office/drawing/2014/main" id="{1711BB27-8933-0179-0090-0EE23EC7AFF7}"/>
              </a:ext>
            </a:extLst>
          </p:cNvPr>
          <p:cNvPicPr>
            <a:picLocks noChangeAspect="1"/>
          </p:cNvPicPr>
          <p:nvPr/>
        </p:nvPicPr>
        <p:blipFill>
          <a:blip r:embed="rId2"/>
          <a:stretch>
            <a:fillRect/>
          </a:stretch>
        </p:blipFill>
        <p:spPr>
          <a:xfrm>
            <a:off x="1331640" y="2771696"/>
            <a:ext cx="2160240" cy="3081367"/>
          </a:xfrm>
          <a:prstGeom prst="rect">
            <a:avLst/>
          </a:prstGeom>
        </p:spPr>
      </p:pic>
      <p:pic>
        <p:nvPicPr>
          <p:cNvPr id="6" name="Obraz 5">
            <a:extLst>
              <a:ext uri="{FF2B5EF4-FFF2-40B4-BE49-F238E27FC236}">
                <a16:creationId xmlns:a16="http://schemas.microsoft.com/office/drawing/2014/main" id="{2F0744E1-309B-B816-40F8-3045B1BF12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2829692"/>
            <a:ext cx="2880320" cy="2958044"/>
          </a:xfrm>
          <a:prstGeom prst="rect">
            <a:avLst/>
          </a:prstGeom>
        </p:spPr>
      </p:pic>
      <p:sp>
        <p:nvSpPr>
          <p:cNvPr id="8" name="Symbol zastępczy tekstu 2">
            <a:extLst>
              <a:ext uri="{FF2B5EF4-FFF2-40B4-BE49-F238E27FC236}">
                <a16:creationId xmlns:a16="http://schemas.microsoft.com/office/drawing/2014/main" id="{F4C674B2-4EC9-4E14-437D-55B79A8ED668}"/>
              </a:ext>
            </a:extLst>
          </p:cNvPr>
          <p:cNvSpPr txBox="1">
            <a:spLocks/>
          </p:cNvSpPr>
          <p:nvPr/>
        </p:nvSpPr>
        <p:spPr>
          <a:xfrm>
            <a:off x="611560" y="1441949"/>
            <a:ext cx="7560840" cy="938287"/>
          </a:xfrm>
          <a:prstGeom prst="rect">
            <a:avLst/>
          </a:prstGeom>
        </p:spPr>
        <p:txBody>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pl-PL" dirty="0">
                <a:hlinkClick r:id="rId4"/>
              </a:rPr>
              <a:t>https://powietrze.slaskie.pl/</a:t>
            </a:r>
          </a:p>
          <a:p>
            <a:r>
              <a:rPr lang="pl-PL" dirty="0">
                <a:hlinkClick r:id="rId4"/>
              </a:rPr>
              <a:t>https://powietrze.malopolska.pl/program-ochrony-powietrza/wytyczne-kontrole-palenisk/</a:t>
            </a:r>
            <a:endParaRPr lang="pl-PL" dirty="0"/>
          </a:p>
          <a:p>
            <a:endParaRPr lang="pl-PL" dirty="0"/>
          </a:p>
        </p:txBody>
      </p:sp>
    </p:spTree>
    <p:extLst>
      <p:ext uri="{BB962C8B-B14F-4D97-AF65-F5344CB8AC3E}">
        <p14:creationId xmlns:p14="http://schemas.microsoft.com/office/powerpoint/2010/main" val="3446325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5D7B6524-BF05-5935-2A0F-4BCEE3A62D3A}"/>
              </a:ext>
            </a:extLst>
          </p:cNvPr>
          <p:cNvSpPr txBox="1">
            <a:spLocks/>
          </p:cNvSpPr>
          <p:nvPr/>
        </p:nvSpPr>
        <p:spPr>
          <a:xfrm>
            <a:off x="342900" y="5013176"/>
            <a:ext cx="5829300" cy="1410001"/>
          </a:xfrm>
          <a:prstGeom prst="rect">
            <a:avLst/>
          </a:prstGeom>
        </p:spPr>
        <p:txBody>
          <a:bodyPr vert="horz" lIns="91440" tIns="45720" rIns="91440" bIns="45720" rtlCol="0" anchor="ctr">
            <a:normAutofit/>
          </a:bodyPr>
          <a:lstStyle>
            <a:lvl1pPr algn="l" defTabSz="914377" rtl="0" eaLnBrk="1" latinLnBrk="0" hangingPunct="1">
              <a:lnSpc>
                <a:spcPct val="100000"/>
              </a:lnSpc>
              <a:spcBef>
                <a:spcPct val="0"/>
              </a:spcBef>
              <a:buNone/>
              <a:defRPr sz="4400" kern="1200" cap="none" spc="100" baseline="0">
                <a:solidFill>
                  <a:schemeClr val="tx1">
                    <a:lumMod val="90000"/>
                    <a:lumOff val="10000"/>
                  </a:schemeClr>
                </a:solidFill>
                <a:latin typeface="+mj-lt"/>
                <a:ea typeface="+mj-ea"/>
                <a:cs typeface="+mj-cs"/>
              </a:defRPr>
            </a:lvl1pPr>
          </a:lstStyle>
          <a:p>
            <a:pPr>
              <a:lnSpc>
                <a:spcPct val="100000"/>
              </a:lnSpc>
              <a:defRPr/>
            </a:pPr>
            <a:r>
              <a:rPr lang="pl-PL" sz="2000" dirty="0"/>
              <a:t>Andrzej Ryś</a:t>
            </a:r>
          </a:p>
          <a:p>
            <a:pPr>
              <a:lnSpc>
                <a:spcPct val="100000"/>
              </a:lnSpc>
              <a:defRPr/>
            </a:pPr>
            <a:r>
              <a:rPr lang="pl-PL" sz="2000" dirty="0"/>
              <a:t>Straż Miejska Miasta Krakowa</a:t>
            </a:r>
          </a:p>
        </p:txBody>
      </p:sp>
    </p:spTree>
    <p:extLst>
      <p:ext uri="{BB962C8B-B14F-4D97-AF65-F5344CB8AC3E}">
        <p14:creationId xmlns:p14="http://schemas.microsoft.com/office/powerpoint/2010/main" val="3783687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5</a:t>
            </a:fld>
            <a:endParaRPr lang="en-US" dirty="0"/>
          </a:p>
        </p:txBody>
      </p:sp>
      <p:sp>
        <p:nvSpPr>
          <p:cNvPr id="7" name="Symbol zastępczy tekstu 2">
            <a:extLst>
              <a:ext uri="{FF2B5EF4-FFF2-40B4-BE49-F238E27FC236}">
                <a16:creationId xmlns:a16="http://schemas.microsoft.com/office/drawing/2014/main" id="{999D727F-767F-1AD1-D9EE-B3E90DA921BD}"/>
              </a:ext>
            </a:extLst>
          </p:cNvPr>
          <p:cNvSpPr txBox="1">
            <a:spLocks/>
          </p:cNvSpPr>
          <p:nvPr/>
        </p:nvSpPr>
        <p:spPr>
          <a:xfrm>
            <a:off x="359532" y="1556792"/>
            <a:ext cx="8424936" cy="938287"/>
          </a:xfrm>
          <a:prstGeom prst="rect">
            <a:avLst/>
          </a:prstGeom>
        </p:spPr>
        <p:txBody>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algn="ctr"/>
            <a:r>
              <a:rPr lang="pl-PL" sz="2400" dirty="0">
                <a:solidFill>
                  <a:schemeClr val="accent3">
                    <a:lumMod val="50000"/>
                  </a:schemeClr>
                </a:solidFill>
                <a:latin typeface="Arial" panose="020B0604020202020204" pitchFamily="34" charset="0"/>
                <a:cs typeface="Arial" panose="020B0604020202020204" pitchFamily="34" charset="0"/>
              </a:rPr>
              <a:t>WYMIANA PALENISK STAŁYCH W LATACH 2015-2020 </a:t>
            </a:r>
            <a:br>
              <a:rPr lang="pl-PL" sz="2400" dirty="0">
                <a:solidFill>
                  <a:schemeClr val="accent3">
                    <a:lumMod val="50000"/>
                  </a:schemeClr>
                </a:solidFill>
                <a:latin typeface="Arial" panose="020B0604020202020204" pitchFamily="34" charset="0"/>
                <a:cs typeface="Arial" panose="020B0604020202020204" pitchFamily="34" charset="0"/>
              </a:rPr>
            </a:br>
            <a:r>
              <a:rPr lang="pl-PL" sz="2400" dirty="0">
                <a:solidFill>
                  <a:schemeClr val="accent3">
                    <a:lumMod val="50000"/>
                  </a:schemeClr>
                </a:solidFill>
                <a:latin typeface="Arial" panose="020B0604020202020204" pitchFamily="34" charset="0"/>
                <a:cs typeface="Arial" panose="020B0604020202020204" pitchFamily="34" charset="0"/>
              </a:rPr>
              <a:t>(zlikwidowano ponad 21 tys. palenisk)</a:t>
            </a:r>
            <a:endParaRPr lang="pl-PL" dirty="0"/>
          </a:p>
        </p:txBody>
      </p:sp>
      <p:sp>
        <p:nvSpPr>
          <p:cNvPr id="12" name="Symbol zastępczy tekstu 2">
            <a:extLst>
              <a:ext uri="{FF2B5EF4-FFF2-40B4-BE49-F238E27FC236}">
                <a16:creationId xmlns:a16="http://schemas.microsoft.com/office/drawing/2014/main" id="{8BBB3715-F509-A703-61E6-32107118030B}"/>
              </a:ext>
            </a:extLst>
          </p:cNvPr>
          <p:cNvSpPr txBox="1">
            <a:spLocks/>
          </p:cNvSpPr>
          <p:nvPr/>
        </p:nvSpPr>
        <p:spPr>
          <a:xfrm>
            <a:off x="1259632" y="5301208"/>
            <a:ext cx="6840760" cy="938287"/>
          </a:xfrm>
          <a:prstGeom prst="rect">
            <a:avLst/>
          </a:prstGeom>
        </p:spPr>
        <p:txBody>
          <a:bodyPr/>
          <a:lstStyle>
            <a:lvl1pPr marL="0" indent="0" defTabSz="584200" eaLnBrk="1" hangingPunct="1">
              <a:spcBef>
                <a:spcPts val="2200"/>
              </a:spcBef>
              <a:buSzPct val="75000"/>
              <a:buNone/>
              <a:defRPr sz="2400">
                <a:solidFill>
                  <a:srgbClr val="414141"/>
                </a:solidFill>
                <a:latin typeface="Arial" panose="020B0604020202020204" pitchFamily="34" charset="0"/>
                <a:ea typeface="Arial" panose="020B0604020202020204" pitchFamily="34" charset="0"/>
                <a:cs typeface="Arial" panose="020B0604020202020204" pitchFamily="34" charset="0"/>
                <a:sym typeface="Roboto Regular"/>
              </a:defRPr>
            </a:lvl1pPr>
            <a:lvl2pPr marL="783166" indent="-313266" defTabSz="584200" eaLnBrk="1" hangingPunct="1">
              <a:spcBef>
                <a:spcPts val="2200"/>
              </a:spcBef>
              <a:buSzPct val="75000"/>
              <a:buChar char="•"/>
              <a:defRPr sz="2400">
                <a:solidFill>
                  <a:srgbClr val="414141"/>
                </a:solidFill>
                <a:latin typeface="Arial" panose="020B0604020202020204" pitchFamily="34" charset="0"/>
                <a:ea typeface="Roboto Regular"/>
                <a:cs typeface="Arial" panose="020B0604020202020204" pitchFamily="34" charset="0"/>
                <a:sym typeface="Roboto Regular"/>
              </a:defRPr>
            </a:lvl2pPr>
            <a:lvl3pPr marL="1253066" indent="-313266" defTabSz="584200" eaLnBrk="1" hangingPunct="1">
              <a:spcBef>
                <a:spcPts val="2200"/>
              </a:spcBef>
              <a:buSzPct val="75000"/>
              <a:buChar char="•"/>
              <a:defRPr sz="2400">
                <a:solidFill>
                  <a:srgbClr val="414141"/>
                </a:solidFill>
                <a:latin typeface="Arial" panose="020B0604020202020204" pitchFamily="34" charset="0"/>
                <a:ea typeface="Roboto Regular"/>
                <a:cs typeface="Arial" panose="020B0604020202020204" pitchFamily="34" charset="0"/>
                <a:sym typeface="Roboto Regular"/>
              </a:defRPr>
            </a:lvl3pPr>
            <a:lvl4pPr marL="1722966" indent="-313266" defTabSz="584200" eaLnBrk="1" hangingPunct="1">
              <a:spcBef>
                <a:spcPts val="2200"/>
              </a:spcBef>
              <a:buSzPct val="75000"/>
              <a:buChar char="•"/>
              <a:defRPr sz="2400">
                <a:solidFill>
                  <a:srgbClr val="414141"/>
                </a:solidFill>
                <a:latin typeface="Arial" panose="020B0604020202020204" pitchFamily="34" charset="0"/>
                <a:ea typeface="Roboto Regular"/>
                <a:cs typeface="Arial" panose="020B0604020202020204" pitchFamily="34" charset="0"/>
                <a:sym typeface="Roboto Regular"/>
              </a:defRPr>
            </a:lvl4pPr>
            <a:lvl5pPr marL="2192866" indent="-313266" defTabSz="584200" eaLnBrk="1" hangingPunct="1">
              <a:spcBef>
                <a:spcPts val="2200"/>
              </a:spcBef>
              <a:buSzPct val="75000"/>
              <a:buChar char="•"/>
              <a:defRPr sz="2400">
                <a:solidFill>
                  <a:srgbClr val="414141"/>
                </a:solidFill>
                <a:latin typeface="Arial" panose="020B0604020202020204" pitchFamily="34" charset="0"/>
                <a:ea typeface="Roboto Regular"/>
                <a:cs typeface="Arial" panose="020B0604020202020204" pitchFamily="34" charset="0"/>
                <a:sym typeface="Roboto Regular"/>
              </a:defRPr>
            </a:lvl5pPr>
            <a:lvl6pPr marL="26627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6pPr>
            <a:lvl7pPr marL="31326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7pPr>
            <a:lvl8pPr marL="36025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8pPr>
            <a:lvl9pPr marL="40724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9pPr>
          </a:lstStyle>
          <a:p>
            <a:pPr algn="ctr"/>
            <a:r>
              <a:rPr lang="pl-PL" b="1" dirty="0">
                <a:solidFill>
                  <a:schemeClr val="accent3">
                    <a:lumMod val="50000"/>
                  </a:schemeClr>
                </a:solidFill>
              </a:rPr>
              <a:t>ŁĄCZNA KWOTA DOTACJI W LATACH </a:t>
            </a:r>
            <a:br>
              <a:rPr lang="pl-PL" b="1" dirty="0">
                <a:solidFill>
                  <a:schemeClr val="accent3">
                    <a:lumMod val="50000"/>
                  </a:schemeClr>
                </a:solidFill>
              </a:rPr>
            </a:br>
            <a:r>
              <a:rPr lang="pl-PL" b="1" dirty="0">
                <a:solidFill>
                  <a:schemeClr val="accent3">
                    <a:lumMod val="50000"/>
                  </a:schemeClr>
                </a:solidFill>
              </a:rPr>
              <a:t>2015-2020 OK. </a:t>
            </a:r>
            <a:r>
              <a:rPr lang="pl-PL" b="1" dirty="0">
                <a:solidFill>
                  <a:srgbClr val="E2007A"/>
                </a:solidFill>
              </a:rPr>
              <a:t>280 MLN ZŁ.</a:t>
            </a:r>
            <a:endParaRPr lang="pl-PL" dirty="0"/>
          </a:p>
        </p:txBody>
      </p:sp>
      <p:graphicFrame>
        <p:nvGraphicFramePr>
          <p:cNvPr id="8" name="Wykres 7">
            <a:extLst>
              <a:ext uri="{FF2B5EF4-FFF2-40B4-BE49-F238E27FC236}">
                <a16:creationId xmlns:a16="http://schemas.microsoft.com/office/drawing/2014/main" id="{1A35A448-62A2-5719-FDE3-FD0C9EEA6298}"/>
              </a:ext>
            </a:extLst>
          </p:cNvPr>
          <p:cNvGraphicFramePr>
            <a:graphicFrameLocks/>
          </p:cNvGraphicFramePr>
          <p:nvPr>
            <p:extLst>
              <p:ext uri="{D42A27DB-BD31-4B8C-83A1-F6EECF244321}">
                <p14:modId xmlns:p14="http://schemas.microsoft.com/office/powerpoint/2010/main" val="1591736123"/>
              </p:ext>
            </p:extLst>
          </p:nvPr>
        </p:nvGraphicFramePr>
        <p:xfrm>
          <a:off x="359532" y="2243672"/>
          <a:ext cx="8316924" cy="29135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2130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6</a:t>
            </a:fld>
            <a:endParaRPr lang="en-US" dirty="0"/>
          </a:p>
        </p:txBody>
      </p:sp>
      <p:pic>
        <p:nvPicPr>
          <p:cNvPr id="3" name="Picture" title="This slide contains the following visuals: Wykres dobowy zanieczyszczeń powietrza w Krakowie substancji pył zawieszony PM10. Please refer to the notes on this slide for details">
            <a:hlinkClick r:id="rId2"/>
            <a:extLst>
              <a:ext uri="{FF2B5EF4-FFF2-40B4-BE49-F238E27FC236}">
                <a16:creationId xmlns:a16="http://schemas.microsoft.com/office/drawing/2014/main" id="{38444F65-9E5C-028B-E8A3-09E02F604CEF}"/>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125760" y="1487163"/>
            <a:ext cx="8892480" cy="4983541"/>
          </a:xfrm>
          <a:prstGeom prst="rect">
            <a:avLst/>
          </a:prstGeom>
          <a:noFill/>
        </p:spPr>
      </p:pic>
      <p:sp>
        <p:nvSpPr>
          <p:cNvPr id="5" name="pole tekstowe 4">
            <a:extLst>
              <a:ext uri="{FF2B5EF4-FFF2-40B4-BE49-F238E27FC236}">
                <a16:creationId xmlns:a16="http://schemas.microsoft.com/office/drawing/2014/main" id="{DCA26294-2561-BEBF-C4C4-20C6BA10FC0A}"/>
              </a:ext>
            </a:extLst>
          </p:cNvPr>
          <p:cNvSpPr txBox="1"/>
          <p:nvPr/>
        </p:nvSpPr>
        <p:spPr>
          <a:xfrm>
            <a:off x="5292080" y="2276872"/>
            <a:ext cx="3456384" cy="369332"/>
          </a:xfrm>
          <a:prstGeom prst="rect">
            <a:avLst/>
          </a:prstGeom>
          <a:noFill/>
        </p:spPr>
        <p:txBody>
          <a:bodyPr wrap="square" rtlCol="0">
            <a:spAutoFit/>
          </a:bodyPr>
          <a:lstStyle/>
          <a:p>
            <a:r>
              <a:rPr lang="pl-PL" dirty="0"/>
              <a:t>Stacja pomiarowa ul. Krasińskiego</a:t>
            </a:r>
          </a:p>
        </p:txBody>
      </p:sp>
    </p:spTree>
    <p:extLst>
      <p:ext uri="{BB962C8B-B14F-4D97-AF65-F5344CB8AC3E}">
        <p14:creationId xmlns:p14="http://schemas.microsoft.com/office/powerpoint/2010/main" val="3052078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7</a:t>
            </a:fld>
            <a:endParaRPr lang="en-US" dirty="0"/>
          </a:p>
        </p:txBody>
      </p:sp>
      <p:sp>
        <p:nvSpPr>
          <p:cNvPr id="5" name="Tytuł 1">
            <a:extLst>
              <a:ext uri="{FF2B5EF4-FFF2-40B4-BE49-F238E27FC236}">
                <a16:creationId xmlns:a16="http://schemas.microsoft.com/office/drawing/2014/main" id="{AD7A07A7-8249-F527-8B03-3DC1D99A67B4}"/>
              </a:ext>
            </a:extLst>
          </p:cNvPr>
          <p:cNvSpPr txBox="1">
            <a:spLocks/>
          </p:cNvSpPr>
          <p:nvPr/>
        </p:nvSpPr>
        <p:spPr>
          <a:xfrm>
            <a:off x="702001" y="1484784"/>
            <a:ext cx="5814216" cy="5083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b="1" i="1" dirty="0">
                <a:solidFill>
                  <a:schemeClr val="accent3">
                    <a:lumMod val="50000"/>
                  </a:schemeClr>
                </a:solidFill>
                <a:latin typeface="Arial" panose="020B0604020202020204" pitchFamily="34" charset="0"/>
                <a:cs typeface="Arial" panose="020B0604020202020204" pitchFamily="34" charset="0"/>
              </a:rPr>
              <a:t>„ </a:t>
            </a:r>
            <a:r>
              <a:rPr lang="pl-PL" sz="2800" b="1" dirty="0">
                <a:solidFill>
                  <a:schemeClr val="accent3">
                    <a:lumMod val="50000"/>
                  </a:schemeClr>
                </a:solidFill>
                <a:latin typeface="Arial" panose="020B0604020202020204" pitchFamily="34" charset="0"/>
                <a:cs typeface="Arial" panose="020B0604020202020204" pitchFamily="34" charset="0"/>
              </a:rPr>
              <a:t>OBWARZANEK</a:t>
            </a:r>
            <a:r>
              <a:rPr lang="pl-PL" sz="2800" b="1" i="1" dirty="0">
                <a:solidFill>
                  <a:schemeClr val="accent3">
                    <a:lumMod val="50000"/>
                  </a:schemeClr>
                </a:solidFill>
                <a:latin typeface="Arial" panose="020B0604020202020204" pitchFamily="34" charset="0"/>
                <a:cs typeface="Arial" panose="020B0604020202020204" pitchFamily="34" charset="0"/>
              </a:rPr>
              <a:t> </a:t>
            </a:r>
            <a:r>
              <a:rPr lang="pl-PL" sz="2800" b="1" dirty="0">
                <a:solidFill>
                  <a:schemeClr val="accent3">
                    <a:lumMod val="50000"/>
                  </a:schemeClr>
                </a:solidFill>
                <a:latin typeface="Arial" panose="020B0604020202020204" pitchFamily="34" charset="0"/>
                <a:cs typeface="Arial" panose="020B0604020202020204" pitchFamily="34" charset="0"/>
              </a:rPr>
              <a:t>KRAKOWSKI</a:t>
            </a:r>
            <a:r>
              <a:rPr lang="pl-PL" sz="2800" b="1" i="1" dirty="0">
                <a:solidFill>
                  <a:schemeClr val="accent3">
                    <a:lumMod val="50000"/>
                  </a:schemeClr>
                </a:solidFill>
                <a:latin typeface="Arial" panose="020B0604020202020204" pitchFamily="34" charset="0"/>
                <a:cs typeface="Arial" panose="020B0604020202020204" pitchFamily="34" charset="0"/>
              </a:rPr>
              <a:t> ”</a:t>
            </a:r>
            <a:endParaRPr lang="pl-PL" sz="2800" dirty="0"/>
          </a:p>
        </p:txBody>
      </p:sp>
      <p:pic>
        <p:nvPicPr>
          <p:cNvPr id="6" name="Obraz 5">
            <a:extLst>
              <a:ext uri="{FF2B5EF4-FFF2-40B4-BE49-F238E27FC236}">
                <a16:creationId xmlns:a16="http://schemas.microsoft.com/office/drawing/2014/main" id="{D48CED76-89F2-99FA-67E5-B31962CEA7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852" y="2302733"/>
            <a:ext cx="4711996" cy="3070483"/>
          </a:xfrm>
          <a:prstGeom prst="rect">
            <a:avLst/>
          </a:prstGeom>
          <a:ln>
            <a:noFill/>
          </a:ln>
          <a:effectLst>
            <a:outerShdw blurRad="190500" algn="tl" rotWithShape="0">
              <a:srgbClr val="000000">
                <a:alpha val="70000"/>
              </a:srgbClr>
            </a:outerShdw>
          </a:effectLst>
        </p:spPr>
      </p:pic>
      <p:pic>
        <p:nvPicPr>
          <p:cNvPr id="7" name="Symbol zastępczy zawartości 4">
            <a:extLst>
              <a:ext uri="{FF2B5EF4-FFF2-40B4-BE49-F238E27FC236}">
                <a16:creationId xmlns:a16="http://schemas.microsoft.com/office/drawing/2014/main" id="{A490B0CB-3AD3-DC06-D102-F96C90EC7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056" y="2420888"/>
            <a:ext cx="3897797" cy="2598531"/>
          </a:xfrm>
          <a:prstGeom prst="rect">
            <a:avLst/>
          </a:prstGeom>
          <a:ln>
            <a:noFill/>
          </a:ln>
          <a:effectLst>
            <a:outerShdw blurRad="190500" algn="tl" rotWithShape="0">
              <a:srgbClr val="000000">
                <a:alpha val="70000"/>
              </a:srgbClr>
            </a:outerShdw>
          </a:effectLst>
        </p:spPr>
      </p:pic>
      <p:sp>
        <p:nvSpPr>
          <p:cNvPr id="3" name="pole tekstowe 2">
            <a:extLst>
              <a:ext uri="{FF2B5EF4-FFF2-40B4-BE49-F238E27FC236}">
                <a16:creationId xmlns:a16="http://schemas.microsoft.com/office/drawing/2014/main" id="{EFFD368F-A20A-DF80-5B32-8493383B6F49}"/>
              </a:ext>
            </a:extLst>
          </p:cNvPr>
          <p:cNvSpPr txBox="1"/>
          <p:nvPr/>
        </p:nvSpPr>
        <p:spPr>
          <a:xfrm>
            <a:off x="5652120" y="5229200"/>
            <a:ext cx="3096344" cy="923330"/>
          </a:xfrm>
          <a:prstGeom prst="rect">
            <a:avLst/>
          </a:prstGeom>
          <a:noFill/>
        </p:spPr>
        <p:txBody>
          <a:bodyPr wrap="square" rtlCol="0">
            <a:spAutoFit/>
          </a:bodyPr>
          <a:lstStyle/>
          <a:p>
            <a:r>
              <a:rPr lang="pl-PL" dirty="0"/>
              <a:t>Miasto Kraków wraz </a:t>
            </a:r>
            <a:br>
              <a:rPr lang="pl-PL" dirty="0"/>
            </a:br>
            <a:r>
              <a:rPr lang="pl-PL" dirty="0"/>
              <a:t>z przyległymi gminami tworzą Metropolie Krakowską</a:t>
            </a:r>
          </a:p>
        </p:txBody>
      </p:sp>
    </p:spTree>
    <p:extLst>
      <p:ext uri="{BB962C8B-B14F-4D97-AF65-F5344CB8AC3E}">
        <p14:creationId xmlns:p14="http://schemas.microsoft.com/office/powerpoint/2010/main" val="241199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działania Miasta Krakowa</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8</a:t>
            </a:fld>
            <a:endParaRPr lang="en-US" dirty="0"/>
          </a:p>
        </p:txBody>
      </p:sp>
      <p:pic>
        <p:nvPicPr>
          <p:cNvPr id="3" name="Obraz 2">
            <a:extLst>
              <a:ext uri="{FF2B5EF4-FFF2-40B4-BE49-F238E27FC236}">
                <a16:creationId xmlns:a16="http://schemas.microsoft.com/office/drawing/2014/main" id="{1DE6C145-705D-25DC-9D0E-11E96199FA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28800"/>
            <a:ext cx="9144000" cy="3997111"/>
          </a:xfrm>
          <a:prstGeom prst="rect">
            <a:avLst/>
          </a:prstGeom>
        </p:spPr>
      </p:pic>
    </p:spTree>
    <p:extLst>
      <p:ext uri="{BB962C8B-B14F-4D97-AF65-F5344CB8AC3E}">
        <p14:creationId xmlns:p14="http://schemas.microsoft.com/office/powerpoint/2010/main" val="349381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44781-7745-369E-C111-AD523D82BCD4}"/>
              </a:ext>
            </a:extLst>
          </p:cNvPr>
          <p:cNvSpPr>
            <a:spLocks noGrp="1"/>
          </p:cNvSpPr>
          <p:nvPr>
            <p:ph type="title"/>
          </p:nvPr>
        </p:nvSpPr>
        <p:spPr>
          <a:xfrm>
            <a:off x="702000" y="836712"/>
            <a:ext cx="7740000" cy="504056"/>
          </a:xfrm>
        </p:spPr>
        <p:txBody>
          <a:bodyPr>
            <a:normAutofit fontScale="90000"/>
          </a:bodyPr>
          <a:lstStyle/>
          <a:p>
            <a:r>
              <a:rPr lang="pl-PL" dirty="0"/>
              <a:t>Straż Miejska Miasta Krakowa </a:t>
            </a:r>
          </a:p>
        </p:txBody>
      </p:sp>
      <p:sp>
        <p:nvSpPr>
          <p:cNvPr id="4" name="Symbol zastępczy numeru slajdu 3">
            <a:extLst>
              <a:ext uri="{FF2B5EF4-FFF2-40B4-BE49-F238E27FC236}">
                <a16:creationId xmlns:a16="http://schemas.microsoft.com/office/drawing/2014/main" id="{40618B64-69AA-DED9-1073-BCBA7ACDFA33}"/>
              </a:ext>
            </a:extLst>
          </p:cNvPr>
          <p:cNvSpPr>
            <a:spLocks noGrp="1"/>
          </p:cNvSpPr>
          <p:nvPr>
            <p:ph type="sldNum" sz="quarter" idx="12"/>
          </p:nvPr>
        </p:nvSpPr>
        <p:spPr/>
        <p:txBody>
          <a:bodyPr/>
          <a:lstStyle/>
          <a:p>
            <a:fld id="{4FAB73BC-B049-4115-A692-8D63A059BFB8}" type="slidenum">
              <a:rPr lang="en-US" smtClean="0"/>
              <a:t>9</a:t>
            </a:fld>
            <a:endParaRPr lang="en-US" dirty="0"/>
          </a:p>
        </p:txBody>
      </p:sp>
      <p:graphicFrame>
        <p:nvGraphicFramePr>
          <p:cNvPr id="8" name="Diagram 7">
            <a:extLst>
              <a:ext uri="{FF2B5EF4-FFF2-40B4-BE49-F238E27FC236}">
                <a16:creationId xmlns:a16="http://schemas.microsoft.com/office/drawing/2014/main" id="{43EA69CE-C65A-7245-1AEE-1CEF845E716E}"/>
              </a:ext>
            </a:extLst>
          </p:cNvPr>
          <p:cNvGraphicFramePr/>
          <p:nvPr>
            <p:extLst>
              <p:ext uri="{D42A27DB-BD31-4B8C-83A1-F6EECF244321}">
                <p14:modId xmlns:p14="http://schemas.microsoft.com/office/powerpoint/2010/main" val="2507337796"/>
              </p:ext>
            </p:extLst>
          </p:nvPr>
        </p:nvGraphicFramePr>
        <p:xfrm>
          <a:off x="378639" y="1503650"/>
          <a:ext cx="5689200" cy="136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F3A48B4F-E371-FE44-7FA4-738FE7AB5715}"/>
              </a:ext>
            </a:extLst>
          </p:cNvPr>
          <p:cNvGraphicFramePr/>
          <p:nvPr>
            <p:extLst>
              <p:ext uri="{D42A27DB-BD31-4B8C-83A1-F6EECF244321}">
                <p14:modId xmlns:p14="http://schemas.microsoft.com/office/powerpoint/2010/main" val="2566803233"/>
              </p:ext>
            </p:extLst>
          </p:nvPr>
        </p:nvGraphicFramePr>
        <p:xfrm>
          <a:off x="375563" y="3023726"/>
          <a:ext cx="5873162" cy="167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87F2A20B-8E4C-BE87-6CDB-1AEB8EBCD8F6}"/>
              </a:ext>
            </a:extLst>
          </p:cNvPr>
          <p:cNvGraphicFramePr/>
          <p:nvPr>
            <p:extLst>
              <p:ext uri="{D42A27DB-BD31-4B8C-83A1-F6EECF244321}">
                <p14:modId xmlns:p14="http://schemas.microsoft.com/office/powerpoint/2010/main" val="1500816690"/>
              </p:ext>
            </p:extLst>
          </p:nvPr>
        </p:nvGraphicFramePr>
        <p:xfrm>
          <a:off x="204283" y="4845168"/>
          <a:ext cx="4655749" cy="13689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2" name="Obraz 11">
            <a:extLst>
              <a:ext uri="{FF2B5EF4-FFF2-40B4-BE49-F238E27FC236}">
                <a16:creationId xmlns:a16="http://schemas.microsoft.com/office/drawing/2014/main" id="{5BCE68A9-357C-3122-5C5B-2C7C8745577E}"/>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465506" y="1640355"/>
            <a:ext cx="2299855" cy="2766742"/>
          </a:xfrm>
          <a:prstGeom prst="rect">
            <a:avLst/>
          </a:prstGeom>
          <a:ln>
            <a:noFill/>
          </a:ln>
          <a:effectLst>
            <a:softEdge rad="112500"/>
          </a:effectLst>
        </p:spPr>
      </p:pic>
      <p:graphicFrame>
        <p:nvGraphicFramePr>
          <p:cNvPr id="3" name="Diagram 2">
            <a:extLst>
              <a:ext uri="{FF2B5EF4-FFF2-40B4-BE49-F238E27FC236}">
                <a16:creationId xmlns:a16="http://schemas.microsoft.com/office/drawing/2014/main" id="{6AAE9546-FF02-4129-3CC9-15CCADB793DE}"/>
              </a:ext>
            </a:extLst>
          </p:cNvPr>
          <p:cNvGraphicFramePr/>
          <p:nvPr>
            <p:extLst>
              <p:ext uri="{D42A27DB-BD31-4B8C-83A1-F6EECF244321}">
                <p14:modId xmlns:p14="http://schemas.microsoft.com/office/powerpoint/2010/main" val="846267230"/>
              </p:ext>
            </p:extLst>
          </p:nvPr>
        </p:nvGraphicFramePr>
        <p:xfrm>
          <a:off x="5004048" y="4787598"/>
          <a:ext cx="4048378" cy="1484102"/>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0975491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Integralny">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0</TotalTime>
  <Words>1378</Words>
  <Application>Microsoft Office PowerPoint</Application>
  <PresentationFormat>Pokaz na ekranie (4:3)</PresentationFormat>
  <Paragraphs>214</Paragraphs>
  <Slides>42</Slides>
  <Notes>3</Notes>
  <HiddenSlides>1</HiddenSlides>
  <MMClips>1</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42</vt:i4>
      </vt:variant>
    </vt:vector>
  </HeadingPairs>
  <TitlesOfParts>
    <vt:vector size="53" baseType="lpstr">
      <vt:lpstr>Arial</vt:lpstr>
      <vt:lpstr>Arial</vt:lpstr>
      <vt:lpstr>Calibri</vt:lpstr>
      <vt:lpstr>Calibri Light</vt:lpstr>
      <vt:lpstr>Exo</vt:lpstr>
      <vt:lpstr>Google Sans</vt:lpstr>
      <vt:lpstr>Palatino</vt:lpstr>
      <vt:lpstr>Tahoma</vt:lpstr>
      <vt:lpstr>Tw Cen MT</vt:lpstr>
      <vt:lpstr>Wingdings 3</vt:lpstr>
      <vt:lpstr>Integralny</vt:lpstr>
      <vt:lpstr>Praktyczne aspekty kontroli palenisk prowadzonych pod kątem nielegalnego spalania odpadów i naruszania zapisów uchwały antysmogowej</vt:lpstr>
      <vt:lpstr>działania Miasta Krakowa</vt:lpstr>
      <vt:lpstr>działania Miasta Krakowa</vt:lpstr>
      <vt:lpstr>zgłoszenia mieszkańców</vt:lpstr>
      <vt:lpstr>działania Miasta Krakowa</vt:lpstr>
      <vt:lpstr>działania Miasta Krakowa</vt:lpstr>
      <vt:lpstr>działania Miasta Krakowa</vt:lpstr>
      <vt:lpstr>działania Miasta Krakowa</vt:lpstr>
      <vt:lpstr>Straż Miejska Miasta Krakowa </vt:lpstr>
      <vt:lpstr>Planowanie kontroli</vt:lpstr>
      <vt:lpstr>Planowanie kontroli</vt:lpstr>
      <vt:lpstr>Planowanie kontroli</vt:lpstr>
      <vt:lpstr>Gromadzenie danych o kontrolach</vt:lpstr>
      <vt:lpstr>Sprawozdawczość POP</vt:lpstr>
      <vt:lpstr>Działania krótkoterminowe</vt:lpstr>
      <vt:lpstr>Działania krótkoterminowe</vt:lpstr>
      <vt:lpstr>Ochrona danych osobowych</vt:lpstr>
      <vt:lpstr>Ochrona danych osobowych</vt:lpstr>
      <vt:lpstr>Ochrona danych osobowych</vt:lpstr>
      <vt:lpstr>Podstawy prawne działa</vt:lpstr>
      <vt:lpstr>Miejsce kontroli</vt:lpstr>
      <vt:lpstr>Dokumentowanie przebiegu</vt:lpstr>
      <vt:lpstr>Mandat / pouczenie / wniosek ?</vt:lpstr>
      <vt:lpstr>Usiłowanie</vt:lpstr>
      <vt:lpstr>Mandat karny</vt:lpstr>
      <vt:lpstr>Pobieranie prób</vt:lpstr>
      <vt:lpstr>Pomoc socjalna</vt:lpstr>
      <vt:lpstr>Utrudnienie, udaremnienie kontroli</vt:lpstr>
      <vt:lpstr>Utrudnienie, udaremnienie kontroli</vt:lpstr>
      <vt:lpstr>Wykorzystanie urządzeń technicznych</vt:lpstr>
      <vt:lpstr>Wykorzystanie urządzeń technicznych</vt:lpstr>
      <vt:lpstr>Prezentacja programu PowerPoint</vt:lpstr>
      <vt:lpstr>Wykorzystanie urządzeń technicznych</vt:lpstr>
      <vt:lpstr>Wykorzystanie urządzeń technicznych</vt:lpstr>
      <vt:lpstr>Wykorzystanie urządzeń technicznych</vt:lpstr>
      <vt:lpstr>Wykorzystanie urządzeń technicznych</vt:lpstr>
      <vt:lpstr>Wykorzystanie urządzeń technicznych</vt:lpstr>
      <vt:lpstr>Wykorzystanie urządzeń technicznych</vt:lpstr>
      <vt:lpstr>BHP kontroli</vt:lpstr>
      <vt:lpstr>BHP kontroli</vt:lpstr>
      <vt:lpstr>Materiały dydaktyczne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2022-02-18T09:40:50Z</dcterms:created>
  <dcterms:modified xsi:type="dcterms:W3CDTF">2023-11-15T12:36:23Z</dcterms:modified>
</cp:coreProperties>
</file>