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84"/>
  </p:notesMasterIdLst>
  <p:sldIdLst>
    <p:sldId id="256" r:id="rId2"/>
    <p:sldId id="259" r:id="rId3"/>
    <p:sldId id="391" r:id="rId4"/>
    <p:sldId id="409" r:id="rId5"/>
    <p:sldId id="280" r:id="rId6"/>
    <p:sldId id="349" r:id="rId7"/>
    <p:sldId id="350" r:id="rId8"/>
    <p:sldId id="351" r:id="rId9"/>
    <p:sldId id="352" r:id="rId10"/>
    <p:sldId id="353" r:id="rId11"/>
    <p:sldId id="356" r:id="rId12"/>
    <p:sldId id="357" r:id="rId13"/>
    <p:sldId id="358" r:id="rId14"/>
    <p:sldId id="389" r:id="rId15"/>
    <p:sldId id="408" r:id="rId16"/>
    <p:sldId id="410" r:id="rId17"/>
    <p:sldId id="359" r:id="rId18"/>
    <p:sldId id="411" r:id="rId19"/>
    <p:sldId id="385" r:id="rId20"/>
    <p:sldId id="384" r:id="rId21"/>
    <p:sldId id="362" r:id="rId22"/>
    <p:sldId id="412" r:id="rId23"/>
    <p:sldId id="363" r:id="rId24"/>
    <p:sldId id="386" r:id="rId25"/>
    <p:sldId id="413" r:id="rId26"/>
    <p:sldId id="414" r:id="rId27"/>
    <p:sldId id="388" r:id="rId28"/>
    <p:sldId id="387" r:id="rId29"/>
    <p:sldId id="395" r:id="rId30"/>
    <p:sldId id="419" r:id="rId31"/>
    <p:sldId id="420" r:id="rId32"/>
    <p:sldId id="421" r:id="rId33"/>
    <p:sldId id="397" r:id="rId34"/>
    <p:sldId id="398" r:id="rId35"/>
    <p:sldId id="399" r:id="rId36"/>
    <p:sldId id="400" r:id="rId37"/>
    <p:sldId id="415" r:id="rId38"/>
    <p:sldId id="401" r:id="rId39"/>
    <p:sldId id="416" r:id="rId40"/>
    <p:sldId id="402" r:id="rId41"/>
    <p:sldId id="334" r:id="rId42"/>
    <p:sldId id="337" r:id="rId43"/>
    <p:sldId id="336" r:id="rId44"/>
    <p:sldId id="335" r:id="rId45"/>
    <p:sldId id="390" r:id="rId46"/>
    <p:sldId id="338" r:id="rId47"/>
    <p:sldId id="365" r:id="rId48"/>
    <p:sldId id="366" r:id="rId49"/>
    <p:sldId id="367" r:id="rId50"/>
    <p:sldId id="368" r:id="rId51"/>
    <p:sldId id="369" r:id="rId52"/>
    <p:sldId id="370" r:id="rId53"/>
    <p:sldId id="371" r:id="rId54"/>
    <p:sldId id="382" r:id="rId55"/>
    <p:sldId id="378" r:id="rId56"/>
    <p:sldId id="379" r:id="rId57"/>
    <p:sldId id="380" r:id="rId58"/>
    <p:sldId id="375" r:id="rId59"/>
    <p:sldId id="376" r:id="rId60"/>
    <p:sldId id="377" r:id="rId61"/>
    <p:sldId id="403" r:id="rId62"/>
    <p:sldId id="374" r:id="rId63"/>
    <p:sldId id="373" r:id="rId64"/>
    <p:sldId id="372" r:id="rId65"/>
    <p:sldId id="328" r:id="rId66"/>
    <p:sldId id="319" r:id="rId67"/>
    <p:sldId id="320" r:id="rId68"/>
    <p:sldId id="321" r:id="rId69"/>
    <p:sldId id="322" r:id="rId70"/>
    <p:sldId id="323" r:id="rId71"/>
    <p:sldId id="324" r:id="rId72"/>
    <p:sldId id="325" r:id="rId73"/>
    <p:sldId id="326" r:id="rId74"/>
    <p:sldId id="327" r:id="rId75"/>
    <p:sldId id="392" r:id="rId76"/>
    <p:sldId id="393" r:id="rId77"/>
    <p:sldId id="394" r:id="rId78"/>
    <p:sldId id="404" r:id="rId79"/>
    <p:sldId id="405" r:id="rId80"/>
    <p:sldId id="406" r:id="rId81"/>
    <p:sldId id="407" r:id="rId82"/>
    <p:sldId id="257" r:id="rId83"/>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A10"/>
    <a:srgbClr val="002776"/>
    <a:srgbClr val="29619F"/>
    <a:srgbClr val="003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84176" autoAdjust="0"/>
  </p:normalViewPr>
  <p:slideViewPr>
    <p:cSldViewPr>
      <p:cViewPr varScale="1">
        <p:scale>
          <a:sx n="115" d="100"/>
          <a:sy n="115" d="100"/>
        </p:scale>
        <p:origin x="1704" y="108"/>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15.12.2022</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a:t>Przy tworzeniu nowego slajdu używamy funkcji „nowy slad” (druga ikona po lewej na wstędze Narzędzia główne).</a:t>
            </a:r>
          </a:p>
          <a:p>
            <a:r>
              <a:rPr lang="pl-PL" altLang="pl-PL"/>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a:p>
          <a:p>
            <a:r>
              <a:rPr lang="pl-PL" altLang="pl-PL"/>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D3D992CD-8D69-4DDF-A92C-9238B15DFBEE}" type="slidenum">
              <a:rPr lang="pl-PL" smtClean="0"/>
              <a:pPr>
                <a:defRPr/>
              </a:pPr>
              <a:t>6</a:t>
            </a:fld>
            <a:endParaRPr lang="pl-PL"/>
          </a:p>
        </p:txBody>
      </p:sp>
    </p:spTree>
    <p:extLst>
      <p:ext uri="{BB962C8B-B14F-4D97-AF65-F5344CB8AC3E}">
        <p14:creationId xmlns:p14="http://schemas.microsoft.com/office/powerpoint/2010/main" val="377539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a:defRPr/>
            </a:pPr>
            <a:fld id="{D3D992CD-8D69-4DDF-A92C-9238B15DFBEE}" type="slidenum">
              <a:rPr lang="pl-PL" smtClean="0"/>
              <a:pPr>
                <a:defRPr/>
              </a:pPr>
              <a:t>82</a:t>
            </a:fld>
            <a:endParaRPr lang="pl-PL"/>
          </a:p>
        </p:txBody>
      </p:sp>
    </p:spTree>
    <p:extLst>
      <p:ext uri="{BB962C8B-B14F-4D97-AF65-F5344CB8AC3E}">
        <p14:creationId xmlns:p14="http://schemas.microsoft.com/office/powerpoint/2010/main" val="2747676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rostokąt 3"/>
          <p:cNvSpPr/>
          <p:nvPr/>
        </p:nvSpPr>
        <p:spPr>
          <a:xfrm>
            <a:off x="3708400" y="2492375"/>
            <a:ext cx="5010150" cy="2736850"/>
          </a:xfrm>
          <a:prstGeom prst="rect">
            <a:avLst/>
          </a:prstGeom>
          <a:no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rostokąt 4"/>
          <p:cNvSpPr/>
          <p:nvPr/>
        </p:nvSpPr>
        <p:spPr>
          <a:xfrm>
            <a:off x="1412875" y="5426075"/>
            <a:ext cx="7315200" cy="685800"/>
          </a:xfrm>
          <a:prstGeom prst="rect">
            <a:avLst/>
          </a:prstGeom>
          <a:noFill/>
          <a:ln w="6350" cap="rnd" cmpd="sng" algn="ctr">
            <a:solidFill>
              <a:srgbClr val="29619F">
                <a:alpha val="49804"/>
              </a:srgb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ostokąt 5"/>
          <p:cNvSpPr/>
          <p:nvPr/>
        </p:nvSpPr>
        <p:spPr>
          <a:xfrm>
            <a:off x="3708400" y="2492375"/>
            <a:ext cx="228600" cy="2736850"/>
          </a:xfrm>
          <a:prstGeom prst="rect">
            <a:avLst/>
          </a:prstGeom>
          <a:solidFill>
            <a:srgbClr val="002776"/>
          </a:solid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kąt 6"/>
          <p:cNvSpPr/>
          <p:nvPr/>
        </p:nvSpPr>
        <p:spPr>
          <a:xfrm>
            <a:off x="1412875" y="5426075"/>
            <a:ext cx="228600" cy="685800"/>
          </a:xfrm>
          <a:prstGeom prst="rect">
            <a:avLst/>
          </a:prstGeom>
          <a:solidFill>
            <a:srgbClr val="29619F">
              <a:alpha val="50196"/>
            </a:srgb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ytuł 7"/>
          <p:cNvSpPr>
            <a:spLocks noGrp="1"/>
          </p:cNvSpPr>
          <p:nvPr>
            <p:ph type="ctrTitle"/>
          </p:nvPr>
        </p:nvSpPr>
        <p:spPr>
          <a:xfrm>
            <a:off x="3995936" y="2528392"/>
            <a:ext cx="4680520" cy="2664817"/>
          </a:xfrm>
        </p:spPr>
        <p:txBody>
          <a:bodyPr anchor="t">
            <a:normAutofit/>
          </a:bodyPr>
          <a:lstStyle>
            <a:lvl1pPr algn="r">
              <a:defRPr sz="2800" b="1">
                <a:solidFill>
                  <a:srgbClr val="002776"/>
                </a:solidFill>
              </a:defRPr>
            </a:lvl1pPr>
          </a:lstStyle>
          <a:p>
            <a:r>
              <a:rPr lang="pl-PL" dirty="0"/>
              <a:t>Kliknij, aby edytować styl</a:t>
            </a:r>
            <a:endParaRPr lang="en-US" dirty="0"/>
          </a:p>
        </p:txBody>
      </p:sp>
      <p:sp>
        <p:nvSpPr>
          <p:cNvPr id="9" name="Podtytuł 8"/>
          <p:cNvSpPr>
            <a:spLocks noGrp="1"/>
          </p:cNvSpPr>
          <p:nvPr>
            <p:ph type="subTitle" idx="1"/>
          </p:nvPr>
        </p:nvSpPr>
        <p:spPr>
          <a:xfrm>
            <a:off x="1691680" y="5445360"/>
            <a:ext cx="6984775" cy="648000"/>
          </a:xfrm>
          <a:ln>
            <a:noFill/>
          </a:ln>
        </p:spPr>
        <p:txBody>
          <a:bodyPr/>
          <a:lstStyle>
            <a:lvl1pPr marL="0" indent="0" algn="r">
              <a:buNone/>
              <a:defRPr sz="1700">
                <a:solidFill>
                  <a:schemeClr val="tx2">
                    <a:lumMod val="75000"/>
                  </a:schemeClr>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a:t>Kliknij, aby edytować styl wzorca podtytułu</a:t>
            </a:r>
            <a:endParaRPr lang="en-US" dirty="0"/>
          </a:p>
        </p:txBody>
      </p:sp>
      <p:sp>
        <p:nvSpPr>
          <p:cNvPr id="12" name="pole tekstowe 11"/>
          <p:cNvSpPr txBox="1"/>
          <p:nvPr userDrawn="1"/>
        </p:nvSpPr>
        <p:spPr>
          <a:xfrm>
            <a:off x="756027" y="1772816"/>
            <a:ext cx="1047082" cy="323165"/>
          </a:xfrm>
          <a:prstGeom prst="rect">
            <a:avLst/>
          </a:prstGeom>
          <a:noFill/>
        </p:spPr>
        <p:txBody>
          <a:bodyPr wrap="none" rtlCol="0">
            <a:spAutoFit/>
          </a:bodyPr>
          <a:lstStyle/>
          <a:p>
            <a:r>
              <a:rPr lang="pl-PL" sz="1500" b="1" dirty="0">
                <a:solidFill>
                  <a:srgbClr val="040A10"/>
                </a:solidFill>
                <a:effectLst>
                  <a:outerShdw blurRad="38100" dist="38100" dir="2700000" algn="tl">
                    <a:srgbClr val="000000">
                      <a:alpha val="43137"/>
                    </a:srgbClr>
                  </a:outerShdw>
                </a:effectLst>
                <a:latin typeface="Verdana Pro Semibold" panose="020B0704030504040204" pitchFamily="34" charset="0"/>
              </a:rPr>
              <a:t>od</a:t>
            </a:r>
            <a:r>
              <a:rPr lang="pl-PL" sz="1500" b="1" baseline="0" dirty="0">
                <a:solidFill>
                  <a:srgbClr val="040A10"/>
                </a:solidFill>
                <a:effectLst>
                  <a:outerShdw blurRad="38100" dist="38100" dir="2700000" algn="tl">
                    <a:srgbClr val="000000">
                      <a:alpha val="43137"/>
                    </a:srgbClr>
                  </a:outerShdw>
                </a:effectLst>
                <a:latin typeface="Verdana Pro Semibold" panose="020B0704030504040204" pitchFamily="34" charset="0"/>
              </a:rPr>
              <a:t> </a:t>
            </a:r>
            <a:r>
              <a:rPr lang="pl-PL" sz="1500" b="1" dirty="0">
                <a:solidFill>
                  <a:srgbClr val="040A10"/>
                </a:solidFill>
                <a:effectLst>
                  <a:outerShdw blurRad="38100" dist="38100" dir="2700000" algn="tl">
                    <a:srgbClr val="000000">
                      <a:alpha val="43137"/>
                    </a:srgbClr>
                  </a:outerShdw>
                </a:effectLst>
                <a:latin typeface="Verdana Pro Semibold" panose="020B0704030504040204" pitchFamily="34" charset="0"/>
              </a:rPr>
              <a:t>1955</a:t>
            </a:r>
          </a:p>
        </p:txBody>
      </p:sp>
      <p:pic>
        <p:nvPicPr>
          <p:cNvPr id="3" name="Obraz 2"/>
          <p:cNvPicPr>
            <a:picLocks noChangeAspect="1"/>
          </p:cNvPicPr>
          <p:nvPr userDrawn="1"/>
        </p:nvPicPr>
        <p:blipFill>
          <a:blip r:embed="rId3" cstate="print">
            <a:biLevel thresh="75000"/>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496" y="620688"/>
            <a:ext cx="2488145" cy="971179"/>
          </a:xfrm>
          <a:prstGeom prst="rect">
            <a:avLst/>
          </a:prstGeom>
        </p:spPr>
      </p:pic>
    </p:spTree>
    <p:extLst>
      <p:ext uri="{BB962C8B-B14F-4D97-AF65-F5344CB8AC3E}">
        <p14:creationId xmlns:p14="http://schemas.microsoft.com/office/powerpoint/2010/main" val="115423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bg>
      <p:bgRef idx="1001">
        <a:schemeClr val="bg1"/>
      </p:bgRef>
    </p:bg>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p:nvPr>
        </p:nvSpPr>
        <p:spPr bwMode="auto">
          <a:xfrm>
            <a:off x="457200" y="44624"/>
            <a:ext cx="8229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2776"/>
                </a:solidFill>
              </a:defRPr>
            </a:lvl1pPr>
          </a:lstStyle>
          <a:p>
            <a:pPr lvl="0"/>
            <a:r>
              <a:rPr lang="pl-PL" dirty="0"/>
              <a:t>Kliknij, aby edytować styl</a:t>
            </a:r>
            <a:endParaRPr lang="en-US" dirty="0"/>
          </a:p>
        </p:txBody>
      </p:sp>
    </p:spTree>
    <p:extLst>
      <p:ext uri="{BB962C8B-B14F-4D97-AF65-F5344CB8AC3E}">
        <p14:creationId xmlns:p14="http://schemas.microsoft.com/office/powerpoint/2010/main" val="165613991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kład niestandardowy">
    <p:bg>
      <p:bgRef idx="1001">
        <a:schemeClr val="bg1"/>
      </p:bgRef>
    </p:bg>
    <p:spTree>
      <p:nvGrpSpPr>
        <p:cNvPr id="1" name=""/>
        <p:cNvGrpSpPr/>
        <p:nvPr/>
      </p:nvGrpSpPr>
      <p:grpSpPr>
        <a:xfrm>
          <a:off x="0" y="0"/>
          <a:ext cx="0" cy="0"/>
          <a:chOff x="0" y="0"/>
          <a:chExt cx="0" cy="0"/>
        </a:xfrm>
      </p:grpSpPr>
      <p:sp>
        <p:nvSpPr>
          <p:cNvPr id="3" name="pole tekstowe 5"/>
          <p:cNvSpPr txBox="1">
            <a:spLocks noChangeArrowheads="1"/>
          </p:cNvSpPr>
          <p:nvPr/>
        </p:nvSpPr>
        <p:spPr bwMode="auto">
          <a:xfrm>
            <a:off x="1441451" y="401995"/>
            <a:ext cx="6253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b="1" dirty="0">
                <a:solidFill>
                  <a:srgbClr val="002776"/>
                </a:solidFill>
                <a:latin typeface="Verdana" pitchFamily="34" charset="0"/>
              </a:rPr>
              <a:t>INSTYTUT  TECHNOLOGII  PALIW  I  ENERGII</a:t>
            </a:r>
            <a:br>
              <a:rPr lang="pl-PL" b="1" dirty="0">
                <a:solidFill>
                  <a:srgbClr val="002776"/>
                </a:solidFill>
                <a:latin typeface="Verdana" pitchFamily="34" charset="0"/>
              </a:rPr>
            </a:br>
            <a:r>
              <a:rPr lang="pl-PL" sz="1400" b="1" dirty="0">
                <a:solidFill>
                  <a:srgbClr val="002776"/>
                </a:solidFill>
                <a:latin typeface="Verdana" pitchFamily="34" charset="0"/>
              </a:rPr>
              <a:t>ul. Zamkowa 1 • 41-803 Zabrze</a:t>
            </a:r>
          </a:p>
        </p:txBody>
      </p:sp>
      <p:sp>
        <p:nvSpPr>
          <p:cNvPr id="7" name="pole tekstowe 16"/>
          <p:cNvSpPr txBox="1">
            <a:spLocks noChangeArrowheads="1"/>
          </p:cNvSpPr>
          <p:nvPr/>
        </p:nvSpPr>
        <p:spPr bwMode="auto">
          <a:xfrm>
            <a:off x="223838" y="5578355"/>
            <a:ext cx="207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Telefon: 	</a:t>
            </a:r>
            <a:r>
              <a:rPr lang="pl-PL" sz="1200" b="1" dirty="0">
                <a:solidFill>
                  <a:srgbClr val="002776"/>
                </a:solidFill>
                <a:latin typeface="Verdana" pitchFamily="34" charset="0"/>
              </a:rPr>
              <a:t>32 271 00 41</a:t>
            </a:r>
          </a:p>
          <a:p>
            <a:pPr eaLnBrk="1" hangingPunct="1">
              <a:defRPr/>
            </a:pPr>
            <a:r>
              <a:rPr lang="pl-PL" sz="1200" dirty="0">
                <a:solidFill>
                  <a:srgbClr val="002776"/>
                </a:solidFill>
                <a:latin typeface="Verdana" pitchFamily="34" charset="0"/>
              </a:rPr>
              <a:t>Fax: 	</a:t>
            </a:r>
            <a:r>
              <a:rPr lang="pl-PL" sz="1200" b="1" dirty="0">
                <a:solidFill>
                  <a:srgbClr val="002776"/>
                </a:solidFill>
                <a:latin typeface="Verdana" pitchFamily="34" charset="0"/>
              </a:rPr>
              <a:t>32 271 08 09</a:t>
            </a:r>
          </a:p>
        </p:txBody>
      </p:sp>
      <p:sp>
        <p:nvSpPr>
          <p:cNvPr id="8" name="pole tekstowe 17"/>
          <p:cNvSpPr txBox="1">
            <a:spLocks noChangeArrowheads="1"/>
          </p:cNvSpPr>
          <p:nvPr/>
        </p:nvSpPr>
        <p:spPr bwMode="auto">
          <a:xfrm>
            <a:off x="6588125" y="5511571"/>
            <a:ext cx="221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NIP:    	</a:t>
            </a:r>
            <a:r>
              <a:rPr lang="pl-PL" sz="1200" b="1" dirty="0">
                <a:solidFill>
                  <a:srgbClr val="002776"/>
                </a:solidFill>
                <a:latin typeface="Verdana" pitchFamily="34" charset="0"/>
              </a:rPr>
              <a:t>648-000-87-65</a:t>
            </a:r>
          </a:p>
          <a:p>
            <a:pPr eaLnBrk="1" hangingPunct="1">
              <a:defRPr/>
            </a:pPr>
            <a:r>
              <a:rPr lang="pl-PL" sz="1200" dirty="0">
                <a:solidFill>
                  <a:srgbClr val="002776"/>
                </a:solidFill>
                <a:latin typeface="Verdana" pitchFamily="34" charset="0"/>
              </a:rPr>
              <a:t>Regon:	</a:t>
            </a:r>
            <a:r>
              <a:rPr lang="pl-PL" sz="1200" b="1" dirty="0">
                <a:solidFill>
                  <a:srgbClr val="002776"/>
                </a:solidFill>
                <a:latin typeface="Verdana" pitchFamily="34" charset="0"/>
              </a:rPr>
              <a:t>000025945</a:t>
            </a:r>
          </a:p>
          <a:p>
            <a:pPr eaLnBrk="1" hangingPunct="1">
              <a:defRPr/>
            </a:pPr>
            <a:r>
              <a:rPr lang="pl-PL" sz="1200" b="0" dirty="0">
                <a:solidFill>
                  <a:srgbClr val="002776"/>
                </a:solidFill>
                <a:latin typeface="Verdana" pitchFamily="34" charset="0"/>
              </a:rPr>
              <a:t>KRS:</a:t>
            </a:r>
            <a:r>
              <a:rPr lang="pl-PL" sz="1200" b="1" dirty="0">
                <a:solidFill>
                  <a:srgbClr val="002776"/>
                </a:solidFill>
                <a:latin typeface="Verdana" pitchFamily="34" charset="0"/>
              </a:rPr>
              <a:t> 	0000138095</a:t>
            </a:r>
          </a:p>
        </p:txBody>
      </p:sp>
      <p:sp>
        <p:nvSpPr>
          <p:cNvPr id="9" name="pole tekstowe 8"/>
          <p:cNvSpPr txBox="1">
            <a:spLocks noChangeArrowheads="1"/>
          </p:cNvSpPr>
          <p:nvPr/>
        </p:nvSpPr>
        <p:spPr bwMode="auto">
          <a:xfrm>
            <a:off x="3348038" y="1385888"/>
            <a:ext cx="323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801688" algn="l"/>
              </a:tabLst>
              <a:defRPr>
                <a:solidFill>
                  <a:schemeClr val="tx1"/>
                </a:solidFill>
                <a:latin typeface="Myriad Pro" pitchFamily="34" charset="0"/>
              </a:defRPr>
            </a:lvl1pPr>
            <a:lvl2pPr marL="742950" indent="-285750" eaLnBrk="0" hangingPunct="0">
              <a:tabLst>
                <a:tab pos="801688" algn="l"/>
              </a:tabLst>
              <a:defRPr>
                <a:solidFill>
                  <a:schemeClr val="tx1"/>
                </a:solidFill>
                <a:latin typeface="Myriad Pro" pitchFamily="34" charset="0"/>
              </a:defRPr>
            </a:lvl2pPr>
            <a:lvl3pPr marL="1143000" indent="-228600" eaLnBrk="0" hangingPunct="0">
              <a:tabLst>
                <a:tab pos="801688" algn="l"/>
              </a:tabLst>
              <a:defRPr>
                <a:solidFill>
                  <a:schemeClr val="tx1"/>
                </a:solidFill>
                <a:latin typeface="Myriad Pro" pitchFamily="34" charset="0"/>
              </a:defRPr>
            </a:lvl3pPr>
            <a:lvl4pPr marL="1600200" indent="-228600" eaLnBrk="0" hangingPunct="0">
              <a:tabLst>
                <a:tab pos="801688" algn="l"/>
              </a:tabLst>
              <a:defRPr>
                <a:solidFill>
                  <a:schemeClr val="tx1"/>
                </a:solidFill>
                <a:latin typeface="Myriad Pro" pitchFamily="34" charset="0"/>
              </a:defRPr>
            </a:lvl4pPr>
            <a:lvl5pPr marL="2057400" indent="-228600" eaLnBrk="0" hangingPunct="0">
              <a:tabLst>
                <a:tab pos="801688" algn="l"/>
              </a:tabLst>
              <a:defRPr>
                <a:solidFill>
                  <a:schemeClr val="tx1"/>
                </a:solidFill>
                <a:latin typeface="Myriad Pro" pitchFamily="34" charset="0"/>
              </a:defRPr>
            </a:lvl5pPr>
            <a:lvl6pPr marL="2514600" indent="-228600" eaLnBrk="0" fontAlgn="base" hangingPunct="0">
              <a:spcBef>
                <a:spcPct val="0"/>
              </a:spcBef>
              <a:spcAft>
                <a:spcPct val="0"/>
              </a:spcAft>
              <a:tabLst>
                <a:tab pos="801688" algn="l"/>
              </a:tabLst>
              <a:defRPr>
                <a:solidFill>
                  <a:schemeClr val="tx1"/>
                </a:solidFill>
                <a:latin typeface="Myriad Pro" pitchFamily="34" charset="0"/>
              </a:defRPr>
            </a:lvl6pPr>
            <a:lvl7pPr marL="2971800" indent="-228600" eaLnBrk="0" fontAlgn="base" hangingPunct="0">
              <a:spcBef>
                <a:spcPct val="0"/>
              </a:spcBef>
              <a:spcAft>
                <a:spcPct val="0"/>
              </a:spcAft>
              <a:tabLst>
                <a:tab pos="801688" algn="l"/>
              </a:tabLst>
              <a:defRPr>
                <a:solidFill>
                  <a:schemeClr val="tx1"/>
                </a:solidFill>
                <a:latin typeface="Myriad Pro" pitchFamily="34" charset="0"/>
              </a:defRPr>
            </a:lvl7pPr>
            <a:lvl8pPr marL="3429000" indent="-228600" eaLnBrk="0" fontAlgn="base" hangingPunct="0">
              <a:spcBef>
                <a:spcPct val="0"/>
              </a:spcBef>
              <a:spcAft>
                <a:spcPct val="0"/>
              </a:spcAft>
              <a:tabLst>
                <a:tab pos="801688" algn="l"/>
              </a:tabLst>
              <a:defRPr>
                <a:solidFill>
                  <a:schemeClr val="tx1"/>
                </a:solidFill>
                <a:latin typeface="Myriad Pro" pitchFamily="34" charset="0"/>
              </a:defRPr>
            </a:lvl8pPr>
            <a:lvl9pPr marL="3886200" indent="-228600" eaLnBrk="0" fontAlgn="base" hangingPunct="0">
              <a:spcBef>
                <a:spcPct val="0"/>
              </a:spcBef>
              <a:spcAft>
                <a:spcPct val="0"/>
              </a:spcAft>
              <a:tabLst>
                <a:tab pos="801688" algn="l"/>
              </a:tabLst>
              <a:defRPr>
                <a:solidFill>
                  <a:schemeClr val="tx1"/>
                </a:solidFill>
                <a:latin typeface="Myriad Pro" pitchFamily="34" charset="0"/>
              </a:defRPr>
            </a:lvl9pPr>
          </a:lstStyle>
          <a:p>
            <a:pPr eaLnBrk="1" hangingPunct="1">
              <a:defRPr/>
            </a:pPr>
            <a:r>
              <a:rPr lang="pl-PL" sz="1200" dirty="0">
                <a:solidFill>
                  <a:srgbClr val="002776"/>
                </a:solidFill>
                <a:latin typeface="Verdana" pitchFamily="34" charset="0"/>
              </a:rPr>
              <a:t>E-mail:	</a:t>
            </a:r>
            <a:r>
              <a:rPr lang="pl-PL" sz="1200" b="1" dirty="0">
                <a:solidFill>
                  <a:srgbClr val="002776"/>
                </a:solidFill>
                <a:latin typeface="Verdana" pitchFamily="34" charset="0"/>
              </a:rPr>
              <a:t>office@itpe.pl</a:t>
            </a:r>
          </a:p>
          <a:p>
            <a:pPr eaLnBrk="1" hangingPunct="1">
              <a:defRPr/>
            </a:pPr>
            <a:r>
              <a:rPr lang="pl-PL" sz="1200" dirty="0">
                <a:solidFill>
                  <a:srgbClr val="002776"/>
                </a:solidFill>
                <a:latin typeface="Verdana" pitchFamily="34" charset="0"/>
              </a:rPr>
              <a:t>Internet:  </a:t>
            </a:r>
            <a:r>
              <a:rPr lang="pl-PL" sz="1200" b="1" dirty="0">
                <a:solidFill>
                  <a:srgbClr val="002776"/>
                </a:solidFill>
                <a:latin typeface="Verdana" pitchFamily="34" charset="0"/>
              </a:rPr>
              <a:t>www.itpe.pl</a:t>
            </a:r>
          </a:p>
        </p:txBody>
      </p:sp>
      <p:grpSp>
        <p:nvGrpSpPr>
          <p:cNvPr id="5" name="Grupa 4"/>
          <p:cNvGrpSpPr/>
          <p:nvPr userDrawn="1"/>
        </p:nvGrpSpPr>
        <p:grpSpPr>
          <a:xfrm>
            <a:off x="2797994" y="5301207"/>
            <a:ext cx="3197890" cy="924967"/>
            <a:chOff x="2797994" y="5301207"/>
            <a:chExt cx="3197890" cy="924967"/>
          </a:xfrm>
        </p:grpSpPr>
        <p:pic>
          <p:nvPicPr>
            <p:cNvPr id="13" name="Picture 2" descr="C:\Documents and Settings\Grzegorz\Pulpit\LOGOSY\Instytuty badawcze\gwiazda RGI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5301207"/>
              <a:ext cx="919828" cy="9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7994" y="5408487"/>
              <a:ext cx="1413966" cy="801698"/>
            </a:xfrm>
            <a:prstGeom prst="rect">
              <a:avLst/>
            </a:prstGeom>
          </p:spPr>
        </p:pic>
      </p:grpSp>
      <p:sp>
        <p:nvSpPr>
          <p:cNvPr id="11" name="pole tekstowe 5"/>
          <p:cNvSpPr txBox="1">
            <a:spLocks noChangeArrowheads="1"/>
          </p:cNvSpPr>
          <p:nvPr userDrawn="1"/>
        </p:nvSpPr>
        <p:spPr bwMode="auto">
          <a:xfrm>
            <a:off x="0" y="3167390"/>
            <a:ext cx="9136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sz="2800" b="1" dirty="0">
                <a:solidFill>
                  <a:srgbClr val="002776"/>
                </a:solidFill>
                <a:latin typeface="Verdana" pitchFamily="34" charset="0"/>
              </a:rPr>
              <a:t>Serdecznie zapraszamy do współpracy.</a:t>
            </a:r>
            <a:endParaRPr lang="pl-PL" sz="2000" b="1" dirty="0">
              <a:solidFill>
                <a:srgbClr val="002776"/>
              </a:solidFill>
              <a:latin typeface="Verdana" pitchFamily="34" charset="0"/>
            </a:endParaRPr>
          </a:p>
        </p:txBody>
      </p:sp>
    </p:spTree>
    <p:extLst>
      <p:ext uri="{BB962C8B-B14F-4D97-AF65-F5344CB8AC3E}">
        <p14:creationId xmlns:p14="http://schemas.microsoft.com/office/powerpoint/2010/main" val="29781704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BCBCB"/>
            </a:gs>
            <a:gs pos="30000">
              <a:srgbClr val="E7E7E7"/>
            </a:gs>
            <a:gs pos="100000">
              <a:srgbClr val="FFFFFF"/>
            </a:gs>
          </a:gsLst>
          <a:lin ang="16200000" scaled="1"/>
        </a:gradFill>
        <a:effectLst/>
      </p:bgPr>
    </p:bg>
    <p:spTree>
      <p:nvGrpSpPr>
        <p:cNvPr id="1" name=""/>
        <p:cNvGrpSpPr/>
        <p:nvPr/>
      </p:nvGrpSpPr>
      <p:grpSpPr>
        <a:xfrm>
          <a:off x="0" y="0"/>
          <a:ext cx="0" cy="0"/>
          <a:chOff x="0" y="0"/>
          <a:chExt cx="0" cy="0"/>
        </a:xfrm>
      </p:grpSpPr>
      <p:sp>
        <p:nvSpPr>
          <p:cNvPr id="1026" name="Symbol zastępczy tytułu 21"/>
          <p:cNvSpPr>
            <a:spLocks noGrp="1"/>
          </p:cNvSpPr>
          <p:nvPr>
            <p:ph type="title"/>
          </p:nvPr>
        </p:nvSpPr>
        <p:spPr bwMode="auto">
          <a:xfrm>
            <a:off x="457200" y="4445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l-PL" altLang="pl-PL" dirty="0"/>
              <a:t>Kliknij, aby edytować styl</a:t>
            </a:r>
            <a:endParaRPr lang="en-US" altLang="pl-PL" dirty="0"/>
          </a:p>
        </p:txBody>
      </p:sp>
      <p:sp>
        <p:nvSpPr>
          <p:cNvPr id="1027" name="Symbol zastępczy tekstu 12"/>
          <p:cNvSpPr>
            <a:spLocks noGrp="1"/>
          </p:cNvSpPr>
          <p:nvPr>
            <p:ph type="body" idx="1"/>
          </p:nvPr>
        </p:nvSpPr>
        <p:spPr bwMode="auto">
          <a:xfrm>
            <a:off x="457200" y="908050"/>
            <a:ext cx="8229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dirty="0"/>
              <a:t>Kliknij, aby edytować style wzorca tekstu</a:t>
            </a:r>
          </a:p>
          <a:p>
            <a:pPr lvl="1"/>
            <a:r>
              <a:rPr lang="pl-PL" altLang="pl-PL" dirty="0"/>
              <a:t>Drugi poziom</a:t>
            </a:r>
          </a:p>
          <a:p>
            <a:pPr lvl="2"/>
            <a:r>
              <a:rPr lang="pl-PL" altLang="pl-PL" dirty="0"/>
              <a:t>Trzeci poziom</a:t>
            </a:r>
          </a:p>
          <a:p>
            <a:pPr lvl="3"/>
            <a:r>
              <a:rPr lang="pl-PL" altLang="pl-PL" dirty="0"/>
              <a:t>Czwarty poziom</a:t>
            </a:r>
          </a:p>
          <a:p>
            <a:pPr lvl="4"/>
            <a:r>
              <a:rPr lang="pl-PL" altLang="pl-PL" dirty="0"/>
              <a:t>Piąty poziom</a:t>
            </a:r>
            <a:endParaRPr lang="en-US" altLang="pl-PL" dirty="0"/>
          </a:p>
        </p:txBody>
      </p:sp>
      <p:sp>
        <p:nvSpPr>
          <p:cNvPr id="1028" name="Łącznik prostoliniowy 27"/>
          <p:cNvSpPr>
            <a:spLocks noChangeShapeType="1"/>
          </p:cNvSpPr>
          <p:nvPr/>
        </p:nvSpPr>
        <p:spPr bwMode="auto">
          <a:xfrm>
            <a:off x="457200" y="6353175"/>
            <a:ext cx="8229600" cy="0"/>
          </a:xfrm>
          <a:prstGeom prst="line">
            <a:avLst/>
          </a:prstGeom>
          <a:noFill/>
          <a:ln w="9525" algn="ctr">
            <a:solidFill>
              <a:srgbClr val="002776"/>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sp>
        <p:nvSpPr>
          <p:cNvPr id="10" name="Trójkąt równoramienny 9"/>
          <p:cNvSpPr>
            <a:spLocks noChangeAspect="1"/>
          </p:cNvSpPr>
          <p:nvPr/>
        </p:nvSpPr>
        <p:spPr>
          <a:xfrm rot="5400000">
            <a:off x="419100" y="6464300"/>
            <a:ext cx="190500" cy="120650"/>
          </a:xfrm>
          <a:prstGeom prst="triangle">
            <a:avLst>
              <a:gd name="adj" fmla="val 50000"/>
            </a:avLst>
          </a:prstGeom>
          <a:solidFill>
            <a:srgbClr val="040A10"/>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040A10"/>
              </a:solidFill>
            </a:endParaRPr>
          </a:p>
        </p:txBody>
      </p:sp>
      <p:sp>
        <p:nvSpPr>
          <p:cNvPr id="2" name="pole tekstowe 1"/>
          <p:cNvSpPr txBox="1"/>
          <p:nvPr/>
        </p:nvSpPr>
        <p:spPr>
          <a:xfrm>
            <a:off x="525830" y="6386845"/>
            <a:ext cx="2160240" cy="276999"/>
          </a:xfrm>
          <a:prstGeom prst="rect">
            <a:avLst/>
          </a:prstGeom>
          <a:noFill/>
        </p:spPr>
        <p:txBody>
          <a:bodyPr wrap="square" rtlCol="0">
            <a:spAutoFit/>
          </a:bodyPr>
          <a:lstStyle/>
          <a:p>
            <a:fld id="{FAFF5D5C-1270-4CB5-BA9E-D0737BF37112}" type="slidenum">
              <a:rPr lang="pl-PL" sz="1200" b="1" smtClean="0">
                <a:solidFill>
                  <a:srgbClr val="040A10"/>
                </a:solidFill>
              </a:rPr>
              <a:t>‹#›</a:t>
            </a:fld>
            <a:r>
              <a:rPr lang="pl-PL" sz="1200" b="1" dirty="0">
                <a:solidFill>
                  <a:srgbClr val="040A10"/>
                </a:solidFill>
              </a:rPr>
              <a:t>/82</a:t>
            </a:r>
          </a:p>
        </p:txBody>
      </p:sp>
      <p:sp>
        <p:nvSpPr>
          <p:cNvPr id="11" name="pole tekstowe 10"/>
          <p:cNvSpPr txBox="1"/>
          <p:nvPr/>
        </p:nvSpPr>
        <p:spPr>
          <a:xfrm>
            <a:off x="2231740" y="6394539"/>
            <a:ext cx="4680520" cy="261610"/>
          </a:xfrm>
          <a:prstGeom prst="rect">
            <a:avLst/>
          </a:prstGeom>
          <a:noFill/>
        </p:spPr>
        <p:txBody>
          <a:bodyPr wrap="square" rtlCol="0">
            <a:spAutoFit/>
          </a:bodyPr>
          <a:lstStyle/>
          <a:p>
            <a:pPr algn="ctr"/>
            <a:r>
              <a:rPr lang="pl-PL" sz="1100" b="1" dirty="0">
                <a:solidFill>
                  <a:srgbClr val="040A10"/>
                </a:solidFill>
                <a:latin typeface="+mn-lt"/>
              </a:rPr>
              <a:t>… tworzymy i wdrażamy technologie!</a:t>
            </a:r>
          </a:p>
        </p:txBody>
      </p:sp>
      <p:pic>
        <p:nvPicPr>
          <p:cNvPr id="3" name="Obraz 2"/>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107238" y="6402057"/>
            <a:ext cx="1579562" cy="246574"/>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hf hdr="0" dt="0"/>
  <p:txStyles>
    <p:titleStyle>
      <a:lvl1pPr algn="l" rtl="0" eaLnBrk="1" fontAlgn="base" hangingPunct="1">
        <a:spcBef>
          <a:spcPct val="0"/>
        </a:spcBef>
        <a:spcAft>
          <a:spcPct val="0"/>
        </a:spcAft>
        <a:defRPr sz="24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rgbClr val="002776"/>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rgbClr val="002776"/>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rgbClr val="002776"/>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rgbClr val="002776"/>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7.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1.png"/><Relationship Id="rId5" Type="http://schemas.openxmlformats.org/officeDocument/2006/relationships/oleObject" Target="../embeddings/oleObject11.bin"/><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eprel.ec.europa.eu/screen/product/localspaceheater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3995738" y="2528888"/>
            <a:ext cx="4679950" cy="2663825"/>
          </a:xfrm>
        </p:spPr>
        <p:txBody>
          <a:bodyPr/>
          <a:lstStyle/>
          <a:p>
            <a:r>
              <a:rPr lang="pl-PL" altLang="pl-PL" dirty="0">
                <a:solidFill>
                  <a:srgbClr val="040A10"/>
                </a:solidFill>
              </a:rPr>
              <a:t>Urządzenia grzewcze zasilane paliwami stałymi w świetle WIELKOPOLSKICH UCHWAŁ ANTYSMOGOWYCH</a:t>
            </a:r>
          </a:p>
        </p:txBody>
      </p:sp>
      <p:sp>
        <p:nvSpPr>
          <p:cNvPr id="3" name="Podtytuł 2"/>
          <p:cNvSpPr>
            <a:spLocks noGrp="1"/>
          </p:cNvSpPr>
          <p:nvPr>
            <p:ph type="subTitle" idx="1"/>
          </p:nvPr>
        </p:nvSpPr>
        <p:spPr>
          <a:xfrm>
            <a:off x="1692275" y="5445125"/>
            <a:ext cx="6983413" cy="647700"/>
          </a:xfrm>
        </p:spPr>
        <p:txBody>
          <a:bodyPr/>
          <a:lstStyle/>
          <a:p>
            <a:pPr>
              <a:defRPr/>
            </a:pPr>
            <a:r>
              <a:rPr lang="pl-PL" dirty="0">
                <a:solidFill>
                  <a:srgbClr val="040A10"/>
                </a:solidFill>
              </a:rPr>
              <a:t>dr inż. Katarzyna Matuszek</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764704"/>
            <a:ext cx="27146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Kotły c.o. z automatycznym zasypem paliwa - rodzaje </a:t>
            </a:r>
          </a:p>
        </p:txBody>
      </p:sp>
      <p:graphicFrame>
        <p:nvGraphicFramePr>
          <p:cNvPr id="4" name="Object 3" title="Kocioł c.o. z automatycznym zasypem paliwa">
            <a:extLst>
              <a:ext uri="{FF2B5EF4-FFF2-40B4-BE49-F238E27FC236}">
                <a16:creationId xmlns:a16="http://schemas.microsoft.com/office/drawing/2014/main" id="{FE4CB139-8B28-440E-88B5-6A9579D3E0C3}"/>
              </a:ext>
            </a:extLst>
          </p:cNvPr>
          <p:cNvGraphicFramePr>
            <a:graphicFrameLocks noChangeAspect="1"/>
          </p:cNvGraphicFramePr>
          <p:nvPr>
            <p:extLst>
              <p:ext uri="{D42A27DB-BD31-4B8C-83A1-F6EECF244321}">
                <p14:modId xmlns:p14="http://schemas.microsoft.com/office/powerpoint/2010/main" val="2098351725"/>
              </p:ext>
            </p:extLst>
          </p:nvPr>
        </p:nvGraphicFramePr>
        <p:xfrm>
          <a:off x="5795070" y="981224"/>
          <a:ext cx="3184525" cy="4248150"/>
        </p:xfrm>
        <a:graphic>
          <a:graphicData uri="http://schemas.openxmlformats.org/presentationml/2006/ole">
            <mc:AlternateContent xmlns:mc="http://schemas.openxmlformats.org/markup-compatibility/2006">
              <mc:Choice xmlns:v="urn:schemas-microsoft-com:vml" Requires="v">
                <p:oleObj spid="_x0000_s2055" name="Obraz - mapa bitowa" r:id="rId3" imgW="3010320" imgH="3629532" progId="Paint.Picture">
                  <p:embed/>
                </p:oleObj>
              </mc:Choice>
              <mc:Fallback>
                <p:oleObj name="Obraz - mapa bitowa" r:id="rId3" imgW="3010320" imgH="362953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070" y="981224"/>
                        <a:ext cx="31845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title="Palnik kotła c.o. z automatycznym zasypem paliwa">
            <a:extLst>
              <a:ext uri="{FF2B5EF4-FFF2-40B4-BE49-F238E27FC236}">
                <a16:creationId xmlns:a16="http://schemas.microsoft.com/office/drawing/2014/main" id="{66F204F4-3C5B-48A3-BCEC-6DACCF832C3C}"/>
              </a:ext>
            </a:extLst>
          </p:cNvPr>
          <p:cNvGraphicFramePr>
            <a:graphicFrameLocks noChangeAspect="1"/>
          </p:cNvGraphicFramePr>
          <p:nvPr>
            <p:extLst>
              <p:ext uri="{D42A27DB-BD31-4B8C-83A1-F6EECF244321}">
                <p14:modId xmlns:p14="http://schemas.microsoft.com/office/powerpoint/2010/main" val="3693113033"/>
              </p:ext>
            </p:extLst>
          </p:nvPr>
        </p:nvGraphicFramePr>
        <p:xfrm>
          <a:off x="251520" y="1844824"/>
          <a:ext cx="2879725" cy="1223962"/>
        </p:xfrm>
        <a:graphic>
          <a:graphicData uri="http://schemas.openxmlformats.org/presentationml/2006/ole">
            <mc:AlternateContent xmlns:mc="http://schemas.openxmlformats.org/markup-compatibility/2006">
              <mc:Choice xmlns:v="urn:schemas-microsoft-com:vml" Requires="v">
                <p:oleObj spid="_x0000_s2056" name="Obraz - mapa bitowa" r:id="rId5" imgW="4153480" imgH="2000000" progId="Paint.Picture">
                  <p:embed/>
                </p:oleObj>
              </mc:Choice>
              <mc:Fallback>
                <p:oleObj name="Obraz - mapa bitowa" r:id="rId5" imgW="4153480" imgH="2000000"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844824"/>
                        <a:ext cx="2879725"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5" title="Palnik kotła c.o. z automatycznym zasypem paliwa">
            <a:extLst>
              <a:ext uri="{FF2B5EF4-FFF2-40B4-BE49-F238E27FC236}">
                <a16:creationId xmlns:a16="http://schemas.microsoft.com/office/drawing/2014/main" id="{5C2E3603-31F4-40FC-83AA-A40705BD422D}"/>
              </a:ext>
            </a:extLst>
          </p:cNvPr>
          <p:cNvGraphicFramePr>
            <a:graphicFrameLocks noChangeAspect="1"/>
          </p:cNvGraphicFramePr>
          <p:nvPr>
            <p:extLst>
              <p:ext uri="{D42A27DB-BD31-4B8C-83A1-F6EECF244321}">
                <p14:modId xmlns:p14="http://schemas.microsoft.com/office/powerpoint/2010/main" val="3445067193"/>
              </p:ext>
            </p:extLst>
          </p:nvPr>
        </p:nvGraphicFramePr>
        <p:xfrm>
          <a:off x="3131245" y="1844824"/>
          <a:ext cx="2592388" cy="1185862"/>
        </p:xfrm>
        <a:graphic>
          <a:graphicData uri="http://schemas.openxmlformats.org/presentationml/2006/ole">
            <mc:AlternateContent xmlns:mc="http://schemas.openxmlformats.org/markup-compatibility/2006">
              <mc:Choice xmlns:v="urn:schemas-microsoft-com:vml" Requires="v">
                <p:oleObj spid="_x0000_s2057" name="Obraz - mapa bitowa" r:id="rId7" imgW="4295880" imgH="1733400" progId="Paint.Picture">
                  <p:embed/>
                </p:oleObj>
              </mc:Choice>
              <mc:Fallback>
                <p:oleObj name="Obraz - mapa bitowa" r:id="rId7" imgW="4295880" imgH="1733400" progId="Paint.Picture">
                  <p:embed/>
                  <p:pic>
                    <p:nvPicPr>
                      <p:cNvPr id="0" name=""/>
                      <p:cNvPicPr>
                        <a:picLocks noChangeAspect="1" noChangeArrowheads="1"/>
                      </p:cNvPicPr>
                      <p:nvPr/>
                    </p:nvPicPr>
                    <p:blipFill>
                      <a:blip r:embed="rId8"/>
                      <a:srcRect/>
                      <a:stretch>
                        <a:fillRect/>
                      </a:stretch>
                    </p:blipFill>
                    <p:spPr bwMode="auto">
                      <a:xfrm>
                        <a:off x="3131245" y="1844824"/>
                        <a:ext cx="2592388"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title="Palnik kotła c.o. z automatycznym zasypem paliwa">
            <a:extLst>
              <a:ext uri="{FF2B5EF4-FFF2-40B4-BE49-F238E27FC236}">
                <a16:creationId xmlns:a16="http://schemas.microsoft.com/office/drawing/2014/main" id="{2EAD5E2F-EDB1-42E3-9D32-A3094567DF92}"/>
              </a:ext>
            </a:extLst>
          </p:cNvPr>
          <p:cNvGraphicFramePr>
            <a:graphicFrameLocks noChangeAspect="1"/>
          </p:cNvGraphicFramePr>
          <p:nvPr>
            <p:extLst>
              <p:ext uri="{D42A27DB-BD31-4B8C-83A1-F6EECF244321}">
                <p14:modId xmlns:p14="http://schemas.microsoft.com/office/powerpoint/2010/main" val="903460136"/>
              </p:ext>
            </p:extLst>
          </p:nvPr>
        </p:nvGraphicFramePr>
        <p:xfrm>
          <a:off x="322958" y="3500586"/>
          <a:ext cx="2881312" cy="1223963"/>
        </p:xfrm>
        <a:graphic>
          <a:graphicData uri="http://schemas.openxmlformats.org/presentationml/2006/ole">
            <mc:AlternateContent xmlns:mc="http://schemas.openxmlformats.org/markup-compatibility/2006">
              <mc:Choice xmlns:v="urn:schemas-microsoft-com:vml" Requires="v">
                <p:oleObj spid="_x0000_s2058" name="Obraz - mapa bitowa" r:id="rId9" imgW="4552381" imgH="1971950" progId="Paint.Picture">
                  <p:embed/>
                </p:oleObj>
              </mc:Choice>
              <mc:Fallback>
                <p:oleObj name="Obraz - mapa bitowa" r:id="rId9" imgW="4552381" imgH="1971950"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958" y="3500586"/>
                        <a:ext cx="2881312"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7" title="Palnik kotła c.o. z automatycznym zasypem paliwa">
            <a:extLst>
              <a:ext uri="{FF2B5EF4-FFF2-40B4-BE49-F238E27FC236}">
                <a16:creationId xmlns:a16="http://schemas.microsoft.com/office/drawing/2014/main" id="{2C737EE6-CAA5-4E1F-A9C8-C956A8ECCCA5}"/>
              </a:ext>
            </a:extLst>
          </p:cNvPr>
          <p:cNvGraphicFramePr>
            <a:graphicFrameLocks noChangeAspect="1"/>
          </p:cNvGraphicFramePr>
          <p:nvPr>
            <p:extLst>
              <p:ext uri="{D42A27DB-BD31-4B8C-83A1-F6EECF244321}">
                <p14:modId xmlns:p14="http://schemas.microsoft.com/office/powerpoint/2010/main" val="2300565276"/>
              </p:ext>
            </p:extLst>
          </p:nvPr>
        </p:nvGraphicFramePr>
        <p:xfrm>
          <a:off x="3204270" y="3500586"/>
          <a:ext cx="2619375" cy="1098550"/>
        </p:xfrm>
        <a:graphic>
          <a:graphicData uri="http://schemas.openxmlformats.org/presentationml/2006/ole">
            <mc:AlternateContent xmlns:mc="http://schemas.openxmlformats.org/markup-compatibility/2006">
              <mc:Choice xmlns:v="urn:schemas-microsoft-com:vml" Requires="v">
                <p:oleObj spid="_x0000_s2059" name="Obraz - mapa bitowa" r:id="rId11" imgW="4086795" imgH="1714739" progId="Paint.Picture">
                  <p:embed/>
                </p:oleObj>
              </mc:Choice>
              <mc:Fallback>
                <p:oleObj name="Obraz - mapa bitowa" r:id="rId11" imgW="4086795" imgH="1714739" progId="Paint.Pictur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4270" y="3500586"/>
                        <a:ext cx="2619375"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8">
            <a:extLst>
              <a:ext uri="{FF2B5EF4-FFF2-40B4-BE49-F238E27FC236}">
                <a16:creationId xmlns:a16="http://schemas.microsoft.com/office/drawing/2014/main" id="{5A16AC4A-D502-49FB-BACA-31E0A5293DC0}"/>
              </a:ext>
            </a:extLst>
          </p:cNvPr>
          <p:cNvSpPr txBox="1">
            <a:spLocks noChangeArrowheads="1"/>
          </p:cNvSpPr>
          <p:nvPr/>
        </p:nvSpPr>
        <p:spPr bwMode="auto">
          <a:xfrm>
            <a:off x="178495" y="5373836"/>
            <a:ext cx="2493055" cy="369332"/>
          </a:xfrm>
          <a:prstGeom prst="rect">
            <a:avLst/>
          </a:prstGeom>
          <a:solidFill>
            <a:schemeClr val="bg1"/>
          </a:solidFill>
          <a:ln>
            <a:noFill/>
          </a:ln>
          <a:effec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spcBef>
                <a:spcPct val="50000"/>
              </a:spcBef>
            </a:pPr>
            <a:r>
              <a:rPr lang="pl-PL" altLang="pl-PL" dirty="0">
                <a:solidFill>
                  <a:srgbClr val="040A10"/>
                </a:solidFill>
              </a:rPr>
              <a:t>www.pancerpol.com.pl</a:t>
            </a:r>
          </a:p>
        </p:txBody>
      </p:sp>
    </p:spTree>
    <p:extLst>
      <p:ext uri="{BB962C8B-B14F-4D97-AF65-F5344CB8AC3E}">
        <p14:creationId xmlns:p14="http://schemas.microsoft.com/office/powerpoint/2010/main" val="1321250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1800" dirty="0">
                <a:solidFill>
                  <a:srgbClr val="040A10"/>
                </a:solidFill>
                <a:latin typeface="Verdana" pitchFamily="34" charset="0"/>
                <a:ea typeface="Verdana" pitchFamily="34" charset="0"/>
                <a:cs typeface="Verdana" pitchFamily="34" charset="0"/>
              </a:rPr>
              <a:t>Kotły c.o. z automatycznym zasypem paliwa– rodzaje c.d. </a:t>
            </a:r>
          </a:p>
        </p:txBody>
      </p:sp>
      <p:graphicFrame>
        <p:nvGraphicFramePr>
          <p:cNvPr id="4" name="Object 5" title="Kocioł c.o. z automatycznym zasypem paliwa">
            <a:extLst>
              <a:ext uri="{FF2B5EF4-FFF2-40B4-BE49-F238E27FC236}">
                <a16:creationId xmlns:a16="http://schemas.microsoft.com/office/drawing/2014/main" id="{1D4AD187-A74D-463F-A9AE-E704A71CCB8A}"/>
              </a:ext>
            </a:extLst>
          </p:cNvPr>
          <p:cNvGraphicFramePr>
            <a:graphicFrameLocks noChangeAspect="1"/>
          </p:cNvGraphicFramePr>
          <p:nvPr>
            <p:extLst>
              <p:ext uri="{D42A27DB-BD31-4B8C-83A1-F6EECF244321}">
                <p14:modId xmlns:p14="http://schemas.microsoft.com/office/powerpoint/2010/main" val="3877585388"/>
              </p:ext>
            </p:extLst>
          </p:nvPr>
        </p:nvGraphicFramePr>
        <p:xfrm>
          <a:off x="6300192" y="1495241"/>
          <a:ext cx="2777975" cy="3790231"/>
        </p:xfrm>
        <a:graphic>
          <a:graphicData uri="http://schemas.openxmlformats.org/presentationml/2006/ole">
            <mc:AlternateContent xmlns:mc="http://schemas.openxmlformats.org/markup-compatibility/2006">
              <mc:Choice xmlns:v="urn:schemas-microsoft-com:vml" Requires="v">
                <p:oleObj spid="_x0000_s3075" name="Obraz - mapa bitowa" r:id="rId3" imgW="3029373" imgH="3438095" progId="Paint.Picture">
                  <p:embed/>
                </p:oleObj>
              </mc:Choice>
              <mc:Fallback>
                <p:oleObj name="Obraz - mapa bitowa" r:id="rId3" imgW="3029373" imgH="343809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495241"/>
                        <a:ext cx="2777975" cy="3790231"/>
                      </a:xfrm>
                      <a:prstGeom prst="rect">
                        <a:avLst/>
                      </a:prstGeom>
                      <a:noFill/>
                      <a:ln>
                        <a:noFill/>
                      </a:ln>
                      <a:effectLst/>
                    </p:spPr>
                  </p:pic>
                </p:oleObj>
              </mc:Fallback>
            </mc:AlternateContent>
          </a:graphicData>
        </a:graphic>
      </p:graphicFrame>
      <p:pic>
        <p:nvPicPr>
          <p:cNvPr id="5" name="Picture 7" title="Palnik kotła c.o.">
            <a:extLst>
              <a:ext uri="{FF2B5EF4-FFF2-40B4-BE49-F238E27FC236}">
                <a16:creationId xmlns:a16="http://schemas.microsoft.com/office/drawing/2014/main" id="{100EE7CC-71A0-4D13-981A-5056741A7C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505" y="1889317"/>
            <a:ext cx="2970686" cy="160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title="Palnik kotła c.o.">
            <a:extLst>
              <a:ext uri="{FF2B5EF4-FFF2-40B4-BE49-F238E27FC236}">
                <a16:creationId xmlns:a16="http://schemas.microsoft.com/office/drawing/2014/main" id="{DE3BF0BB-293C-4919-8F41-6E7EBDAD0C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9505" y="3518490"/>
            <a:ext cx="2970688" cy="156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title="Kocioł c.o. z automatycznym zasypem paliwa">
            <a:extLst>
              <a:ext uri="{FF2B5EF4-FFF2-40B4-BE49-F238E27FC236}">
                <a16:creationId xmlns:a16="http://schemas.microsoft.com/office/drawing/2014/main" id="{AF64DAB5-FD73-4898-A8B2-3A901E3CB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34" y="1870570"/>
            <a:ext cx="3148767"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44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Kotły c.o. – efektywność energetyczna (</a:t>
            </a:r>
            <a:r>
              <a:rPr lang="pl-PL" sz="2000" dirty="0" err="1">
                <a:solidFill>
                  <a:srgbClr val="040A10"/>
                </a:solidFill>
              </a:rPr>
              <a:t>etykietyzacja</a:t>
            </a:r>
            <a:r>
              <a:rPr lang="pl-PL" sz="2000" dirty="0">
                <a:solidFill>
                  <a:srgbClr val="040A10"/>
                </a:solidFill>
              </a:rPr>
              <a:t>)</a:t>
            </a:r>
          </a:p>
        </p:txBody>
      </p:sp>
      <p:sp>
        <p:nvSpPr>
          <p:cNvPr id="4" name="Text Box 4">
            <a:extLst>
              <a:ext uri="{FF2B5EF4-FFF2-40B4-BE49-F238E27FC236}">
                <a16:creationId xmlns:a16="http://schemas.microsoft.com/office/drawing/2014/main" id="{84FFC1F9-6FB8-4F40-9984-6A7E840C576C}"/>
              </a:ext>
            </a:extLst>
          </p:cNvPr>
          <p:cNvSpPr txBox="1">
            <a:spLocks noChangeArrowheads="1"/>
          </p:cNvSpPr>
          <p:nvPr/>
        </p:nvSpPr>
        <p:spPr bwMode="auto">
          <a:xfrm>
            <a:off x="457200" y="1735137"/>
            <a:ext cx="82296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endParaRPr lang="pl-PL" altLang="pl-PL" dirty="0"/>
          </a:p>
          <a:p>
            <a:r>
              <a:rPr lang="pl-PL" altLang="pl-PL" dirty="0">
                <a:solidFill>
                  <a:srgbClr val="040A10"/>
                </a:solidFill>
              </a:rPr>
              <a:t>Od 1.04.2017r. istnieje wymóg rozporządzenia:</a:t>
            </a:r>
            <a:br>
              <a:rPr lang="pl-PL" altLang="pl-PL" dirty="0">
                <a:solidFill>
                  <a:srgbClr val="040A10"/>
                </a:solidFill>
              </a:rPr>
            </a:br>
            <a:endParaRPr lang="pl-PL" altLang="pl-PL" dirty="0">
              <a:solidFill>
                <a:srgbClr val="040A10"/>
              </a:solidFill>
            </a:endParaRPr>
          </a:p>
          <a:p>
            <a:r>
              <a:rPr lang="pl-PL" altLang="pl-PL" dirty="0">
                <a:solidFill>
                  <a:srgbClr val="040A10"/>
                </a:solidFill>
              </a:rPr>
              <a:t>ROZPORZĄDZENIE DELEGOWANE KOMISJI (UE) 2015/1187 z dnia 27 kwietnia 2015 r. uzupełniające dyrektywę Parlamentu Europejskiego i Rady 2010/30/UE w odniesieniu do etykiet efektywności energetycznej dla kotłów na paliwo stałe i zestawów zawierających kocioł na paliwo stałe, ogrzewacze dodatkowe, regulatory temperatury i urządzenia słoneczne. </a:t>
            </a:r>
          </a:p>
          <a:p>
            <a:endParaRPr lang="pl-PL" altLang="pl-PL" dirty="0">
              <a:solidFill>
                <a:srgbClr val="040A10"/>
              </a:solidFill>
            </a:endParaRPr>
          </a:p>
          <a:p>
            <a:r>
              <a:rPr lang="pl-PL" altLang="pl-PL" dirty="0">
                <a:solidFill>
                  <a:srgbClr val="040A10"/>
                </a:solidFill>
              </a:rPr>
              <a:t>Generalnie, dla urządzeń grzewczych, rozporządzenie to wprowadza konieczność zamieszczania etykiety z oznaczeniem np. A+, A, B (podobnie jak dla pralki czy lodówki). </a:t>
            </a:r>
          </a:p>
        </p:txBody>
      </p:sp>
    </p:spTree>
    <p:extLst>
      <p:ext uri="{BB962C8B-B14F-4D97-AF65-F5344CB8AC3E}">
        <p14:creationId xmlns:p14="http://schemas.microsoft.com/office/powerpoint/2010/main" val="270906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1800" dirty="0">
                <a:solidFill>
                  <a:srgbClr val="040A10"/>
                </a:solidFill>
                <a:latin typeface="Verdana" pitchFamily="34" charset="0"/>
                <a:ea typeface="Verdana" pitchFamily="34" charset="0"/>
                <a:cs typeface="Verdana" pitchFamily="34" charset="0"/>
              </a:rPr>
              <a:t>Kotły c.o. – efektywność energetyczna (</a:t>
            </a:r>
            <a:r>
              <a:rPr lang="pl-PL" sz="1800" dirty="0" err="1">
                <a:solidFill>
                  <a:srgbClr val="040A10"/>
                </a:solidFill>
                <a:latin typeface="Verdana" pitchFamily="34" charset="0"/>
                <a:ea typeface="Verdana" pitchFamily="34" charset="0"/>
                <a:cs typeface="Verdana" pitchFamily="34" charset="0"/>
              </a:rPr>
              <a:t>etykietyzacja</a:t>
            </a:r>
            <a:r>
              <a:rPr lang="pl-PL" sz="1800" dirty="0">
                <a:solidFill>
                  <a:srgbClr val="040A10"/>
                </a:solidFill>
                <a:latin typeface="Verdana" pitchFamily="34" charset="0"/>
                <a:ea typeface="Verdana" pitchFamily="34" charset="0"/>
                <a:cs typeface="Verdana" pitchFamily="34" charset="0"/>
              </a:rPr>
              <a:t>) c.d.</a:t>
            </a:r>
          </a:p>
        </p:txBody>
      </p:sp>
      <p:pic>
        <p:nvPicPr>
          <p:cNvPr id="4" name="Object 4">
            <a:extLst>
              <a:ext uri="{FF2B5EF4-FFF2-40B4-BE49-F238E27FC236}">
                <a16:creationId xmlns:a16="http://schemas.microsoft.com/office/drawing/2014/main" id="{91EF351B-5F4C-49C6-8BC3-E738181EA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669448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ject 5" descr="Efektywność energetyczna określa z jaką efektywnością pracuje urządzenie przy ogrzewaniu domu w sezonie grzewczym – tzw. sezonowa efektywność energetyczna " title="Tabela klasy efektywności energetycnej kotłów na paliwo stałe">
            <a:extLst>
              <a:ext uri="{FF2B5EF4-FFF2-40B4-BE49-F238E27FC236}">
                <a16:creationId xmlns:a16="http://schemas.microsoft.com/office/drawing/2014/main" id="{FA986F2A-1553-4630-A00B-3A9240314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50" y="2780506"/>
            <a:ext cx="6048375"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ject 3" title="Etykieta energetyczna">
            <a:extLst>
              <a:ext uri="{FF2B5EF4-FFF2-40B4-BE49-F238E27FC236}">
                <a16:creationId xmlns:a16="http://schemas.microsoft.com/office/drawing/2014/main" id="{3ABC1CDD-608C-45CF-AA1B-12A603D61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612" y="1483519"/>
            <a:ext cx="210978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99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Kotły c.o. – baza EPREL</a:t>
            </a:r>
          </a:p>
        </p:txBody>
      </p:sp>
      <p:pic>
        <p:nvPicPr>
          <p:cNvPr id="7" name="Obraz 6" title="Etykieta energetyczna"/>
          <p:cNvPicPr/>
          <p:nvPr/>
        </p:nvPicPr>
        <p:blipFill>
          <a:blip r:embed="rId2" cstate="print">
            <a:extLst>
              <a:ext uri="{28A0092B-C50C-407E-A947-70E740481C1C}">
                <a14:useLocalDpi xmlns:a14="http://schemas.microsoft.com/office/drawing/2010/main" val="0"/>
              </a:ext>
            </a:extLst>
          </a:blip>
          <a:stretch>
            <a:fillRect/>
          </a:stretch>
        </p:blipFill>
        <p:spPr>
          <a:xfrm>
            <a:off x="5580112" y="3140968"/>
            <a:ext cx="2088232" cy="3100690"/>
          </a:xfrm>
          <a:prstGeom prst="rect">
            <a:avLst/>
          </a:prstGeom>
        </p:spPr>
      </p:pic>
      <p:sp>
        <p:nvSpPr>
          <p:cNvPr id="3" name="pole tekstowe 2"/>
          <p:cNvSpPr txBox="1"/>
          <p:nvPr/>
        </p:nvSpPr>
        <p:spPr>
          <a:xfrm>
            <a:off x="539552" y="1124744"/>
            <a:ext cx="8208912" cy="2146742"/>
          </a:xfrm>
          <a:prstGeom prst="rect">
            <a:avLst/>
          </a:prstGeom>
          <a:noFill/>
        </p:spPr>
        <p:txBody>
          <a:bodyPr wrap="square" rtlCol="0">
            <a:spAutoFit/>
          </a:bodyPr>
          <a:lstStyle/>
          <a:p>
            <a:pPr>
              <a:lnSpc>
                <a:spcPct val="150000"/>
              </a:lnSpc>
            </a:pPr>
            <a:r>
              <a:rPr lang="pl-PL" dirty="0">
                <a:solidFill>
                  <a:srgbClr val="040A10"/>
                </a:solidFill>
              </a:rPr>
              <a:t>W sieci internetowej na stronach Komisji Europejskiej powstał </a:t>
            </a:r>
            <a:r>
              <a:rPr lang="pl-PL" b="1" dirty="0">
                <a:solidFill>
                  <a:srgbClr val="040A10"/>
                </a:solidFill>
              </a:rPr>
              <a:t>„europejski rejestr produktów do celów etykietowania energetycznego” EPREL</a:t>
            </a:r>
            <a:r>
              <a:rPr lang="pl-PL" dirty="0">
                <a:solidFill>
                  <a:srgbClr val="040A10"/>
                </a:solidFill>
              </a:rPr>
              <a:t>. Jeśli więc chcemy sprawdzić konkretny model kotła c.o., wchodzimy na stronę:</a:t>
            </a:r>
          </a:p>
          <a:p>
            <a:pPr>
              <a:lnSpc>
                <a:spcPct val="150000"/>
              </a:lnSpc>
            </a:pPr>
            <a:endParaRPr lang="pl-PL" sz="1100" dirty="0">
              <a:solidFill>
                <a:srgbClr val="040A10"/>
              </a:solidFill>
            </a:endParaRPr>
          </a:p>
          <a:p>
            <a:r>
              <a:rPr lang="pl-PL" dirty="0">
                <a:solidFill>
                  <a:srgbClr val="040A10"/>
                </a:solidFill>
              </a:rPr>
              <a:t>https://eprel.ec.europa.eu/screen/product/solidfuelboilers</a:t>
            </a:r>
          </a:p>
          <a:p>
            <a:endParaRPr lang="pl-PL" dirty="0"/>
          </a:p>
        </p:txBody>
      </p:sp>
      <p:pic>
        <p:nvPicPr>
          <p:cNvPr id="8" name="Obraz 7"/>
          <p:cNvPicPr/>
          <p:nvPr/>
        </p:nvPicPr>
        <p:blipFill>
          <a:blip r:embed="rId3">
            <a:extLst>
              <a:ext uri="{28A0092B-C50C-407E-A947-70E740481C1C}">
                <a14:useLocalDpi xmlns:a14="http://schemas.microsoft.com/office/drawing/2010/main" val="0"/>
              </a:ext>
            </a:extLst>
          </a:blip>
          <a:stretch>
            <a:fillRect/>
          </a:stretch>
        </p:blipFill>
        <p:spPr>
          <a:xfrm>
            <a:off x="1115616" y="3140968"/>
            <a:ext cx="2232248" cy="3100690"/>
          </a:xfrm>
          <a:prstGeom prst="rect">
            <a:avLst/>
          </a:prstGeom>
          <a:ln>
            <a:solidFill>
              <a:schemeClr val="tx1"/>
            </a:solidFill>
          </a:ln>
        </p:spPr>
      </p:pic>
    </p:spTree>
    <p:extLst>
      <p:ext uri="{BB962C8B-B14F-4D97-AF65-F5344CB8AC3E}">
        <p14:creationId xmlns:p14="http://schemas.microsoft.com/office/powerpoint/2010/main" val="212347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pPr>
              <a:lnSpc>
                <a:spcPct val="150000"/>
              </a:lnSpc>
            </a:pPr>
            <a:r>
              <a:rPr lang="pl-PL" sz="1400" dirty="0">
                <a:solidFill>
                  <a:srgbClr val="040A10"/>
                </a:solidFill>
              </a:rPr>
              <a:t>Kotły c.o. – tabliczka znamionowa wymagania wg PN-EN 303-5:2012</a:t>
            </a:r>
          </a:p>
        </p:txBody>
      </p:sp>
      <p:sp>
        <p:nvSpPr>
          <p:cNvPr id="4" name="Text Box 8">
            <a:extLst>
              <a:ext uri="{FF2B5EF4-FFF2-40B4-BE49-F238E27FC236}">
                <a16:creationId xmlns:a16="http://schemas.microsoft.com/office/drawing/2014/main" id="{8BE10DA8-1E7A-4B27-BF60-1D99D00A4BC1}"/>
              </a:ext>
            </a:extLst>
          </p:cNvPr>
          <p:cNvSpPr txBox="1">
            <a:spLocks noChangeArrowheads="1"/>
          </p:cNvSpPr>
          <p:nvPr/>
        </p:nvSpPr>
        <p:spPr bwMode="auto">
          <a:xfrm>
            <a:off x="395536" y="892771"/>
            <a:ext cx="8291264" cy="484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nSpc>
                <a:spcPct val="150000"/>
              </a:lnSpc>
            </a:pPr>
            <a:r>
              <a:rPr lang="pl-PL" altLang="pl-PL" sz="1600" dirty="0">
                <a:solidFill>
                  <a:srgbClr val="040A10"/>
                </a:solidFill>
              </a:rPr>
              <a:t>Pkt. 7 - każdy kocioł powinien być zaopatrzony w tabliczkę znamionową, która powinna być napisana w języku kraju, w którym kocioł zostanie zainstalowany i umieszczona w dostępnym miejscu.</a:t>
            </a:r>
          </a:p>
          <a:p>
            <a:pPr>
              <a:lnSpc>
                <a:spcPct val="150000"/>
              </a:lnSpc>
            </a:pPr>
            <a:endParaRPr lang="pl-PL" altLang="pl-PL" sz="1600" dirty="0"/>
          </a:p>
          <a:p>
            <a:pPr>
              <a:lnSpc>
                <a:spcPct val="150000"/>
              </a:lnSpc>
            </a:pPr>
            <a:r>
              <a:rPr lang="pl-PL" altLang="pl-PL" sz="1600" dirty="0">
                <a:solidFill>
                  <a:srgbClr val="040A10"/>
                </a:solidFill>
              </a:rPr>
              <a:t>Powinna zawierać co najmniej następujące informacje:</a:t>
            </a:r>
          </a:p>
          <a:p>
            <a:pPr>
              <a:lnSpc>
                <a:spcPct val="150000"/>
              </a:lnSpc>
            </a:pPr>
            <a:r>
              <a:rPr lang="pl-PL" altLang="pl-PL" sz="1600" dirty="0">
                <a:solidFill>
                  <a:srgbClr val="040A10"/>
                </a:solidFill>
              </a:rPr>
              <a:t>- nazwę i adres firmy producenta i ewentualnie znak firmowy producenta,</a:t>
            </a:r>
          </a:p>
          <a:p>
            <a:pPr>
              <a:lnSpc>
                <a:spcPct val="150000"/>
              </a:lnSpc>
            </a:pPr>
            <a:r>
              <a:rPr lang="pl-PL" altLang="pl-PL" sz="1600" dirty="0">
                <a:solidFill>
                  <a:srgbClr val="040A10"/>
                </a:solidFill>
              </a:rPr>
              <a:t>- znak handlowy, pod którym kocioł grzewczy jest sprzedawany i typ kotła,</a:t>
            </a:r>
          </a:p>
          <a:p>
            <a:pPr>
              <a:lnSpc>
                <a:spcPct val="150000"/>
              </a:lnSpc>
            </a:pPr>
            <a:r>
              <a:rPr lang="pl-PL" altLang="pl-PL" sz="1600" dirty="0">
                <a:solidFill>
                  <a:srgbClr val="040A10"/>
                </a:solidFill>
              </a:rPr>
              <a:t>- numer seryjny i rok budowy (dopuszczalne jest stosowanie kodu ustalonego przez producenta),</a:t>
            </a:r>
          </a:p>
          <a:p>
            <a:pPr>
              <a:lnSpc>
                <a:spcPct val="150000"/>
              </a:lnSpc>
            </a:pPr>
            <a:r>
              <a:rPr lang="pl-PL" altLang="pl-PL" sz="1600" dirty="0">
                <a:solidFill>
                  <a:srgbClr val="040A10"/>
                </a:solidFill>
              </a:rPr>
              <a:t>- nominalną moc cieplną lub zakres mocy cieplnej, w kW, dla każdego rodzaju paliwa,</a:t>
            </a:r>
          </a:p>
          <a:p>
            <a:pPr>
              <a:lnSpc>
                <a:spcPct val="150000"/>
              </a:lnSpc>
            </a:pPr>
            <a:r>
              <a:rPr lang="pl-PL" altLang="pl-PL" sz="1600" dirty="0">
                <a:solidFill>
                  <a:srgbClr val="040A10"/>
                </a:solidFill>
              </a:rPr>
              <a:t>- klasę kotła dla każdego rodzaju paliwa,</a:t>
            </a:r>
          </a:p>
          <a:p>
            <a:pPr>
              <a:lnSpc>
                <a:spcPct val="150000"/>
              </a:lnSpc>
            </a:pPr>
            <a:r>
              <a:rPr lang="pl-PL" altLang="pl-PL" sz="1600" dirty="0">
                <a:solidFill>
                  <a:srgbClr val="040A10"/>
                </a:solidFill>
              </a:rPr>
              <a:t>- maksymalne dopuszczalne ciśnienie robocze, w barach,</a:t>
            </a:r>
          </a:p>
          <a:p>
            <a:pPr>
              <a:lnSpc>
                <a:spcPct val="150000"/>
              </a:lnSpc>
            </a:pPr>
            <a:r>
              <a:rPr lang="pl-PL" altLang="pl-PL" sz="1600" dirty="0">
                <a:solidFill>
                  <a:srgbClr val="040A10"/>
                </a:solidFill>
              </a:rPr>
              <a:t>- maksymalną dopuszczalną temperaturę roboczą, w </a:t>
            </a:r>
            <a:r>
              <a:rPr lang="pl-PL" altLang="pl-PL" sz="1600" baseline="30000" dirty="0" err="1">
                <a:solidFill>
                  <a:srgbClr val="040A10"/>
                </a:solidFill>
              </a:rPr>
              <a:t>o</a:t>
            </a:r>
            <a:r>
              <a:rPr lang="pl-PL" altLang="pl-PL" sz="1600" dirty="0" err="1">
                <a:solidFill>
                  <a:srgbClr val="040A10"/>
                </a:solidFill>
              </a:rPr>
              <a:t>C</a:t>
            </a:r>
            <a:r>
              <a:rPr lang="pl-PL" altLang="pl-PL" sz="1600" dirty="0">
                <a:solidFill>
                  <a:srgbClr val="040A10"/>
                </a:solidFill>
              </a:rPr>
              <a:t>,</a:t>
            </a:r>
          </a:p>
        </p:txBody>
      </p:sp>
    </p:spTree>
    <p:extLst>
      <p:ext uri="{BB962C8B-B14F-4D97-AF65-F5344CB8AC3E}">
        <p14:creationId xmlns:p14="http://schemas.microsoft.com/office/powerpoint/2010/main" val="358679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pPr>
              <a:lnSpc>
                <a:spcPct val="150000"/>
              </a:lnSpc>
            </a:pPr>
            <a:r>
              <a:rPr lang="pl-PL" sz="1400" dirty="0">
                <a:solidFill>
                  <a:srgbClr val="040A10"/>
                </a:solidFill>
              </a:rPr>
              <a:t>Kotły c.o. – tabliczka znamionowa wymagania wg PN-EN 303-5:2012 c.d.</a:t>
            </a:r>
          </a:p>
        </p:txBody>
      </p:sp>
      <p:sp>
        <p:nvSpPr>
          <p:cNvPr id="4" name="Text Box 8">
            <a:extLst>
              <a:ext uri="{FF2B5EF4-FFF2-40B4-BE49-F238E27FC236}">
                <a16:creationId xmlns:a16="http://schemas.microsoft.com/office/drawing/2014/main" id="{8BE10DA8-1E7A-4B27-BF60-1D99D00A4BC1}"/>
              </a:ext>
            </a:extLst>
          </p:cNvPr>
          <p:cNvSpPr txBox="1">
            <a:spLocks noChangeArrowheads="1"/>
          </p:cNvSpPr>
          <p:nvPr/>
        </p:nvSpPr>
        <p:spPr bwMode="auto">
          <a:xfrm>
            <a:off x="395536" y="892771"/>
            <a:ext cx="8291264" cy="337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nSpc>
                <a:spcPct val="150000"/>
              </a:lnSpc>
            </a:pPr>
            <a:r>
              <a:rPr lang="pl-PL" altLang="pl-PL" sz="1600" dirty="0">
                <a:solidFill>
                  <a:srgbClr val="040A10"/>
                </a:solidFill>
              </a:rPr>
              <a:t>- pojemność wodną, w l,</a:t>
            </a:r>
          </a:p>
          <a:p>
            <a:pPr>
              <a:lnSpc>
                <a:spcPct val="150000"/>
              </a:lnSpc>
            </a:pPr>
            <a:r>
              <a:rPr lang="pl-PL" altLang="pl-PL" sz="1600" dirty="0">
                <a:solidFill>
                  <a:srgbClr val="040A10"/>
                </a:solidFill>
              </a:rPr>
              <a:t>- zasilanie elektryczne (V, </a:t>
            </a:r>
            <a:r>
              <a:rPr lang="pl-PL" altLang="pl-PL" sz="1600" dirty="0" err="1">
                <a:solidFill>
                  <a:srgbClr val="040A10"/>
                </a:solidFill>
              </a:rPr>
              <a:t>Hz</a:t>
            </a:r>
            <a:r>
              <a:rPr lang="pl-PL" altLang="pl-PL" sz="1600" dirty="0">
                <a:solidFill>
                  <a:srgbClr val="040A10"/>
                </a:solidFill>
              </a:rPr>
              <a:t>, A) i pobór mocy, w </a:t>
            </a:r>
            <a:r>
              <a:rPr lang="pl-PL" altLang="pl-PL" sz="1600" dirty="0" err="1">
                <a:solidFill>
                  <a:srgbClr val="040A10"/>
                </a:solidFill>
              </a:rPr>
              <a:t>W</a:t>
            </a:r>
            <a:r>
              <a:rPr lang="pl-PL" altLang="pl-PL" sz="1600" dirty="0">
                <a:solidFill>
                  <a:srgbClr val="040A10"/>
                </a:solidFill>
              </a:rPr>
              <a:t>,</a:t>
            </a:r>
          </a:p>
          <a:p>
            <a:pPr>
              <a:lnSpc>
                <a:spcPct val="150000"/>
              </a:lnSpc>
            </a:pPr>
            <a:r>
              <a:rPr lang="pl-PL" altLang="pl-PL" sz="1600" dirty="0">
                <a:solidFill>
                  <a:srgbClr val="040A10"/>
                </a:solidFill>
              </a:rPr>
              <a:t>- klasę paliwa według Rozdziału 1, a w przypadku paliwa klasy E, rodzaj paliwa do badań.</a:t>
            </a:r>
          </a:p>
          <a:p>
            <a:pPr>
              <a:lnSpc>
                <a:spcPct val="150000"/>
              </a:lnSpc>
            </a:pPr>
            <a:endParaRPr lang="pl-PL" altLang="pl-PL" sz="1600" dirty="0">
              <a:solidFill>
                <a:srgbClr val="040A10"/>
              </a:solidFill>
            </a:endParaRPr>
          </a:p>
          <a:p>
            <a:pPr>
              <a:lnSpc>
                <a:spcPct val="150000"/>
              </a:lnSpc>
            </a:pPr>
            <a:r>
              <a:rPr lang="pl-PL" altLang="pl-PL" sz="1600" dirty="0">
                <a:solidFill>
                  <a:srgbClr val="040A10"/>
                </a:solidFill>
              </a:rPr>
              <a:t>Tabliczka powinna być wykonana z odpowiednio trwałego materiału i z trwałymi napisami. Napisy powinny być odporne na ścieranie. W normalnych warunkach użytkowania tabliczka nie powinna się odbarwiać w stopniu utrudniającym odczytanie danych.</a:t>
            </a:r>
          </a:p>
          <a:p>
            <a:pPr>
              <a:lnSpc>
                <a:spcPct val="150000"/>
              </a:lnSpc>
            </a:pPr>
            <a:endParaRPr lang="pl-PL" altLang="pl-PL" sz="1600" dirty="0">
              <a:solidFill>
                <a:srgbClr val="040A10"/>
              </a:solidFill>
            </a:endParaRPr>
          </a:p>
          <a:p>
            <a:pPr>
              <a:lnSpc>
                <a:spcPct val="150000"/>
              </a:lnSpc>
            </a:pPr>
            <a:r>
              <a:rPr lang="pl-PL" altLang="pl-PL" sz="1600" dirty="0">
                <a:solidFill>
                  <a:srgbClr val="040A10"/>
                </a:solidFill>
              </a:rPr>
              <a:t>Tabliczki samoprzylepne nie powinny odklejać się pod wpływem wilgoci i temperatury. </a:t>
            </a:r>
          </a:p>
        </p:txBody>
      </p:sp>
    </p:spTree>
    <p:extLst>
      <p:ext uri="{BB962C8B-B14F-4D97-AF65-F5344CB8AC3E}">
        <p14:creationId xmlns:p14="http://schemas.microsoft.com/office/powerpoint/2010/main" val="3672785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Kotły c.o. – norma vs. prawo</a:t>
            </a:r>
          </a:p>
        </p:txBody>
      </p:sp>
      <p:graphicFrame>
        <p:nvGraphicFramePr>
          <p:cNvPr id="4" name="Object 1585" title="Tabela granicznych wartości emisji zanieczyszczeń wg PN-EN 303-5:2012">
            <a:extLst>
              <a:ext uri="{FF2B5EF4-FFF2-40B4-BE49-F238E27FC236}">
                <a16:creationId xmlns:a16="http://schemas.microsoft.com/office/drawing/2014/main" id="{AA87F7EF-403C-440B-B0D4-741275FD4827}"/>
              </a:ext>
            </a:extLst>
          </p:cNvPr>
          <p:cNvGraphicFramePr>
            <a:graphicFrameLocks noChangeAspect="1"/>
          </p:cNvGraphicFramePr>
          <p:nvPr>
            <p:extLst>
              <p:ext uri="{D42A27DB-BD31-4B8C-83A1-F6EECF244321}">
                <p14:modId xmlns:p14="http://schemas.microsoft.com/office/powerpoint/2010/main" val="2099439125"/>
              </p:ext>
            </p:extLst>
          </p:nvPr>
        </p:nvGraphicFramePr>
        <p:xfrm>
          <a:off x="23563" y="764704"/>
          <a:ext cx="8729134" cy="3528392"/>
        </p:xfrm>
        <a:graphic>
          <a:graphicData uri="http://schemas.openxmlformats.org/presentationml/2006/ole">
            <mc:AlternateContent xmlns:mc="http://schemas.openxmlformats.org/markup-compatibility/2006">
              <mc:Choice xmlns:v="urn:schemas-microsoft-com:vml" Requires="v">
                <p:oleObj spid="_x0000_s4099" name="Dokument" r:id="rId3" imgW="8064500" imgH="2908300" progId="Word.Document.8">
                  <p:embed/>
                </p:oleObj>
              </mc:Choice>
              <mc:Fallback>
                <p:oleObj name="Dokument" r:id="rId3" imgW="8064500" imgH="29083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63" y="764704"/>
                        <a:ext cx="8729134" cy="35283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17056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Kotły c.o. – norma vs. prawo c.d. </a:t>
            </a:r>
          </a:p>
        </p:txBody>
      </p:sp>
      <p:graphicFrame>
        <p:nvGraphicFramePr>
          <p:cNvPr id="5" name="Object 1587" title="Tabela granicznych wartośc emisjii zanieczyszczeń zgodnie z PN-EN 303-5:2021">
            <a:extLst>
              <a:ext uri="{FF2B5EF4-FFF2-40B4-BE49-F238E27FC236}">
                <a16:creationId xmlns:a16="http://schemas.microsoft.com/office/drawing/2014/main" id="{13C6F93A-A530-45B9-99AB-CDDC113F61EF}"/>
              </a:ext>
            </a:extLst>
          </p:cNvPr>
          <p:cNvGraphicFramePr>
            <a:graphicFrameLocks noChangeAspect="1"/>
          </p:cNvGraphicFramePr>
          <p:nvPr>
            <p:extLst>
              <p:ext uri="{D42A27DB-BD31-4B8C-83A1-F6EECF244321}">
                <p14:modId xmlns:p14="http://schemas.microsoft.com/office/powerpoint/2010/main" val="3562561691"/>
              </p:ext>
            </p:extLst>
          </p:nvPr>
        </p:nvGraphicFramePr>
        <p:xfrm>
          <a:off x="208315" y="1196752"/>
          <a:ext cx="8813780" cy="2448272"/>
        </p:xfrm>
        <a:graphic>
          <a:graphicData uri="http://schemas.openxmlformats.org/presentationml/2006/ole">
            <mc:AlternateContent xmlns:mc="http://schemas.openxmlformats.org/markup-compatibility/2006">
              <mc:Choice xmlns:v="urn:schemas-microsoft-com:vml" Requires="v">
                <p:oleObj spid="_x0000_s5123" name="Dokument" r:id="rId3" imgW="7772400" imgH="1714500" progId="Word.Document.8">
                  <p:embed/>
                </p:oleObj>
              </mc:Choice>
              <mc:Fallback>
                <p:oleObj name="Dokument" r:id="rId3" imgW="7772400" imgH="17145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15" y="1196752"/>
                        <a:ext cx="8813780" cy="2448272"/>
                      </a:xfrm>
                      <a:prstGeom prst="rect">
                        <a:avLst/>
                      </a:prstGeom>
                      <a:noFill/>
                      <a:ln>
                        <a:noFill/>
                      </a:ln>
                      <a:effectLst/>
                    </p:spPr>
                  </p:pic>
                </p:oleObj>
              </mc:Fallback>
            </mc:AlternateContent>
          </a:graphicData>
        </a:graphic>
      </p:graphicFrame>
      <p:sp>
        <p:nvSpPr>
          <p:cNvPr id="7" name="Text Box 1588">
            <a:extLst>
              <a:ext uri="{FF2B5EF4-FFF2-40B4-BE49-F238E27FC236}">
                <a16:creationId xmlns:a16="http://schemas.microsoft.com/office/drawing/2014/main" id="{20C6D989-AEB8-438C-85CE-7AEA718A538A}"/>
              </a:ext>
            </a:extLst>
          </p:cNvPr>
          <p:cNvSpPr txBox="1">
            <a:spLocks noChangeArrowheads="1"/>
          </p:cNvSpPr>
          <p:nvPr/>
        </p:nvSpPr>
        <p:spPr bwMode="auto">
          <a:xfrm>
            <a:off x="1403648" y="3717032"/>
            <a:ext cx="3240360" cy="1080120"/>
          </a:xfrm>
          <a:prstGeom prst="rect">
            <a:avLst/>
          </a:prstGeom>
          <a:solidFill>
            <a:schemeClr val="bg1"/>
          </a:solidFill>
          <a:ln w="9525">
            <a:solidFill>
              <a:srgbClr val="000000"/>
            </a:solidFill>
            <a:miter lim="800000"/>
            <a:headEnd/>
            <a:tailEnd/>
          </a:ln>
        </p:spPr>
        <p:txBody>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nSpc>
                <a:spcPct val="150000"/>
              </a:lnSpc>
            </a:pPr>
            <a:r>
              <a:rPr lang="pl-PL" altLang="pl-PL" sz="1200" b="1" dirty="0">
                <a:solidFill>
                  <a:srgbClr val="040A10"/>
                </a:solidFill>
                <a:latin typeface="Arial" charset="0"/>
              </a:rPr>
              <a:t>Emisja sezonowa E</a:t>
            </a:r>
            <a:r>
              <a:rPr lang="pl-PL" altLang="pl-PL" sz="1200" b="1" baseline="-25000" dirty="0">
                <a:solidFill>
                  <a:srgbClr val="040A10"/>
                </a:solidFill>
                <a:latin typeface="Arial" charset="0"/>
              </a:rPr>
              <a:t>s</a:t>
            </a:r>
            <a:r>
              <a:rPr lang="pl-PL" altLang="pl-PL" sz="1200" b="1" dirty="0">
                <a:solidFill>
                  <a:srgbClr val="040A10"/>
                </a:solidFill>
                <a:latin typeface="Arial" charset="0"/>
              </a:rPr>
              <a:t> (CO, OGC, pył, </a:t>
            </a:r>
            <a:r>
              <a:rPr lang="pl-PL" altLang="pl-PL" sz="1200" b="1" dirty="0" err="1">
                <a:solidFill>
                  <a:srgbClr val="040A10"/>
                </a:solidFill>
                <a:latin typeface="Arial" charset="0"/>
              </a:rPr>
              <a:t>NO</a:t>
            </a:r>
            <a:r>
              <a:rPr lang="pl-PL" altLang="pl-PL" sz="1200" b="1" baseline="-25000" dirty="0" err="1">
                <a:solidFill>
                  <a:srgbClr val="040A10"/>
                </a:solidFill>
                <a:latin typeface="Arial" charset="0"/>
              </a:rPr>
              <a:t>x</a:t>
            </a:r>
            <a:r>
              <a:rPr lang="pl-PL" altLang="pl-PL" sz="1200" b="1" dirty="0">
                <a:solidFill>
                  <a:srgbClr val="040A10"/>
                </a:solidFill>
                <a:latin typeface="Arial" charset="0"/>
              </a:rPr>
              <a:t>)</a:t>
            </a:r>
          </a:p>
          <a:p>
            <a:pPr>
              <a:lnSpc>
                <a:spcPct val="150000"/>
              </a:lnSpc>
            </a:pPr>
            <a:r>
              <a:rPr lang="pl-PL" altLang="pl-PL" sz="1200" b="1" dirty="0" err="1">
                <a:solidFill>
                  <a:srgbClr val="040A10"/>
                </a:solidFill>
                <a:latin typeface="Arial" charset="0"/>
              </a:rPr>
              <a:t>E</a:t>
            </a:r>
            <a:r>
              <a:rPr lang="pl-PL" altLang="pl-PL" sz="1200" b="1" baseline="-25000" dirty="0" err="1">
                <a:solidFill>
                  <a:srgbClr val="040A10"/>
                </a:solidFill>
                <a:latin typeface="Arial" charset="0"/>
              </a:rPr>
              <a:t>s,p</a:t>
            </a:r>
            <a:r>
              <a:rPr lang="pl-PL" altLang="pl-PL" sz="1200" b="1" baseline="-25000" dirty="0">
                <a:solidFill>
                  <a:srgbClr val="040A10"/>
                </a:solidFill>
                <a:latin typeface="Arial" charset="0"/>
              </a:rPr>
              <a:t> </a:t>
            </a:r>
            <a:r>
              <a:rPr lang="pl-PL" altLang="pl-PL" sz="1200" b="1" dirty="0">
                <a:solidFill>
                  <a:srgbClr val="040A10"/>
                </a:solidFill>
                <a:latin typeface="Arial" charset="0"/>
              </a:rPr>
              <a:t>- emisja przy obciążeniu częściowym</a:t>
            </a:r>
          </a:p>
          <a:p>
            <a:pPr>
              <a:lnSpc>
                <a:spcPct val="150000"/>
              </a:lnSpc>
            </a:pPr>
            <a:r>
              <a:rPr lang="pl-PL" altLang="pl-PL" sz="1200" b="1" dirty="0" err="1">
                <a:solidFill>
                  <a:srgbClr val="040A10"/>
                </a:solidFill>
                <a:latin typeface="Arial" charset="0"/>
              </a:rPr>
              <a:t>E</a:t>
            </a:r>
            <a:r>
              <a:rPr lang="pl-PL" altLang="pl-PL" sz="1200" b="1" baseline="-25000" dirty="0" err="1">
                <a:solidFill>
                  <a:srgbClr val="040A10"/>
                </a:solidFill>
                <a:latin typeface="Arial" charset="0"/>
              </a:rPr>
              <a:t>s,n</a:t>
            </a:r>
            <a:r>
              <a:rPr lang="pl-PL" altLang="pl-PL" sz="1200" b="1" dirty="0">
                <a:solidFill>
                  <a:srgbClr val="040A10"/>
                </a:solidFill>
                <a:latin typeface="Arial" charset="0"/>
              </a:rPr>
              <a:t>  - emisja przy obciążeniu nominalnym</a:t>
            </a:r>
            <a:endParaRPr lang="pl-PL" altLang="pl-PL" sz="1200" b="1" dirty="0">
              <a:solidFill>
                <a:srgbClr val="040A10"/>
              </a:solidFill>
            </a:endParaRPr>
          </a:p>
        </p:txBody>
      </p:sp>
      <p:pic>
        <p:nvPicPr>
          <p:cNvPr id="8" name="Picture 1589">
            <a:extLst>
              <a:ext uri="{FF2B5EF4-FFF2-40B4-BE49-F238E27FC236}">
                <a16:creationId xmlns:a16="http://schemas.microsoft.com/office/drawing/2014/main" id="{F4A6C054-2936-4E71-8907-F0F2C294E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5135291"/>
            <a:ext cx="3143400" cy="52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953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b="0" dirty="0">
                <a:solidFill>
                  <a:srgbClr val="040A10"/>
                </a:solidFill>
              </a:rPr>
              <a:t>PN-EN 303-5:2021</a:t>
            </a:r>
          </a:p>
        </p:txBody>
      </p:sp>
      <p:pic>
        <p:nvPicPr>
          <p:cNvPr id="3" name="Obraz 2" title="Tabela dopuszczalnych emisji dla kotłów zgonie z PN EN 303-5-2021"/>
          <p:cNvPicPr/>
          <p:nvPr/>
        </p:nvPicPr>
        <p:blipFill>
          <a:blip r:embed="rId2"/>
          <a:stretch>
            <a:fillRect/>
          </a:stretch>
        </p:blipFill>
        <p:spPr>
          <a:xfrm>
            <a:off x="1842338" y="980728"/>
            <a:ext cx="5476875" cy="5286375"/>
          </a:xfrm>
          <a:prstGeom prst="rect">
            <a:avLst/>
          </a:prstGeom>
        </p:spPr>
      </p:pic>
    </p:spTree>
    <p:extLst>
      <p:ext uri="{BB962C8B-B14F-4D97-AF65-F5344CB8AC3E}">
        <p14:creationId xmlns:p14="http://schemas.microsoft.com/office/powerpoint/2010/main" val="229051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000" dirty="0">
                <a:solidFill>
                  <a:srgbClr val="040A10"/>
                </a:solidFill>
              </a:rPr>
              <a:t>Plan prezentacji</a:t>
            </a:r>
          </a:p>
        </p:txBody>
      </p:sp>
      <p:sp>
        <p:nvSpPr>
          <p:cNvPr id="4" name="pole tekstowe 3"/>
          <p:cNvSpPr txBox="1"/>
          <p:nvPr/>
        </p:nvSpPr>
        <p:spPr>
          <a:xfrm>
            <a:off x="467544" y="1052736"/>
            <a:ext cx="8208912" cy="2677656"/>
          </a:xfrm>
          <a:prstGeom prst="rect">
            <a:avLst/>
          </a:prstGeom>
          <a:noFill/>
        </p:spPr>
        <p:txBody>
          <a:bodyPr wrap="square" rtlCol="0">
            <a:spAutoFit/>
          </a:bodyPr>
          <a:lstStyle/>
          <a:p>
            <a:pPr marL="342900" lvl="0" indent="-342900">
              <a:lnSpc>
                <a:spcPct val="150000"/>
              </a:lnSpc>
              <a:buAutoNum type="arabicPeriod"/>
            </a:pPr>
            <a:r>
              <a:rPr lang="pl-PL" sz="1600" b="1" dirty="0">
                <a:solidFill>
                  <a:srgbClr val="040A10"/>
                </a:solidFill>
              </a:rPr>
              <a:t>Aspekty techniczne budowy i funkcjonowania kotłów oraz ogrzewaczy pomieszczeń (m.in. Konstrukcji) z uwzględnieniem poszczególnych grup, </a:t>
            </a:r>
            <a:br>
              <a:rPr lang="pl-PL" sz="1600" b="1" dirty="0">
                <a:solidFill>
                  <a:srgbClr val="040A10"/>
                </a:solidFill>
              </a:rPr>
            </a:br>
            <a:r>
              <a:rPr lang="pl-PL" sz="1600" b="1" dirty="0">
                <a:solidFill>
                  <a:srgbClr val="040A10"/>
                </a:solidFill>
              </a:rPr>
              <a:t>o których mowa w uchwałach antysmogowych (np. tzw. kopciuchy, kotły </a:t>
            </a:r>
            <a:br>
              <a:rPr lang="pl-PL" sz="1600" b="1" dirty="0">
                <a:solidFill>
                  <a:srgbClr val="040A10"/>
                </a:solidFill>
              </a:rPr>
            </a:br>
            <a:r>
              <a:rPr lang="pl-PL" sz="1600" b="1" dirty="0">
                <a:solidFill>
                  <a:srgbClr val="040A10"/>
                </a:solidFill>
              </a:rPr>
              <a:t>4 i 5 klasy i spełniające wymagania </a:t>
            </a:r>
            <a:r>
              <a:rPr lang="pl-PL" sz="1600" b="1" dirty="0" err="1">
                <a:solidFill>
                  <a:srgbClr val="040A10"/>
                </a:solidFill>
              </a:rPr>
              <a:t>ekoprojektu</a:t>
            </a:r>
            <a:r>
              <a:rPr lang="pl-PL" sz="1600" b="1" dirty="0">
                <a:solidFill>
                  <a:srgbClr val="040A10"/>
                </a:solidFill>
              </a:rPr>
              <a:t>).</a:t>
            </a:r>
          </a:p>
          <a:p>
            <a:pPr marL="342900" lvl="0" indent="-342900">
              <a:lnSpc>
                <a:spcPct val="150000"/>
              </a:lnSpc>
              <a:buAutoNum type="arabicPeriod"/>
            </a:pPr>
            <a:endParaRPr lang="pl-PL" sz="1600" b="1" dirty="0"/>
          </a:p>
          <a:p>
            <a:pPr marL="342900" lvl="0" indent="-342900">
              <a:lnSpc>
                <a:spcPct val="150000"/>
              </a:lnSpc>
              <a:buAutoNum type="arabicPeriod"/>
            </a:pPr>
            <a:r>
              <a:rPr lang="pl-PL" sz="1600" b="1" dirty="0">
                <a:solidFill>
                  <a:srgbClr val="040A10"/>
                </a:solidFill>
              </a:rPr>
              <a:t>Przykłady nieprawidłowej eksploatacji kotłów, złych nawyków, w także praktyk w tym zakresie.</a:t>
            </a:r>
          </a:p>
        </p:txBody>
      </p:sp>
    </p:spTree>
    <p:extLst>
      <p:ext uri="{BB962C8B-B14F-4D97-AF65-F5344CB8AC3E}">
        <p14:creationId xmlns:p14="http://schemas.microsoft.com/office/powerpoint/2010/main" val="357774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a:extLst>
              <a:ext uri="{FF2B5EF4-FFF2-40B4-BE49-F238E27FC236}">
                <a16:creationId xmlns:a16="http://schemas.microsoft.com/office/drawing/2014/main" id="{EE8B60A4-13A3-495B-91CB-D9210CFD88AD}"/>
              </a:ext>
            </a:extLst>
          </p:cNvPr>
          <p:cNvSpPr>
            <a:spLocks noGrp="1"/>
          </p:cNvSpPr>
          <p:nvPr/>
        </p:nvSpPr>
        <p:spPr bwMode="auto">
          <a:xfrm>
            <a:off x="793070" y="116768"/>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4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pPr>
              <a:lnSpc>
                <a:spcPct val="150000"/>
              </a:lnSpc>
            </a:pPr>
            <a:r>
              <a:rPr lang="pl-PL" sz="2000" dirty="0">
                <a:solidFill>
                  <a:srgbClr val="040A10"/>
                </a:solidFill>
                <a:latin typeface="Verdana" pitchFamily="34" charset="0"/>
                <a:ea typeface="Verdana" pitchFamily="34" charset="0"/>
                <a:cs typeface="Verdana" pitchFamily="34" charset="0"/>
              </a:rPr>
              <a:t>Różnice pomiędzy kotłami c.o. pozaklasowymi, klasowymi i spełniającymi wymagania </a:t>
            </a:r>
            <a:r>
              <a:rPr lang="pl-PL" sz="2000" dirty="0" err="1">
                <a:solidFill>
                  <a:srgbClr val="040A10"/>
                </a:solidFill>
                <a:latin typeface="Verdana" pitchFamily="34" charset="0"/>
                <a:ea typeface="Verdana" pitchFamily="34" charset="0"/>
                <a:cs typeface="Verdana" pitchFamily="34" charset="0"/>
              </a:rPr>
              <a:t>ekoprojektu</a:t>
            </a:r>
            <a:endParaRPr lang="pl-PL" sz="2000" dirty="0">
              <a:solidFill>
                <a:srgbClr val="040A10"/>
              </a:solidFill>
              <a:latin typeface="Verdana" pitchFamily="34" charset="0"/>
              <a:ea typeface="Verdana" pitchFamily="34" charset="0"/>
              <a:cs typeface="Verdana" pitchFamily="34" charset="0"/>
            </a:endParaRPr>
          </a:p>
        </p:txBody>
      </p:sp>
      <p:pic>
        <p:nvPicPr>
          <p:cNvPr id="4" name="Obraz 3" title="Tabela granicznych wartośc emisjii zanieczyszczeń zgodnie z PN-EN 303-5:2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592" y="2390280"/>
            <a:ext cx="7992888" cy="1759566"/>
          </a:xfrm>
          <a:prstGeom prst="rect">
            <a:avLst/>
          </a:prstGeom>
          <a:noFill/>
          <a:ln>
            <a:noFill/>
          </a:ln>
          <a:effectLst/>
        </p:spPr>
      </p:pic>
      <p:sp>
        <p:nvSpPr>
          <p:cNvPr id="5" name="Text Box 1588">
            <a:extLst>
              <a:ext uri="{FF2B5EF4-FFF2-40B4-BE49-F238E27FC236}">
                <a16:creationId xmlns:a16="http://schemas.microsoft.com/office/drawing/2014/main" id="{7AA3417C-836E-4FEC-AAEE-6FCD6B98E153}"/>
              </a:ext>
            </a:extLst>
          </p:cNvPr>
          <p:cNvSpPr txBox="1">
            <a:spLocks noChangeArrowheads="1"/>
          </p:cNvSpPr>
          <p:nvPr/>
        </p:nvSpPr>
        <p:spPr bwMode="auto">
          <a:xfrm>
            <a:off x="6361404" y="2564904"/>
            <a:ext cx="2568619" cy="665811"/>
          </a:xfrm>
          <a:prstGeom prst="rect">
            <a:avLst/>
          </a:prstGeom>
          <a:solidFill>
            <a:schemeClr val="bg1"/>
          </a:solidFill>
          <a:ln>
            <a:solidFill>
              <a:srgbClr val="040A10"/>
            </a:solidFill>
          </a:ln>
        </p:spPr>
        <p:txBody>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lnSpc>
                <a:spcPct val="150000"/>
              </a:lnSpc>
            </a:pPr>
            <a:r>
              <a:rPr lang="pl-PL" altLang="pl-PL" sz="900" b="1" dirty="0">
                <a:solidFill>
                  <a:srgbClr val="040A10"/>
                </a:solidFill>
                <a:latin typeface="Arial" charset="0"/>
              </a:rPr>
              <a:t>Emisja sezonowa E</a:t>
            </a:r>
            <a:r>
              <a:rPr lang="pl-PL" altLang="pl-PL" sz="900" b="1" baseline="-25000" dirty="0">
                <a:solidFill>
                  <a:srgbClr val="040A10"/>
                </a:solidFill>
                <a:latin typeface="Arial" charset="0"/>
              </a:rPr>
              <a:t>s</a:t>
            </a:r>
            <a:r>
              <a:rPr lang="pl-PL" altLang="pl-PL" sz="900" b="1" dirty="0">
                <a:solidFill>
                  <a:srgbClr val="040A10"/>
                </a:solidFill>
                <a:latin typeface="Arial" charset="0"/>
              </a:rPr>
              <a:t> (CO, OGC, pył, </a:t>
            </a:r>
            <a:r>
              <a:rPr lang="pl-PL" altLang="pl-PL" sz="900" b="1" dirty="0" err="1">
                <a:solidFill>
                  <a:srgbClr val="040A10"/>
                </a:solidFill>
                <a:latin typeface="Arial" charset="0"/>
              </a:rPr>
              <a:t>NO</a:t>
            </a:r>
            <a:r>
              <a:rPr lang="pl-PL" altLang="pl-PL" sz="900" b="1" baseline="-25000" dirty="0" err="1">
                <a:solidFill>
                  <a:srgbClr val="040A10"/>
                </a:solidFill>
                <a:latin typeface="Arial" charset="0"/>
              </a:rPr>
              <a:t>x</a:t>
            </a:r>
            <a:r>
              <a:rPr lang="pl-PL" altLang="pl-PL" sz="900" b="1" dirty="0">
                <a:solidFill>
                  <a:srgbClr val="040A10"/>
                </a:solidFill>
                <a:latin typeface="Arial" charset="0"/>
              </a:rPr>
              <a:t>)</a:t>
            </a:r>
          </a:p>
          <a:p>
            <a:pPr>
              <a:lnSpc>
                <a:spcPct val="150000"/>
              </a:lnSpc>
            </a:pPr>
            <a:r>
              <a:rPr lang="pl-PL" altLang="pl-PL" sz="900" b="1" dirty="0" err="1">
                <a:solidFill>
                  <a:srgbClr val="040A10"/>
                </a:solidFill>
                <a:latin typeface="Arial" charset="0"/>
              </a:rPr>
              <a:t>E</a:t>
            </a:r>
            <a:r>
              <a:rPr lang="pl-PL" altLang="pl-PL" sz="900" b="1" baseline="-25000" dirty="0" err="1">
                <a:solidFill>
                  <a:srgbClr val="040A10"/>
                </a:solidFill>
                <a:latin typeface="Arial" charset="0"/>
              </a:rPr>
              <a:t>s,p</a:t>
            </a:r>
            <a:r>
              <a:rPr lang="pl-PL" altLang="pl-PL" sz="900" b="1" baseline="-25000" dirty="0">
                <a:solidFill>
                  <a:srgbClr val="040A10"/>
                </a:solidFill>
                <a:latin typeface="Arial" charset="0"/>
              </a:rPr>
              <a:t> </a:t>
            </a:r>
            <a:r>
              <a:rPr lang="pl-PL" altLang="pl-PL" sz="900" b="1" dirty="0">
                <a:solidFill>
                  <a:srgbClr val="040A10"/>
                </a:solidFill>
                <a:latin typeface="Arial" charset="0"/>
              </a:rPr>
              <a:t>- emisja przy obciążeniu częściowym</a:t>
            </a:r>
          </a:p>
          <a:p>
            <a:pPr>
              <a:lnSpc>
                <a:spcPct val="150000"/>
              </a:lnSpc>
            </a:pPr>
            <a:r>
              <a:rPr lang="pl-PL" altLang="pl-PL" sz="900" b="1" dirty="0" err="1">
                <a:solidFill>
                  <a:srgbClr val="040A10"/>
                </a:solidFill>
                <a:latin typeface="Arial" charset="0"/>
              </a:rPr>
              <a:t>E</a:t>
            </a:r>
            <a:r>
              <a:rPr lang="pl-PL" altLang="pl-PL" sz="900" b="1" baseline="-25000" dirty="0" err="1">
                <a:solidFill>
                  <a:srgbClr val="040A10"/>
                </a:solidFill>
                <a:latin typeface="Arial" charset="0"/>
              </a:rPr>
              <a:t>s,n</a:t>
            </a:r>
            <a:r>
              <a:rPr lang="pl-PL" altLang="pl-PL" sz="900" b="1" dirty="0">
                <a:solidFill>
                  <a:srgbClr val="040A10"/>
                </a:solidFill>
                <a:latin typeface="Arial" charset="0"/>
              </a:rPr>
              <a:t>  - emisja przy obciążeniu nominalnym</a:t>
            </a:r>
            <a:endParaRPr lang="pl-PL" altLang="pl-PL" sz="900" b="1" dirty="0">
              <a:solidFill>
                <a:srgbClr val="040A10"/>
              </a:solidFill>
            </a:endParaRPr>
          </a:p>
        </p:txBody>
      </p:sp>
      <p:pic>
        <p:nvPicPr>
          <p:cNvPr id="6" name="Picture 1589">
            <a:extLst>
              <a:ext uri="{FF2B5EF4-FFF2-40B4-BE49-F238E27FC236}">
                <a16:creationId xmlns:a16="http://schemas.microsoft.com/office/drawing/2014/main" id="{AB53E5DB-C508-4A9D-8FA3-7A8ACA47B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36" y="3352898"/>
            <a:ext cx="2209497" cy="36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0728"/>
            <a:ext cx="8229600" cy="1288683"/>
          </a:xfrm>
          <a:prstGeom prst="rect">
            <a:avLst/>
          </a:prstGeom>
          <a:noFill/>
          <a:ln>
            <a:noFill/>
          </a:ln>
          <a:effectLst/>
        </p:spPr>
      </p:pic>
      <p:sp>
        <p:nvSpPr>
          <p:cNvPr id="8" name="Text Box 7">
            <a:extLst>
              <a:ext uri="{FF2B5EF4-FFF2-40B4-BE49-F238E27FC236}">
                <a16:creationId xmlns:a16="http://schemas.microsoft.com/office/drawing/2014/main" id="{B50C926A-98EA-4F01-B3A4-13EB1B768CEA}"/>
              </a:ext>
            </a:extLst>
          </p:cNvPr>
          <p:cNvSpPr txBox="1">
            <a:spLocks noChangeArrowheads="1"/>
          </p:cNvSpPr>
          <p:nvPr/>
        </p:nvSpPr>
        <p:spPr bwMode="auto">
          <a:xfrm>
            <a:off x="687281" y="5013312"/>
            <a:ext cx="83022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pPr>
              <a:spcBef>
                <a:spcPct val="50000"/>
              </a:spcBef>
            </a:pPr>
            <a:r>
              <a:rPr lang="pl-PL" altLang="pl-PL" sz="2000" b="1" dirty="0">
                <a:solidFill>
                  <a:srgbClr val="040A10"/>
                </a:solidFill>
                <a:latin typeface="Arial" charset="0"/>
              </a:rPr>
              <a:t>Moc minimalna, pył = </a:t>
            </a:r>
            <a:r>
              <a:rPr lang="pl-PL" altLang="pl-PL" sz="2000" b="1" dirty="0">
                <a:solidFill>
                  <a:srgbClr val="EF2C17"/>
                </a:solidFill>
                <a:latin typeface="Arial" charset="0"/>
              </a:rPr>
              <a:t>35</a:t>
            </a:r>
            <a:r>
              <a:rPr lang="pl-PL" altLang="pl-PL" sz="2000" b="1" dirty="0">
                <a:latin typeface="Arial" charset="0"/>
              </a:rPr>
              <a:t> </a:t>
            </a:r>
            <a:r>
              <a:rPr lang="pl-PL" altLang="pl-PL" sz="2000" b="1" dirty="0">
                <a:solidFill>
                  <a:srgbClr val="040A10"/>
                </a:solidFill>
                <a:latin typeface="Arial" charset="0"/>
              </a:rPr>
              <a:t>mg/Nm3</a:t>
            </a:r>
          </a:p>
          <a:p>
            <a:pPr>
              <a:spcBef>
                <a:spcPct val="50000"/>
              </a:spcBef>
            </a:pPr>
            <a:r>
              <a:rPr lang="pl-PL" altLang="pl-PL" sz="2000" b="1" dirty="0">
                <a:solidFill>
                  <a:srgbClr val="040A10"/>
                </a:solidFill>
                <a:latin typeface="Arial" charset="0"/>
              </a:rPr>
              <a:t>Moc nominalna, pył = </a:t>
            </a:r>
            <a:r>
              <a:rPr lang="pl-PL" altLang="pl-PL" sz="2000" b="1" dirty="0">
                <a:solidFill>
                  <a:srgbClr val="EF2C17"/>
                </a:solidFill>
                <a:latin typeface="Arial" charset="0"/>
              </a:rPr>
              <a:t>45</a:t>
            </a:r>
            <a:r>
              <a:rPr lang="pl-PL" altLang="pl-PL" sz="2000" b="1" dirty="0">
                <a:latin typeface="Arial" charset="0"/>
              </a:rPr>
              <a:t> </a:t>
            </a:r>
            <a:r>
              <a:rPr lang="pl-PL" altLang="pl-PL" sz="2000" b="1" dirty="0">
                <a:solidFill>
                  <a:srgbClr val="040A10"/>
                </a:solidFill>
                <a:latin typeface="Arial" charset="0"/>
              </a:rPr>
              <a:t>mg/Nm3</a:t>
            </a:r>
          </a:p>
          <a:p>
            <a:pPr>
              <a:spcBef>
                <a:spcPct val="50000"/>
              </a:spcBef>
            </a:pPr>
            <a:r>
              <a:rPr lang="pl-PL" altLang="pl-PL" sz="2000" b="1" dirty="0">
                <a:solidFill>
                  <a:srgbClr val="040A10"/>
                </a:solidFill>
                <a:latin typeface="Arial" charset="0"/>
              </a:rPr>
              <a:t>Es = (85%x</a:t>
            </a:r>
            <a:r>
              <a:rPr lang="pl-PL" altLang="pl-PL" sz="2000" b="1" dirty="0">
                <a:solidFill>
                  <a:srgbClr val="EF2C17"/>
                </a:solidFill>
                <a:latin typeface="Arial" charset="0"/>
              </a:rPr>
              <a:t>35</a:t>
            </a:r>
            <a:r>
              <a:rPr lang="pl-PL" altLang="pl-PL" sz="2000" b="1" dirty="0">
                <a:solidFill>
                  <a:srgbClr val="040A10"/>
                </a:solidFill>
                <a:latin typeface="Arial" charset="0"/>
              </a:rPr>
              <a:t>) + (15%x</a:t>
            </a:r>
            <a:r>
              <a:rPr lang="pl-PL" altLang="pl-PL" sz="2000" b="1" dirty="0">
                <a:solidFill>
                  <a:srgbClr val="EF2C17"/>
                </a:solidFill>
                <a:latin typeface="Arial" charset="0"/>
              </a:rPr>
              <a:t>45</a:t>
            </a:r>
            <a:r>
              <a:rPr lang="pl-PL" altLang="pl-PL" sz="2000" b="1" dirty="0">
                <a:solidFill>
                  <a:srgbClr val="040A10"/>
                </a:solidFill>
                <a:latin typeface="Arial" charset="0"/>
              </a:rPr>
              <a:t>) = 29,75 + 6,75 = </a:t>
            </a:r>
            <a:r>
              <a:rPr lang="pl-PL" altLang="pl-PL" sz="2000" b="1" dirty="0">
                <a:solidFill>
                  <a:srgbClr val="0D690D"/>
                </a:solidFill>
                <a:latin typeface="Arial" charset="0"/>
              </a:rPr>
              <a:t>36,5</a:t>
            </a:r>
            <a:r>
              <a:rPr lang="pl-PL" altLang="pl-PL" sz="2000" b="1" dirty="0">
                <a:latin typeface="Arial" charset="0"/>
              </a:rPr>
              <a:t> </a:t>
            </a:r>
            <a:r>
              <a:rPr lang="pl-PL" altLang="pl-PL" sz="2000" b="1" dirty="0">
                <a:solidFill>
                  <a:srgbClr val="0D690D"/>
                </a:solidFill>
                <a:latin typeface="Arial" charset="0"/>
              </a:rPr>
              <a:t>mg/Nm3</a:t>
            </a: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005064"/>
            <a:ext cx="6786507" cy="69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jaśnienie liniowe 3 10"/>
          <p:cNvSpPr/>
          <p:nvPr/>
        </p:nvSpPr>
        <p:spPr>
          <a:xfrm>
            <a:off x="6242586" y="4801498"/>
            <a:ext cx="1987420" cy="877077"/>
          </a:xfrm>
          <a:prstGeom prst="borderCallout3">
            <a:avLst>
              <a:gd name="adj1" fmla="val 50665"/>
              <a:gd name="adj2" fmla="val -1291"/>
              <a:gd name="adj3" fmla="val 102793"/>
              <a:gd name="adj4" fmla="val -14789"/>
              <a:gd name="adj5" fmla="val 100000"/>
              <a:gd name="adj6" fmla="val -16667"/>
              <a:gd name="adj7" fmla="val -122700"/>
              <a:gd name="adj8" fmla="val -52186"/>
            </a:avLst>
          </a:prstGeom>
          <a:solidFill>
            <a:schemeClr val="bg1"/>
          </a:solidFill>
          <a:ln>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l-PL"/>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pl-PL" b="1" dirty="0">
                <a:solidFill>
                  <a:srgbClr val="040A10"/>
                </a:solidFill>
              </a:rPr>
              <a:t>20 mg/m</a:t>
            </a:r>
            <a:r>
              <a:rPr lang="pl-PL" b="1" baseline="30000" dirty="0">
                <a:solidFill>
                  <a:srgbClr val="040A10"/>
                </a:solidFill>
              </a:rPr>
              <a:t>3</a:t>
            </a:r>
            <a:endParaRPr lang="pl-PL" b="1" dirty="0">
              <a:solidFill>
                <a:srgbClr val="040A10"/>
              </a:solidFill>
            </a:endParaRPr>
          </a:p>
          <a:p>
            <a:pPr algn="ctr"/>
            <a:endParaRPr lang="pl-PL" baseline="30000" dirty="0">
              <a:solidFill>
                <a:srgbClr val="040A10"/>
              </a:solidFill>
            </a:endParaRPr>
          </a:p>
          <a:p>
            <a:pPr algn="ctr"/>
            <a:r>
              <a:rPr lang="pl-PL" sz="1200" baseline="30000" dirty="0">
                <a:solidFill>
                  <a:srgbClr val="040A10"/>
                </a:solidFill>
              </a:rPr>
              <a:t>przy 10% O</a:t>
            </a:r>
            <a:r>
              <a:rPr lang="pl-PL" sz="1200" baseline="-25000" dirty="0">
                <a:solidFill>
                  <a:srgbClr val="040A10"/>
                </a:solidFill>
              </a:rPr>
              <a:t>2 </a:t>
            </a:r>
            <a:endParaRPr lang="pl-PL" sz="1200" dirty="0">
              <a:solidFill>
                <a:srgbClr val="040A10"/>
              </a:solidFill>
            </a:endParaRPr>
          </a:p>
          <a:p>
            <a:pPr algn="ctr"/>
            <a:r>
              <a:rPr lang="pl-PL" sz="900" dirty="0">
                <a:solidFill>
                  <a:srgbClr val="040A10"/>
                </a:solidFill>
              </a:rPr>
              <a:t>dla Biomasy</a:t>
            </a:r>
            <a:endParaRPr lang="pl-PL" sz="900" baseline="30000" dirty="0">
              <a:solidFill>
                <a:srgbClr val="040A10"/>
              </a:solidFill>
            </a:endParaRPr>
          </a:p>
        </p:txBody>
      </p:sp>
    </p:spTree>
    <p:extLst>
      <p:ext uri="{BB962C8B-B14F-4D97-AF65-F5344CB8AC3E}">
        <p14:creationId xmlns:p14="http://schemas.microsoft.com/office/powerpoint/2010/main" val="286809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Kotły c.o. – skutki nieprawidłowej eksploatacji</a:t>
            </a:r>
          </a:p>
        </p:txBody>
      </p:sp>
      <p:sp>
        <p:nvSpPr>
          <p:cNvPr id="4" name="Text Box 3">
            <a:extLst>
              <a:ext uri="{FF2B5EF4-FFF2-40B4-BE49-F238E27FC236}">
                <a16:creationId xmlns:a16="http://schemas.microsoft.com/office/drawing/2014/main" id="{3FE23739-B6D9-466F-B04E-D42C7C7072C0}"/>
              </a:ext>
            </a:extLst>
          </p:cNvPr>
          <p:cNvSpPr txBox="1">
            <a:spLocks noChangeArrowheads="1"/>
          </p:cNvSpPr>
          <p:nvPr/>
        </p:nvSpPr>
        <p:spPr bwMode="auto">
          <a:xfrm>
            <a:off x="390364" y="1043731"/>
            <a:ext cx="836327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nSpc>
                <a:spcPct val="150000"/>
              </a:lnSpc>
              <a:spcBef>
                <a:spcPts val="0"/>
              </a:spcBef>
            </a:pPr>
            <a:r>
              <a:rPr lang="pl-PL" altLang="pl-PL" sz="1600" b="1" dirty="0">
                <a:solidFill>
                  <a:srgbClr val="040A10"/>
                </a:solidFill>
                <a:latin typeface="Arial" panose="020B0604020202020204" pitchFamily="34" charset="0"/>
                <a:cs typeface="Arial" panose="020B0604020202020204" pitchFamily="34" charset="0"/>
              </a:rPr>
              <a:t>Kotły c.o. pozaklasowe i tradycyjne, z ręcznym zasypem paliwa podczas nieprawidłowej eksploatacji</a:t>
            </a:r>
          </a:p>
          <a:p>
            <a:pPr>
              <a:lnSpc>
                <a:spcPct val="150000"/>
              </a:lnSpc>
              <a:spcBef>
                <a:spcPts val="0"/>
              </a:spcBef>
            </a:pPr>
            <a:r>
              <a:rPr lang="pl-PL" altLang="pl-PL" sz="1600" dirty="0">
                <a:solidFill>
                  <a:srgbClr val="040A10"/>
                </a:solidFill>
                <a:latin typeface="Arial" panose="020B0604020202020204" pitchFamily="34" charset="0"/>
                <a:cs typeface="Arial" panose="020B0604020202020204" pitchFamily="34" charset="0"/>
              </a:rPr>
              <a:t>W trakcie inicjacji procesu spalania lub dorzucaniu na żar kolejnych porcji paliwa stężenie CO w spalinach dochodzi do poziomu 25.000 mg/m</a:t>
            </a:r>
            <a:r>
              <a:rPr lang="pl-PL" altLang="pl-PL" sz="1600" baseline="30000" dirty="0">
                <a:solidFill>
                  <a:srgbClr val="040A10"/>
                </a:solidFill>
                <a:latin typeface="Arial" panose="020B0604020202020204" pitchFamily="34" charset="0"/>
                <a:cs typeface="Arial" panose="020B0604020202020204" pitchFamily="34" charset="0"/>
              </a:rPr>
              <a:t>3</a:t>
            </a:r>
            <a:r>
              <a:rPr lang="pl-PL" altLang="pl-PL" sz="1600" dirty="0">
                <a:solidFill>
                  <a:srgbClr val="040A10"/>
                </a:solidFill>
                <a:latin typeface="Arial" panose="020B0604020202020204" pitchFamily="34" charset="0"/>
                <a:cs typeface="Arial" panose="020B0604020202020204" pitchFamily="34" charset="0"/>
              </a:rPr>
              <a:t>, a i wyższe stężenia nie są rzadkością. </a:t>
            </a:r>
          </a:p>
          <a:p>
            <a:pPr>
              <a:lnSpc>
                <a:spcPct val="150000"/>
              </a:lnSpc>
              <a:spcBef>
                <a:spcPts val="0"/>
              </a:spcBef>
            </a:pPr>
            <a:r>
              <a:rPr lang="pl-PL" altLang="pl-PL" sz="1600" dirty="0">
                <a:solidFill>
                  <a:srgbClr val="040A10"/>
                </a:solidFill>
                <a:latin typeface="Arial" panose="020B0604020202020204" pitchFamily="34" charset="0"/>
                <a:cs typeface="Arial" panose="020B0604020202020204" pitchFamily="34" charset="0"/>
              </a:rPr>
              <a:t>Dobrze eksploatowane kotły c.o. z ręcznym zasypem węgla emitują około 0,5 kg pyłu na dobę. Eksploatowane niepoprawnie, czy z wykorzystaniem „trudnych paliw” (muł, flotokoncentrat) nawet 2,5 kg pyłu na dobę.</a:t>
            </a:r>
          </a:p>
          <a:p>
            <a:pPr algn="just">
              <a:spcBef>
                <a:spcPct val="50000"/>
              </a:spcBef>
            </a:pPr>
            <a:endParaRPr lang="pl-PL" altLang="pl-PL" sz="1600" b="1" dirty="0">
              <a:solidFill>
                <a:srgbClr val="040A1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295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Kotły c.o. – skutki nieprawidłowej eksploatacji c.d.</a:t>
            </a:r>
          </a:p>
        </p:txBody>
      </p:sp>
      <p:sp>
        <p:nvSpPr>
          <p:cNvPr id="4" name="Text Box 3">
            <a:extLst>
              <a:ext uri="{FF2B5EF4-FFF2-40B4-BE49-F238E27FC236}">
                <a16:creationId xmlns:a16="http://schemas.microsoft.com/office/drawing/2014/main" id="{3FE23739-B6D9-466F-B04E-D42C7C7072C0}"/>
              </a:ext>
            </a:extLst>
          </p:cNvPr>
          <p:cNvSpPr txBox="1">
            <a:spLocks noChangeArrowheads="1"/>
          </p:cNvSpPr>
          <p:nvPr/>
        </p:nvSpPr>
        <p:spPr bwMode="auto">
          <a:xfrm>
            <a:off x="390364" y="1043731"/>
            <a:ext cx="836327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nSpc>
                <a:spcPct val="150000"/>
              </a:lnSpc>
              <a:spcBef>
                <a:spcPts val="0"/>
              </a:spcBef>
            </a:pPr>
            <a:r>
              <a:rPr lang="pl-PL" altLang="pl-PL" sz="1600" b="1" dirty="0">
                <a:solidFill>
                  <a:srgbClr val="040A10"/>
                </a:solidFill>
                <a:latin typeface="Arial" panose="020B0604020202020204" pitchFamily="34" charset="0"/>
                <a:cs typeface="Arial" panose="020B0604020202020204" pitchFamily="34" charset="0"/>
              </a:rPr>
              <a:t>Kotły c.o. „klasowe” z automatycznym podawaniem paliwa</a:t>
            </a:r>
          </a:p>
          <a:p>
            <a:pPr>
              <a:lnSpc>
                <a:spcPct val="150000"/>
              </a:lnSpc>
              <a:spcBef>
                <a:spcPts val="0"/>
              </a:spcBef>
            </a:pPr>
            <a:r>
              <a:rPr lang="pl-PL" altLang="pl-PL" sz="1600" dirty="0">
                <a:solidFill>
                  <a:srgbClr val="040A10"/>
                </a:solidFill>
                <a:latin typeface="Arial" panose="020B0604020202020204" pitchFamily="34" charset="0"/>
                <a:cs typeface="Arial" panose="020B0604020202020204" pitchFamily="34" charset="0"/>
              </a:rPr>
              <a:t>Podczas spalania węgla kamiennego (współprądowa organizacja procesu spalania) zazwyczaj nie emitują więcej CO niż 200 mg/m</a:t>
            </a:r>
            <a:r>
              <a:rPr lang="pl-PL" altLang="pl-PL" sz="1600" baseline="30000" dirty="0">
                <a:solidFill>
                  <a:srgbClr val="040A10"/>
                </a:solidFill>
                <a:latin typeface="Arial" panose="020B0604020202020204" pitchFamily="34" charset="0"/>
                <a:cs typeface="Arial" panose="020B0604020202020204" pitchFamily="34" charset="0"/>
              </a:rPr>
              <a:t>3</a:t>
            </a:r>
            <a:r>
              <a:rPr lang="pl-PL" altLang="pl-PL" sz="1600" dirty="0">
                <a:solidFill>
                  <a:srgbClr val="040A10"/>
                </a:solidFill>
                <a:latin typeface="Arial" panose="020B0604020202020204" pitchFamily="34" charset="0"/>
                <a:cs typeface="Arial" panose="020B0604020202020204" pitchFamily="34" charset="0"/>
              </a:rPr>
              <a:t>,  a kotły zasilane </a:t>
            </a:r>
            <a:r>
              <a:rPr lang="pl-PL" altLang="pl-PL" sz="1600" dirty="0" err="1">
                <a:solidFill>
                  <a:srgbClr val="040A10"/>
                </a:solidFill>
                <a:latin typeface="Arial" panose="020B0604020202020204" pitchFamily="34" charset="0"/>
                <a:cs typeface="Arial" panose="020B0604020202020204" pitchFamily="34" charset="0"/>
              </a:rPr>
              <a:t>pelletami</a:t>
            </a:r>
            <a:r>
              <a:rPr lang="pl-PL" altLang="pl-PL" sz="1600" dirty="0">
                <a:solidFill>
                  <a:srgbClr val="040A10"/>
                </a:solidFill>
                <a:latin typeface="Arial" panose="020B0604020202020204" pitchFamily="34" charset="0"/>
                <a:cs typeface="Arial" panose="020B0604020202020204" pitchFamily="34" charset="0"/>
              </a:rPr>
              <a:t> drzewnymi często nie przekraczają stężeń CO rzędu 50 mg/m</a:t>
            </a:r>
            <a:r>
              <a:rPr lang="pl-PL" altLang="pl-PL" sz="1600" baseline="30000" dirty="0">
                <a:solidFill>
                  <a:srgbClr val="040A10"/>
                </a:solidFill>
                <a:latin typeface="Arial" panose="020B0604020202020204" pitchFamily="34" charset="0"/>
                <a:cs typeface="Arial" panose="020B0604020202020204" pitchFamily="34" charset="0"/>
              </a:rPr>
              <a:t>3</a:t>
            </a:r>
            <a:r>
              <a:rPr lang="pl-PL" altLang="pl-PL" sz="1600" dirty="0">
                <a:solidFill>
                  <a:srgbClr val="040A10"/>
                </a:solidFill>
                <a:latin typeface="Arial" panose="020B0604020202020204" pitchFamily="34" charset="0"/>
                <a:cs typeface="Arial" panose="020B0604020202020204" pitchFamily="34" charset="0"/>
              </a:rPr>
              <a:t>. </a:t>
            </a:r>
          </a:p>
          <a:p>
            <a:pPr>
              <a:lnSpc>
                <a:spcPct val="150000"/>
              </a:lnSpc>
              <a:spcBef>
                <a:spcPts val="0"/>
              </a:spcBef>
            </a:pPr>
            <a:r>
              <a:rPr lang="pl-PL" altLang="pl-PL" sz="1600" dirty="0">
                <a:solidFill>
                  <a:srgbClr val="040A10"/>
                </a:solidFill>
                <a:latin typeface="Arial" panose="020B0604020202020204" pitchFamily="34" charset="0"/>
                <a:cs typeface="Arial" panose="020B0604020202020204" pitchFamily="34" charset="0"/>
              </a:rPr>
              <a:t>Z najlepszych kotłów c.o. z automatycznym zasypem paliwa, przy dotrzymaniu komfortu cieplnego, dobowa emisja pyłu wynosi około 0,04 kg, a można ją jeszcze zredukować do nawet 0,01 kg poprzez zastosowanie elektrofiltru. </a:t>
            </a:r>
          </a:p>
        </p:txBody>
      </p:sp>
    </p:spTree>
    <p:extLst>
      <p:ext uri="{BB962C8B-B14F-4D97-AF65-F5344CB8AC3E}">
        <p14:creationId xmlns:p14="http://schemas.microsoft.com/office/powerpoint/2010/main" val="2227544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Kotły c.o. – skutki nieprawidłowej eksploatacji c.d.</a:t>
            </a:r>
          </a:p>
        </p:txBody>
      </p:sp>
      <p:graphicFrame>
        <p:nvGraphicFramePr>
          <p:cNvPr id="4" name="Obiekt 3">
            <a:extLst>
              <a:ext uri="{FF2B5EF4-FFF2-40B4-BE49-F238E27FC236}">
                <a16:creationId xmlns:a16="http://schemas.microsoft.com/office/drawing/2014/main" id="{F176DA40-5BFC-4EFE-8D6D-CAA2C4E10FAE}"/>
              </a:ext>
            </a:extLst>
          </p:cNvPr>
          <p:cNvGraphicFramePr>
            <a:graphicFrameLocks noChangeAspect="1"/>
          </p:cNvGraphicFramePr>
          <p:nvPr>
            <p:extLst>
              <p:ext uri="{D42A27DB-BD31-4B8C-83A1-F6EECF244321}">
                <p14:modId xmlns:p14="http://schemas.microsoft.com/office/powerpoint/2010/main" val="872759728"/>
              </p:ext>
            </p:extLst>
          </p:nvPr>
        </p:nvGraphicFramePr>
        <p:xfrm>
          <a:off x="755576" y="1184449"/>
          <a:ext cx="3717925" cy="4824412"/>
        </p:xfrm>
        <a:graphic>
          <a:graphicData uri="http://schemas.openxmlformats.org/presentationml/2006/ole">
            <mc:AlternateContent xmlns:mc="http://schemas.openxmlformats.org/markup-compatibility/2006">
              <mc:Choice xmlns:v="urn:schemas-microsoft-com:vml" Requires="v">
                <p:oleObj spid="_x0000_s6148" name="Obraz - mapa bitowa" r:id="rId3" imgW="4123810" imgH="5353797" progId="PBrush">
                  <p:embed/>
                </p:oleObj>
              </mc:Choice>
              <mc:Fallback>
                <p:oleObj name="Obraz - mapa bitowa" r:id="rId3" imgW="4123810" imgH="5353797"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184449"/>
                        <a:ext cx="3717925"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iekt 4">
            <a:extLst>
              <a:ext uri="{FF2B5EF4-FFF2-40B4-BE49-F238E27FC236}">
                <a16:creationId xmlns:a16="http://schemas.microsoft.com/office/drawing/2014/main" id="{BF4759E3-BBD0-482D-AB12-FFDA386C85CC}"/>
              </a:ext>
            </a:extLst>
          </p:cNvPr>
          <p:cNvGraphicFramePr>
            <a:graphicFrameLocks noChangeAspect="1"/>
          </p:cNvGraphicFramePr>
          <p:nvPr>
            <p:extLst>
              <p:ext uri="{D42A27DB-BD31-4B8C-83A1-F6EECF244321}">
                <p14:modId xmlns:p14="http://schemas.microsoft.com/office/powerpoint/2010/main" val="2296039626"/>
              </p:ext>
            </p:extLst>
          </p:nvPr>
        </p:nvGraphicFramePr>
        <p:xfrm>
          <a:off x="4643364" y="1184449"/>
          <a:ext cx="3614737" cy="4824412"/>
        </p:xfrm>
        <a:graphic>
          <a:graphicData uri="http://schemas.openxmlformats.org/presentationml/2006/ole">
            <mc:AlternateContent xmlns:mc="http://schemas.openxmlformats.org/markup-compatibility/2006">
              <mc:Choice xmlns:v="urn:schemas-microsoft-com:vml" Requires="v">
                <p:oleObj spid="_x0000_s6149" name="Obraz - mapa bitowa" r:id="rId5" imgW="4009524" imgH="5353797" progId="PBrush">
                  <p:embed/>
                </p:oleObj>
              </mc:Choice>
              <mc:Fallback>
                <p:oleObj name="Obraz - mapa bitowa" r:id="rId5" imgW="4009524" imgH="5353797"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364" y="1184449"/>
                        <a:ext cx="3614737"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3425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457200" y="44624"/>
            <a:ext cx="8229600" cy="792088"/>
          </a:xfrm>
        </p:spPr>
        <p:txBody>
          <a:bodyPr/>
          <a:lstStyle/>
          <a:p>
            <a:r>
              <a:rPr lang="pl-PL" sz="2000" dirty="0">
                <a:solidFill>
                  <a:srgbClr val="040A10"/>
                </a:solidFill>
              </a:rPr>
              <a:t>Dokumentacja techniczna urządzenia</a:t>
            </a:r>
          </a:p>
        </p:txBody>
      </p:sp>
      <p:grpSp>
        <p:nvGrpSpPr>
          <p:cNvPr id="7" name="Grupa 6" title="Przykład fragmentu  dokumentacji technicznej urządzania"/>
          <p:cNvGrpSpPr/>
          <p:nvPr/>
        </p:nvGrpSpPr>
        <p:grpSpPr>
          <a:xfrm>
            <a:off x="539552" y="980728"/>
            <a:ext cx="7776864" cy="4752528"/>
            <a:chOff x="2557463" y="2233613"/>
            <a:chExt cx="4029075" cy="2390775"/>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2233613"/>
              <a:ext cx="40290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rostokąt 8"/>
            <p:cNvSpPr/>
            <p:nvPr/>
          </p:nvSpPr>
          <p:spPr>
            <a:xfrm>
              <a:off x="3203848" y="2564904"/>
              <a:ext cx="122413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0" name="pole tekstowe 9"/>
          <p:cNvSpPr txBox="1"/>
          <p:nvPr/>
        </p:nvSpPr>
        <p:spPr>
          <a:xfrm>
            <a:off x="539308" y="6093296"/>
            <a:ext cx="8064896" cy="215444"/>
          </a:xfrm>
          <a:prstGeom prst="rect">
            <a:avLst/>
          </a:prstGeom>
          <a:noFill/>
        </p:spPr>
        <p:txBody>
          <a:bodyPr wrap="square" rtlCol="0">
            <a:spAutoFit/>
          </a:bodyPr>
          <a:lstStyle/>
          <a:p>
            <a:r>
              <a:rPr lang="pl-PL" sz="800" dirty="0">
                <a:solidFill>
                  <a:srgbClr val="040A10"/>
                </a:solidFill>
              </a:rPr>
              <a:t>file:///C:/Users/kmatuszek/Downloads/Instrukcja%20Obs%C5%82ugi%20-%20KOMFORT%20EKO%20MINI%20-%20wyd.%20XVII%20-%20styczen%CC%81%202021.pdf</a:t>
            </a:r>
          </a:p>
        </p:txBody>
      </p:sp>
    </p:spTree>
    <p:extLst>
      <p:ext uri="{BB962C8B-B14F-4D97-AF65-F5344CB8AC3E}">
        <p14:creationId xmlns:p14="http://schemas.microsoft.com/office/powerpoint/2010/main" val="522469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457200" y="44624"/>
            <a:ext cx="8229600" cy="792088"/>
          </a:xfrm>
        </p:spPr>
        <p:txBody>
          <a:bodyPr/>
          <a:lstStyle/>
          <a:p>
            <a:r>
              <a:rPr lang="pl-PL" sz="2000" dirty="0">
                <a:solidFill>
                  <a:srgbClr val="040A10"/>
                </a:solidFill>
              </a:rPr>
              <a:t>Dokumentacja techniczna urządzenia c.d.</a:t>
            </a:r>
          </a:p>
        </p:txBody>
      </p:sp>
      <p:grpSp>
        <p:nvGrpSpPr>
          <p:cNvPr id="10" name="Grupa 9" title="Przykład fragmentu dokumentacji technicznej urządzenia"/>
          <p:cNvGrpSpPr/>
          <p:nvPr/>
        </p:nvGrpSpPr>
        <p:grpSpPr>
          <a:xfrm>
            <a:off x="323528" y="980728"/>
            <a:ext cx="8424936" cy="5040560"/>
            <a:chOff x="4644008" y="1628800"/>
            <a:chExt cx="4181475" cy="272415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4181475"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rostokąt 11"/>
            <p:cNvSpPr/>
            <p:nvPr/>
          </p:nvSpPr>
          <p:spPr>
            <a:xfrm>
              <a:off x="5724128" y="2276872"/>
              <a:ext cx="122413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7" name="pole tekstowe 6"/>
          <p:cNvSpPr txBox="1"/>
          <p:nvPr/>
        </p:nvSpPr>
        <p:spPr>
          <a:xfrm>
            <a:off x="539308" y="6093296"/>
            <a:ext cx="8064896" cy="215444"/>
          </a:xfrm>
          <a:prstGeom prst="rect">
            <a:avLst/>
          </a:prstGeom>
          <a:noFill/>
        </p:spPr>
        <p:txBody>
          <a:bodyPr wrap="square" rtlCol="0">
            <a:spAutoFit/>
          </a:bodyPr>
          <a:lstStyle/>
          <a:p>
            <a:r>
              <a:rPr lang="pl-PL" sz="800" dirty="0">
                <a:solidFill>
                  <a:srgbClr val="040A10"/>
                </a:solidFill>
              </a:rPr>
              <a:t>file:///C:/Users/kmatuszek/Downloads/Instrukcja%20Obs%C5%82ugi%20-%20KOMFORT%20EKO%20MINI%20-%20wyd.%20XVII%20-%20styczen%CC%81%202021.pdf</a:t>
            </a:r>
          </a:p>
        </p:txBody>
      </p:sp>
    </p:spTree>
    <p:extLst>
      <p:ext uri="{BB962C8B-B14F-4D97-AF65-F5344CB8AC3E}">
        <p14:creationId xmlns:p14="http://schemas.microsoft.com/office/powerpoint/2010/main" val="49202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457200" y="44624"/>
            <a:ext cx="8229600" cy="792088"/>
          </a:xfrm>
        </p:spPr>
        <p:txBody>
          <a:bodyPr/>
          <a:lstStyle/>
          <a:p>
            <a:r>
              <a:rPr lang="pl-PL" sz="2000" dirty="0">
                <a:solidFill>
                  <a:srgbClr val="040A10"/>
                </a:solidFill>
              </a:rPr>
              <a:t>Dokumentacja techniczna urządzenia c.d.</a:t>
            </a:r>
          </a:p>
        </p:txBody>
      </p:sp>
      <p:grpSp>
        <p:nvGrpSpPr>
          <p:cNvPr id="13" name="Grupa 12" title="Przykład fragmentu dokumentacji technicznej urządzenia"/>
          <p:cNvGrpSpPr/>
          <p:nvPr/>
        </p:nvGrpSpPr>
        <p:grpSpPr>
          <a:xfrm>
            <a:off x="1591437" y="836712"/>
            <a:ext cx="5472608" cy="5184576"/>
            <a:chOff x="3131840" y="3348386"/>
            <a:chExt cx="2808312" cy="2976140"/>
          </a:xfrm>
        </p:grpSpPr>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3348386"/>
              <a:ext cx="2808312" cy="297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Prostokąt 14"/>
            <p:cNvSpPr/>
            <p:nvPr/>
          </p:nvSpPr>
          <p:spPr>
            <a:xfrm>
              <a:off x="3563888" y="4077072"/>
              <a:ext cx="288032"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p:cNvSpPr/>
            <p:nvPr/>
          </p:nvSpPr>
          <p:spPr>
            <a:xfrm>
              <a:off x="3563888" y="4437112"/>
              <a:ext cx="360040"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7" name="pole tekstowe 6"/>
          <p:cNvSpPr txBox="1"/>
          <p:nvPr/>
        </p:nvSpPr>
        <p:spPr>
          <a:xfrm>
            <a:off x="539308" y="6093296"/>
            <a:ext cx="8064896" cy="215444"/>
          </a:xfrm>
          <a:prstGeom prst="rect">
            <a:avLst/>
          </a:prstGeom>
          <a:noFill/>
        </p:spPr>
        <p:txBody>
          <a:bodyPr wrap="square" rtlCol="0">
            <a:spAutoFit/>
          </a:bodyPr>
          <a:lstStyle/>
          <a:p>
            <a:r>
              <a:rPr lang="pl-PL" sz="800" dirty="0">
                <a:solidFill>
                  <a:srgbClr val="040A10"/>
                </a:solidFill>
              </a:rPr>
              <a:t>file:///C:/Users/kmatuszek/Downloads/Instrukcja%20Obs%C5%82ugi%20-%20KOMFORT%20EKO%20MINI%20-%20wyd.%20XVII%20-%20styczen%CC%81%202021.pdf</a:t>
            </a:r>
          </a:p>
        </p:txBody>
      </p:sp>
    </p:spTree>
    <p:extLst>
      <p:ext uri="{BB962C8B-B14F-4D97-AF65-F5344CB8AC3E}">
        <p14:creationId xmlns:p14="http://schemas.microsoft.com/office/powerpoint/2010/main" val="492023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a:spLocks noGrp="1"/>
          </p:cNvSpPr>
          <p:nvPr>
            <p:ph type="title"/>
          </p:nvPr>
        </p:nvSpPr>
        <p:spPr>
          <a:xfrm>
            <a:off x="457200" y="44624"/>
            <a:ext cx="8229600" cy="792088"/>
          </a:xfrm>
        </p:spPr>
        <p:txBody>
          <a:bodyPr/>
          <a:lstStyle/>
          <a:p>
            <a:r>
              <a:rPr lang="pl-PL" sz="2000" dirty="0">
                <a:solidFill>
                  <a:srgbClr val="040A10"/>
                </a:solidFill>
              </a:rPr>
              <a:t>Dokumentacja techniczna urządzenia c.d.</a:t>
            </a:r>
          </a:p>
        </p:txBody>
      </p:sp>
      <p:pic>
        <p:nvPicPr>
          <p:cNvPr id="21506" name="Picture 2" title="Przykład fragmentu dokumentacji technicznej urządze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836" y="958527"/>
            <a:ext cx="3960440" cy="515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539308" y="6093296"/>
            <a:ext cx="8064896" cy="215444"/>
          </a:xfrm>
          <a:prstGeom prst="rect">
            <a:avLst/>
          </a:prstGeom>
          <a:noFill/>
        </p:spPr>
        <p:txBody>
          <a:bodyPr wrap="square" rtlCol="0">
            <a:spAutoFit/>
          </a:bodyPr>
          <a:lstStyle/>
          <a:p>
            <a:r>
              <a:rPr lang="pl-PL" sz="800" dirty="0">
                <a:solidFill>
                  <a:srgbClr val="040A10"/>
                </a:solidFill>
              </a:rPr>
              <a:t>file:///C:/Users/kmatuszek/Downloads/Instrukcja%20Obs%C5%82ugi%20-%20KOMFORT%20EKO%20MINI%20-%20wyd.%20XVII%20-%20styczen%CC%81%202021.pdf</a:t>
            </a:r>
          </a:p>
        </p:txBody>
      </p:sp>
    </p:spTree>
    <p:extLst>
      <p:ext uri="{BB962C8B-B14F-4D97-AF65-F5344CB8AC3E}">
        <p14:creationId xmlns:p14="http://schemas.microsoft.com/office/powerpoint/2010/main" val="261946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ytuł 1"/>
          <p:cNvSpPr>
            <a:spLocks noGrp="1"/>
          </p:cNvSpPr>
          <p:nvPr>
            <p:ph type="title"/>
          </p:nvPr>
        </p:nvSpPr>
        <p:spPr>
          <a:xfrm>
            <a:off x="457200" y="44624"/>
            <a:ext cx="8229600" cy="792088"/>
          </a:xfrm>
        </p:spPr>
        <p:txBody>
          <a:bodyPr/>
          <a:lstStyle/>
          <a:p>
            <a:r>
              <a:rPr lang="pl-PL" sz="2000" dirty="0">
                <a:solidFill>
                  <a:srgbClr val="040A10"/>
                </a:solidFill>
              </a:rPr>
              <a:t>Przykładowa deklaracja CE dla kotła c.o.</a:t>
            </a:r>
          </a:p>
        </p:txBody>
      </p:sp>
      <p:pic>
        <p:nvPicPr>
          <p:cNvPr id="23" name="Picture 2" title="Przykładowa deklaracja CE dla kotła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3456384" cy="494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82574"/>
            <a:ext cx="3946067" cy="162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Łącznik prosty ze strzałką 24"/>
          <p:cNvCxnSpPr/>
          <p:nvPr/>
        </p:nvCxnSpPr>
        <p:spPr>
          <a:xfrm flipH="1">
            <a:off x="3491880" y="3789040"/>
            <a:ext cx="1728192"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pole tekstowe 25"/>
          <p:cNvSpPr txBox="1"/>
          <p:nvPr/>
        </p:nvSpPr>
        <p:spPr>
          <a:xfrm>
            <a:off x="884937" y="6088239"/>
            <a:ext cx="3456384" cy="215444"/>
          </a:xfrm>
          <a:prstGeom prst="rect">
            <a:avLst/>
          </a:prstGeom>
          <a:noFill/>
        </p:spPr>
        <p:txBody>
          <a:bodyPr wrap="square" rtlCol="0">
            <a:spAutoFit/>
          </a:bodyPr>
          <a:lstStyle/>
          <a:p>
            <a:r>
              <a:rPr lang="pl-PL" sz="800" dirty="0"/>
              <a:t>https://www.defro.pl/p,171,delta-ekopell.html?idk=32</a:t>
            </a:r>
          </a:p>
        </p:txBody>
      </p:sp>
    </p:spTree>
    <p:extLst>
      <p:ext uri="{BB962C8B-B14F-4D97-AF65-F5344CB8AC3E}">
        <p14:creationId xmlns:p14="http://schemas.microsoft.com/office/powerpoint/2010/main" val="3473044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Spalanie odpadów</a:t>
            </a:r>
          </a:p>
        </p:txBody>
      </p:sp>
      <p:pic>
        <p:nvPicPr>
          <p:cNvPr id="9" name="Obraz 8" title="Spalanie odpadó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933227"/>
            <a:ext cx="3960440" cy="5279520"/>
          </a:xfrm>
          <a:prstGeom prst="rect">
            <a:avLst/>
          </a:prstGeom>
        </p:spPr>
      </p:pic>
    </p:spTree>
    <p:extLst>
      <p:ext uri="{BB962C8B-B14F-4D97-AF65-F5344CB8AC3E}">
        <p14:creationId xmlns:p14="http://schemas.microsoft.com/office/powerpoint/2010/main" val="303995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Urządzenia grzewcze - podział</a:t>
            </a:r>
          </a:p>
        </p:txBody>
      </p:sp>
      <p:graphicFrame>
        <p:nvGraphicFramePr>
          <p:cNvPr id="4" name="Tabela 3">
            <a:extLst>
              <a:ext uri="{FF2B5EF4-FFF2-40B4-BE49-F238E27FC236}">
                <a16:creationId xmlns:a16="http://schemas.microsoft.com/office/drawing/2014/main" id="{A1A23C27-9C9B-4086-8DC2-817738078A6E}"/>
              </a:ext>
            </a:extLst>
          </p:cNvPr>
          <p:cNvGraphicFramePr>
            <a:graphicFrameLocks noGrp="1"/>
          </p:cNvGraphicFramePr>
          <p:nvPr>
            <p:extLst>
              <p:ext uri="{D42A27DB-BD31-4B8C-83A1-F6EECF244321}">
                <p14:modId xmlns:p14="http://schemas.microsoft.com/office/powerpoint/2010/main" val="2365381195"/>
              </p:ext>
            </p:extLst>
          </p:nvPr>
        </p:nvGraphicFramePr>
        <p:xfrm>
          <a:off x="425125" y="946041"/>
          <a:ext cx="8424936" cy="4417695"/>
        </p:xfrm>
        <a:graphic>
          <a:graphicData uri="http://schemas.openxmlformats.org/drawingml/2006/table">
            <a:tbl>
              <a:tblPr firstRow="1" bandRow="1">
                <a:tableStyleId>{5C22544A-7EE6-4342-B048-85BDC9FD1C3A}</a:tableStyleId>
              </a:tblPr>
              <a:tblGrid>
                <a:gridCol w="3358589">
                  <a:extLst>
                    <a:ext uri="{9D8B030D-6E8A-4147-A177-3AD203B41FA5}">
                      <a16:colId xmlns:a16="http://schemas.microsoft.com/office/drawing/2014/main" val="20000"/>
                    </a:ext>
                  </a:extLst>
                </a:gridCol>
                <a:gridCol w="5066347">
                  <a:extLst>
                    <a:ext uri="{9D8B030D-6E8A-4147-A177-3AD203B41FA5}">
                      <a16:colId xmlns:a16="http://schemas.microsoft.com/office/drawing/2014/main" val="20001"/>
                    </a:ext>
                  </a:extLst>
                </a:gridCol>
              </a:tblGrid>
              <a:tr h="379018">
                <a:tc>
                  <a:txBody>
                    <a:bodyPr/>
                    <a:lstStyle/>
                    <a:p>
                      <a:pPr algn="ctr"/>
                      <a:r>
                        <a:rPr lang="pl-PL" sz="1400" dirty="0">
                          <a:solidFill>
                            <a:srgbClr val="040A10"/>
                          </a:solidFill>
                        </a:rPr>
                        <a:t>Urządzenie grzewcze - rodzaje</a:t>
                      </a:r>
                    </a:p>
                    <a:p>
                      <a:pPr algn="ctr"/>
                      <a:r>
                        <a:rPr lang="pl-PL" sz="1400" dirty="0">
                          <a:solidFill>
                            <a:srgbClr val="040A10"/>
                          </a:solidFill>
                        </a:rPr>
                        <a:t>Uchwały*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1400" dirty="0">
                          <a:solidFill>
                            <a:srgbClr val="040A10"/>
                          </a:solidFill>
                        </a:rPr>
                        <a:t>Akty legislacyjne i normatywne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pl-PL" sz="1400" b="1" dirty="0">
                          <a:solidFill>
                            <a:srgbClr val="040A10"/>
                          </a:solidFill>
                        </a:rPr>
                        <a:t>Kotły</a:t>
                      </a:r>
                    </a:p>
                    <a:p>
                      <a:r>
                        <a:rPr lang="pl-PL" sz="1400" dirty="0">
                          <a:solidFill>
                            <a:srgbClr val="040A10"/>
                          </a:solidFill>
                        </a:rPr>
                        <a:t>§2 pkt. 1a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50000"/>
                        </a:lnSpc>
                        <a:buFontTx/>
                        <a:buChar char="-"/>
                      </a:pPr>
                      <a:r>
                        <a:rPr lang="pl-PL" sz="1050" dirty="0">
                          <a:solidFill>
                            <a:srgbClr val="040A10"/>
                          </a:solidFill>
                        </a:rPr>
                        <a:t>Rozporządzenie Ministra Rozwoju i Finansów z dn. 01.08.2017 r. </a:t>
                      </a:r>
                      <a:br>
                        <a:rPr lang="pl-PL" sz="1050" dirty="0">
                          <a:solidFill>
                            <a:srgbClr val="040A10"/>
                          </a:solidFill>
                        </a:rPr>
                      </a:br>
                      <a:r>
                        <a:rPr lang="pl-PL" sz="1050" dirty="0">
                          <a:solidFill>
                            <a:srgbClr val="040A10"/>
                          </a:solidFill>
                        </a:rPr>
                        <a:t>w sprawie wymagań</a:t>
                      </a:r>
                      <a:r>
                        <a:rPr lang="pl-PL" sz="1050" baseline="0" dirty="0">
                          <a:solidFill>
                            <a:srgbClr val="040A10"/>
                          </a:solidFill>
                        </a:rPr>
                        <a:t> dla kotłów na paliwa stałe z </a:t>
                      </a:r>
                      <a:r>
                        <a:rPr lang="pl-PL" sz="1050" baseline="0" dirty="0" err="1">
                          <a:solidFill>
                            <a:srgbClr val="040A10"/>
                          </a:solidFill>
                        </a:rPr>
                        <a:t>późn</a:t>
                      </a:r>
                      <a:r>
                        <a:rPr lang="pl-PL" sz="1050" baseline="0" dirty="0">
                          <a:solidFill>
                            <a:srgbClr val="040A10"/>
                          </a:solidFill>
                        </a:rPr>
                        <a:t>. zm.</a:t>
                      </a:r>
                    </a:p>
                    <a:p>
                      <a:pPr marL="285750" indent="-285750">
                        <a:lnSpc>
                          <a:spcPct val="150000"/>
                        </a:lnSpc>
                        <a:buFontTx/>
                        <a:buChar char="-"/>
                      </a:pPr>
                      <a:r>
                        <a:rPr lang="pl-PL" sz="1050" baseline="0" dirty="0">
                          <a:solidFill>
                            <a:srgbClr val="040A10"/>
                          </a:solidFill>
                        </a:rPr>
                        <a:t>Rozporządzenie Komisji (UE) 2015/</a:t>
                      </a:r>
                      <a:r>
                        <a:rPr lang="pl-PL" sz="1050" b="1" u="sng" baseline="0" dirty="0">
                          <a:solidFill>
                            <a:srgbClr val="040A10"/>
                          </a:solidFill>
                        </a:rPr>
                        <a:t>1189</a:t>
                      </a:r>
                      <a:r>
                        <a:rPr lang="pl-PL" sz="1050" baseline="0" dirty="0">
                          <a:solidFill>
                            <a:srgbClr val="040A10"/>
                          </a:solidFill>
                        </a:rPr>
                        <a:t> z dn. 28.04.2015 r. </a:t>
                      </a:r>
                      <a:br>
                        <a:rPr lang="pl-PL" sz="1050" baseline="0" dirty="0">
                          <a:solidFill>
                            <a:srgbClr val="040A10"/>
                          </a:solidFill>
                        </a:rPr>
                      </a:br>
                      <a:r>
                        <a:rPr lang="pl-PL" sz="1050" baseline="0" dirty="0">
                          <a:solidFill>
                            <a:srgbClr val="040A10"/>
                          </a:solidFill>
                        </a:rPr>
                        <a:t>w sprawie wykonania dyrektywy Parlamentu Europejskiego i Rady 2009/125/WE w odniesieniu do wymogów dotyczących </a:t>
                      </a:r>
                      <a:r>
                        <a:rPr lang="pl-PL" sz="1050" b="1" u="sng" baseline="0" dirty="0" err="1">
                          <a:solidFill>
                            <a:srgbClr val="040A10"/>
                          </a:solidFill>
                        </a:rPr>
                        <a:t>ekoprojektu</a:t>
                      </a:r>
                      <a:r>
                        <a:rPr lang="pl-PL" sz="1050" b="1" u="sng" baseline="0" dirty="0">
                          <a:solidFill>
                            <a:srgbClr val="040A10"/>
                          </a:solidFill>
                        </a:rPr>
                        <a:t> dla kotłów </a:t>
                      </a:r>
                      <a:r>
                        <a:rPr lang="pl-PL" sz="1050" baseline="0" dirty="0">
                          <a:solidFill>
                            <a:srgbClr val="040A10"/>
                          </a:solidFill>
                        </a:rPr>
                        <a:t>na paliwo stale</a:t>
                      </a:r>
                    </a:p>
                    <a:p>
                      <a:pPr marL="285750" indent="-285750">
                        <a:lnSpc>
                          <a:spcPct val="150000"/>
                        </a:lnSpc>
                        <a:buFontTx/>
                        <a:buChar char="-"/>
                      </a:pPr>
                      <a:r>
                        <a:rPr lang="pl-PL" sz="1050" baseline="0" dirty="0">
                          <a:solidFill>
                            <a:srgbClr val="040A10"/>
                          </a:solidFill>
                        </a:rPr>
                        <a:t>Norma </a:t>
                      </a:r>
                      <a:r>
                        <a:rPr lang="pl-PL" sz="1050" b="1" u="sng" baseline="0" dirty="0">
                          <a:solidFill>
                            <a:srgbClr val="040A10"/>
                          </a:solidFill>
                        </a:rPr>
                        <a:t>PN-EN 303-5 </a:t>
                      </a:r>
                      <a:r>
                        <a:rPr lang="pl-PL" sz="1050" baseline="0" dirty="0">
                          <a:solidFill>
                            <a:srgbClr val="040A10"/>
                          </a:solidFill>
                        </a:rPr>
                        <a:t>Kotły grzewcze. Część 5: Kotły grzewcze </a:t>
                      </a:r>
                      <a:br>
                        <a:rPr lang="pl-PL" sz="1050" baseline="0" dirty="0">
                          <a:solidFill>
                            <a:srgbClr val="040A10"/>
                          </a:solidFill>
                        </a:rPr>
                      </a:br>
                      <a:r>
                        <a:rPr lang="pl-PL" sz="1050" baseline="0" dirty="0">
                          <a:solidFill>
                            <a:srgbClr val="040A10"/>
                          </a:solidFill>
                        </a:rPr>
                        <a:t>na paliwa stałe z ręcznym i automatycznym zasypem paliwa o mocy nominalnej do 500 </a:t>
                      </a:r>
                      <a:r>
                        <a:rPr lang="pl-PL" sz="1050" baseline="0" dirty="0" err="1">
                          <a:solidFill>
                            <a:srgbClr val="040A10"/>
                          </a:solidFill>
                        </a:rPr>
                        <a:t>kW.</a:t>
                      </a:r>
                      <a:r>
                        <a:rPr lang="pl-PL" sz="1050" baseline="0" dirty="0">
                          <a:solidFill>
                            <a:srgbClr val="040A10"/>
                          </a:solidFill>
                        </a:rPr>
                        <a:t> Terminologia, wymagania, badania</a:t>
                      </a:r>
                      <a:br>
                        <a:rPr lang="pl-PL" sz="1050" baseline="0" dirty="0">
                          <a:solidFill>
                            <a:srgbClr val="040A10"/>
                          </a:solidFill>
                        </a:rPr>
                      </a:br>
                      <a:r>
                        <a:rPr lang="pl-PL" sz="1050" baseline="0" dirty="0">
                          <a:solidFill>
                            <a:srgbClr val="040A10"/>
                          </a:solidFill>
                        </a:rPr>
                        <a:t>i oznakowanie.</a:t>
                      </a:r>
                    </a:p>
                    <a:p>
                      <a:pPr marL="285750" indent="-285750">
                        <a:lnSpc>
                          <a:spcPct val="150000"/>
                        </a:lnSpc>
                        <a:buFontTx/>
                        <a:buChar char="-"/>
                      </a:pPr>
                      <a:r>
                        <a:rPr lang="pl-PL" sz="1050" baseline="0" dirty="0">
                          <a:solidFill>
                            <a:srgbClr val="040A10"/>
                          </a:solidFill>
                        </a:rPr>
                        <a:t>Rozporządzenie Delegowane Komisji (UE) 2015/</a:t>
                      </a:r>
                      <a:r>
                        <a:rPr lang="pl-PL" sz="1050" b="0" u="none" baseline="0" dirty="0">
                          <a:solidFill>
                            <a:srgbClr val="040A10"/>
                          </a:solidFill>
                        </a:rPr>
                        <a:t>1187</a:t>
                      </a:r>
                      <a:r>
                        <a:rPr lang="pl-PL" sz="1050" baseline="0" dirty="0">
                          <a:solidFill>
                            <a:srgbClr val="040A10"/>
                          </a:solidFill>
                        </a:rPr>
                        <a:t> z dn. 27.04.2015 r. uzupełniającego dyrektywę Parlamentu Europejskiego i Rady 2010/30/UE w odniesieniu do etykiet efektywności energetycznej dla kotłów na paliwa stałe i zestawów </a:t>
                      </a:r>
                      <a:r>
                        <a:rPr lang="pl-PL" sz="1050" kern="1200" baseline="0" dirty="0">
                          <a:solidFill>
                            <a:srgbClr val="040A10"/>
                          </a:solidFill>
                          <a:latin typeface="+mn-lt"/>
                          <a:ea typeface="+mn-ea"/>
                          <a:cs typeface="+mn-cs"/>
                        </a:rPr>
                        <a:t>zawierających kocioł na paliwo stałe, ogrzewacze dodatkowe, regulatory temperatury i urządzenia słoneczne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pole tekstowe 4">
            <a:extLst>
              <a:ext uri="{FF2B5EF4-FFF2-40B4-BE49-F238E27FC236}">
                <a16:creationId xmlns:a16="http://schemas.microsoft.com/office/drawing/2014/main" id="{627DE0A6-E143-4C57-B3CA-C318026CB9A3}"/>
              </a:ext>
            </a:extLst>
          </p:cNvPr>
          <p:cNvSpPr txBox="1"/>
          <p:nvPr/>
        </p:nvSpPr>
        <p:spPr>
          <a:xfrm>
            <a:off x="397066" y="5967621"/>
            <a:ext cx="8452995" cy="415498"/>
          </a:xfrm>
          <a:prstGeom prst="rect">
            <a:avLst/>
          </a:prstGeom>
          <a:noFill/>
        </p:spPr>
        <p:txBody>
          <a:bodyPr wrap="square" rtlCol="0">
            <a:spAutoFit/>
          </a:bodyPr>
          <a:lstStyle/>
          <a:p>
            <a:r>
              <a:rPr lang="pl-PL" sz="1050" dirty="0">
                <a:solidFill>
                  <a:srgbClr val="040A10"/>
                </a:solidFill>
              </a:rPr>
              <a:t>*) Uchwały Sejmiku Województwa w sprawie wprowadzenie na obszarze województwa wielkopolskiego ograniczeń lub zakazów </a:t>
            </a:r>
            <a:br>
              <a:rPr lang="pl-PL" sz="1050" dirty="0">
                <a:solidFill>
                  <a:srgbClr val="040A10"/>
                </a:solidFill>
              </a:rPr>
            </a:br>
            <a:r>
              <a:rPr lang="pl-PL" sz="1050" dirty="0">
                <a:solidFill>
                  <a:srgbClr val="040A10"/>
                </a:solidFill>
              </a:rPr>
              <a:t>w zakresie eksploatacji instalacji, w których następuje spalanie paliw</a:t>
            </a:r>
          </a:p>
        </p:txBody>
      </p:sp>
    </p:spTree>
    <p:extLst>
      <p:ext uri="{BB962C8B-B14F-4D97-AF65-F5344CB8AC3E}">
        <p14:creationId xmlns:p14="http://schemas.microsoft.com/office/powerpoint/2010/main" val="3396851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Podstawowe wymagania techniczne </a:t>
            </a:r>
            <a:br>
              <a:rPr lang="pl-PL" sz="2000" dirty="0">
                <a:solidFill>
                  <a:srgbClr val="040A10"/>
                </a:solidFill>
              </a:rPr>
            </a:br>
            <a:r>
              <a:rPr lang="pl-PL" sz="2000" dirty="0">
                <a:solidFill>
                  <a:srgbClr val="040A10"/>
                </a:solidFill>
              </a:rPr>
              <a:t>związane z odzyskiem energii z odpadów</a:t>
            </a:r>
          </a:p>
        </p:txBody>
      </p:sp>
      <p:sp>
        <p:nvSpPr>
          <p:cNvPr id="3" name="Prostokąt zaokrąglony 2" title="Podstawowe wymagania techniczne związane z odzyskiem energii z odpadów"/>
          <p:cNvSpPr/>
          <p:nvPr/>
        </p:nvSpPr>
        <p:spPr>
          <a:xfrm>
            <a:off x="1691680" y="1268760"/>
            <a:ext cx="6155244" cy="4968552"/>
          </a:xfrm>
          <a:prstGeom prst="roundRect">
            <a:avLst/>
          </a:prstGeom>
          <a:solidFill>
            <a:schemeClr val="bg1">
              <a:lumMod val="95000"/>
            </a:schemeClr>
          </a:solidFill>
          <a:ln>
            <a:solidFill>
              <a:schemeClr val="tx1">
                <a:lumMod val="20000"/>
                <a:lumOff val="80000"/>
              </a:schemeClr>
            </a:solidFill>
          </a:ln>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l-PL" sz="1000" b="1" dirty="0">
              <a:solidFill>
                <a:srgbClr val="040A10"/>
              </a:solidFill>
            </a:endParaRPr>
          </a:p>
          <a:p>
            <a:pPr algn="ctr">
              <a:defRPr/>
            </a:pPr>
            <a:endParaRPr lang="pl-PL" sz="1000" b="1" dirty="0">
              <a:solidFill>
                <a:srgbClr val="040A10"/>
              </a:solidFill>
            </a:endParaRPr>
          </a:p>
          <a:p>
            <a:pPr algn="ctr">
              <a:defRPr/>
            </a:pPr>
            <a:endParaRPr lang="pl-PL" sz="1000" b="1" dirty="0">
              <a:solidFill>
                <a:srgbClr val="040A10"/>
              </a:solidFill>
            </a:endParaRPr>
          </a:p>
          <a:p>
            <a:pPr algn="ctr">
              <a:defRPr/>
            </a:pPr>
            <a:endParaRPr lang="pl-PL" sz="1000" b="1" dirty="0">
              <a:solidFill>
                <a:srgbClr val="040A10"/>
              </a:solidFill>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nSpc>
                <a:spcPct val="150000"/>
              </a:lnSpc>
              <a:spcBef>
                <a:spcPct val="50000"/>
              </a:spcBef>
              <a:buFont typeface="Wingdings" pitchFamily="2" charset="2"/>
              <a:buChar char="v"/>
              <a:defRPr/>
            </a:pPr>
            <a:r>
              <a:rPr lang="pl-PL" sz="1200" b="1" dirty="0">
                <a:solidFill>
                  <a:srgbClr val="040A10"/>
                </a:solidFill>
                <a:effectLst>
                  <a:outerShdw blurRad="38100" dist="38100" dir="2700000" algn="tl">
                    <a:srgbClr val="000000">
                      <a:alpha val="43137"/>
                    </a:srgbClr>
                  </a:outerShdw>
                </a:effectLst>
                <a:latin typeface="Arial" charset="0"/>
              </a:rPr>
              <a:t> odpowiednia temperatura procesu (850 lub 1100</a:t>
            </a:r>
            <a:r>
              <a:rPr lang="pl-PL" sz="1200" b="1" baseline="30000" dirty="0">
                <a:solidFill>
                  <a:srgbClr val="040A10"/>
                </a:solidFill>
                <a:effectLst>
                  <a:outerShdw blurRad="38100" dist="38100" dir="2700000" algn="tl">
                    <a:srgbClr val="000000">
                      <a:alpha val="43137"/>
                    </a:srgbClr>
                  </a:outerShdw>
                </a:effectLst>
                <a:latin typeface="Arial" charset="0"/>
              </a:rPr>
              <a:t>o</a:t>
            </a:r>
            <a:r>
              <a:rPr lang="pl-PL" sz="1200" b="1" dirty="0">
                <a:solidFill>
                  <a:srgbClr val="040A10"/>
                </a:solidFill>
                <a:effectLst>
                  <a:outerShdw blurRad="38100" dist="38100" dir="2700000" algn="tl">
                    <a:srgbClr val="000000">
                      <a:alpha val="43137"/>
                    </a:srgbClr>
                  </a:outerShdw>
                </a:effectLst>
                <a:latin typeface="Arial" charset="0"/>
              </a:rPr>
              <a:t>C w zależności od     zawartości chloru) i odpowiedni czas przebywania spalin w obszarze tej temperatury (co najmniej 2 sek.),</a:t>
            </a:r>
          </a:p>
          <a:p>
            <a:pPr>
              <a:lnSpc>
                <a:spcPct val="150000"/>
              </a:lnSpc>
              <a:spcBef>
                <a:spcPct val="50000"/>
              </a:spcBef>
              <a:buFont typeface="Wingdings" pitchFamily="2" charset="2"/>
              <a:buChar char="v"/>
              <a:defRPr/>
            </a:pPr>
            <a:r>
              <a:rPr lang="pl-PL" sz="1200" b="1" dirty="0">
                <a:solidFill>
                  <a:srgbClr val="040A10"/>
                </a:solidFill>
                <a:effectLst>
                  <a:outerShdw blurRad="38100" dist="38100" dir="2700000" algn="tl">
                    <a:srgbClr val="000000">
                      <a:alpha val="43137"/>
                    </a:srgbClr>
                  </a:outerShdw>
                </a:effectLst>
                <a:latin typeface="Arial" charset="0"/>
              </a:rPr>
              <a:t> wysoki stopień dopalenia żużli  i popiołów paleniskowych  (</a:t>
            </a:r>
            <a:r>
              <a:rPr lang="pl-PL" sz="1200" b="1" dirty="0" err="1">
                <a:solidFill>
                  <a:srgbClr val="040A10"/>
                </a:solidFill>
                <a:effectLst>
                  <a:outerShdw blurRad="38100" dist="38100" dir="2700000" algn="tl">
                    <a:srgbClr val="000000">
                      <a:alpha val="43137"/>
                    </a:srgbClr>
                  </a:outerShdw>
                </a:effectLst>
                <a:latin typeface="Arial" charset="0"/>
              </a:rPr>
              <a:t>całk</a:t>
            </a:r>
            <a:r>
              <a:rPr lang="pl-PL" sz="1200" b="1" dirty="0">
                <a:solidFill>
                  <a:srgbClr val="040A10"/>
                </a:solidFill>
                <a:effectLst>
                  <a:outerShdw blurRad="38100" dist="38100" dir="2700000" algn="tl">
                    <a:srgbClr val="000000">
                      <a:alpha val="43137"/>
                    </a:srgbClr>
                  </a:outerShdw>
                </a:effectLst>
                <a:latin typeface="Arial" charset="0"/>
              </a:rPr>
              <a:t>. zaw. węgla organicznego &lt;3% lub udział części palnych &lt; 5%)</a:t>
            </a:r>
          </a:p>
        </p:txBody>
      </p:sp>
      <p:sp>
        <p:nvSpPr>
          <p:cNvPr id="6" name="Prostokąt zaokrąglony 5" title="Podstawowe wymagania techniczne związane z odzyskiem energii z odpadów"/>
          <p:cNvSpPr/>
          <p:nvPr/>
        </p:nvSpPr>
        <p:spPr>
          <a:xfrm>
            <a:off x="2087004" y="1557035"/>
            <a:ext cx="5364596" cy="2304256"/>
          </a:xfrm>
          <a:prstGeom prst="roundRect">
            <a:avLst/>
          </a:prstGeom>
          <a:solidFill>
            <a:schemeClr val="accent6">
              <a:lumMod val="20000"/>
              <a:lumOff val="80000"/>
            </a:schemeClr>
          </a:solidFill>
          <a:ln>
            <a:solidFill>
              <a:schemeClr val="accent6">
                <a:lumMod val="20000"/>
                <a:lumOff val="80000"/>
              </a:schemeClr>
            </a:solidFill>
          </a:ln>
          <a:effectLst/>
        </p:spPr>
        <p:style>
          <a:lnRef idx="0">
            <a:schemeClr val="accent1"/>
          </a:lnRef>
          <a:fillRef idx="3">
            <a:schemeClr val="accent1"/>
          </a:fillRef>
          <a:effectRef idx="3">
            <a:schemeClr val="accent1"/>
          </a:effectRef>
          <a:fontRef idx="minor">
            <a:schemeClr val="lt1"/>
          </a:fontRef>
        </p:style>
        <p:txBody>
          <a:bodyPr anchor="ctr"/>
          <a:lstStyle/>
          <a:p>
            <a:pPr>
              <a:lnSpc>
                <a:spcPct val="150000"/>
              </a:lnSpc>
              <a:defRPr/>
            </a:pPr>
            <a:r>
              <a:rPr lang="pl-PL" sz="1400" b="1" dirty="0">
                <a:solidFill>
                  <a:srgbClr val="040A10"/>
                </a:solidFill>
                <a:effectLst>
                  <a:outerShdw blurRad="38100" dist="38100" dir="2700000" algn="tl">
                    <a:srgbClr val="000000">
                      <a:alpha val="43137"/>
                    </a:srgbClr>
                  </a:outerShdw>
                </a:effectLst>
                <a:latin typeface="Arial" charset="0"/>
                <a:cs typeface="Arial" charset="0"/>
              </a:rPr>
              <a:t>Rozporządzenie Ministra Rozwoju z 21 stycznia 2016 r. </a:t>
            </a:r>
            <a:br>
              <a:rPr lang="pl-PL" sz="1400" b="1" dirty="0">
                <a:solidFill>
                  <a:srgbClr val="040A10"/>
                </a:solidFill>
                <a:effectLst>
                  <a:outerShdw blurRad="38100" dist="38100" dir="2700000" algn="tl">
                    <a:srgbClr val="000000">
                      <a:alpha val="43137"/>
                    </a:srgbClr>
                  </a:outerShdw>
                </a:effectLst>
                <a:latin typeface="Arial" charset="0"/>
                <a:cs typeface="Arial" charset="0"/>
              </a:rPr>
            </a:br>
            <a:r>
              <a:rPr lang="pl-PL" sz="1400" b="1" dirty="0">
                <a:solidFill>
                  <a:srgbClr val="040A10"/>
                </a:solidFill>
                <a:effectLst>
                  <a:outerShdw blurRad="38100" dist="38100" dir="2700000" algn="tl">
                    <a:srgbClr val="000000">
                      <a:alpha val="43137"/>
                    </a:srgbClr>
                  </a:outerShdw>
                </a:effectLst>
                <a:latin typeface="Arial" charset="0"/>
                <a:cs typeface="Arial" charset="0"/>
              </a:rPr>
              <a:t>w sprawie wymagań dotyczących prowadzenia procesu termicznego przekształcania odpadów oraz sposobów postępowania   z odpadami powstałymi   w wyniku tego procesu (Dz. U. 2016, poz. 108)</a:t>
            </a:r>
          </a:p>
          <a:p>
            <a:pPr>
              <a:lnSpc>
                <a:spcPct val="150000"/>
              </a:lnSpc>
              <a:defRPr/>
            </a:pPr>
            <a:r>
              <a:rPr lang="pl-PL" sz="1400" b="1" dirty="0">
                <a:solidFill>
                  <a:srgbClr val="040A10"/>
                </a:solidFill>
                <a:effectLst>
                  <a:outerShdw blurRad="38100" dist="38100" dir="2700000" algn="tl">
                    <a:srgbClr val="000000">
                      <a:alpha val="43137"/>
                    </a:srgbClr>
                  </a:outerShdw>
                </a:effectLst>
                <a:latin typeface="Arial" charset="0"/>
                <a:cs typeface="Arial" charset="0"/>
              </a:rPr>
              <a:t>          </a:t>
            </a:r>
            <a:br>
              <a:rPr lang="pl-PL" sz="1400" b="1" dirty="0">
                <a:solidFill>
                  <a:srgbClr val="040A10"/>
                </a:solidFill>
                <a:effectLst>
                  <a:outerShdw blurRad="38100" dist="38100" dir="2700000" algn="tl">
                    <a:srgbClr val="000000">
                      <a:alpha val="43137"/>
                    </a:srgbClr>
                  </a:outerShdw>
                </a:effectLst>
                <a:latin typeface="Arial" charset="0"/>
                <a:cs typeface="Arial" charset="0"/>
              </a:rPr>
            </a:br>
            <a:r>
              <a:rPr lang="pl-PL" sz="1400" b="1" dirty="0">
                <a:solidFill>
                  <a:srgbClr val="040A10"/>
                </a:solidFill>
                <a:effectLst>
                  <a:outerShdw blurRad="38100" dist="38100" dir="2700000" algn="tl">
                    <a:srgbClr val="000000">
                      <a:alpha val="43137"/>
                    </a:srgbClr>
                  </a:outerShdw>
                </a:effectLst>
                <a:latin typeface="Arial" charset="0"/>
                <a:cs typeface="Arial" charset="0"/>
              </a:rPr>
              <a:t> </a:t>
            </a:r>
          </a:p>
        </p:txBody>
      </p:sp>
      <p:sp>
        <p:nvSpPr>
          <p:cNvPr id="9" name="Strzałka w dół 8" title="Podstawowe wymagania techniczne związane z odzyskiem energii z odpadów"/>
          <p:cNvSpPr/>
          <p:nvPr/>
        </p:nvSpPr>
        <p:spPr>
          <a:xfrm>
            <a:off x="4487741" y="3987062"/>
            <a:ext cx="576064" cy="324036"/>
          </a:xfrm>
          <a:prstGeom prst="downArrow">
            <a:avLst/>
          </a:prstGeom>
          <a:solidFill>
            <a:srgbClr val="FF5050"/>
          </a:solidFill>
          <a:ln>
            <a:solidFill>
              <a:srgbClr val="FF5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2499829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Podstawowe wymagania techniczne </a:t>
            </a:r>
            <a:br>
              <a:rPr lang="pl-PL" sz="2000" dirty="0">
                <a:solidFill>
                  <a:srgbClr val="040A10"/>
                </a:solidFill>
              </a:rPr>
            </a:br>
            <a:r>
              <a:rPr lang="pl-PL" sz="2000" dirty="0">
                <a:solidFill>
                  <a:srgbClr val="040A10"/>
                </a:solidFill>
              </a:rPr>
              <a:t>związane z odzyskiem energii z odpadów c.d.</a:t>
            </a:r>
          </a:p>
        </p:txBody>
      </p:sp>
      <p:sp>
        <p:nvSpPr>
          <p:cNvPr id="3" name="Prostokąt zaokrąglony 2" title="Podstawowe wymagania techniczne związane z odzyskiem energii z odpadów"/>
          <p:cNvSpPr/>
          <p:nvPr/>
        </p:nvSpPr>
        <p:spPr>
          <a:xfrm>
            <a:off x="1691680" y="1268760"/>
            <a:ext cx="6155244" cy="4968552"/>
          </a:xfrm>
          <a:prstGeom prst="roundRect">
            <a:avLst/>
          </a:prstGeom>
          <a:solidFill>
            <a:schemeClr val="bg1">
              <a:lumMod val="95000"/>
            </a:schemeClr>
          </a:solidFill>
          <a:ln>
            <a:solidFill>
              <a:schemeClr val="tx1">
                <a:lumMod val="20000"/>
                <a:lumOff val="80000"/>
              </a:schemeClr>
            </a:solidFill>
          </a:ln>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l-PL" sz="1000" b="1" dirty="0">
              <a:solidFill>
                <a:srgbClr val="040A10"/>
              </a:solidFill>
            </a:endParaRPr>
          </a:p>
          <a:p>
            <a:pPr algn="ctr">
              <a:defRPr/>
            </a:pPr>
            <a:endParaRPr lang="pl-PL" sz="1000" b="1" dirty="0">
              <a:solidFill>
                <a:srgbClr val="040A10"/>
              </a:solidFill>
            </a:endParaRPr>
          </a:p>
          <a:p>
            <a:pPr algn="ctr">
              <a:defRPr/>
            </a:pPr>
            <a:endParaRPr lang="pl-PL" sz="1000" b="1" dirty="0">
              <a:solidFill>
                <a:srgbClr val="040A10"/>
              </a:solidFill>
            </a:endParaRPr>
          </a:p>
          <a:p>
            <a:pPr algn="ctr">
              <a:defRPr/>
            </a:pPr>
            <a:endParaRPr lang="pl-PL" sz="1000" b="1" dirty="0">
              <a:solidFill>
                <a:srgbClr val="040A10"/>
              </a:solidFill>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nSpc>
                <a:spcPct val="150000"/>
              </a:lnSpc>
              <a:spcBef>
                <a:spcPct val="50000"/>
              </a:spcBef>
              <a:buFont typeface="Wingdings" pitchFamily="2" charset="2"/>
              <a:buChar char="v"/>
              <a:defRPr/>
            </a:pPr>
            <a:r>
              <a:rPr lang="pl-PL" sz="1200" b="1" dirty="0">
                <a:solidFill>
                  <a:srgbClr val="040A10"/>
                </a:solidFill>
                <a:effectLst>
                  <a:outerShdw blurRad="38100" dist="38100" dir="2700000" algn="tl">
                    <a:srgbClr val="000000">
                      <a:alpha val="43137"/>
                    </a:srgbClr>
                  </a:outerShdw>
                </a:effectLst>
                <a:latin typeface="Arial" charset="0"/>
              </a:rPr>
              <a:t> </a:t>
            </a:r>
            <a:r>
              <a:rPr lang="pl-PL" sz="1200" b="1" dirty="0">
                <a:effectLst>
                  <a:outerShdw blurRad="38100" dist="38100" dir="2700000" algn="tl">
                    <a:srgbClr val="000000">
                      <a:alpha val="43137"/>
                    </a:srgbClr>
                  </a:outerShdw>
                </a:effectLst>
                <a:latin typeface="Arial" charset="0"/>
              </a:rPr>
              <a:t> </a:t>
            </a:r>
            <a:r>
              <a:rPr lang="pl-PL" sz="1200" b="1" dirty="0">
                <a:solidFill>
                  <a:srgbClr val="040A10"/>
                </a:solidFill>
                <a:effectLst>
                  <a:outerShdw blurRad="38100" dist="38100" dir="2700000" algn="tl">
                    <a:srgbClr val="000000">
                      <a:alpha val="43137"/>
                    </a:srgbClr>
                  </a:outerShdw>
                </a:effectLst>
                <a:latin typeface="Arial" charset="0"/>
              </a:rPr>
              <a:t>obowiązek prowadzenia rozszerzonego monitoringu emisyjnego</a:t>
            </a:r>
          </a:p>
          <a:p>
            <a:pPr>
              <a:lnSpc>
                <a:spcPct val="150000"/>
              </a:lnSpc>
              <a:spcBef>
                <a:spcPct val="50000"/>
              </a:spcBef>
              <a:buFont typeface="Wingdings" pitchFamily="2" charset="2"/>
              <a:buChar char="v"/>
              <a:defRPr/>
            </a:pPr>
            <a:endParaRPr lang="pl-PL" sz="1200" b="1" dirty="0">
              <a:solidFill>
                <a:srgbClr val="040A10"/>
              </a:solidFill>
              <a:effectLst>
                <a:outerShdw blurRad="38100" dist="38100" dir="2700000" algn="tl">
                  <a:srgbClr val="000000">
                    <a:alpha val="43137"/>
                  </a:srgbClr>
                </a:outerShdw>
              </a:effectLst>
              <a:latin typeface="Arial" charset="0"/>
            </a:endParaRPr>
          </a:p>
        </p:txBody>
      </p:sp>
      <p:sp>
        <p:nvSpPr>
          <p:cNvPr id="6" name="Prostokąt zaokrąglony 5" title="Podstawowe wymagania techniczne związane z odzyskiem energii z odpadów"/>
          <p:cNvSpPr/>
          <p:nvPr/>
        </p:nvSpPr>
        <p:spPr>
          <a:xfrm>
            <a:off x="2087004" y="1557035"/>
            <a:ext cx="5364596" cy="2304256"/>
          </a:xfrm>
          <a:prstGeom prst="roundRect">
            <a:avLst/>
          </a:prstGeom>
          <a:solidFill>
            <a:schemeClr val="accent6">
              <a:lumMod val="20000"/>
              <a:lumOff val="80000"/>
            </a:schemeClr>
          </a:solidFill>
          <a:ln>
            <a:solidFill>
              <a:schemeClr val="accent6">
                <a:lumMod val="20000"/>
                <a:lumOff val="80000"/>
              </a:schemeClr>
            </a:solidFill>
          </a:ln>
          <a:effectLst/>
        </p:spPr>
        <p:style>
          <a:lnRef idx="0">
            <a:schemeClr val="accent1"/>
          </a:lnRef>
          <a:fillRef idx="3">
            <a:schemeClr val="accent1"/>
          </a:fillRef>
          <a:effectRef idx="3">
            <a:schemeClr val="accent1"/>
          </a:effectRef>
          <a:fontRef idx="minor">
            <a:schemeClr val="lt1"/>
          </a:fontRef>
        </p:style>
        <p:txBody>
          <a:bodyPr anchor="ctr"/>
          <a:lstStyle/>
          <a:p>
            <a:pPr>
              <a:lnSpc>
                <a:spcPct val="150000"/>
              </a:lnSpc>
              <a:defRPr/>
            </a:pPr>
            <a:r>
              <a:rPr lang="pl-PL" sz="1600" b="1" dirty="0">
                <a:solidFill>
                  <a:srgbClr val="040A10"/>
                </a:solidFill>
                <a:effectLst>
                  <a:outerShdw blurRad="38100" dist="38100" dir="2700000" algn="tl">
                    <a:srgbClr val="000000">
                      <a:alpha val="43137"/>
                    </a:srgbClr>
                  </a:outerShdw>
                </a:effectLst>
                <a:latin typeface="Arial" charset="0"/>
                <a:cs typeface="Arial" charset="0"/>
              </a:rPr>
              <a:t>Rozporządzenie Ministra Klimatu i Środowiska </a:t>
            </a:r>
          </a:p>
          <a:p>
            <a:pPr>
              <a:lnSpc>
                <a:spcPct val="150000"/>
              </a:lnSpc>
              <a:defRPr/>
            </a:pPr>
            <a:r>
              <a:rPr lang="pl-PL" sz="1600" b="1" dirty="0">
                <a:solidFill>
                  <a:srgbClr val="040A10"/>
                </a:solidFill>
                <a:effectLst>
                  <a:outerShdw blurRad="38100" dist="38100" dir="2700000" algn="tl">
                    <a:srgbClr val="000000">
                      <a:alpha val="43137"/>
                    </a:srgbClr>
                  </a:outerShdw>
                </a:effectLst>
                <a:latin typeface="Arial" charset="0"/>
                <a:cs typeface="Arial" charset="0"/>
              </a:rPr>
              <a:t>z dnia 7 września 2021 r. w sprawie wymagań </a:t>
            </a:r>
          </a:p>
          <a:p>
            <a:pPr>
              <a:lnSpc>
                <a:spcPct val="150000"/>
              </a:lnSpc>
              <a:defRPr/>
            </a:pPr>
            <a:r>
              <a:rPr lang="pl-PL" sz="1600" b="1" dirty="0">
                <a:solidFill>
                  <a:srgbClr val="040A10"/>
                </a:solidFill>
                <a:effectLst>
                  <a:outerShdw blurRad="38100" dist="38100" dir="2700000" algn="tl">
                    <a:srgbClr val="000000">
                      <a:alpha val="43137"/>
                    </a:srgbClr>
                  </a:outerShdw>
                </a:effectLst>
                <a:latin typeface="Arial" charset="0"/>
                <a:cs typeface="Arial" charset="0"/>
              </a:rPr>
              <a:t>w zakresie prowadzenia pomiarów wielkości emisji </a:t>
            </a:r>
          </a:p>
          <a:p>
            <a:pPr>
              <a:lnSpc>
                <a:spcPct val="150000"/>
              </a:lnSpc>
              <a:defRPr/>
            </a:pPr>
            <a:r>
              <a:rPr lang="pl-PL" sz="1600" b="1" dirty="0">
                <a:solidFill>
                  <a:srgbClr val="040A10"/>
                </a:solidFill>
                <a:effectLst>
                  <a:outerShdw blurRad="38100" dist="38100" dir="2700000" algn="tl">
                    <a:srgbClr val="000000">
                      <a:alpha val="43137"/>
                    </a:srgbClr>
                  </a:outerShdw>
                </a:effectLst>
                <a:latin typeface="Arial" charset="0"/>
                <a:cs typeface="Arial" charset="0"/>
              </a:rPr>
              <a:t>(Dz. U. 2021, poz. 1710)</a:t>
            </a:r>
          </a:p>
          <a:p>
            <a:pPr>
              <a:lnSpc>
                <a:spcPct val="150000"/>
              </a:lnSpc>
              <a:defRPr/>
            </a:pPr>
            <a:endParaRPr lang="pl-PL" sz="1600" b="1" dirty="0">
              <a:solidFill>
                <a:srgbClr val="040A10"/>
              </a:solidFill>
              <a:effectLst>
                <a:outerShdw blurRad="38100" dist="38100" dir="2700000" algn="tl">
                  <a:srgbClr val="000000">
                    <a:alpha val="43137"/>
                  </a:srgbClr>
                </a:outerShdw>
              </a:effectLst>
              <a:latin typeface="Arial" charset="0"/>
              <a:cs typeface="Arial" charset="0"/>
            </a:endParaRPr>
          </a:p>
        </p:txBody>
      </p:sp>
      <p:sp>
        <p:nvSpPr>
          <p:cNvPr id="9" name="Strzałka w dół 8" title="Podstawowe wymagania techniczne związane z odzyskiem energii z odpadów"/>
          <p:cNvSpPr/>
          <p:nvPr/>
        </p:nvSpPr>
        <p:spPr>
          <a:xfrm>
            <a:off x="4487741" y="3987062"/>
            <a:ext cx="576064" cy="810090"/>
          </a:xfrm>
          <a:prstGeom prst="downArrow">
            <a:avLst/>
          </a:prstGeom>
          <a:solidFill>
            <a:srgbClr val="FF5050"/>
          </a:solidFill>
          <a:ln>
            <a:solidFill>
              <a:srgbClr val="FF5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2499829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Podstawowe wymagania techniczne </a:t>
            </a:r>
            <a:br>
              <a:rPr lang="pl-PL" sz="2000" dirty="0">
                <a:solidFill>
                  <a:srgbClr val="040A10"/>
                </a:solidFill>
              </a:rPr>
            </a:br>
            <a:r>
              <a:rPr lang="pl-PL" sz="2000" dirty="0">
                <a:solidFill>
                  <a:srgbClr val="040A10"/>
                </a:solidFill>
              </a:rPr>
              <a:t>związane z odzyskiem energii z odpadów c.d.</a:t>
            </a:r>
          </a:p>
        </p:txBody>
      </p:sp>
      <p:sp>
        <p:nvSpPr>
          <p:cNvPr id="3" name="Prostokąt zaokrąglony 2" title="Podstawowe wymagania techniczne związane z odzyskiem energii z odpadów"/>
          <p:cNvSpPr/>
          <p:nvPr/>
        </p:nvSpPr>
        <p:spPr>
          <a:xfrm>
            <a:off x="1691680" y="1268760"/>
            <a:ext cx="6155244" cy="4968552"/>
          </a:xfrm>
          <a:prstGeom prst="roundRect">
            <a:avLst/>
          </a:prstGeom>
          <a:solidFill>
            <a:schemeClr val="bg1">
              <a:lumMod val="95000"/>
            </a:schemeClr>
          </a:solidFill>
          <a:ln>
            <a:solidFill>
              <a:schemeClr val="tx1">
                <a:lumMod val="20000"/>
                <a:lumOff val="80000"/>
              </a:schemeClr>
            </a:solidFill>
          </a:ln>
          <a:effectLst/>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pl-PL" sz="1000" b="1" dirty="0">
              <a:solidFill>
                <a:srgbClr val="040A10"/>
              </a:solidFill>
            </a:endParaRPr>
          </a:p>
          <a:p>
            <a:pPr algn="ctr">
              <a:defRPr/>
            </a:pPr>
            <a:endParaRPr lang="pl-PL" sz="1000" b="1" dirty="0">
              <a:solidFill>
                <a:srgbClr val="040A10"/>
              </a:solidFill>
            </a:endParaRPr>
          </a:p>
          <a:p>
            <a:pPr algn="ctr">
              <a:defRPr/>
            </a:pPr>
            <a:endParaRPr lang="pl-PL" sz="1000" b="1" dirty="0">
              <a:solidFill>
                <a:srgbClr val="040A10"/>
              </a:solidFill>
            </a:endParaRPr>
          </a:p>
          <a:p>
            <a:pPr algn="ctr">
              <a:defRPr/>
            </a:pPr>
            <a:endParaRPr lang="pl-PL" sz="1000" b="1" dirty="0">
              <a:solidFill>
                <a:srgbClr val="040A10"/>
              </a:solidFill>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gn="just">
              <a:spcBef>
                <a:spcPct val="50000"/>
              </a:spcBef>
              <a:defRPr/>
            </a:pPr>
            <a:endParaRPr lang="pl-PL" sz="1000" b="1" dirty="0">
              <a:solidFill>
                <a:srgbClr val="040A10"/>
              </a:solidFill>
              <a:latin typeface="Arial" charset="0"/>
            </a:endParaRPr>
          </a:p>
          <a:p>
            <a:pPr>
              <a:lnSpc>
                <a:spcPct val="150000"/>
              </a:lnSpc>
              <a:spcBef>
                <a:spcPct val="50000"/>
              </a:spcBef>
              <a:buFont typeface="Wingdings" pitchFamily="2" charset="2"/>
              <a:buChar char="v"/>
              <a:defRPr/>
            </a:pPr>
            <a:r>
              <a:rPr lang="pl-PL" sz="1200" b="1" dirty="0">
                <a:solidFill>
                  <a:srgbClr val="040A10"/>
                </a:solidFill>
                <a:effectLst>
                  <a:outerShdw blurRad="38100" dist="38100" dir="2700000" algn="tl">
                    <a:srgbClr val="000000">
                      <a:alpha val="43137"/>
                    </a:srgbClr>
                  </a:outerShdw>
                </a:effectLst>
                <a:latin typeface="Arial" charset="0"/>
              </a:rPr>
              <a:t> </a:t>
            </a:r>
            <a:r>
              <a:rPr lang="pl-PL" sz="1200" b="1" dirty="0">
                <a:effectLst>
                  <a:outerShdw blurRad="38100" dist="38100" dir="2700000" algn="tl">
                    <a:srgbClr val="000000">
                      <a:alpha val="43137"/>
                    </a:srgbClr>
                  </a:outerShdw>
                </a:effectLst>
                <a:latin typeface="Arial" charset="0"/>
              </a:rPr>
              <a:t> </a:t>
            </a:r>
            <a:r>
              <a:rPr lang="pl-PL" sz="1200" b="1" dirty="0">
                <a:solidFill>
                  <a:srgbClr val="040A10"/>
                </a:solidFill>
                <a:effectLst>
                  <a:outerShdw blurRad="38100" dist="38100" dir="2700000" algn="tl">
                    <a:srgbClr val="000000">
                      <a:alpha val="43137"/>
                    </a:srgbClr>
                  </a:outerShdw>
                </a:effectLst>
                <a:latin typeface="Arial" charset="0"/>
              </a:rPr>
              <a:t>obowiązek dotrzymywania podwyższonych standardów emisyjnych.</a:t>
            </a:r>
          </a:p>
          <a:p>
            <a:pPr>
              <a:lnSpc>
                <a:spcPct val="150000"/>
              </a:lnSpc>
              <a:spcBef>
                <a:spcPct val="50000"/>
              </a:spcBef>
              <a:buFont typeface="Wingdings" pitchFamily="2" charset="2"/>
              <a:buChar char="v"/>
              <a:defRPr/>
            </a:pPr>
            <a:endParaRPr lang="pl-PL" sz="1200" b="1" dirty="0">
              <a:solidFill>
                <a:srgbClr val="040A10"/>
              </a:solidFill>
              <a:effectLst>
                <a:outerShdw blurRad="38100" dist="38100" dir="2700000" algn="tl">
                  <a:srgbClr val="000000">
                    <a:alpha val="43137"/>
                  </a:srgbClr>
                </a:outerShdw>
              </a:effectLst>
              <a:latin typeface="Arial" charset="0"/>
            </a:endParaRPr>
          </a:p>
        </p:txBody>
      </p:sp>
      <p:sp>
        <p:nvSpPr>
          <p:cNvPr id="6" name="Prostokąt zaokrąglony 5" title="Podstawowe wymagania techniczne związane z odzyskiem energii z odpadów"/>
          <p:cNvSpPr/>
          <p:nvPr/>
        </p:nvSpPr>
        <p:spPr>
          <a:xfrm>
            <a:off x="2087004" y="1557035"/>
            <a:ext cx="5364596" cy="2304256"/>
          </a:xfrm>
          <a:prstGeom prst="roundRect">
            <a:avLst/>
          </a:prstGeom>
          <a:solidFill>
            <a:schemeClr val="accent6">
              <a:lumMod val="20000"/>
              <a:lumOff val="80000"/>
            </a:schemeClr>
          </a:solidFill>
          <a:ln>
            <a:solidFill>
              <a:schemeClr val="accent6">
                <a:lumMod val="20000"/>
                <a:lumOff val="80000"/>
              </a:schemeClr>
            </a:solidFill>
          </a:ln>
          <a:effectLst/>
        </p:spPr>
        <p:style>
          <a:lnRef idx="0">
            <a:schemeClr val="accent1"/>
          </a:lnRef>
          <a:fillRef idx="3">
            <a:schemeClr val="accent1"/>
          </a:fillRef>
          <a:effectRef idx="3">
            <a:schemeClr val="accent1"/>
          </a:effectRef>
          <a:fontRef idx="minor">
            <a:schemeClr val="lt1"/>
          </a:fontRef>
        </p:style>
        <p:txBody>
          <a:bodyPr anchor="ctr"/>
          <a:lstStyle/>
          <a:p>
            <a:pPr>
              <a:defRPr/>
            </a:pPr>
            <a:r>
              <a:rPr lang="pl-PL" sz="1600" b="1" dirty="0">
                <a:solidFill>
                  <a:srgbClr val="040A10"/>
                </a:solidFill>
                <a:effectLst>
                  <a:outerShdw blurRad="38100" dist="38100" dir="2700000" algn="tl">
                    <a:srgbClr val="000000">
                      <a:alpha val="43137"/>
                    </a:srgbClr>
                  </a:outerShdw>
                </a:effectLst>
                <a:latin typeface="Arial" charset="0"/>
                <a:cs typeface="Arial" charset="0"/>
              </a:rPr>
              <a:t>Rozporządzenie Ministra Klimatu z dnia </a:t>
            </a:r>
            <a:br>
              <a:rPr lang="pl-PL" sz="1600" b="1" dirty="0">
                <a:solidFill>
                  <a:srgbClr val="040A10"/>
                </a:solidFill>
                <a:effectLst>
                  <a:outerShdw blurRad="38100" dist="38100" dir="2700000" algn="tl">
                    <a:srgbClr val="000000">
                      <a:alpha val="43137"/>
                    </a:srgbClr>
                  </a:outerShdw>
                </a:effectLst>
                <a:latin typeface="Arial" charset="0"/>
                <a:cs typeface="Arial" charset="0"/>
              </a:rPr>
            </a:br>
            <a:r>
              <a:rPr lang="pl-PL" sz="1600" b="1" dirty="0">
                <a:solidFill>
                  <a:srgbClr val="040A10"/>
                </a:solidFill>
                <a:effectLst>
                  <a:outerShdw blurRad="38100" dist="38100" dir="2700000" algn="tl">
                    <a:srgbClr val="000000">
                      <a:alpha val="43137"/>
                    </a:srgbClr>
                  </a:outerShdw>
                </a:effectLst>
                <a:latin typeface="Arial" charset="0"/>
                <a:cs typeface="Arial" charset="0"/>
              </a:rPr>
              <a:t>24 września 2020 r. w sprawie standardów emisyjnych dla niektórych rodzajów instalacji, źródeł spalania paliw oraz urządzeń spalania lub współspalania odpadów (Dz. U. 2020, poz. 1860)</a:t>
            </a:r>
          </a:p>
        </p:txBody>
      </p:sp>
      <p:sp>
        <p:nvSpPr>
          <p:cNvPr id="9" name="Strzałka w dół 8" title="Podstawowe wymagania techniczne związane z odzyskiem energii z odpadów"/>
          <p:cNvSpPr/>
          <p:nvPr/>
        </p:nvSpPr>
        <p:spPr>
          <a:xfrm>
            <a:off x="4487741" y="3987062"/>
            <a:ext cx="576064" cy="738082"/>
          </a:xfrm>
          <a:prstGeom prst="downArrow">
            <a:avLst/>
          </a:prstGeom>
          <a:solidFill>
            <a:srgbClr val="FF5050"/>
          </a:solidFill>
          <a:ln>
            <a:solidFill>
              <a:srgbClr val="FF5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1141276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Przykłady instalacji spalania odpadów </a:t>
            </a:r>
            <a:br>
              <a:rPr lang="pl-PL" sz="2000" dirty="0">
                <a:solidFill>
                  <a:srgbClr val="040A10"/>
                </a:solidFill>
              </a:rPr>
            </a:br>
            <a:r>
              <a:rPr lang="pl-PL" sz="2000" dirty="0">
                <a:solidFill>
                  <a:srgbClr val="040A10"/>
                </a:solidFill>
              </a:rPr>
              <a:t>w skali przemysłowej</a:t>
            </a:r>
          </a:p>
        </p:txBody>
      </p:sp>
      <p:pic>
        <p:nvPicPr>
          <p:cNvPr id="3" name="Picture 2" title="Instalacja spalania odpadów EEW Energy from Waste GmbH, Premnitz, (Niemc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662" y="2636912"/>
            <a:ext cx="3579802" cy="262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zawartości 2"/>
          <p:cNvSpPr txBox="1">
            <a:spLocks/>
          </p:cNvSpPr>
          <p:nvPr/>
        </p:nvSpPr>
        <p:spPr bwMode="auto">
          <a:xfrm>
            <a:off x="1259632" y="5733058"/>
            <a:ext cx="721102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spcBef>
                <a:spcPct val="20000"/>
              </a:spcBef>
              <a:buFont typeface="Arial" charset="0"/>
              <a:buNone/>
            </a:pPr>
            <a:r>
              <a:rPr lang="pl-PL" altLang="pl-PL" dirty="0">
                <a:solidFill>
                  <a:srgbClr val="000000"/>
                </a:solidFill>
              </a:rPr>
              <a:t>EEW Energy from Waste GmbH, </a:t>
            </a:r>
            <a:r>
              <a:rPr lang="pl-PL" altLang="pl-PL" dirty="0" err="1">
                <a:solidFill>
                  <a:srgbClr val="000000"/>
                </a:solidFill>
              </a:rPr>
              <a:t>Premnitz</a:t>
            </a:r>
            <a:r>
              <a:rPr lang="pl-PL" altLang="pl-PL" dirty="0">
                <a:solidFill>
                  <a:srgbClr val="000000"/>
                </a:solidFill>
              </a:rPr>
              <a:t>, (Niemcy), 120 000 Mg RDF/rok</a:t>
            </a:r>
          </a:p>
        </p:txBody>
      </p:sp>
      <p:pic>
        <p:nvPicPr>
          <p:cNvPr id="5" name="Picture 3" title="Instalacja spalania odpadów EEW Energy from Waste GmbH, Premnitz, (Niemcy),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3" r="-1769"/>
          <a:stretch/>
        </p:blipFill>
        <p:spPr bwMode="auto">
          <a:xfrm>
            <a:off x="288000" y="2411413"/>
            <a:ext cx="4856162"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ole tekstowe 6"/>
          <p:cNvSpPr txBox="1"/>
          <p:nvPr/>
        </p:nvSpPr>
        <p:spPr>
          <a:xfrm>
            <a:off x="1907704" y="1412776"/>
            <a:ext cx="6481261" cy="369332"/>
          </a:xfrm>
          <a:prstGeom prst="rect">
            <a:avLst/>
          </a:prstGeom>
          <a:noFill/>
        </p:spPr>
        <p:txBody>
          <a:bodyPr wrap="none" rtlCol="0">
            <a:spAutoFit/>
          </a:bodyPr>
          <a:lstStyle/>
          <a:p>
            <a:r>
              <a:rPr lang="pl-PL" dirty="0">
                <a:solidFill>
                  <a:srgbClr val="040A10"/>
                </a:solidFill>
              </a:rPr>
              <a:t>Spalanie paliw wytworzonych z odpadów komunalnych (RDF)</a:t>
            </a:r>
          </a:p>
        </p:txBody>
      </p:sp>
    </p:spTree>
    <p:extLst>
      <p:ext uri="{BB962C8B-B14F-4D97-AF65-F5344CB8AC3E}">
        <p14:creationId xmlns:p14="http://schemas.microsoft.com/office/powerpoint/2010/main" val="960783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Spalanie odpadów komunalnych w skali przemysłowej </a:t>
            </a:r>
            <a:br>
              <a:rPr lang="pl-PL" sz="2000" dirty="0">
                <a:solidFill>
                  <a:srgbClr val="040A10"/>
                </a:solidFill>
              </a:rPr>
            </a:br>
            <a:r>
              <a:rPr lang="pl-PL" sz="2000" dirty="0">
                <a:solidFill>
                  <a:srgbClr val="040A10"/>
                </a:solidFill>
              </a:rPr>
              <a:t>– instalacje w Polsce (stan na rok 2022)</a:t>
            </a:r>
          </a:p>
        </p:txBody>
      </p:sp>
      <p:pic>
        <p:nvPicPr>
          <p:cNvPr id="8196" name="Picture 4" descr="Trójpolówka w trójwymiarze. ZTPO nominowane do nagrody Mies van der Rohe -  Bryła - polska architektura" title="Przykłady instalacj  spalania odpadów w Pols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908720"/>
            <a:ext cx="2441726" cy="1611539"/>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644292" y="2519318"/>
            <a:ext cx="2088232" cy="261610"/>
          </a:xfrm>
          <a:prstGeom prst="rect">
            <a:avLst/>
          </a:prstGeom>
          <a:noFill/>
        </p:spPr>
        <p:txBody>
          <a:bodyPr wrap="square" rtlCol="0">
            <a:spAutoFit/>
          </a:bodyPr>
          <a:lstStyle/>
          <a:p>
            <a:pPr algn="ctr"/>
            <a:r>
              <a:rPr lang="pl-PL" sz="1100" dirty="0">
                <a:solidFill>
                  <a:srgbClr val="000000"/>
                </a:solidFill>
              </a:rPr>
              <a:t>Kraków, 220 000 Mg/rok</a:t>
            </a:r>
          </a:p>
        </p:txBody>
      </p:sp>
      <p:pic>
        <p:nvPicPr>
          <p:cNvPr id="6146" name="Picture 2" descr="Spalarnia odpadów w Warszaw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908720"/>
            <a:ext cx="2417308" cy="16115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Zakład Termicznego Unieszkodliwiania Odpadów dla Szczecińskiego Obszaru Metropolitalnego (EcoGener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908720"/>
            <a:ext cx="2850522" cy="1622606"/>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3136379" y="2492896"/>
            <a:ext cx="2412769" cy="261610"/>
          </a:xfrm>
          <a:prstGeom prst="rect">
            <a:avLst/>
          </a:prstGeom>
          <a:noFill/>
        </p:spPr>
        <p:txBody>
          <a:bodyPr wrap="square" rtlCol="0">
            <a:spAutoFit/>
          </a:bodyPr>
          <a:lstStyle/>
          <a:p>
            <a:pPr algn="ctr"/>
            <a:r>
              <a:rPr lang="pl-PL" sz="1100" dirty="0">
                <a:solidFill>
                  <a:srgbClr val="000000"/>
                </a:solidFill>
              </a:rPr>
              <a:t>Warszawa, 40 000/305 000 Mg/rok</a:t>
            </a:r>
          </a:p>
        </p:txBody>
      </p:sp>
      <p:sp>
        <p:nvSpPr>
          <p:cNvPr id="9" name="pole tekstowe 8"/>
          <p:cNvSpPr txBox="1"/>
          <p:nvPr/>
        </p:nvSpPr>
        <p:spPr>
          <a:xfrm>
            <a:off x="6156176" y="2492896"/>
            <a:ext cx="2088232" cy="261610"/>
          </a:xfrm>
          <a:prstGeom prst="rect">
            <a:avLst/>
          </a:prstGeom>
          <a:noFill/>
        </p:spPr>
        <p:txBody>
          <a:bodyPr wrap="square" rtlCol="0">
            <a:spAutoFit/>
          </a:bodyPr>
          <a:lstStyle/>
          <a:p>
            <a:pPr algn="ctr"/>
            <a:r>
              <a:rPr lang="pl-PL" sz="1100" dirty="0">
                <a:solidFill>
                  <a:srgbClr val="000000"/>
                </a:solidFill>
              </a:rPr>
              <a:t>Szczecin, 150 000 Mg/rok</a:t>
            </a:r>
          </a:p>
        </p:txBody>
      </p:sp>
      <p:pic>
        <p:nvPicPr>
          <p:cNvPr id="6150" name="Picture 6" descr="ZTP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6" y="2731367"/>
            <a:ext cx="2441726" cy="1633737"/>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p:cNvSpPr txBox="1"/>
          <p:nvPr/>
        </p:nvSpPr>
        <p:spPr>
          <a:xfrm>
            <a:off x="644293" y="4319518"/>
            <a:ext cx="2088232" cy="261610"/>
          </a:xfrm>
          <a:prstGeom prst="rect">
            <a:avLst/>
          </a:prstGeom>
          <a:noFill/>
        </p:spPr>
        <p:txBody>
          <a:bodyPr wrap="square" rtlCol="0">
            <a:spAutoFit/>
          </a:bodyPr>
          <a:lstStyle/>
          <a:p>
            <a:pPr algn="ctr"/>
            <a:r>
              <a:rPr lang="pl-PL" sz="1100" dirty="0">
                <a:solidFill>
                  <a:srgbClr val="000000"/>
                </a:solidFill>
              </a:rPr>
              <a:t>Bydgoszcz, 180 000 Mg/rok</a:t>
            </a:r>
          </a:p>
        </p:txBody>
      </p:sp>
      <p:pic>
        <p:nvPicPr>
          <p:cNvPr id="6152" name="Picture 8" descr="Minister zdecyduje o spalarni w Rzeszowie – Super Nowości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6379" y="2708920"/>
            <a:ext cx="2412770" cy="1595034"/>
          </a:xfrm>
          <a:prstGeom prst="rect">
            <a:avLst/>
          </a:prstGeom>
          <a:noFill/>
          <a:extLst>
            <a:ext uri="{909E8E84-426E-40DD-AFC4-6F175D3DCCD1}">
              <a14:hiddenFill xmlns:a14="http://schemas.microsoft.com/office/drawing/2010/main">
                <a:solidFill>
                  <a:srgbClr val="FFFFFF"/>
                </a:solidFill>
              </a14:hiddenFill>
            </a:ext>
          </a:extLst>
        </p:spPr>
      </p:pic>
      <p:sp>
        <p:nvSpPr>
          <p:cNvPr id="13" name="pole tekstowe 12"/>
          <p:cNvSpPr txBox="1"/>
          <p:nvPr/>
        </p:nvSpPr>
        <p:spPr>
          <a:xfrm>
            <a:off x="3296378" y="4293096"/>
            <a:ext cx="2088232" cy="261610"/>
          </a:xfrm>
          <a:prstGeom prst="rect">
            <a:avLst/>
          </a:prstGeom>
          <a:noFill/>
        </p:spPr>
        <p:txBody>
          <a:bodyPr wrap="square" rtlCol="0">
            <a:spAutoFit/>
          </a:bodyPr>
          <a:lstStyle/>
          <a:p>
            <a:pPr algn="ctr"/>
            <a:r>
              <a:rPr lang="pl-PL" sz="1100" dirty="0">
                <a:solidFill>
                  <a:srgbClr val="000000"/>
                </a:solidFill>
              </a:rPr>
              <a:t>Rzeszów, 100 000 Mg/rok</a:t>
            </a:r>
          </a:p>
        </p:txBody>
      </p:sp>
      <p:pic>
        <p:nvPicPr>
          <p:cNvPr id="6154" name="Picture 10" descr="Śmieci z zagranicy zasypują poznańską spalarnię? - Radio Poznań"/>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5195" y="2708920"/>
            <a:ext cx="2403229" cy="1602954"/>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p:cNvSpPr txBox="1"/>
          <p:nvPr/>
        </p:nvSpPr>
        <p:spPr>
          <a:xfrm>
            <a:off x="6156176" y="4293096"/>
            <a:ext cx="2088232" cy="261610"/>
          </a:xfrm>
          <a:prstGeom prst="rect">
            <a:avLst/>
          </a:prstGeom>
          <a:noFill/>
        </p:spPr>
        <p:txBody>
          <a:bodyPr wrap="square" rtlCol="0">
            <a:spAutoFit/>
          </a:bodyPr>
          <a:lstStyle/>
          <a:p>
            <a:pPr algn="ctr"/>
            <a:r>
              <a:rPr lang="pl-PL" sz="1100" dirty="0">
                <a:solidFill>
                  <a:srgbClr val="000000"/>
                </a:solidFill>
              </a:rPr>
              <a:t>Poznań, 210 000 Mg/rok</a:t>
            </a:r>
          </a:p>
        </p:txBody>
      </p:sp>
      <p:pic>
        <p:nvPicPr>
          <p:cNvPr id="6156" name="Picture 12" descr="Zobacz spalarnię w Koninie od środka! (DUŻO ZDJĘĆ)"/>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67543" y="4555696"/>
            <a:ext cx="2423881" cy="1609608"/>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p:cNvSpPr txBox="1"/>
          <p:nvPr/>
        </p:nvSpPr>
        <p:spPr>
          <a:xfrm>
            <a:off x="635367" y="6119718"/>
            <a:ext cx="2088232" cy="261610"/>
          </a:xfrm>
          <a:prstGeom prst="rect">
            <a:avLst/>
          </a:prstGeom>
          <a:noFill/>
        </p:spPr>
        <p:txBody>
          <a:bodyPr wrap="square" rtlCol="0">
            <a:spAutoFit/>
          </a:bodyPr>
          <a:lstStyle/>
          <a:p>
            <a:pPr algn="ctr"/>
            <a:r>
              <a:rPr lang="pl-PL" sz="1100" dirty="0">
                <a:solidFill>
                  <a:srgbClr val="000000"/>
                </a:solidFill>
              </a:rPr>
              <a:t>Konin, 94 000 Mg/rok</a:t>
            </a:r>
          </a:p>
        </p:txBody>
      </p:sp>
      <p:pic>
        <p:nvPicPr>
          <p:cNvPr id="6158" name="Picture 14" descr="Spalarnia w Białymstoku wybrana jedną z najlepszych inwestycji rok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2276" y="4509120"/>
            <a:ext cx="2862374" cy="1576542"/>
          </a:xfrm>
          <a:prstGeom prst="rect">
            <a:avLst/>
          </a:prstGeom>
          <a:noFill/>
          <a:extLst>
            <a:ext uri="{909E8E84-426E-40DD-AFC4-6F175D3DCCD1}">
              <a14:hiddenFill xmlns:a14="http://schemas.microsoft.com/office/drawing/2010/main">
                <a:solidFill>
                  <a:srgbClr val="FFFFFF"/>
                </a:solidFill>
              </a14:hiddenFill>
            </a:ext>
          </a:extLst>
        </p:spPr>
      </p:pic>
      <p:sp>
        <p:nvSpPr>
          <p:cNvPr id="19" name="pole tekstowe 18"/>
          <p:cNvSpPr txBox="1"/>
          <p:nvPr/>
        </p:nvSpPr>
        <p:spPr>
          <a:xfrm>
            <a:off x="6156176" y="6093296"/>
            <a:ext cx="2088232" cy="261610"/>
          </a:xfrm>
          <a:prstGeom prst="rect">
            <a:avLst/>
          </a:prstGeom>
          <a:noFill/>
        </p:spPr>
        <p:txBody>
          <a:bodyPr wrap="square" rtlCol="0">
            <a:spAutoFit/>
          </a:bodyPr>
          <a:lstStyle/>
          <a:p>
            <a:pPr algn="ctr"/>
            <a:r>
              <a:rPr lang="pl-PL" sz="1100" dirty="0">
                <a:solidFill>
                  <a:srgbClr val="000000"/>
                </a:solidFill>
              </a:rPr>
              <a:t>Białystok, 120 000 Mg/rok</a:t>
            </a:r>
          </a:p>
        </p:txBody>
      </p:sp>
      <p:pic>
        <p:nvPicPr>
          <p:cNvPr id="6159"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6378" y="4581128"/>
            <a:ext cx="2184073" cy="153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pole tekstowe 20"/>
          <p:cNvSpPr txBox="1"/>
          <p:nvPr/>
        </p:nvSpPr>
        <p:spPr>
          <a:xfrm>
            <a:off x="2909271" y="6123106"/>
            <a:ext cx="2958873" cy="261610"/>
          </a:xfrm>
          <a:prstGeom prst="rect">
            <a:avLst/>
          </a:prstGeom>
          <a:noFill/>
        </p:spPr>
        <p:txBody>
          <a:bodyPr wrap="square" rtlCol="0">
            <a:spAutoFit/>
          </a:bodyPr>
          <a:lstStyle/>
          <a:p>
            <a:pPr algn="ctr"/>
            <a:r>
              <a:rPr lang="pl-PL" sz="1100" dirty="0">
                <a:solidFill>
                  <a:srgbClr val="000000"/>
                </a:solidFill>
              </a:rPr>
              <a:t>Zabrze (współspalanie RDF), 200 000 Mg/rok</a:t>
            </a:r>
          </a:p>
        </p:txBody>
      </p:sp>
    </p:spTree>
    <p:extLst>
      <p:ext uri="{BB962C8B-B14F-4D97-AF65-F5344CB8AC3E}">
        <p14:creationId xmlns:p14="http://schemas.microsoft.com/office/powerpoint/2010/main" val="4017266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2000" dirty="0">
                <a:solidFill>
                  <a:srgbClr val="040A10"/>
                </a:solidFill>
              </a:rPr>
              <a:t>Przykłady instalacji spalania odpadów </a:t>
            </a:r>
            <a:br>
              <a:rPr lang="pl-PL" sz="2000" dirty="0">
                <a:solidFill>
                  <a:srgbClr val="040A10"/>
                </a:solidFill>
              </a:rPr>
            </a:br>
            <a:r>
              <a:rPr lang="pl-PL" sz="2000" dirty="0">
                <a:solidFill>
                  <a:srgbClr val="040A10"/>
                </a:solidFill>
              </a:rPr>
              <a:t>w skali przemysłowej</a:t>
            </a:r>
          </a:p>
        </p:txBody>
      </p:sp>
      <p:pic>
        <p:nvPicPr>
          <p:cNvPr id="6146" name="Picture 2" descr="Hundertwasser Postkarte SPITTELAU kaufen" title="Instalacja do spalania odpadów w Wiedniu"/>
          <p:cNvPicPr>
            <a:picLocks noChangeAspect="1" noChangeArrowheads="1"/>
          </p:cNvPicPr>
          <p:nvPr/>
        </p:nvPicPr>
        <p:blipFill rotWithShape="1">
          <a:blip r:embed="rId2">
            <a:extLst>
              <a:ext uri="{28A0092B-C50C-407E-A947-70E740481C1C}">
                <a14:useLocalDpi xmlns:a14="http://schemas.microsoft.com/office/drawing/2010/main" val="0"/>
              </a:ext>
            </a:extLst>
          </a:blip>
          <a:srcRect l="4301" t="2805" r="3067" b="2428"/>
          <a:stretch/>
        </p:blipFill>
        <p:spPr bwMode="auto">
          <a:xfrm>
            <a:off x="395536" y="1571132"/>
            <a:ext cx="2862553" cy="41311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NSTALACJE TERMICZNEGO PRZEKSZTAŁCANIA ODPADÓW KOMUNALNYCH – - ppt pobierz" title="Schemat procesowy spalarniu odpadów W Wiedn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3" y="1571132"/>
            <a:ext cx="5484347" cy="411326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349302" y="5877272"/>
            <a:ext cx="6031010" cy="369332"/>
          </a:xfrm>
          <a:prstGeom prst="rect">
            <a:avLst/>
          </a:prstGeom>
          <a:noFill/>
        </p:spPr>
        <p:txBody>
          <a:bodyPr wrap="none" rtlCol="0">
            <a:spAutoFit/>
          </a:bodyPr>
          <a:lstStyle/>
          <a:p>
            <a:r>
              <a:rPr lang="pl-PL" dirty="0">
                <a:solidFill>
                  <a:srgbClr val="000000"/>
                </a:solidFill>
              </a:rPr>
              <a:t>Spalarnia odpadów komunalnych w Wiedniu, 250 000 Mg/rok</a:t>
            </a:r>
          </a:p>
        </p:txBody>
      </p:sp>
      <p:sp>
        <p:nvSpPr>
          <p:cNvPr id="6" name="pole tekstowe 5"/>
          <p:cNvSpPr txBox="1"/>
          <p:nvPr/>
        </p:nvSpPr>
        <p:spPr>
          <a:xfrm>
            <a:off x="2102959" y="1052736"/>
            <a:ext cx="4903907" cy="369332"/>
          </a:xfrm>
          <a:prstGeom prst="rect">
            <a:avLst/>
          </a:prstGeom>
          <a:noFill/>
        </p:spPr>
        <p:txBody>
          <a:bodyPr wrap="none" rtlCol="0">
            <a:spAutoFit/>
          </a:bodyPr>
          <a:lstStyle/>
          <a:p>
            <a:r>
              <a:rPr lang="pl-PL" dirty="0">
                <a:solidFill>
                  <a:srgbClr val="040A10"/>
                </a:solidFill>
              </a:rPr>
              <a:t>Spalanie zmieszanych odpadów komunalnych</a:t>
            </a:r>
          </a:p>
        </p:txBody>
      </p:sp>
    </p:spTree>
    <p:extLst>
      <p:ext uri="{BB962C8B-B14F-4D97-AF65-F5344CB8AC3E}">
        <p14:creationId xmlns:p14="http://schemas.microsoft.com/office/powerpoint/2010/main" val="95378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just"/>
            <a:r>
              <a:rPr lang="pl-PL" sz="2000" dirty="0">
                <a:solidFill>
                  <a:srgbClr val="040A10"/>
                </a:solidFill>
              </a:rPr>
              <a:t>Zagrożenia emisyjne podczas spalania odpadów </a:t>
            </a:r>
            <a:br>
              <a:rPr lang="pl-PL" sz="2000" dirty="0">
                <a:solidFill>
                  <a:srgbClr val="040A10"/>
                </a:solidFill>
              </a:rPr>
            </a:br>
            <a:r>
              <a:rPr lang="pl-PL" sz="2000" dirty="0">
                <a:solidFill>
                  <a:srgbClr val="040A10"/>
                </a:solidFill>
              </a:rPr>
              <a:t>w kotłach komunalnych – płyty drewnopochodne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212976"/>
            <a:ext cx="3024336" cy="299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6148" name="Picture 4" descr="Porównanie emisji zanieczyszczeń podczas spalania peletów z trocin i peletów z płyt drewnopochodnych" title="Wykres słupkowy zagrożeń emisyjnych podczas spalania odpadów drewnopochodny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356" y="3246884"/>
            <a:ext cx="4549682" cy="2808312"/>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467544" y="836712"/>
            <a:ext cx="8208912" cy="1674754"/>
          </a:xfrm>
          <a:prstGeom prst="rect">
            <a:avLst/>
          </a:prstGeom>
        </p:spPr>
        <p:txBody>
          <a:bodyPr wrap="square">
            <a:spAutoFit/>
          </a:bodyPr>
          <a:lstStyle/>
          <a:p>
            <a:pPr>
              <a:lnSpc>
                <a:spcPct val="150000"/>
              </a:lnSpc>
            </a:pPr>
            <a:r>
              <a:rPr lang="en-US" sz="1400" dirty="0" err="1">
                <a:solidFill>
                  <a:srgbClr val="040A10"/>
                </a:solidFill>
                <a:latin typeface="Calibri" panose="020F0502020204030204" pitchFamily="34" charset="0"/>
                <a:cs typeface="Calibri" panose="020F0502020204030204" pitchFamily="34" charset="0"/>
              </a:rPr>
              <a:t>Płyty</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drewnopochodne</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występują</a:t>
            </a:r>
            <a:r>
              <a:rPr lang="en-US" sz="1400" dirty="0">
                <a:solidFill>
                  <a:srgbClr val="040A10"/>
                </a:solidFill>
                <a:latin typeface="Calibri" panose="020F0502020204030204" pitchFamily="34" charset="0"/>
                <a:cs typeface="Calibri" panose="020F0502020204030204" pitchFamily="34" charset="0"/>
              </a:rPr>
              <a:t> w </a:t>
            </a:r>
            <a:r>
              <a:rPr lang="en-US" sz="1400" dirty="0" err="1">
                <a:solidFill>
                  <a:srgbClr val="040A10"/>
                </a:solidFill>
                <a:latin typeface="Calibri" panose="020F0502020204030204" pitchFamily="34" charset="0"/>
                <a:cs typeface="Calibri" panose="020F0502020204030204" pitchFamily="34" charset="0"/>
              </a:rPr>
              <a:t>kilku</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odmianach</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Najczęściej</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spotykane</a:t>
            </a:r>
            <a:r>
              <a:rPr lang="en-US" sz="1400" dirty="0">
                <a:solidFill>
                  <a:srgbClr val="040A10"/>
                </a:solidFill>
                <a:latin typeface="Calibri" panose="020F0502020204030204" pitchFamily="34" charset="0"/>
                <a:cs typeface="Calibri" panose="020F0502020204030204" pitchFamily="34" charset="0"/>
              </a:rPr>
              <a:t> to: </a:t>
            </a:r>
            <a:r>
              <a:rPr lang="en-US" sz="1400" dirty="0" err="1">
                <a:solidFill>
                  <a:srgbClr val="040A10"/>
                </a:solidFill>
                <a:latin typeface="Calibri" panose="020F0502020204030204" pitchFamily="34" charset="0"/>
                <a:cs typeface="Calibri" panose="020F0502020204030204" pitchFamily="34" charset="0"/>
              </a:rPr>
              <a:t>sklejki</a:t>
            </a:r>
            <a:r>
              <a:rPr lang="en-US" sz="1400" dirty="0">
                <a:solidFill>
                  <a:srgbClr val="040A10"/>
                </a:solidFill>
                <a:latin typeface="Calibri" panose="020F0502020204030204" pitchFamily="34" charset="0"/>
                <a:cs typeface="Calibri" panose="020F0502020204030204" pitchFamily="34" charset="0"/>
              </a:rPr>
              <a:t>, PB, MDF </a:t>
            </a:r>
            <a:r>
              <a:rPr lang="en-US" sz="1400" dirty="0" err="1">
                <a:solidFill>
                  <a:srgbClr val="040A10"/>
                </a:solidFill>
                <a:latin typeface="Calibri" panose="020F0502020204030204" pitchFamily="34" charset="0"/>
                <a:cs typeface="Calibri" panose="020F0502020204030204" pitchFamily="34" charset="0"/>
              </a:rPr>
              <a:t>czy</a:t>
            </a:r>
            <a:r>
              <a:rPr lang="en-US" sz="1400" dirty="0">
                <a:solidFill>
                  <a:srgbClr val="040A10"/>
                </a:solidFill>
                <a:latin typeface="Calibri" panose="020F0502020204030204" pitchFamily="34" charset="0"/>
                <a:cs typeface="Calibri" panose="020F0502020204030204" pitchFamily="34" charset="0"/>
              </a:rPr>
              <a:t> HDF. </a:t>
            </a:r>
            <a:r>
              <a:rPr lang="en-US" sz="1400" dirty="0" err="1">
                <a:solidFill>
                  <a:srgbClr val="040A10"/>
                </a:solidFill>
                <a:latin typeface="Calibri" panose="020F0502020204030204" pitchFamily="34" charset="0"/>
                <a:cs typeface="Calibri" panose="020F0502020204030204" pitchFamily="34" charset="0"/>
              </a:rPr>
              <a:t>Materiały</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te</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zawierają</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oprócz</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włókien</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drzewnych</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również</a:t>
            </a:r>
            <a:r>
              <a:rPr lang="en-US" sz="1400" dirty="0">
                <a:solidFill>
                  <a:srgbClr val="040A10"/>
                </a:solidFill>
                <a:latin typeface="Calibri" panose="020F0502020204030204" pitchFamily="34" charset="0"/>
                <a:cs typeface="Calibri" panose="020F0502020204030204" pitchFamily="34" charset="0"/>
              </a:rPr>
              <a:t> do 10% </a:t>
            </a:r>
            <a:r>
              <a:rPr lang="en-US" sz="1400" dirty="0" err="1">
                <a:solidFill>
                  <a:srgbClr val="040A10"/>
                </a:solidFill>
                <a:latin typeface="Calibri" panose="020F0502020204030204" pitchFamily="34" charset="0"/>
                <a:cs typeface="Calibri" panose="020F0502020204030204" pitchFamily="34" charset="0"/>
              </a:rPr>
              <a:t>syntetycznych</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substancji</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dodatkowych</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które</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pełnią</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rolę</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lepiszcza</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oraz</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modyfikatora</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powierzchni</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Najczęściej</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są</a:t>
            </a:r>
            <a:r>
              <a:rPr lang="en-US" sz="1400" dirty="0">
                <a:solidFill>
                  <a:srgbClr val="040A10"/>
                </a:solidFill>
                <a:latin typeface="Calibri" panose="020F0502020204030204" pitchFamily="34" charset="0"/>
                <a:cs typeface="Calibri" panose="020F0502020204030204" pitchFamily="34" charset="0"/>
              </a:rPr>
              <a:t> to </a:t>
            </a:r>
            <a:r>
              <a:rPr lang="en-US" sz="1400" dirty="0" err="1">
                <a:solidFill>
                  <a:srgbClr val="040A10"/>
                </a:solidFill>
                <a:latin typeface="Calibri" panose="020F0502020204030204" pitchFamily="34" charset="0"/>
                <a:cs typeface="Calibri" panose="020F0502020204030204" pitchFamily="34" charset="0"/>
              </a:rPr>
              <a:t>żywice</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polimerowe</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i</a:t>
            </a:r>
            <a:r>
              <a:rPr lang="en-US" sz="1400" dirty="0">
                <a:solidFill>
                  <a:srgbClr val="040A10"/>
                </a:solidFill>
                <a:latin typeface="Calibri" panose="020F0502020204030204" pitchFamily="34" charset="0"/>
                <a:cs typeface="Calibri" panose="020F0502020204030204" pitchFamily="34" charset="0"/>
              </a:rPr>
              <a:t> </a:t>
            </a:r>
            <a:r>
              <a:rPr lang="en-US" sz="1400" dirty="0" err="1">
                <a:solidFill>
                  <a:srgbClr val="040A10"/>
                </a:solidFill>
                <a:latin typeface="Calibri" panose="020F0502020204030204" pitchFamily="34" charset="0"/>
                <a:cs typeface="Calibri" panose="020F0502020204030204" pitchFamily="34" charset="0"/>
              </a:rPr>
              <a:t>parafina</a:t>
            </a:r>
            <a:r>
              <a:rPr lang="en-US" sz="1400"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Odpady</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płyt</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drewnopochodnych</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nie</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mieszczą</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się</a:t>
            </a:r>
            <a:r>
              <a:rPr lang="en-US" sz="1400" b="1" dirty="0">
                <a:solidFill>
                  <a:srgbClr val="040A10"/>
                </a:solidFill>
                <a:latin typeface="Calibri" panose="020F0502020204030204" pitchFamily="34" charset="0"/>
                <a:cs typeface="Calibri" panose="020F0502020204030204" pitchFamily="34" charset="0"/>
              </a:rPr>
              <a:t> w </a:t>
            </a:r>
            <a:r>
              <a:rPr lang="en-US" sz="1400" b="1" dirty="0" err="1">
                <a:solidFill>
                  <a:srgbClr val="040A10"/>
                </a:solidFill>
                <a:latin typeface="Calibri" panose="020F0502020204030204" pitchFamily="34" charset="0"/>
                <a:cs typeface="Calibri" panose="020F0502020204030204" pitchFamily="34" charset="0"/>
              </a:rPr>
              <a:t>zakresie</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definicji</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biomasy</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zawartej</a:t>
            </a:r>
            <a:r>
              <a:rPr lang="en-US" sz="1400" b="1" dirty="0">
                <a:solidFill>
                  <a:srgbClr val="040A10"/>
                </a:solidFill>
                <a:latin typeface="Calibri" panose="020F0502020204030204" pitchFamily="34" charset="0"/>
                <a:cs typeface="Calibri" panose="020F0502020204030204" pitchFamily="34" charset="0"/>
              </a:rPr>
              <a:t> w </a:t>
            </a:r>
            <a:r>
              <a:rPr lang="en-US" sz="1400" b="1" dirty="0" err="1">
                <a:solidFill>
                  <a:srgbClr val="040A10"/>
                </a:solidFill>
                <a:latin typeface="Calibri" panose="020F0502020204030204" pitchFamily="34" charset="0"/>
                <a:cs typeface="Calibri" panose="020F0502020204030204" pitchFamily="34" charset="0"/>
              </a:rPr>
              <a:t>dyrektywie</a:t>
            </a:r>
            <a:r>
              <a:rPr lang="en-US" sz="1400" b="1" dirty="0">
                <a:solidFill>
                  <a:srgbClr val="040A10"/>
                </a:solidFill>
                <a:latin typeface="Calibri" panose="020F0502020204030204" pitchFamily="34" charset="0"/>
                <a:cs typeface="Calibri" panose="020F0502020204030204" pitchFamily="34" charset="0"/>
              </a:rPr>
              <a:t> 2010/75/UE</a:t>
            </a:r>
            <a:r>
              <a:rPr lang="pl-PL" sz="1400" b="1" dirty="0">
                <a:solidFill>
                  <a:srgbClr val="040A10"/>
                </a:solidFill>
                <a:latin typeface="Calibri" panose="020F0502020204030204" pitchFamily="34" charset="0"/>
                <a:cs typeface="Calibri" panose="020F0502020204030204" pitchFamily="34" charset="0"/>
              </a:rPr>
              <a:t>           </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i</a:t>
            </a:r>
            <a:r>
              <a:rPr lang="pl-PL"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powinny</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być</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traktowane</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jako</a:t>
            </a:r>
            <a:r>
              <a:rPr lang="en-US" sz="1400" b="1" dirty="0">
                <a:solidFill>
                  <a:srgbClr val="040A10"/>
                </a:solidFill>
                <a:latin typeface="Calibri" panose="020F0502020204030204" pitchFamily="34" charset="0"/>
                <a:cs typeface="Calibri" panose="020F0502020204030204" pitchFamily="34" charset="0"/>
              </a:rPr>
              <a:t> </a:t>
            </a:r>
            <a:r>
              <a:rPr lang="en-US" sz="1400" b="1" dirty="0" err="1">
                <a:solidFill>
                  <a:srgbClr val="040A10"/>
                </a:solidFill>
                <a:latin typeface="Calibri" panose="020F0502020204030204" pitchFamily="34" charset="0"/>
                <a:cs typeface="Calibri" panose="020F0502020204030204" pitchFamily="34" charset="0"/>
              </a:rPr>
              <a:t>odpady</a:t>
            </a:r>
            <a:r>
              <a:rPr lang="en-US" sz="1400" b="1" dirty="0">
                <a:solidFill>
                  <a:srgbClr val="040A10"/>
                </a:solidFill>
                <a:latin typeface="Calibri" panose="020F0502020204030204" pitchFamily="34" charset="0"/>
                <a:cs typeface="Calibri" panose="020F0502020204030204" pitchFamily="34" charset="0"/>
              </a:rPr>
              <a:t>. </a:t>
            </a:r>
            <a:endParaRPr lang="pl-PL" sz="1400" b="1" dirty="0">
              <a:solidFill>
                <a:srgbClr val="040A10"/>
              </a:solidFill>
              <a:latin typeface="Calibri" panose="020F0502020204030204" pitchFamily="34" charset="0"/>
              <a:cs typeface="Calibri" panose="020F0502020204030204" pitchFamily="34" charset="0"/>
            </a:endParaRPr>
          </a:p>
        </p:txBody>
      </p:sp>
      <p:sp>
        <p:nvSpPr>
          <p:cNvPr id="8" name="Prostokąt 7"/>
          <p:cNvSpPr/>
          <p:nvPr/>
        </p:nvSpPr>
        <p:spPr>
          <a:xfrm>
            <a:off x="480120" y="2515730"/>
            <a:ext cx="8208912" cy="705258"/>
          </a:xfrm>
          <a:prstGeom prst="rect">
            <a:avLst/>
          </a:prstGeom>
        </p:spPr>
        <p:txBody>
          <a:bodyPr wrap="square">
            <a:spAutoFit/>
          </a:bodyPr>
          <a:lstStyle/>
          <a:p>
            <a:pPr algn="ctr">
              <a:lnSpc>
                <a:spcPct val="150000"/>
              </a:lnSpc>
            </a:pPr>
            <a:r>
              <a:rPr lang="pl-PL" sz="1400" i="1" dirty="0">
                <a:solidFill>
                  <a:srgbClr val="040A10"/>
                </a:solidFill>
                <a:latin typeface="Calibri" panose="020F0502020204030204" pitchFamily="34" charset="0"/>
                <a:cs typeface="Calibri" panose="020F0502020204030204" pitchFamily="34" charset="0"/>
              </a:rPr>
              <a:t>Wyniki porównawczych testów emisyjnych spalania drewna i mieszanki odpadów płyt drewnopochodnych przeprowadzonych w kotle retortowym, 25 </a:t>
            </a:r>
            <a:r>
              <a:rPr lang="pl-PL" sz="1400" i="1" dirty="0" err="1">
                <a:solidFill>
                  <a:srgbClr val="040A10"/>
                </a:solidFill>
                <a:latin typeface="Calibri" panose="020F0502020204030204" pitchFamily="34" charset="0"/>
                <a:cs typeface="Calibri" panose="020F0502020204030204" pitchFamily="34" charset="0"/>
              </a:rPr>
              <a:t>kW.</a:t>
            </a:r>
            <a:r>
              <a:rPr lang="pl-PL" sz="1400" i="1" dirty="0">
                <a:solidFill>
                  <a:srgbClr val="040A1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01947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just"/>
            <a:r>
              <a:rPr lang="pl-PL" sz="2000" dirty="0">
                <a:solidFill>
                  <a:srgbClr val="040A10"/>
                </a:solidFill>
              </a:rPr>
              <a:t>Zagrożenia emisyjne podczas spalania odpadów </a:t>
            </a:r>
            <a:br>
              <a:rPr lang="pl-PL" sz="2000" dirty="0">
                <a:solidFill>
                  <a:srgbClr val="040A10"/>
                </a:solidFill>
              </a:rPr>
            </a:br>
            <a:r>
              <a:rPr lang="pl-PL" sz="2000" dirty="0">
                <a:solidFill>
                  <a:srgbClr val="040A10"/>
                </a:solidFill>
              </a:rPr>
              <a:t>w kotłach komunalnych – płyty drewnopochodne c.d.</a:t>
            </a:r>
          </a:p>
        </p:txBody>
      </p:sp>
      <p:sp>
        <p:nvSpPr>
          <p:cNvPr id="6"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3" name="Prostokąt 2"/>
          <p:cNvSpPr/>
          <p:nvPr/>
        </p:nvSpPr>
        <p:spPr>
          <a:xfrm>
            <a:off x="431540" y="980728"/>
            <a:ext cx="8280920" cy="1028423"/>
          </a:xfrm>
          <a:prstGeom prst="rect">
            <a:avLst/>
          </a:prstGeom>
        </p:spPr>
        <p:txBody>
          <a:bodyPr wrap="square">
            <a:spAutoFit/>
          </a:bodyPr>
          <a:lstStyle/>
          <a:p>
            <a:pPr>
              <a:lnSpc>
                <a:spcPct val="150000"/>
              </a:lnSpc>
            </a:pPr>
            <a:r>
              <a:rPr lang="pl-PL" sz="1400" dirty="0">
                <a:solidFill>
                  <a:srgbClr val="040A10"/>
                </a:solidFill>
                <a:latin typeface="Calibri" panose="020F0502020204030204" pitchFamily="34" charset="0"/>
                <a:cs typeface="Calibri" panose="020F0502020204030204" pitchFamily="34" charset="0"/>
              </a:rPr>
              <a:t>Podwyższone emisje przy spalaniu odpadów płyt drewnopochodnych wynikają z powstawania różnych związków podczas termicznego przekształcania klejów syntetycznych polikondensacyjnych, </a:t>
            </a:r>
            <a:r>
              <a:rPr lang="pl-PL" sz="1400" dirty="0" err="1">
                <a:solidFill>
                  <a:srgbClr val="040A10"/>
                </a:solidFill>
                <a:latin typeface="Calibri" panose="020F0502020204030204" pitchFamily="34" charset="0"/>
                <a:cs typeface="Calibri" panose="020F0502020204030204" pitchFamily="34" charset="0"/>
              </a:rPr>
              <a:t>poliaddycyjnych</a:t>
            </a:r>
            <a:r>
              <a:rPr lang="pl-PL" sz="1400" dirty="0">
                <a:solidFill>
                  <a:srgbClr val="040A10"/>
                </a:solidFill>
                <a:latin typeface="Calibri" panose="020F0502020204030204" pitchFamily="34" charset="0"/>
                <a:cs typeface="Calibri" panose="020F0502020204030204" pitchFamily="34" charset="0"/>
              </a:rPr>
              <a:t>, czy innych o charakterze polimerowym stosowanych do klejenia drewna.</a:t>
            </a:r>
          </a:p>
        </p:txBody>
      </p:sp>
    </p:spTree>
    <p:extLst>
      <p:ext uri="{BB962C8B-B14F-4D97-AF65-F5344CB8AC3E}">
        <p14:creationId xmlns:p14="http://schemas.microsoft.com/office/powerpoint/2010/main" val="4167622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p:txBody>
          <a:bodyPr/>
          <a:lstStyle/>
          <a:p>
            <a:pPr algn="just"/>
            <a:r>
              <a:rPr lang="pl-PL" sz="2000" dirty="0">
                <a:solidFill>
                  <a:srgbClr val="040A10"/>
                </a:solidFill>
              </a:rPr>
              <a:t>Zagrożenia emisyjne podczas spalania odpadów </a:t>
            </a:r>
            <a:br>
              <a:rPr lang="pl-PL" sz="2000" dirty="0">
                <a:solidFill>
                  <a:srgbClr val="040A10"/>
                </a:solidFill>
              </a:rPr>
            </a:br>
            <a:r>
              <a:rPr lang="pl-PL" sz="2000" dirty="0">
                <a:solidFill>
                  <a:srgbClr val="040A10"/>
                </a:solidFill>
              </a:rPr>
              <a:t>w kotłach komunalnych – odpady gumowe</a:t>
            </a:r>
          </a:p>
        </p:txBody>
      </p:sp>
      <p:pic>
        <p:nvPicPr>
          <p:cNvPr id="7170" name="Picture 2" title="Przykład kotła węglowego c.o. z zasobniki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08920"/>
            <a:ext cx="245185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429876" y="1988840"/>
            <a:ext cx="8424936" cy="523220"/>
          </a:xfrm>
          <a:prstGeom prst="rect">
            <a:avLst/>
          </a:prstGeom>
        </p:spPr>
        <p:txBody>
          <a:bodyPr wrap="square">
            <a:spAutoFit/>
          </a:bodyPr>
          <a:lstStyle/>
          <a:p>
            <a:pPr algn="ctr"/>
            <a:r>
              <a:rPr lang="pl-PL" sz="1400" i="1" dirty="0">
                <a:solidFill>
                  <a:srgbClr val="040A10"/>
                </a:solidFill>
                <a:latin typeface="Calibri" panose="020F0502020204030204" pitchFamily="34" charset="0"/>
                <a:cs typeface="Calibri" panose="020F0502020204030204" pitchFamily="34" charset="0"/>
              </a:rPr>
              <a:t>Wyniki porównawczych testów emisyjnych spalania węgla kamiennego (groszek) i mieszanki węgla z odpadami gumowymi (udział masowy 25%) przeprowadzonych w kotle retortowym, 25kW.</a:t>
            </a:r>
            <a:endParaRPr lang="pl-PL" sz="1400" dirty="0">
              <a:solidFill>
                <a:srgbClr val="040A10"/>
              </a:solidFill>
            </a:endParaRPr>
          </a:p>
        </p:txBody>
      </p:sp>
      <p:sp>
        <p:nvSpPr>
          <p:cNvPr id="6" name="Prostokąt 5"/>
          <p:cNvSpPr/>
          <p:nvPr/>
        </p:nvSpPr>
        <p:spPr>
          <a:xfrm>
            <a:off x="573892" y="1151213"/>
            <a:ext cx="8280920" cy="698717"/>
          </a:xfrm>
          <a:prstGeom prst="rect">
            <a:avLst/>
          </a:prstGeom>
        </p:spPr>
        <p:txBody>
          <a:bodyPr wrap="square">
            <a:spAutoFit/>
          </a:bodyPr>
          <a:lstStyle/>
          <a:p>
            <a:pPr>
              <a:lnSpc>
                <a:spcPct val="150000"/>
              </a:lnSpc>
            </a:pPr>
            <a:r>
              <a:rPr lang="pl-PL" sz="1400" dirty="0">
                <a:solidFill>
                  <a:srgbClr val="040A10"/>
                </a:solidFill>
              </a:rPr>
              <a:t>Przebieg spalania odpadów gumowych różni się od spalania węgla, co stwarza zagrożenia środowiskowe przy współspalaniu tych odpadów w urządzeniach do tego celu nie przystosowanych. </a:t>
            </a:r>
          </a:p>
        </p:txBody>
      </p:sp>
      <p:pic>
        <p:nvPicPr>
          <p:cNvPr id="6146" name="Picture 2" descr="Porównanie emisji zanieczyszczeń podczas spalania węgla kamiennego z węglem kamiennym z 25% dodatkiem odpadów gumowych" title="Wykres słupkowy zagrożeń emisyjnych podczas spalania odpadów gumowy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004" y="2852936"/>
            <a:ext cx="3816423" cy="260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746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1"/>
          <p:cNvSpPr>
            <a:spLocks noGrp="1"/>
          </p:cNvSpPr>
          <p:nvPr>
            <p:ph type="title"/>
          </p:nvPr>
        </p:nvSpPr>
        <p:spPr/>
        <p:txBody>
          <a:bodyPr/>
          <a:lstStyle/>
          <a:p>
            <a:pPr algn="just"/>
            <a:r>
              <a:rPr lang="pl-PL" sz="2000" dirty="0">
                <a:solidFill>
                  <a:srgbClr val="040A10"/>
                </a:solidFill>
              </a:rPr>
              <a:t>Zagrożenia emisyjne podczas spalania odpadów </a:t>
            </a:r>
            <a:br>
              <a:rPr lang="pl-PL" sz="2000" dirty="0">
                <a:solidFill>
                  <a:srgbClr val="040A10"/>
                </a:solidFill>
              </a:rPr>
            </a:br>
            <a:r>
              <a:rPr lang="pl-PL" sz="2000" dirty="0">
                <a:solidFill>
                  <a:srgbClr val="040A10"/>
                </a:solidFill>
              </a:rPr>
              <a:t>w kotłach komunalnych – odpady gumowe c.d.</a:t>
            </a:r>
          </a:p>
        </p:txBody>
      </p:sp>
      <p:sp>
        <p:nvSpPr>
          <p:cNvPr id="2" name="Prostokąt 1"/>
          <p:cNvSpPr/>
          <p:nvPr/>
        </p:nvSpPr>
        <p:spPr>
          <a:xfrm>
            <a:off x="430620" y="1556792"/>
            <a:ext cx="8280920" cy="2644250"/>
          </a:xfrm>
          <a:prstGeom prst="rect">
            <a:avLst/>
          </a:prstGeom>
        </p:spPr>
        <p:txBody>
          <a:bodyPr wrap="square">
            <a:spAutoFit/>
          </a:bodyPr>
          <a:lstStyle/>
          <a:p>
            <a:pPr>
              <a:lnSpc>
                <a:spcPct val="150000"/>
              </a:lnSpc>
            </a:pPr>
            <a:r>
              <a:rPr lang="pl-PL" altLang="pl-PL" sz="1400" dirty="0">
                <a:solidFill>
                  <a:srgbClr val="040A10"/>
                </a:solidFill>
                <a:latin typeface="Calibri" panose="020F0502020204030204" pitchFamily="34" charset="0"/>
                <a:cs typeface="Calibri" panose="020F0502020204030204" pitchFamily="34" charset="0"/>
              </a:rPr>
              <a:t>Spalanie odpadu gumowego cechuje się przebiegiem dwuetapowym. W pierwszym etapie, w temperaturze niższej niż dla węgla kamiennego, uwalniają się lotne produkty rozkładu termicznego gumy, których jest więcej w stosunku do węgla. Wymagają one dla pełnego dopalenia dodatkowych porcji powietrza. Jego brak objawia się podwyższeniem emisji tlenku węgla CO i zanieczyszczeń organicznych. Z kolei powstały </a:t>
            </a:r>
            <a:r>
              <a:rPr lang="pl-PL" altLang="pl-PL" sz="1400" dirty="0" err="1">
                <a:solidFill>
                  <a:srgbClr val="040A10"/>
                </a:solidFill>
                <a:latin typeface="Calibri" panose="020F0502020204030204" pitchFamily="34" charset="0"/>
                <a:cs typeface="Calibri" panose="020F0502020204030204" pitchFamily="34" charset="0"/>
              </a:rPr>
              <a:t>karbonizat</a:t>
            </a:r>
            <a:r>
              <a:rPr lang="pl-PL" altLang="pl-PL" sz="1400" dirty="0">
                <a:solidFill>
                  <a:srgbClr val="040A10"/>
                </a:solidFill>
                <a:latin typeface="Calibri" panose="020F0502020204030204" pitchFamily="34" charset="0"/>
                <a:cs typeface="Calibri" panose="020F0502020204030204" pitchFamily="34" charset="0"/>
              </a:rPr>
              <a:t> rozpada się na drobniejsze fragmenty oraz sadzę. </a:t>
            </a:r>
            <a:r>
              <a:rPr lang="pl-PL" altLang="pl-PL" sz="1400" dirty="0" err="1">
                <a:solidFill>
                  <a:srgbClr val="040A10"/>
                </a:solidFill>
                <a:latin typeface="Calibri" panose="020F0502020204030204" pitchFamily="34" charset="0"/>
                <a:cs typeface="Calibri" panose="020F0502020204030204" pitchFamily="34" charset="0"/>
              </a:rPr>
              <a:t>Karbonizat</a:t>
            </a:r>
            <a:r>
              <a:rPr lang="pl-PL" altLang="pl-PL" sz="1400" dirty="0">
                <a:solidFill>
                  <a:srgbClr val="040A10"/>
                </a:solidFill>
                <a:latin typeface="Calibri" panose="020F0502020204030204" pitchFamily="34" charset="0"/>
                <a:cs typeface="Calibri" panose="020F0502020204030204" pitchFamily="34" charset="0"/>
              </a:rPr>
              <a:t> ten ma niższą gęstość od koksiku powstałego z węgla i może być unoszony ze spalinami co podwyższa emisję pyłu. W drugim etapie procesu następuje spalanie powstałego </a:t>
            </a:r>
            <a:r>
              <a:rPr lang="pl-PL" altLang="pl-PL" sz="1400" dirty="0" err="1">
                <a:solidFill>
                  <a:srgbClr val="040A10"/>
                </a:solidFill>
                <a:latin typeface="Calibri" panose="020F0502020204030204" pitchFamily="34" charset="0"/>
                <a:cs typeface="Calibri" panose="020F0502020204030204" pitchFamily="34" charset="0"/>
              </a:rPr>
              <a:t>karbonizatu</a:t>
            </a:r>
            <a:r>
              <a:rPr lang="pl-PL" altLang="pl-PL" sz="1400" dirty="0">
                <a:solidFill>
                  <a:srgbClr val="040A10"/>
                </a:solidFill>
                <a:latin typeface="Calibri" panose="020F0502020204030204" pitchFamily="34" charset="0"/>
                <a:cs typeface="Calibri" panose="020F0502020204030204" pitchFamily="34" charset="0"/>
              </a:rPr>
              <a:t>. </a:t>
            </a:r>
            <a:r>
              <a:rPr lang="pl-PL" altLang="pl-PL" sz="1400" dirty="0" err="1">
                <a:solidFill>
                  <a:srgbClr val="040A10"/>
                </a:solidFill>
                <a:latin typeface="Calibri" panose="020F0502020204030204" pitchFamily="34" charset="0"/>
                <a:cs typeface="Calibri" panose="020F0502020204030204" pitchFamily="34" charset="0"/>
              </a:rPr>
              <a:t>Karbonizat</a:t>
            </a:r>
            <a:r>
              <a:rPr lang="pl-PL" altLang="pl-PL" sz="1400" dirty="0">
                <a:solidFill>
                  <a:srgbClr val="040A10"/>
                </a:solidFill>
                <a:latin typeface="Calibri" panose="020F0502020204030204" pitchFamily="34" charset="0"/>
                <a:cs typeface="Calibri" panose="020F0502020204030204" pitchFamily="34" charset="0"/>
              </a:rPr>
              <a:t> ten dla pełnego spalenia wymaga dłuższego czasu przebywania w strefie wysokich temperatur i dodatkowych ilości powietrza. </a:t>
            </a:r>
            <a:endParaRPr lang="pl-PL" sz="1400" dirty="0">
              <a:solidFill>
                <a:srgbClr val="040A1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6671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Urządzenia grzewcze – podział c.d.</a:t>
            </a:r>
          </a:p>
        </p:txBody>
      </p:sp>
      <p:graphicFrame>
        <p:nvGraphicFramePr>
          <p:cNvPr id="4" name="Tabela 3">
            <a:extLst>
              <a:ext uri="{FF2B5EF4-FFF2-40B4-BE49-F238E27FC236}">
                <a16:creationId xmlns:a16="http://schemas.microsoft.com/office/drawing/2014/main" id="{A1A23C27-9C9B-4086-8DC2-817738078A6E}"/>
              </a:ext>
            </a:extLst>
          </p:cNvPr>
          <p:cNvGraphicFramePr>
            <a:graphicFrameLocks noGrp="1"/>
          </p:cNvGraphicFramePr>
          <p:nvPr>
            <p:extLst>
              <p:ext uri="{D42A27DB-BD31-4B8C-83A1-F6EECF244321}">
                <p14:modId xmlns:p14="http://schemas.microsoft.com/office/powerpoint/2010/main" val="498277883"/>
              </p:ext>
            </p:extLst>
          </p:nvPr>
        </p:nvGraphicFramePr>
        <p:xfrm>
          <a:off x="425125" y="946041"/>
          <a:ext cx="8424936" cy="3169920"/>
        </p:xfrm>
        <a:graphic>
          <a:graphicData uri="http://schemas.openxmlformats.org/drawingml/2006/table">
            <a:tbl>
              <a:tblPr firstRow="1" bandRow="1">
                <a:tableStyleId>{5C22544A-7EE6-4342-B048-85BDC9FD1C3A}</a:tableStyleId>
              </a:tblPr>
              <a:tblGrid>
                <a:gridCol w="3358589">
                  <a:extLst>
                    <a:ext uri="{9D8B030D-6E8A-4147-A177-3AD203B41FA5}">
                      <a16:colId xmlns:a16="http://schemas.microsoft.com/office/drawing/2014/main" val="20000"/>
                    </a:ext>
                  </a:extLst>
                </a:gridCol>
                <a:gridCol w="5066347">
                  <a:extLst>
                    <a:ext uri="{9D8B030D-6E8A-4147-A177-3AD203B41FA5}">
                      <a16:colId xmlns:a16="http://schemas.microsoft.com/office/drawing/2014/main" val="20001"/>
                    </a:ext>
                  </a:extLst>
                </a:gridCol>
              </a:tblGrid>
              <a:tr h="379018">
                <a:tc>
                  <a:txBody>
                    <a:bodyPr/>
                    <a:lstStyle/>
                    <a:p>
                      <a:pPr algn="ctr"/>
                      <a:r>
                        <a:rPr lang="pl-PL" sz="1400" dirty="0">
                          <a:solidFill>
                            <a:srgbClr val="040A10"/>
                          </a:solidFill>
                        </a:rPr>
                        <a:t>Urządzenie grzewcze - rodzaje</a:t>
                      </a:r>
                    </a:p>
                    <a:p>
                      <a:pPr algn="ctr"/>
                      <a:r>
                        <a:rPr lang="pl-PL" sz="1400" dirty="0">
                          <a:solidFill>
                            <a:srgbClr val="040A10"/>
                          </a:solidFill>
                        </a:rPr>
                        <a:t>Uchwały*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l-PL" sz="1400" dirty="0">
                          <a:solidFill>
                            <a:srgbClr val="040A10"/>
                          </a:solidFill>
                        </a:rPr>
                        <a:t>Akty legislacyjne i normatywne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pl-PL" sz="1400" b="1" i="0" dirty="0">
                          <a:solidFill>
                            <a:srgbClr val="040A10"/>
                          </a:solidFill>
                        </a:rPr>
                        <a:t>Miejscowe ogrzewacze pomieszczeń</a:t>
                      </a:r>
                    </a:p>
                    <a:p>
                      <a:pPr marL="0" marR="0" indent="0" algn="l" defTabSz="914400" rtl="0" eaLnBrk="1" fontAlgn="auto" latinLnBrk="0" hangingPunct="1">
                        <a:lnSpc>
                          <a:spcPct val="100000"/>
                        </a:lnSpc>
                        <a:spcBef>
                          <a:spcPts val="0"/>
                        </a:spcBef>
                        <a:spcAft>
                          <a:spcPts val="0"/>
                        </a:spcAft>
                        <a:buClrTx/>
                        <a:buSzTx/>
                        <a:buFontTx/>
                        <a:buNone/>
                        <a:tabLst/>
                        <a:defRPr/>
                      </a:pPr>
                      <a:r>
                        <a:rPr lang="pl-PL" sz="1400" dirty="0">
                          <a:solidFill>
                            <a:srgbClr val="040A10"/>
                          </a:solidFill>
                        </a:rPr>
                        <a:t>§2 pkt. 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50000"/>
                        </a:lnSpc>
                        <a:spcBef>
                          <a:spcPts val="0"/>
                        </a:spcBef>
                        <a:spcAft>
                          <a:spcPts val="0"/>
                        </a:spcAft>
                        <a:buClrTx/>
                        <a:buSzTx/>
                        <a:buFontTx/>
                        <a:buChar char="-"/>
                        <a:tabLst/>
                        <a:defRPr/>
                      </a:pPr>
                      <a:r>
                        <a:rPr lang="pl-PL" sz="1050" kern="1200" dirty="0">
                          <a:solidFill>
                            <a:srgbClr val="040A10"/>
                          </a:solidFill>
                          <a:latin typeface="+mn-lt"/>
                          <a:ea typeface="+mn-ea"/>
                          <a:cs typeface="+mn-cs"/>
                        </a:rPr>
                        <a:t>Rozporządzenie</a:t>
                      </a:r>
                      <a:r>
                        <a:rPr lang="pl-PL" sz="1050" kern="1200" baseline="0" dirty="0">
                          <a:solidFill>
                            <a:srgbClr val="040A10"/>
                          </a:solidFill>
                          <a:latin typeface="+mn-lt"/>
                          <a:ea typeface="+mn-ea"/>
                          <a:cs typeface="+mn-cs"/>
                        </a:rPr>
                        <a:t> </a:t>
                      </a:r>
                      <a:r>
                        <a:rPr lang="pl-PL" sz="1050" baseline="0" dirty="0">
                          <a:solidFill>
                            <a:srgbClr val="040A10"/>
                          </a:solidFill>
                        </a:rPr>
                        <a:t>Komisji (UE) 2015/</a:t>
                      </a:r>
                      <a:r>
                        <a:rPr lang="pl-PL" sz="1050" b="1" u="sng" baseline="0" dirty="0">
                          <a:solidFill>
                            <a:srgbClr val="040A10"/>
                          </a:solidFill>
                        </a:rPr>
                        <a:t>1185</a:t>
                      </a:r>
                      <a:r>
                        <a:rPr lang="pl-PL" sz="1050" baseline="0" dirty="0">
                          <a:solidFill>
                            <a:srgbClr val="040A10"/>
                          </a:solidFill>
                        </a:rPr>
                        <a:t> z dn. 24.04.2015 r. </a:t>
                      </a:r>
                      <a:br>
                        <a:rPr lang="pl-PL" sz="1050" baseline="0" dirty="0">
                          <a:solidFill>
                            <a:srgbClr val="040A10"/>
                          </a:solidFill>
                        </a:rPr>
                      </a:br>
                      <a:r>
                        <a:rPr lang="pl-PL" sz="1050" baseline="0" dirty="0">
                          <a:solidFill>
                            <a:srgbClr val="040A10"/>
                          </a:solidFill>
                        </a:rPr>
                        <a:t>w sprawie wykonania dyrektywy Parlamentu Europejskiego i Rady 2009/125/WE w odniesieniu do wymogów dotyczących </a:t>
                      </a:r>
                      <a:r>
                        <a:rPr lang="pl-PL" sz="1050" b="1" u="sng" baseline="0" dirty="0" err="1">
                          <a:solidFill>
                            <a:srgbClr val="040A10"/>
                          </a:solidFill>
                        </a:rPr>
                        <a:t>ekoprojektu</a:t>
                      </a:r>
                      <a:r>
                        <a:rPr lang="pl-PL" sz="1050" b="1" u="sng" baseline="0" dirty="0">
                          <a:solidFill>
                            <a:srgbClr val="040A10"/>
                          </a:solidFill>
                        </a:rPr>
                        <a:t> dla miejscowych ogrzewaczy pomieszczeń </a:t>
                      </a:r>
                      <a:br>
                        <a:rPr lang="pl-PL" sz="1050" b="1" u="sng" baseline="0" dirty="0">
                          <a:solidFill>
                            <a:srgbClr val="040A10"/>
                          </a:solidFill>
                        </a:rPr>
                      </a:br>
                      <a:r>
                        <a:rPr lang="pl-PL" sz="1050" baseline="0" dirty="0">
                          <a:solidFill>
                            <a:srgbClr val="040A10"/>
                          </a:solidFill>
                        </a:rPr>
                        <a:t>na paliwo stale</a:t>
                      </a:r>
                    </a:p>
                    <a:p>
                      <a:pPr marL="285750" marR="0" indent="-285750" algn="l" defTabSz="914400" rtl="0" eaLnBrk="1" fontAlgn="auto" latinLnBrk="0" hangingPunct="1">
                        <a:lnSpc>
                          <a:spcPct val="150000"/>
                        </a:lnSpc>
                        <a:spcBef>
                          <a:spcPts val="0"/>
                        </a:spcBef>
                        <a:spcAft>
                          <a:spcPts val="0"/>
                        </a:spcAft>
                        <a:buClrTx/>
                        <a:buSzTx/>
                        <a:buFontTx/>
                        <a:buChar char="-"/>
                        <a:tabLst/>
                        <a:defRPr/>
                      </a:pPr>
                      <a:r>
                        <a:rPr lang="pl-PL" sz="1050" baseline="0" dirty="0">
                          <a:solidFill>
                            <a:srgbClr val="040A10"/>
                          </a:solidFill>
                        </a:rPr>
                        <a:t>Normy odpowiednie dla danego typu ogrzewacza</a:t>
                      </a:r>
                    </a:p>
                    <a:p>
                      <a:pPr marL="285750" marR="0" indent="-285750" algn="l" defTabSz="914400" rtl="0" eaLnBrk="1" fontAlgn="auto" latinLnBrk="0" hangingPunct="1">
                        <a:lnSpc>
                          <a:spcPct val="150000"/>
                        </a:lnSpc>
                        <a:spcBef>
                          <a:spcPts val="0"/>
                        </a:spcBef>
                        <a:spcAft>
                          <a:spcPts val="0"/>
                        </a:spcAft>
                        <a:buClrTx/>
                        <a:buSzTx/>
                        <a:buFontTx/>
                        <a:buChar char="-"/>
                        <a:tabLst/>
                        <a:defRPr/>
                      </a:pPr>
                      <a:r>
                        <a:rPr lang="pl-PL" sz="1050" baseline="0" dirty="0">
                          <a:solidFill>
                            <a:srgbClr val="040A10"/>
                          </a:solidFill>
                        </a:rPr>
                        <a:t>Rozporządzenie Delegowane Komisji (UE) 2015/</a:t>
                      </a:r>
                      <a:r>
                        <a:rPr lang="pl-PL" sz="1050" b="0" u="none" baseline="0" dirty="0">
                          <a:solidFill>
                            <a:srgbClr val="040A10"/>
                          </a:solidFill>
                        </a:rPr>
                        <a:t>1186</a:t>
                      </a:r>
                      <a:r>
                        <a:rPr lang="pl-PL" sz="1050" baseline="0" dirty="0">
                          <a:solidFill>
                            <a:srgbClr val="040A10"/>
                          </a:solidFill>
                        </a:rPr>
                        <a:t> z dn. 24.04.2015 r. uzupełniającego dyrektywę Parlamentu Europejskiego i Rady 2010/30/UE w odniesieniu do etykietowania energetycznego miejscowych ogrzewaczy pomieszczeń</a:t>
                      </a:r>
                    </a:p>
                    <a:p>
                      <a:pPr marL="285750" indent="-285750" algn="l" defTabSz="914400" rtl="0" eaLnBrk="1" latinLnBrk="0" hangingPunct="1">
                        <a:buFontTx/>
                        <a:buChar char="-"/>
                      </a:pPr>
                      <a:endParaRPr lang="pl-PL" sz="1050" kern="1200" dirty="0">
                        <a:solidFill>
                          <a:srgbClr val="040A1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pole tekstowe 4">
            <a:extLst>
              <a:ext uri="{FF2B5EF4-FFF2-40B4-BE49-F238E27FC236}">
                <a16:creationId xmlns:a16="http://schemas.microsoft.com/office/drawing/2014/main" id="{627DE0A6-E143-4C57-B3CA-C318026CB9A3}"/>
              </a:ext>
            </a:extLst>
          </p:cNvPr>
          <p:cNvSpPr txBox="1"/>
          <p:nvPr/>
        </p:nvSpPr>
        <p:spPr>
          <a:xfrm>
            <a:off x="397066" y="5733256"/>
            <a:ext cx="8452995" cy="547137"/>
          </a:xfrm>
          <a:prstGeom prst="rect">
            <a:avLst/>
          </a:prstGeom>
          <a:noFill/>
        </p:spPr>
        <p:txBody>
          <a:bodyPr wrap="square" rtlCol="0">
            <a:spAutoFit/>
          </a:bodyPr>
          <a:lstStyle/>
          <a:p>
            <a:pPr>
              <a:lnSpc>
                <a:spcPct val="150000"/>
              </a:lnSpc>
            </a:pPr>
            <a:r>
              <a:rPr lang="pl-PL" sz="1050" dirty="0">
                <a:solidFill>
                  <a:srgbClr val="040A10"/>
                </a:solidFill>
              </a:rPr>
              <a:t>*) Uchwały Sejmiku Województwa w sprawie wprowadzenie na obszarze województwa wielkopolskiego ograniczeń lub zakazów </a:t>
            </a:r>
            <a:br>
              <a:rPr lang="pl-PL" sz="1050" dirty="0">
                <a:solidFill>
                  <a:srgbClr val="040A10"/>
                </a:solidFill>
              </a:rPr>
            </a:br>
            <a:r>
              <a:rPr lang="pl-PL" sz="1050" dirty="0">
                <a:solidFill>
                  <a:srgbClr val="040A10"/>
                </a:solidFill>
              </a:rPr>
              <a:t>w zakresie eksploatacji instalacji, w których następuje spalanie paliw</a:t>
            </a:r>
          </a:p>
        </p:txBody>
      </p:sp>
    </p:spTree>
    <p:extLst>
      <p:ext uri="{BB962C8B-B14F-4D97-AF65-F5344CB8AC3E}">
        <p14:creationId xmlns:p14="http://schemas.microsoft.com/office/powerpoint/2010/main" val="289314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dot. kotłów c.o.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59" y="1700808"/>
            <a:ext cx="885088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104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Urządzenia grzewcze, oznaczenia-dokumentacja</a:t>
            </a:r>
          </a:p>
        </p:txBody>
      </p:sp>
      <p:pic>
        <p:nvPicPr>
          <p:cNvPr id="10" name="Obraz 9" title="Przykładowa tabliczka znamionowa kotła c.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967887"/>
            <a:ext cx="3816424" cy="5315399"/>
          </a:xfrm>
          <a:prstGeom prst="rect">
            <a:avLst/>
          </a:prstGeom>
        </p:spPr>
      </p:pic>
      <p:sp>
        <p:nvSpPr>
          <p:cNvPr id="11" name="pole tekstowe 10"/>
          <p:cNvSpPr txBox="1"/>
          <p:nvPr/>
        </p:nvSpPr>
        <p:spPr>
          <a:xfrm>
            <a:off x="4067944" y="2708920"/>
            <a:ext cx="936104" cy="1446550"/>
          </a:xfrm>
          <a:prstGeom prst="rect">
            <a:avLst/>
          </a:prstGeom>
          <a:noFill/>
        </p:spPr>
        <p:txBody>
          <a:bodyPr wrap="square" rtlCol="0">
            <a:spAutoFit/>
          </a:bodyPr>
          <a:lstStyle/>
          <a:p>
            <a:pPr algn="ctr"/>
            <a:r>
              <a:rPr lang="pl-PL" sz="4400" b="1" dirty="0"/>
              <a:t>?</a:t>
            </a:r>
          </a:p>
          <a:p>
            <a:pPr algn="ctr"/>
            <a:r>
              <a:rPr lang="pl-PL" sz="4400" b="1" dirty="0"/>
              <a:t>=&gt;</a:t>
            </a:r>
          </a:p>
        </p:txBody>
      </p:sp>
      <p:pic>
        <p:nvPicPr>
          <p:cNvPr id="3" name="Obraz 2" title="Przykładowe świadetwo dla kotła, potwierdzającego spełnienie wymagań &quot;ekoprojektu&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967887"/>
            <a:ext cx="3869074" cy="5315399"/>
          </a:xfrm>
          <a:prstGeom prst="rect">
            <a:avLst/>
          </a:prstGeom>
        </p:spPr>
      </p:pic>
    </p:spTree>
    <p:extLst>
      <p:ext uri="{BB962C8B-B14F-4D97-AF65-F5344CB8AC3E}">
        <p14:creationId xmlns:p14="http://schemas.microsoft.com/office/powerpoint/2010/main" val="388261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Sprawozdanie z badań – PN-EN 303-5</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86" y="961877"/>
            <a:ext cx="6660334" cy="524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542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Sprawozdanie</a:t>
            </a:r>
          </a:p>
        </p:txBody>
      </p:sp>
      <p:pic>
        <p:nvPicPr>
          <p:cNvPr id="3" name="Picture 2" title="Przykładowe zdjęcia kotła będące integralną częścią sprawozdania dla klien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3632077" cy="2951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title="Przykładowy schemat kotł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84984"/>
            <a:ext cx="4323978" cy="292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4932040" y="1772816"/>
            <a:ext cx="3456384" cy="369332"/>
          </a:xfrm>
          <a:prstGeom prst="rect">
            <a:avLst/>
          </a:prstGeom>
          <a:noFill/>
        </p:spPr>
        <p:txBody>
          <a:bodyPr wrap="square" rtlCol="0">
            <a:spAutoFit/>
          </a:bodyPr>
          <a:lstStyle/>
          <a:p>
            <a:r>
              <a:rPr lang="pl-PL" dirty="0">
                <a:solidFill>
                  <a:srgbClr val="040A10"/>
                </a:solidFill>
              </a:rPr>
              <a:t>Zdjęcie kotła c.o. - obligatoryjnie</a:t>
            </a:r>
          </a:p>
        </p:txBody>
      </p:sp>
      <p:sp>
        <p:nvSpPr>
          <p:cNvPr id="6" name="pole tekstowe 5"/>
          <p:cNvSpPr txBox="1"/>
          <p:nvPr/>
        </p:nvSpPr>
        <p:spPr>
          <a:xfrm>
            <a:off x="467544" y="4797152"/>
            <a:ext cx="3960440" cy="369332"/>
          </a:xfrm>
          <a:prstGeom prst="rect">
            <a:avLst/>
          </a:prstGeom>
          <a:noFill/>
        </p:spPr>
        <p:txBody>
          <a:bodyPr wrap="square" rtlCol="0">
            <a:spAutoFit/>
          </a:bodyPr>
          <a:lstStyle/>
          <a:p>
            <a:r>
              <a:rPr lang="pl-PL" dirty="0">
                <a:solidFill>
                  <a:srgbClr val="040A10"/>
                </a:solidFill>
              </a:rPr>
              <a:t>Rysunki schematyczne, przekroje itp.</a:t>
            </a:r>
          </a:p>
        </p:txBody>
      </p:sp>
    </p:spTree>
    <p:extLst>
      <p:ext uri="{BB962C8B-B14F-4D97-AF65-F5344CB8AC3E}">
        <p14:creationId xmlns:p14="http://schemas.microsoft.com/office/powerpoint/2010/main" val="421754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Sprawozdanie c.d.</a:t>
            </a:r>
          </a:p>
        </p:txBody>
      </p:sp>
      <p:pic>
        <p:nvPicPr>
          <p:cNvPr id="3" name="Picture 2" title="Ważne zespoły kotł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4968552" cy="531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6156176" y="2996952"/>
            <a:ext cx="2592288" cy="369332"/>
          </a:xfrm>
          <a:prstGeom prst="rect">
            <a:avLst/>
          </a:prstGeom>
          <a:noFill/>
        </p:spPr>
        <p:txBody>
          <a:bodyPr wrap="square" rtlCol="0">
            <a:spAutoFit/>
          </a:bodyPr>
          <a:lstStyle/>
          <a:p>
            <a:r>
              <a:rPr lang="pl-PL" dirty="0">
                <a:solidFill>
                  <a:srgbClr val="040A10"/>
                </a:solidFill>
              </a:rPr>
              <a:t>Ważne zespoły</a:t>
            </a:r>
          </a:p>
        </p:txBody>
      </p:sp>
    </p:spTree>
    <p:extLst>
      <p:ext uri="{BB962C8B-B14F-4D97-AF65-F5344CB8AC3E}">
        <p14:creationId xmlns:p14="http://schemas.microsoft.com/office/powerpoint/2010/main" val="3697642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Sprawozdanie c.d.</a:t>
            </a:r>
          </a:p>
        </p:txBody>
      </p:sp>
      <p:pic>
        <p:nvPicPr>
          <p:cNvPr id="19458" name="Picture 2" title="Przykładowa tabela porównawcza osiągniętych parametrów energetyczno-emisyjnych kotła c.o. z kryteriami &quot;ekoprojektu&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515322" cy="340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title="Przykłado tabela osiagniętego współczynnika efektywności energetycznej (EEI) oraz klasy efektywności energetycznej kotła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437112"/>
            <a:ext cx="5515322" cy="187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925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Sprawozdanie c.d.</a:t>
            </a:r>
          </a:p>
        </p:txBody>
      </p:sp>
      <p:grpSp>
        <p:nvGrpSpPr>
          <p:cNvPr id="5" name="Grupa 4" title="Fragment przykładowej tabeli oceny wyników badań kotła c.o."/>
          <p:cNvGrpSpPr/>
          <p:nvPr/>
        </p:nvGrpSpPr>
        <p:grpSpPr>
          <a:xfrm>
            <a:off x="976536" y="1196752"/>
            <a:ext cx="7267872" cy="1512168"/>
            <a:chOff x="899592" y="4437112"/>
            <a:chExt cx="7305675" cy="150495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7305675" cy="1504950"/>
            </a:xfrm>
            <a:prstGeom prst="rect">
              <a:avLst/>
            </a:prstGeom>
            <a:noFill/>
            <a:ln w="9525">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Elipsa 6"/>
            <p:cNvSpPr/>
            <p:nvPr/>
          </p:nvSpPr>
          <p:spPr>
            <a:xfrm>
              <a:off x="3059832" y="4725144"/>
              <a:ext cx="4968552" cy="99393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 name="Grupa 7"/>
          <p:cNvGrpSpPr/>
          <p:nvPr/>
        </p:nvGrpSpPr>
        <p:grpSpPr>
          <a:xfrm>
            <a:off x="688504" y="3009900"/>
            <a:ext cx="7905750" cy="838200"/>
            <a:chOff x="683568" y="4293096"/>
            <a:chExt cx="7905750" cy="83820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93096"/>
              <a:ext cx="790575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ipsa 9"/>
            <p:cNvSpPr/>
            <p:nvPr/>
          </p:nvSpPr>
          <p:spPr>
            <a:xfrm rot="5400000">
              <a:off x="7128284" y="4329100"/>
              <a:ext cx="288032" cy="7920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536" y="4077072"/>
            <a:ext cx="7166986"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801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Wymagania „</a:t>
            </a:r>
            <a:r>
              <a:rPr lang="pl-PL" sz="2000" dirty="0" err="1">
                <a:solidFill>
                  <a:srgbClr val="040A10"/>
                </a:solidFill>
                <a:latin typeface="Verdana" pitchFamily="34" charset="0"/>
                <a:ea typeface="Verdana" pitchFamily="34" charset="0"/>
                <a:cs typeface="Verdana" pitchFamily="34" charset="0"/>
              </a:rPr>
              <a:t>ekoprojektu</a:t>
            </a:r>
            <a:r>
              <a:rPr lang="pl-PL" sz="2000" dirty="0">
                <a:solidFill>
                  <a:srgbClr val="040A10"/>
                </a:solidFill>
                <a:latin typeface="Verdana" pitchFamily="34" charset="0"/>
                <a:ea typeface="Verdana" pitchFamily="34" charset="0"/>
                <a:cs typeface="Verdana" pitchFamily="34" charset="0"/>
              </a:rPr>
              <a:t>” dot. kotłów c.o.</a:t>
            </a:r>
          </a:p>
        </p:txBody>
      </p:sp>
      <p:pic>
        <p:nvPicPr>
          <p:cNvPr id="4" name="Picture 2">
            <a:extLst>
              <a:ext uri="{FF2B5EF4-FFF2-40B4-BE49-F238E27FC236}">
                <a16:creationId xmlns:a16="http://schemas.microsoft.com/office/drawing/2014/main" id="{212EF17A-8747-401C-A151-53A14A5A0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76" y="1465711"/>
            <a:ext cx="8604448" cy="392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611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a:t>
            </a:r>
            <a:r>
              <a:rPr lang="pl-PL" sz="2000" dirty="0" err="1">
                <a:solidFill>
                  <a:srgbClr val="040A10"/>
                </a:solidFill>
              </a:rPr>
              <a:t>ekoprojektu</a:t>
            </a:r>
            <a:r>
              <a:rPr lang="pl-PL" sz="2000" dirty="0">
                <a:solidFill>
                  <a:srgbClr val="040A10"/>
                </a:solidFill>
              </a:rPr>
              <a:t>” dot. kotłów c.o.</a:t>
            </a:r>
          </a:p>
        </p:txBody>
      </p:sp>
      <p:pic>
        <p:nvPicPr>
          <p:cNvPr id="4" name="Picture 2" title="Fragment tabeli wymogów &quot;ekoprojektu&quot; dla kotłów na paliwa stałe">
            <a:extLst>
              <a:ext uri="{FF2B5EF4-FFF2-40B4-BE49-F238E27FC236}">
                <a16:creationId xmlns:a16="http://schemas.microsoft.com/office/drawing/2014/main" id="{C247A331-4BF4-4F95-9B78-D4693D6CA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5" y="1484784"/>
            <a:ext cx="8988110" cy="274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8860B197-E43F-44A3-BC29-D9CFCD590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5" y="4509120"/>
            <a:ext cx="8988110" cy="94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357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a:t>
            </a:r>
            <a:r>
              <a:rPr lang="pl-PL" sz="2000" dirty="0" err="1">
                <a:solidFill>
                  <a:srgbClr val="040A10"/>
                </a:solidFill>
              </a:rPr>
              <a:t>ekoprojektu</a:t>
            </a:r>
            <a:r>
              <a:rPr lang="pl-PL" sz="2000" dirty="0">
                <a:solidFill>
                  <a:srgbClr val="040A10"/>
                </a:solidFill>
              </a:rPr>
              <a:t>” dot. kotłów c.o.</a:t>
            </a:r>
            <a:endParaRPr lang="pl-PL" sz="2000" dirty="0">
              <a:solidFill>
                <a:srgbClr val="040A10"/>
              </a:solidFill>
              <a:latin typeface="Verdana" pitchFamily="34" charset="0"/>
              <a:ea typeface="Verdana" pitchFamily="34" charset="0"/>
              <a:cs typeface="Verdana" pitchFamily="34" charset="0"/>
            </a:endParaRPr>
          </a:p>
        </p:txBody>
      </p:sp>
      <p:pic>
        <p:nvPicPr>
          <p:cNvPr id="4" name="Picture 2">
            <a:extLst>
              <a:ext uri="{FF2B5EF4-FFF2-40B4-BE49-F238E27FC236}">
                <a16:creationId xmlns:a16="http://schemas.microsoft.com/office/drawing/2014/main" id="{6D30BAC2-3BA9-49BA-BA18-34B7B22A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2" y="1124744"/>
            <a:ext cx="8436768" cy="1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title="Fragment tabeli wymogów &quot;ekoprojektu&quot; dla kotłów na paliwa stałe">
            <a:extLst>
              <a:ext uri="{FF2B5EF4-FFF2-40B4-BE49-F238E27FC236}">
                <a16:creationId xmlns:a16="http://schemas.microsoft.com/office/drawing/2014/main" id="{A68BB931-C8F4-4227-9272-6DFFDC7CD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2" y="2492896"/>
            <a:ext cx="8436768" cy="253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647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Proces spalania </a:t>
            </a:r>
          </a:p>
        </p:txBody>
      </p:sp>
      <p:pic>
        <p:nvPicPr>
          <p:cNvPr id="4" name="Picture 18" descr="Spalanie to  egzotermiczna reakcja chemiczna przebiegająca między materiałem palnym lub paliwem a utleniaczem, z wydzieleniem ciepła i światła. " title="Proces spalania">
            <a:extLst>
              <a:ext uri="{FF2B5EF4-FFF2-40B4-BE49-F238E27FC236}">
                <a16:creationId xmlns:a16="http://schemas.microsoft.com/office/drawing/2014/main" id="{9D694DA0-ED9A-444E-ABBF-BB193C3AA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11" y="1121450"/>
            <a:ext cx="78581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2">
            <a:extLst>
              <a:ext uri="{FF2B5EF4-FFF2-40B4-BE49-F238E27FC236}">
                <a16:creationId xmlns:a16="http://schemas.microsoft.com/office/drawing/2014/main" id="{2F8B67D8-1409-4809-87F6-26032B64FA1A}"/>
              </a:ext>
            </a:extLst>
          </p:cNvPr>
          <p:cNvSpPr txBox="1">
            <a:spLocks noChangeArrowheads="1"/>
          </p:cNvSpPr>
          <p:nvPr/>
        </p:nvSpPr>
        <p:spPr bwMode="auto">
          <a:xfrm>
            <a:off x="2773788" y="2420888"/>
            <a:ext cx="3313113"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2400" b="1" dirty="0">
                <a:solidFill>
                  <a:srgbClr val="FF0000"/>
                </a:solidFill>
              </a:rPr>
              <a:t>C</a:t>
            </a:r>
            <a:r>
              <a:rPr lang="pl-PL" altLang="pl-PL" sz="2400" b="1" dirty="0"/>
              <a:t> </a:t>
            </a:r>
            <a:r>
              <a:rPr lang="pl-PL" altLang="pl-PL" sz="2400" b="1" dirty="0">
                <a:solidFill>
                  <a:srgbClr val="040A10"/>
                </a:solidFill>
              </a:rPr>
              <a:t>+ O</a:t>
            </a:r>
            <a:r>
              <a:rPr lang="pl-PL" altLang="pl-PL" sz="2400" b="1" baseline="-25000" dirty="0">
                <a:solidFill>
                  <a:srgbClr val="040A10"/>
                </a:solidFill>
              </a:rPr>
              <a:t>2</a:t>
            </a:r>
            <a:r>
              <a:rPr lang="pl-PL" altLang="pl-PL" sz="2400" b="1" dirty="0">
                <a:solidFill>
                  <a:srgbClr val="040A10"/>
                </a:solidFill>
              </a:rPr>
              <a:t> -&gt; CO</a:t>
            </a:r>
            <a:r>
              <a:rPr lang="pl-PL" altLang="pl-PL" sz="2400" b="1" baseline="-25000" dirty="0">
                <a:solidFill>
                  <a:srgbClr val="040A10"/>
                </a:solidFill>
              </a:rPr>
              <a:t>2</a:t>
            </a:r>
          </a:p>
        </p:txBody>
      </p:sp>
      <p:pic>
        <p:nvPicPr>
          <p:cNvPr id="6" name="Picture 10" title="Rodzaje węgla">
            <a:extLst>
              <a:ext uri="{FF2B5EF4-FFF2-40B4-BE49-F238E27FC236}">
                <a16:creationId xmlns:a16="http://schemas.microsoft.com/office/drawing/2014/main" id="{9FCB012B-F81A-460C-808E-1927FF001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11" y="3931741"/>
            <a:ext cx="345283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e tekstowe 2">
            <a:extLst>
              <a:ext uri="{FF2B5EF4-FFF2-40B4-BE49-F238E27FC236}">
                <a16:creationId xmlns:a16="http://schemas.microsoft.com/office/drawing/2014/main" id="{2F8B67D8-1409-4809-87F6-26032B64FA1A}"/>
              </a:ext>
            </a:extLst>
          </p:cNvPr>
          <p:cNvSpPr txBox="1">
            <a:spLocks noChangeArrowheads="1"/>
          </p:cNvSpPr>
          <p:nvPr/>
        </p:nvSpPr>
        <p:spPr bwMode="auto">
          <a:xfrm>
            <a:off x="2773789" y="2967037"/>
            <a:ext cx="3313113" cy="46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2400" b="1" dirty="0">
                <a:solidFill>
                  <a:srgbClr val="FF0000"/>
                </a:solidFill>
              </a:rPr>
              <a:t>H</a:t>
            </a:r>
            <a:r>
              <a:rPr lang="pl-PL" altLang="pl-PL" sz="2400" b="1" baseline="-25000" dirty="0">
                <a:solidFill>
                  <a:srgbClr val="FF0000"/>
                </a:solidFill>
              </a:rPr>
              <a:t>2</a:t>
            </a:r>
            <a:r>
              <a:rPr lang="pl-PL" altLang="pl-PL" sz="2400" b="1" dirty="0"/>
              <a:t> </a:t>
            </a:r>
            <a:r>
              <a:rPr lang="pl-PL" altLang="pl-PL" sz="2400" b="1" dirty="0">
                <a:solidFill>
                  <a:srgbClr val="040A10"/>
                </a:solidFill>
              </a:rPr>
              <a:t>+ 0,5O</a:t>
            </a:r>
            <a:r>
              <a:rPr lang="pl-PL" altLang="pl-PL" sz="2400" b="1" baseline="-25000" dirty="0">
                <a:solidFill>
                  <a:srgbClr val="040A10"/>
                </a:solidFill>
              </a:rPr>
              <a:t>2</a:t>
            </a:r>
            <a:r>
              <a:rPr lang="pl-PL" altLang="pl-PL" sz="2400" b="1" dirty="0">
                <a:solidFill>
                  <a:srgbClr val="040A10"/>
                </a:solidFill>
              </a:rPr>
              <a:t> -&gt; H</a:t>
            </a:r>
            <a:r>
              <a:rPr lang="pl-PL" altLang="pl-PL" sz="2400" b="1" baseline="-25000" dirty="0">
                <a:solidFill>
                  <a:srgbClr val="040A10"/>
                </a:solidFill>
              </a:rPr>
              <a:t>2</a:t>
            </a:r>
            <a:r>
              <a:rPr lang="pl-PL" altLang="pl-PL" sz="2400" b="1" dirty="0">
                <a:solidFill>
                  <a:srgbClr val="040A10"/>
                </a:solidFill>
              </a:rPr>
              <a:t>O</a:t>
            </a:r>
            <a:endParaRPr lang="pl-PL" altLang="pl-PL" sz="2400" b="1" baseline="-25000" dirty="0">
              <a:solidFill>
                <a:srgbClr val="040A10"/>
              </a:solidFill>
            </a:endParaRPr>
          </a:p>
        </p:txBody>
      </p:sp>
      <p:grpSp>
        <p:nvGrpSpPr>
          <p:cNvPr id="9" name="Grupa 8" title="Paliwa drewnopochodne"/>
          <p:cNvGrpSpPr/>
          <p:nvPr/>
        </p:nvGrpSpPr>
        <p:grpSpPr>
          <a:xfrm>
            <a:off x="4572000" y="3915449"/>
            <a:ext cx="3452831" cy="952917"/>
            <a:chOff x="615113" y="5013787"/>
            <a:chExt cx="3452831" cy="827825"/>
          </a:xfrm>
        </p:grpSpPr>
        <p:pic>
          <p:nvPicPr>
            <p:cNvPr id="7" name="Picture 11" descr="ANd9GcRjyl8U2Zp_CSN3WuFeYXCNQzqjTyJdAfQDDErDWhLYGg3d9lYx-Q">
              <a:extLst>
                <a:ext uri="{FF2B5EF4-FFF2-40B4-BE49-F238E27FC236}">
                  <a16:creationId xmlns:a16="http://schemas.microsoft.com/office/drawing/2014/main" id="{AD5E0769-F1DB-4B92-B916-0D89925264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113" y="5013787"/>
              <a:ext cx="860543" cy="82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25">
              <a:extLst>
                <a:ext uri="{FF2B5EF4-FFF2-40B4-BE49-F238E27FC236}">
                  <a16:creationId xmlns:a16="http://schemas.microsoft.com/office/drawing/2014/main" id="{E505E1E4-5B99-43DF-A900-ABF610AF54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5014398"/>
              <a:ext cx="936104" cy="81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p:cNvPicPr/>
            <p:nvPr/>
          </p:nvPicPr>
          <p:blipFill>
            <a:blip r:embed="rId6" cstate="print">
              <a:extLst>
                <a:ext uri="{28A0092B-C50C-407E-A947-70E740481C1C}">
                  <a14:useLocalDpi xmlns:a14="http://schemas.microsoft.com/office/drawing/2010/main" val="0"/>
                </a:ext>
              </a:extLst>
            </a:blip>
            <a:stretch>
              <a:fillRect/>
            </a:stretch>
          </p:blipFill>
          <p:spPr>
            <a:xfrm>
              <a:off x="2411760" y="5014398"/>
              <a:ext cx="638999" cy="827214"/>
            </a:xfrm>
            <a:prstGeom prst="rect">
              <a:avLst/>
            </a:prstGeom>
          </p:spPr>
        </p:pic>
        <p:pic>
          <p:nvPicPr>
            <p:cNvPr id="16" name="Obraz 15"/>
            <p:cNvPicPr/>
            <p:nvPr/>
          </p:nvPicPr>
          <p:blipFill>
            <a:blip r:embed="rId7" cstate="print">
              <a:extLst>
                <a:ext uri="{28A0092B-C50C-407E-A947-70E740481C1C}">
                  <a14:useLocalDpi xmlns:a14="http://schemas.microsoft.com/office/drawing/2010/main" val="0"/>
                </a:ext>
              </a:extLst>
            </a:blip>
            <a:stretch>
              <a:fillRect/>
            </a:stretch>
          </p:blipFill>
          <p:spPr>
            <a:xfrm>
              <a:off x="3050759" y="5013787"/>
              <a:ext cx="1017185" cy="827825"/>
            </a:xfrm>
            <a:prstGeom prst="rect">
              <a:avLst/>
            </a:prstGeom>
          </p:spPr>
        </p:pic>
      </p:grpSp>
      <p:sp>
        <p:nvSpPr>
          <p:cNvPr id="3" name="pole tekstowe 2"/>
          <p:cNvSpPr txBox="1"/>
          <p:nvPr/>
        </p:nvSpPr>
        <p:spPr>
          <a:xfrm>
            <a:off x="1043608" y="5229200"/>
            <a:ext cx="2476097" cy="646331"/>
          </a:xfrm>
          <a:prstGeom prst="rect">
            <a:avLst/>
          </a:prstGeom>
          <a:noFill/>
        </p:spPr>
        <p:txBody>
          <a:bodyPr wrap="square" rtlCol="0">
            <a:spAutoFit/>
          </a:bodyPr>
          <a:lstStyle/>
          <a:p>
            <a:r>
              <a:rPr lang="pl-PL" sz="1200" dirty="0">
                <a:solidFill>
                  <a:srgbClr val="040A10"/>
                </a:solidFill>
              </a:rPr>
              <a:t>Zawartość węgla c: 65 - 75 %</a:t>
            </a:r>
          </a:p>
          <a:p>
            <a:r>
              <a:rPr lang="pl-PL" sz="1200" dirty="0">
                <a:solidFill>
                  <a:srgbClr val="040A10"/>
                </a:solidFill>
              </a:rPr>
              <a:t>Zawartość wodoru h: 4 – 6 %</a:t>
            </a:r>
          </a:p>
          <a:p>
            <a:r>
              <a:rPr lang="pl-PL" sz="1200" dirty="0">
                <a:solidFill>
                  <a:srgbClr val="040A10"/>
                </a:solidFill>
              </a:rPr>
              <a:t>Wartość opałowa: 23 – 30 MJ/kg</a:t>
            </a:r>
          </a:p>
        </p:txBody>
      </p:sp>
      <p:sp>
        <p:nvSpPr>
          <p:cNvPr id="17" name="pole tekstowe 16"/>
          <p:cNvSpPr txBox="1"/>
          <p:nvPr/>
        </p:nvSpPr>
        <p:spPr>
          <a:xfrm>
            <a:off x="5130598" y="5157192"/>
            <a:ext cx="2476097" cy="646331"/>
          </a:xfrm>
          <a:prstGeom prst="rect">
            <a:avLst/>
          </a:prstGeom>
          <a:noFill/>
        </p:spPr>
        <p:txBody>
          <a:bodyPr wrap="square" rtlCol="0">
            <a:spAutoFit/>
          </a:bodyPr>
          <a:lstStyle/>
          <a:p>
            <a:r>
              <a:rPr lang="pl-PL" sz="1200" dirty="0">
                <a:solidFill>
                  <a:srgbClr val="040A10"/>
                </a:solidFill>
              </a:rPr>
              <a:t>Zawartość węgla c: 35 - 45 %</a:t>
            </a:r>
          </a:p>
          <a:p>
            <a:r>
              <a:rPr lang="pl-PL" sz="1200" dirty="0">
                <a:solidFill>
                  <a:srgbClr val="040A10"/>
                </a:solidFill>
              </a:rPr>
              <a:t>Zawartość wodoru h: 4 – 7 %</a:t>
            </a:r>
          </a:p>
          <a:p>
            <a:r>
              <a:rPr lang="pl-PL" sz="1200" dirty="0">
                <a:solidFill>
                  <a:srgbClr val="040A10"/>
                </a:solidFill>
              </a:rPr>
              <a:t>Wartość opałowa: 10 – 19 MJ/kg</a:t>
            </a:r>
          </a:p>
        </p:txBody>
      </p:sp>
    </p:spTree>
    <p:extLst>
      <p:ext uri="{BB962C8B-B14F-4D97-AF65-F5344CB8AC3E}">
        <p14:creationId xmlns:p14="http://schemas.microsoft.com/office/powerpoint/2010/main" val="999387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a:t>
            </a:r>
            <a:r>
              <a:rPr lang="pl-PL" sz="2000" dirty="0" err="1">
                <a:solidFill>
                  <a:srgbClr val="040A10"/>
                </a:solidFill>
              </a:rPr>
              <a:t>ekoprojektu</a:t>
            </a:r>
            <a:r>
              <a:rPr lang="pl-PL" sz="2000" dirty="0">
                <a:solidFill>
                  <a:srgbClr val="040A10"/>
                </a:solidFill>
              </a:rPr>
              <a:t>” dot. kotłów c.o.</a:t>
            </a:r>
          </a:p>
        </p:txBody>
      </p:sp>
      <p:pic>
        <p:nvPicPr>
          <p:cNvPr id="4" name="Picture 2" title="Fragment tabeli wymogów &quot;ekoprojektu&quot; dla kotłów na paliwa stałe">
            <a:extLst>
              <a:ext uri="{FF2B5EF4-FFF2-40B4-BE49-F238E27FC236}">
                <a16:creationId xmlns:a16="http://schemas.microsoft.com/office/drawing/2014/main" id="{390A09EC-AB30-4B19-AA83-3C83AE753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11" y="2836171"/>
            <a:ext cx="8415189" cy="304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ADDA53DB-FCAF-42E5-A2A2-82D0F47C5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2" y="1523880"/>
            <a:ext cx="8436768" cy="1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724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a:t>
            </a:r>
            <a:r>
              <a:rPr lang="pl-PL" sz="2000" dirty="0" err="1">
                <a:solidFill>
                  <a:srgbClr val="040A10"/>
                </a:solidFill>
              </a:rPr>
              <a:t>ekoprojektu</a:t>
            </a:r>
            <a:r>
              <a:rPr lang="pl-PL" sz="2000" dirty="0">
                <a:solidFill>
                  <a:srgbClr val="040A10"/>
                </a:solidFill>
              </a:rPr>
              <a:t>” dot. kotłów c.o.</a:t>
            </a:r>
          </a:p>
        </p:txBody>
      </p:sp>
      <p:pic>
        <p:nvPicPr>
          <p:cNvPr id="6" name="Picture 2" title="Fragment tabeli wymogów &quot;ekoprojektu&quot; dla kotłów na paliwa stałe">
            <a:extLst>
              <a:ext uri="{FF2B5EF4-FFF2-40B4-BE49-F238E27FC236}">
                <a16:creationId xmlns:a16="http://schemas.microsoft.com/office/drawing/2014/main" id="{30873A51-6EEE-4AFD-A076-2E6EEB04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17" y="1052736"/>
            <a:ext cx="862116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812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a:t>
            </a:r>
            <a:r>
              <a:rPr lang="pl-PL" sz="2000" dirty="0" err="1">
                <a:solidFill>
                  <a:srgbClr val="040A10"/>
                </a:solidFill>
              </a:rPr>
              <a:t>ekoprojektu</a:t>
            </a:r>
            <a:r>
              <a:rPr lang="pl-PL" sz="2000" dirty="0">
                <a:solidFill>
                  <a:srgbClr val="040A10"/>
                </a:solidFill>
              </a:rPr>
              <a:t>” dot. kotłów c.o.</a:t>
            </a:r>
          </a:p>
        </p:txBody>
      </p:sp>
      <p:pic>
        <p:nvPicPr>
          <p:cNvPr id="7" name="Picture 2" title="Fragment tabeli wymogów &quot;ekoprojektu&quot; dla kotłów na paliwa stałe">
            <a:extLst>
              <a:ext uri="{FF2B5EF4-FFF2-40B4-BE49-F238E27FC236}">
                <a16:creationId xmlns:a16="http://schemas.microsoft.com/office/drawing/2014/main" id="{44C2F134-A6B2-4751-9731-901648D96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340768"/>
            <a:ext cx="8559449"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446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Miejscowe Ogrzewacze Pomieszczeń MOP</a:t>
            </a:r>
          </a:p>
        </p:txBody>
      </p:sp>
      <p:grpSp>
        <p:nvGrpSpPr>
          <p:cNvPr id="3" name="Grupa 2" title="Przykładowe zdjęcia miejscowych ogrzewaczy pomieszczeń"/>
          <p:cNvGrpSpPr/>
          <p:nvPr/>
        </p:nvGrpSpPr>
        <p:grpSpPr>
          <a:xfrm>
            <a:off x="1691680" y="1458109"/>
            <a:ext cx="5760641" cy="3941784"/>
            <a:chOff x="1702878" y="989045"/>
            <a:chExt cx="7074132" cy="5601150"/>
          </a:xfrm>
        </p:grpSpPr>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269" y="989045"/>
              <a:ext cx="3152288" cy="2741270"/>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472" y="3429000"/>
              <a:ext cx="1901372" cy="2997301"/>
            </a:xfrm>
            <a:prstGeom prst="rect">
              <a:avLst/>
            </a:prstGeom>
            <a:noFill/>
            <a:ln w="3810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796" y="4276199"/>
              <a:ext cx="1680204" cy="2313996"/>
            </a:xfrm>
            <a:prstGeom prst="rect">
              <a:avLst/>
            </a:prstGeom>
            <a:noFill/>
            <a:ln w="28575">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descr="DSC068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7609" y="1190809"/>
              <a:ext cx="1799401" cy="2399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2878" y="2846870"/>
              <a:ext cx="2416326" cy="3743325"/>
            </a:xfrm>
            <a:prstGeom prst="rect">
              <a:avLst/>
            </a:prstGeom>
            <a:noFill/>
            <a:ln w="38100">
              <a:solidFill>
                <a:sysClr val="window" lastClr="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61116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Miejscowe ogrzewacze pomieszczeń inne rodzaje c.d.</a:t>
            </a:r>
          </a:p>
        </p:txBody>
      </p:sp>
      <p:pic>
        <p:nvPicPr>
          <p:cNvPr id="19458" name="Picture 2" title="Przykład miejscowego orzewacza pomieszcze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064" y="857532"/>
            <a:ext cx="2622359" cy="213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4932040" y="2996952"/>
            <a:ext cx="3672408" cy="430887"/>
          </a:xfrm>
          <a:prstGeom prst="rect">
            <a:avLst/>
          </a:prstGeom>
          <a:noFill/>
        </p:spPr>
        <p:txBody>
          <a:bodyPr wrap="square" rtlCol="0">
            <a:spAutoFit/>
          </a:bodyPr>
          <a:lstStyle/>
          <a:p>
            <a:r>
              <a:rPr lang="pl-PL" sz="1100" dirty="0">
                <a:solidFill>
                  <a:srgbClr val="040A10"/>
                </a:solidFill>
              </a:rPr>
              <a:t>https://www.ofenseite.com/1111076-kaminofen-ehv-wave</a:t>
            </a:r>
          </a:p>
        </p:txBody>
      </p:sp>
      <p:pic>
        <p:nvPicPr>
          <p:cNvPr id="19459" name="Picture 3" title="Przykładowy kominek naroż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67585"/>
            <a:ext cx="2088232" cy="425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pole tekstowe 10"/>
          <p:cNvSpPr txBox="1"/>
          <p:nvPr/>
        </p:nvSpPr>
        <p:spPr>
          <a:xfrm>
            <a:off x="323528" y="5517232"/>
            <a:ext cx="4248472" cy="430887"/>
          </a:xfrm>
          <a:prstGeom prst="rect">
            <a:avLst/>
          </a:prstGeom>
          <a:noFill/>
        </p:spPr>
        <p:txBody>
          <a:bodyPr wrap="square" rtlCol="0">
            <a:spAutoFit/>
          </a:bodyPr>
          <a:lstStyle/>
          <a:p>
            <a:r>
              <a:rPr lang="pl-PL" sz="1100" dirty="0">
                <a:solidFill>
                  <a:srgbClr val="040A10"/>
                </a:solidFill>
              </a:rPr>
              <a:t>https://www.ofenseite.com/1310204-kaminbausatz-camina-s9-maxi</a:t>
            </a:r>
          </a:p>
        </p:txBody>
      </p:sp>
      <p:pic>
        <p:nvPicPr>
          <p:cNvPr id="19460" name="Picture 4" title="Przykład miejscowego orzewacza pomieszcze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258562"/>
            <a:ext cx="1602366" cy="260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pole tekstowe 12"/>
          <p:cNvSpPr txBox="1"/>
          <p:nvPr/>
        </p:nvSpPr>
        <p:spPr>
          <a:xfrm>
            <a:off x="3167336" y="5805264"/>
            <a:ext cx="5976664" cy="600164"/>
          </a:xfrm>
          <a:prstGeom prst="rect">
            <a:avLst/>
          </a:prstGeom>
          <a:noFill/>
        </p:spPr>
        <p:txBody>
          <a:bodyPr wrap="square" rtlCol="0">
            <a:spAutoFit/>
          </a:bodyPr>
          <a:lstStyle/>
          <a:p>
            <a:r>
              <a:rPr lang="pl-PL" sz="1100" dirty="0">
                <a:solidFill>
                  <a:srgbClr val="040A10"/>
                </a:solidFill>
              </a:rPr>
              <a:t>https://www.gemashop.de/Heizung/Kaminoefen/Wasserfuehrende-Kaminoefen/Wasserfuehrende-Kaminoefen-fuer-Scheitholz/Kuenzel-HV-W-Kamin-Holzvergaserkessel.html</a:t>
            </a:r>
          </a:p>
        </p:txBody>
      </p:sp>
    </p:spTree>
    <p:extLst>
      <p:ext uri="{BB962C8B-B14F-4D97-AF65-F5344CB8AC3E}">
        <p14:creationId xmlns:p14="http://schemas.microsoft.com/office/powerpoint/2010/main" val="3850439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Miejscowe ogrzewacze pomieszczeń inne rodzaje c.d.</a:t>
            </a:r>
          </a:p>
        </p:txBody>
      </p:sp>
      <p:pic>
        <p:nvPicPr>
          <p:cNvPr id="4" name="Obraz 3" descr="http://www.lechma.com.pl/wp-content/uploads/2016/11/PL500-Green-srebrny-560x560.png" title="Przykład miejscowego orzewacza pomieszczeń">
            <a:extLst>
              <a:ext uri="{FF2B5EF4-FFF2-40B4-BE49-F238E27FC236}">
                <a16:creationId xmlns:a16="http://schemas.microsoft.com/office/drawing/2014/main" id="{AC62B87E-7621-4714-B45F-790F2A4AB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281315"/>
            <a:ext cx="4258149" cy="42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title="Przykładowy schemat  miejscowego orzewacza pomieszczeń">
            <a:extLst>
              <a:ext uri="{FF2B5EF4-FFF2-40B4-BE49-F238E27FC236}">
                <a16:creationId xmlns:a16="http://schemas.microsoft.com/office/drawing/2014/main" id="{E9695B2B-3FB2-4B15-B034-0480D616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31177"/>
            <a:ext cx="4875954" cy="39375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2C2D358-DB2D-42C7-B48D-3316A9A9BAF4}"/>
              </a:ext>
            </a:extLst>
          </p:cNvPr>
          <p:cNvSpPr>
            <a:spLocks noChangeArrowheads="1"/>
          </p:cNvSpPr>
          <p:nvPr/>
        </p:nvSpPr>
        <p:spPr bwMode="auto">
          <a:xfrm>
            <a:off x="4217187" y="5297622"/>
            <a:ext cx="39369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a:solidFill>
                  <a:srgbClr val="00133B"/>
                </a:solidFill>
                <a:latin typeface="Arial" charset="0"/>
              </a:rPr>
              <a:t>Źródło</a:t>
            </a:r>
            <a:r>
              <a:rPr lang="pl-PL" altLang="pl-PL" sz="1000">
                <a:latin typeface="Arial" charset="0"/>
              </a:rPr>
              <a:t>:</a:t>
            </a:r>
            <a:r>
              <a:rPr lang="pl-PL" altLang="pl-PL" sz="1800"/>
              <a:t> </a:t>
            </a:r>
            <a:r>
              <a:rPr lang="pl-PL" altLang="pl-PL" sz="1000">
                <a:solidFill>
                  <a:srgbClr val="00133B"/>
                </a:solidFill>
                <a:latin typeface="Arial" charset="0"/>
              </a:rPr>
              <a:t>http://regiodom.pl/portal/instalacje/ogrzewanie/kominki-z-plaszczem-wodnym-ogrzewanie-eleganckie-ekologiczne-i-tanie</a:t>
            </a:r>
          </a:p>
        </p:txBody>
      </p:sp>
      <p:sp>
        <p:nvSpPr>
          <p:cNvPr id="7" name="Rectangle 7">
            <a:extLst>
              <a:ext uri="{FF2B5EF4-FFF2-40B4-BE49-F238E27FC236}">
                <a16:creationId xmlns:a16="http://schemas.microsoft.com/office/drawing/2014/main" id="{FC99596A-5F3E-444F-BF58-53E9469BED4D}"/>
              </a:ext>
            </a:extLst>
          </p:cNvPr>
          <p:cNvSpPr>
            <a:spLocks noChangeArrowheads="1"/>
          </p:cNvSpPr>
          <p:nvPr/>
        </p:nvSpPr>
        <p:spPr bwMode="auto">
          <a:xfrm>
            <a:off x="29687" y="5434387"/>
            <a:ext cx="3499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dirty="0">
                <a:solidFill>
                  <a:srgbClr val="00133B"/>
                </a:solidFill>
                <a:latin typeface="Arial" charset="0"/>
              </a:rPr>
              <a:t>Źródło</a:t>
            </a:r>
            <a:r>
              <a:rPr lang="pl-PL" altLang="pl-PL" sz="1000" dirty="0">
                <a:latin typeface="Arial" charset="0"/>
              </a:rPr>
              <a:t>:</a:t>
            </a:r>
            <a:r>
              <a:rPr lang="pl-PL" altLang="pl-PL" sz="1000" dirty="0"/>
              <a:t> </a:t>
            </a:r>
            <a:r>
              <a:rPr lang="en-US" altLang="pl-PL" sz="1000" dirty="0">
                <a:solidFill>
                  <a:srgbClr val="040A10"/>
                </a:solidFill>
              </a:rPr>
              <a:t>http://www.lechma.com.pl/produkty/pl500-green/ html</a:t>
            </a:r>
          </a:p>
        </p:txBody>
      </p:sp>
    </p:spTree>
    <p:extLst>
      <p:ext uri="{BB962C8B-B14F-4D97-AF65-F5344CB8AC3E}">
        <p14:creationId xmlns:p14="http://schemas.microsoft.com/office/powerpoint/2010/main" val="2220567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Miejscowe ogrzewacze pomieszczeń inne rodzaje c.d.</a:t>
            </a:r>
          </a:p>
        </p:txBody>
      </p:sp>
      <p:pic>
        <p:nvPicPr>
          <p:cNvPr id="4" name="Picture 4" descr="m5d" title="Piec kaflowy starego typu">
            <a:extLst>
              <a:ext uri="{FF2B5EF4-FFF2-40B4-BE49-F238E27FC236}">
                <a16:creationId xmlns:a16="http://schemas.microsoft.com/office/drawing/2014/main" id="{1A92884B-31C0-42EE-A244-391CE99F5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82129"/>
            <a:ext cx="2892523" cy="422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a:extLst>
              <a:ext uri="{FF2B5EF4-FFF2-40B4-BE49-F238E27FC236}">
                <a16:creationId xmlns:a16="http://schemas.microsoft.com/office/drawing/2014/main" id="{CC731932-FA8C-40E2-B66F-A1C64D2EBEB7}"/>
              </a:ext>
            </a:extLst>
          </p:cNvPr>
          <p:cNvSpPr txBox="1">
            <a:spLocks noChangeArrowheads="1"/>
          </p:cNvSpPr>
          <p:nvPr/>
        </p:nvSpPr>
        <p:spPr bwMode="auto">
          <a:xfrm>
            <a:off x="883406" y="5505720"/>
            <a:ext cx="3068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2000" dirty="0">
                <a:solidFill>
                  <a:srgbClr val="040A10"/>
                </a:solidFill>
                <a:latin typeface="Arial" panose="020B0604020202020204" pitchFamily="34" charset="0"/>
                <a:cs typeface="Arial" panose="020B0604020202020204" pitchFamily="34" charset="0"/>
              </a:rPr>
              <a:t>Piec kaflowy starego typu</a:t>
            </a:r>
          </a:p>
        </p:txBody>
      </p:sp>
      <p:sp>
        <p:nvSpPr>
          <p:cNvPr id="7" name="pole tekstowe 6">
            <a:extLst>
              <a:ext uri="{FF2B5EF4-FFF2-40B4-BE49-F238E27FC236}">
                <a16:creationId xmlns:a16="http://schemas.microsoft.com/office/drawing/2014/main" id="{EAF94CD9-400F-442C-A10E-9EFD6CEE6E30}"/>
              </a:ext>
            </a:extLst>
          </p:cNvPr>
          <p:cNvSpPr txBox="1">
            <a:spLocks noChangeArrowheads="1"/>
          </p:cNvSpPr>
          <p:nvPr/>
        </p:nvSpPr>
        <p:spPr bwMode="auto">
          <a:xfrm>
            <a:off x="4858041" y="5398393"/>
            <a:ext cx="332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2000" dirty="0">
                <a:solidFill>
                  <a:srgbClr val="040A10"/>
                </a:solidFill>
                <a:latin typeface="Arial" panose="020B0604020202020204" pitchFamily="34" charset="0"/>
                <a:cs typeface="Arial" panose="020B0604020202020204" pitchFamily="34" charset="0"/>
              </a:rPr>
              <a:t>Piec kaflowy „nowoczesny”</a:t>
            </a:r>
          </a:p>
        </p:txBody>
      </p:sp>
      <p:sp>
        <p:nvSpPr>
          <p:cNvPr id="8" name="Rectangle 8">
            <a:extLst>
              <a:ext uri="{FF2B5EF4-FFF2-40B4-BE49-F238E27FC236}">
                <a16:creationId xmlns:a16="http://schemas.microsoft.com/office/drawing/2014/main" id="{8B72770C-FDB7-46F1-A963-7FC783D74376}"/>
              </a:ext>
            </a:extLst>
          </p:cNvPr>
          <p:cNvSpPr>
            <a:spLocks noChangeArrowheads="1"/>
          </p:cNvSpPr>
          <p:nvPr/>
        </p:nvSpPr>
        <p:spPr bwMode="auto">
          <a:xfrm>
            <a:off x="4227891" y="5727005"/>
            <a:ext cx="458885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lgn="ctr">
              <a:spcBef>
                <a:spcPct val="0"/>
              </a:spcBef>
              <a:buClrTx/>
              <a:buSzTx/>
              <a:buFontTx/>
              <a:buNone/>
            </a:pPr>
            <a:r>
              <a:rPr lang="pl-PL" altLang="pl-PL" sz="1000" dirty="0">
                <a:solidFill>
                  <a:srgbClr val="00133B"/>
                </a:solidFill>
                <a:latin typeface="Arial" charset="0"/>
              </a:rPr>
              <a:t>https://www.kominki-godzic.pl/inspiracje-kaflowe/nowoczesne-piece-z-kafli/?gclid=EAIaIQobChMIsOjKsc-g-wIVQkeRBR3Ocg1rEAAYASAAEgKts_D_BwE</a:t>
            </a:r>
          </a:p>
        </p:txBody>
      </p:sp>
      <p:pic>
        <p:nvPicPr>
          <p:cNvPr id="20482" name="Picture 2" title="Przykład nowoczesnego pieca kaflowe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038267"/>
            <a:ext cx="1938114" cy="428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518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Miejscowe ogrzewacze pomieszczeń inne rodzaje c.d.</a:t>
            </a:r>
          </a:p>
        </p:txBody>
      </p:sp>
      <p:pic>
        <p:nvPicPr>
          <p:cNvPr id="4" name="Obraz 3" descr="http://www.salonsobkowiak.pl/images/kuchnia_weglowa_kw-n_brazowa.jpg" title="Klasyczna piecokuchnia z piekarnikiem">
            <a:extLst>
              <a:ext uri="{FF2B5EF4-FFF2-40B4-BE49-F238E27FC236}">
                <a16:creationId xmlns:a16="http://schemas.microsoft.com/office/drawing/2014/main" id="{9E2B17E4-FF1A-43C6-952C-73A022EAB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2548"/>
            <a:ext cx="3826151" cy="348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descr="http://www.salonsobkowiak.pl/images/kuchnia-z-plaszczem-wodnym-k-4sb.jpg" title="Klasyczna piecokuchnia z piekarnikiem">
            <a:extLst>
              <a:ext uri="{FF2B5EF4-FFF2-40B4-BE49-F238E27FC236}">
                <a16:creationId xmlns:a16="http://schemas.microsoft.com/office/drawing/2014/main" id="{633B7A06-2963-4F6F-BB7F-8F07C3ED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651" y="1382548"/>
            <a:ext cx="3721357" cy="36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a:extLst>
              <a:ext uri="{FF2B5EF4-FFF2-40B4-BE49-F238E27FC236}">
                <a16:creationId xmlns:a16="http://schemas.microsoft.com/office/drawing/2014/main" id="{8140A9EF-C6B2-49E1-AD96-38B17F7EAE7B}"/>
              </a:ext>
            </a:extLst>
          </p:cNvPr>
          <p:cNvSpPr txBox="1">
            <a:spLocks noChangeArrowheads="1"/>
          </p:cNvSpPr>
          <p:nvPr/>
        </p:nvSpPr>
        <p:spPr bwMode="auto">
          <a:xfrm>
            <a:off x="3391129" y="5793577"/>
            <a:ext cx="30798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r>
              <a:rPr lang="pl-PL" altLang="pl-PL" sz="1000" dirty="0">
                <a:solidFill>
                  <a:srgbClr val="000000"/>
                </a:solidFill>
                <a:latin typeface="Arial" charset="0"/>
                <a:cs typeface="Arial" charset="0"/>
              </a:rPr>
              <a:t>http://www.salonsobkowiak.pl/</a:t>
            </a:r>
          </a:p>
        </p:txBody>
      </p:sp>
    </p:spTree>
    <p:extLst>
      <p:ext uri="{BB962C8B-B14F-4D97-AF65-F5344CB8AC3E}">
        <p14:creationId xmlns:p14="http://schemas.microsoft.com/office/powerpoint/2010/main" val="3303735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pPr>
              <a:lnSpc>
                <a:spcPct val="150000"/>
              </a:lnSpc>
            </a:pPr>
            <a:r>
              <a:rPr lang="pl-PL" sz="2000" dirty="0">
                <a:solidFill>
                  <a:srgbClr val="040A10"/>
                </a:solidFill>
              </a:rPr>
              <a:t>Miejscowe ogrzewacze pomieszczeń - definicja</a:t>
            </a:r>
          </a:p>
        </p:txBody>
      </p:sp>
      <p:pic>
        <p:nvPicPr>
          <p:cNvPr id="4" name="Object 4">
            <a:extLst>
              <a:ext uri="{FF2B5EF4-FFF2-40B4-BE49-F238E27FC236}">
                <a16:creationId xmlns:a16="http://schemas.microsoft.com/office/drawing/2014/main" id="{8426BB9B-262C-4A0A-8907-2A3EC846A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006" y="992786"/>
            <a:ext cx="7211988" cy="108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ject 6">
            <a:extLst>
              <a:ext uri="{FF2B5EF4-FFF2-40B4-BE49-F238E27FC236}">
                <a16:creationId xmlns:a16="http://schemas.microsoft.com/office/drawing/2014/main" id="{31FE4819-F3A9-40F3-B57B-25C1B828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68" y="2228627"/>
            <a:ext cx="8748464" cy="125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3" title="Definicja miejscowego ogrzewacza pomieszczeń zgodnie z Roporządzeniem Komisji  (EU) 2015/1185 z dnia 24 kwietnia 2015 r.">
            <a:extLst>
              <a:ext uri="{FF2B5EF4-FFF2-40B4-BE49-F238E27FC236}">
                <a16:creationId xmlns:a16="http://schemas.microsoft.com/office/drawing/2014/main" id="{499CC931-026F-4148-9B20-15ABB5F957C2}"/>
              </a:ext>
            </a:extLst>
          </p:cNvPr>
          <p:cNvSpPr txBox="1">
            <a:spLocks noChangeArrowheads="1"/>
          </p:cNvSpPr>
          <p:nvPr/>
        </p:nvSpPr>
        <p:spPr bwMode="auto">
          <a:xfrm>
            <a:off x="206612" y="3645024"/>
            <a:ext cx="8489032"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just">
              <a:lnSpc>
                <a:spcPct val="150000"/>
              </a:lnSpc>
              <a:buFont typeface="Wingdings 3" pitchFamily="18" charset="2"/>
              <a:buNone/>
            </a:pPr>
            <a:r>
              <a:rPr lang="pl-PL" altLang="pl-PL" dirty="0">
                <a:solidFill>
                  <a:srgbClr val="040A10"/>
                </a:solidFill>
                <a:latin typeface="Arial" panose="020B0604020202020204" pitchFamily="34" charset="0"/>
                <a:cs typeface="Arial" panose="020B0604020202020204" pitchFamily="34" charset="0"/>
              </a:rPr>
              <a:t>Jednym z podstawowych podziałów jaki można zastosować do „MOP” jest podział na urządzenia:</a:t>
            </a:r>
          </a:p>
          <a:p>
            <a:pPr algn="just">
              <a:buFont typeface="Wingdings 3" pitchFamily="18" charset="2"/>
              <a:buNone/>
            </a:pPr>
            <a:endParaRPr lang="pl-PL" altLang="pl-PL" dirty="0">
              <a:solidFill>
                <a:srgbClr val="040A10"/>
              </a:solidFill>
              <a:latin typeface="Arial" panose="020B0604020202020204" pitchFamily="34" charset="0"/>
              <a:cs typeface="Arial" panose="020B0604020202020204" pitchFamily="34" charset="0"/>
            </a:endParaRPr>
          </a:p>
          <a:p>
            <a:pPr algn="just">
              <a:lnSpc>
                <a:spcPct val="150000"/>
              </a:lnSpc>
              <a:buFont typeface="Wingdings 3" pitchFamily="18" charset="2"/>
              <a:buNone/>
            </a:pPr>
            <a:r>
              <a:rPr lang="pl-PL" altLang="pl-PL" dirty="0">
                <a:solidFill>
                  <a:srgbClr val="040A10"/>
                </a:solidFill>
                <a:latin typeface="Arial" panose="020B0604020202020204" pitchFamily="34" charset="0"/>
                <a:cs typeface="Arial" panose="020B0604020202020204" pitchFamily="34" charset="0"/>
              </a:rPr>
              <a:t> - z otwartą komorą spalania </a:t>
            </a:r>
          </a:p>
          <a:p>
            <a:pPr algn="just">
              <a:lnSpc>
                <a:spcPct val="150000"/>
              </a:lnSpc>
              <a:buFont typeface="Wingdings 3" pitchFamily="18" charset="2"/>
              <a:buNone/>
            </a:pPr>
            <a:r>
              <a:rPr lang="pl-PL" altLang="pl-PL" dirty="0">
                <a:solidFill>
                  <a:srgbClr val="040A10"/>
                </a:solidFill>
                <a:latin typeface="Arial" panose="020B0604020202020204" pitchFamily="34" charset="0"/>
                <a:cs typeface="Arial" panose="020B0604020202020204" pitchFamily="34" charset="0"/>
              </a:rPr>
              <a:t> - zamkniętą komorą spalania. </a:t>
            </a:r>
          </a:p>
          <a:p>
            <a:pPr algn="just">
              <a:buFont typeface="Wingdings 3" pitchFamily="18" charset="2"/>
              <a:buNone/>
            </a:pPr>
            <a:endParaRPr lang="pl-PL" altLang="pl-PL" dirty="0">
              <a:solidFill>
                <a:srgbClr val="040A10"/>
              </a:solidFill>
              <a:latin typeface="Arial" panose="020B0604020202020204" pitchFamily="34" charset="0"/>
              <a:cs typeface="Arial" panose="020B0604020202020204" pitchFamily="34" charset="0"/>
            </a:endParaRPr>
          </a:p>
          <a:p>
            <a:pPr algn="just">
              <a:buFont typeface="Wingdings 3" pitchFamily="18" charset="2"/>
              <a:buNone/>
            </a:pPr>
            <a:r>
              <a:rPr lang="pl-PL" altLang="pl-PL" dirty="0">
                <a:solidFill>
                  <a:srgbClr val="040A10"/>
                </a:solidFill>
                <a:latin typeface="Arial" panose="020B0604020202020204" pitchFamily="34" charset="0"/>
                <a:cs typeface="Arial" panose="020B0604020202020204" pitchFamily="34" charset="0"/>
              </a:rPr>
              <a:t>O podziale decyduje sposób doprowadzenia powietrza do spalania</a:t>
            </a:r>
            <a:r>
              <a:rPr lang="pl-PL" altLang="pl-PL" sz="1600" dirty="0">
                <a:solidFill>
                  <a:srgbClr val="040A10"/>
                </a:solidFill>
              </a:rPr>
              <a:t>. </a:t>
            </a:r>
          </a:p>
          <a:p>
            <a:endParaRPr lang="pl-PL" altLang="pl-PL" sz="1600" dirty="0"/>
          </a:p>
        </p:txBody>
      </p:sp>
    </p:spTree>
    <p:extLst>
      <p:ext uri="{BB962C8B-B14F-4D97-AF65-F5344CB8AC3E}">
        <p14:creationId xmlns:p14="http://schemas.microsoft.com/office/powerpoint/2010/main" val="952635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dirty="0">
                <a:solidFill>
                  <a:srgbClr val="040A10"/>
                </a:solidFill>
                <a:latin typeface="Verdana" pitchFamily="34" charset="0"/>
                <a:ea typeface="Verdana" pitchFamily="34" charset="0"/>
                <a:cs typeface="Verdana" pitchFamily="34" charset="0"/>
              </a:rPr>
              <a:t>Miejscowe ogrzewacze pomieszczeń – kominek z otwartą komorą spalania</a:t>
            </a:r>
          </a:p>
        </p:txBody>
      </p:sp>
      <p:pic>
        <p:nvPicPr>
          <p:cNvPr id="4" name="Obraz 3" descr="http://kominki-galeria.net/wp-content/uploads/2011/07/wklad-%C5%BCeliwny-firmy-Uniflam.jpg" title="przykład kominka z otwartą komorą spalania">
            <a:extLst>
              <a:ext uri="{FF2B5EF4-FFF2-40B4-BE49-F238E27FC236}">
                <a16:creationId xmlns:a16="http://schemas.microsoft.com/office/drawing/2014/main" id="{4697F4FB-C7C6-4453-B27D-8F17D551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009" y="1407009"/>
            <a:ext cx="4043982" cy="404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C6736809-9F6D-47C0-A515-3FFD015E4B29}"/>
              </a:ext>
            </a:extLst>
          </p:cNvPr>
          <p:cNvSpPr>
            <a:spLocks noChangeArrowheads="1"/>
          </p:cNvSpPr>
          <p:nvPr/>
        </p:nvSpPr>
        <p:spPr bwMode="auto">
          <a:xfrm>
            <a:off x="457200" y="5949280"/>
            <a:ext cx="79692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spcBef>
                <a:spcPct val="0"/>
              </a:spcBef>
              <a:buClrTx/>
              <a:buSzTx/>
              <a:buFontTx/>
              <a:buNone/>
            </a:pPr>
            <a:r>
              <a:rPr lang="pl-PL" altLang="pl-PL" sz="1000">
                <a:solidFill>
                  <a:srgbClr val="00133B"/>
                </a:solidFill>
                <a:latin typeface="Arial" charset="0"/>
              </a:rPr>
              <a:t>Źródło: </a:t>
            </a:r>
            <a:r>
              <a:rPr lang="en-US" altLang="pl-PL" sz="1000">
                <a:solidFill>
                  <a:srgbClr val="00133B"/>
                </a:solidFill>
              </a:rPr>
              <a:t>http://kominki-galeria.net/wp   content/uploads/2011/07/wklad-%C5%BCeliwny-firmy-Uniflam.jpg</a:t>
            </a:r>
            <a:r>
              <a:rPr lang="pl-PL" altLang="pl-PL" sz="1000">
                <a:solidFill>
                  <a:srgbClr val="00133B"/>
                </a:solidFill>
              </a:rPr>
              <a:t> </a:t>
            </a:r>
          </a:p>
        </p:txBody>
      </p:sp>
    </p:spTree>
    <p:extLst>
      <p:ext uri="{BB962C8B-B14F-4D97-AF65-F5344CB8AC3E}">
        <p14:creationId xmlns:p14="http://schemas.microsoft.com/office/powerpoint/2010/main" val="3042656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2000" dirty="0">
                <a:solidFill>
                  <a:srgbClr val="040A10"/>
                </a:solidFill>
              </a:rPr>
              <a:t>Kotły c.o.</a:t>
            </a:r>
          </a:p>
        </p:txBody>
      </p:sp>
      <p:pic>
        <p:nvPicPr>
          <p:cNvPr id="10242" name="Picture 2" title="Przykład kotła c.o. na paliwo stałe "/>
          <p:cNvPicPr>
            <a:picLocks noChangeAspect="1" noChangeArrowheads="1"/>
          </p:cNvPicPr>
          <p:nvPr/>
        </p:nvPicPr>
        <p:blipFill>
          <a:blip r:embed="rId3" cstate="print">
            <a:extLst>
              <a:ext uri="{28A0092B-C50C-407E-A947-70E740481C1C}">
                <a14:useLocalDpi xmlns:a14="http://schemas.microsoft.com/office/drawing/2010/main" val="0"/>
              </a:ext>
            </a:extLst>
          </a:blip>
          <a:srcRect l="19931" t="20804" r="13602" b="16014"/>
          <a:stretch>
            <a:fillRect/>
          </a:stretch>
        </p:blipFill>
        <p:spPr bwMode="auto">
          <a:xfrm>
            <a:off x="5364088" y="2348880"/>
            <a:ext cx="2805509" cy="3551619"/>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title="Przykład kotła c.o. na paliwo stałe "/>
          <p:cNvPicPr/>
          <p:nvPr/>
        </p:nvPicPr>
        <p:blipFill>
          <a:blip r:embed="rId4" cstate="print">
            <a:extLst>
              <a:ext uri="{28A0092B-C50C-407E-A947-70E740481C1C}">
                <a14:useLocalDpi xmlns:a14="http://schemas.microsoft.com/office/drawing/2010/main" val="0"/>
              </a:ext>
            </a:extLst>
          </a:blip>
          <a:stretch>
            <a:fillRect/>
          </a:stretch>
        </p:blipFill>
        <p:spPr>
          <a:xfrm>
            <a:off x="899592" y="1340768"/>
            <a:ext cx="2664296" cy="3456384"/>
          </a:xfrm>
          <a:prstGeom prst="rect">
            <a:avLst/>
          </a:prstGeom>
        </p:spPr>
      </p:pic>
    </p:spTree>
    <p:extLst>
      <p:ext uri="{BB962C8B-B14F-4D97-AF65-F5344CB8AC3E}">
        <p14:creationId xmlns:p14="http://schemas.microsoft.com/office/powerpoint/2010/main" val="1102863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dirty="0">
                <a:solidFill>
                  <a:srgbClr val="040A10"/>
                </a:solidFill>
              </a:rPr>
              <a:t>Miejscowe ogrzewacze pomieszczeń – kominek z zamkniętą komorą spalania</a:t>
            </a:r>
          </a:p>
        </p:txBody>
      </p:sp>
      <p:pic>
        <p:nvPicPr>
          <p:cNvPr id="6" name="Obraz 5" title="Przykład kominka z zamkniętą komorą spalania">
            <a:extLst>
              <a:ext uri="{FF2B5EF4-FFF2-40B4-BE49-F238E27FC236}">
                <a16:creationId xmlns:a16="http://schemas.microsoft.com/office/drawing/2014/main" id="{873C89C9-4BC1-4E81-82C7-B0BAD1FCF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9289" y="1410669"/>
            <a:ext cx="7185421" cy="312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rostokąt 6">
            <a:extLst>
              <a:ext uri="{FF2B5EF4-FFF2-40B4-BE49-F238E27FC236}">
                <a16:creationId xmlns:a16="http://schemas.microsoft.com/office/drawing/2014/main" id="{46E7F89A-6853-47EA-9535-156082F45FCB}"/>
              </a:ext>
            </a:extLst>
          </p:cNvPr>
          <p:cNvSpPr>
            <a:spLocks noChangeArrowheads="1"/>
          </p:cNvSpPr>
          <p:nvPr/>
        </p:nvSpPr>
        <p:spPr bwMode="auto">
          <a:xfrm>
            <a:off x="421347" y="5877272"/>
            <a:ext cx="90917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itchFamily="18" charset="2"/>
              <a:buChar char=""/>
              <a:defRPr sz="2600">
                <a:solidFill>
                  <a:schemeClr val="tx1"/>
                </a:solidFill>
                <a:latin typeface="Myriad Pro" pitchFamily="34" charset="0"/>
              </a:defRPr>
            </a:lvl1pPr>
            <a:lvl2pPr marL="547688" indent="-273050">
              <a:spcBef>
                <a:spcPts val="500"/>
              </a:spcBef>
              <a:buClr>
                <a:schemeClr val="accent2"/>
              </a:buClr>
              <a:buSzPct val="76000"/>
              <a:buFont typeface="Wingdings 3" pitchFamily="18" charset="2"/>
              <a:buChar char=""/>
              <a:defRPr sz="2300">
                <a:solidFill>
                  <a:srgbClr val="002776"/>
                </a:solidFill>
                <a:latin typeface="Myriad Pro" pitchFamily="34" charset="0"/>
              </a:defRPr>
            </a:lvl2pPr>
            <a:lvl3pPr marL="822325" indent="-228600">
              <a:spcBef>
                <a:spcPts val="500"/>
              </a:spcBef>
              <a:buClr>
                <a:srgbClr val="BCBCBC"/>
              </a:buClr>
              <a:buSzPct val="76000"/>
              <a:buFont typeface="Wingdings 3" pitchFamily="18" charset="2"/>
              <a:buChar char=""/>
              <a:defRPr sz="2000">
                <a:solidFill>
                  <a:schemeClr val="tx1"/>
                </a:solidFill>
                <a:latin typeface="Myriad Pro" pitchFamily="34" charset="0"/>
              </a:defRPr>
            </a:lvl3pPr>
            <a:lvl4pPr marL="1096963" indent="-228600">
              <a:spcBef>
                <a:spcPts val="400"/>
              </a:spcBef>
              <a:buClr>
                <a:srgbClr val="008ABF"/>
              </a:buClr>
              <a:buSzPct val="70000"/>
              <a:buFont typeface="Wingdings" pitchFamily="2" charset="2"/>
              <a:buChar char=""/>
              <a:defRPr>
                <a:solidFill>
                  <a:schemeClr val="tx1"/>
                </a:solidFill>
                <a:latin typeface="Myriad Pro" pitchFamily="34" charset="0"/>
              </a:defRPr>
            </a:lvl4pPr>
            <a:lvl5pPr marL="1371600" indent="-228600">
              <a:spcBef>
                <a:spcPts val="300"/>
              </a:spcBef>
              <a:buClr>
                <a:schemeClr val="accent2"/>
              </a:buClr>
              <a:buSzPct val="70000"/>
              <a:buFont typeface="Wingdings" pitchFamily="2" charset="2"/>
              <a:buChar char=""/>
              <a:defRPr sz="1600">
                <a:solidFill>
                  <a:schemeClr val="tx1"/>
                </a:solidFill>
                <a:latin typeface="Myriad Pro" pitchFamily="34" charset="0"/>
              </a:defRPr>
            </a:lvl5pPr>
            <a:lvl6pPr marL="18288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6pPr>
            <a:lvl7pPr marL="22860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7pPr>
            <a:lvl8pPr marL="27432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8pPr>
            <a:lvl9pPr marL="3200400" indent="-228600"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Myriad Pro" pitchFamily="34" charset="0"/>
              </a:defRPr>
            </a:lvl9pPr>
          </a:lstStyle>
          <a:p>
            <a:pPr>
              <a:spcBef>
                <a:spcPct val="0"/>
              </a:spcBef>
              <a:buClrTx/>
              <a:buSzTx/>
              <a:buFontTx/>
              <a:buNone/>
            </a:pPr>
            <a:r>
              <a:rPr lang="pl-PL" altLang="pl-PL" sz="1000" dirty="0">
                <a:solidFill>
                  <a:srgbClr val="000000"/>
                </a:solidFill>
              </a:rPr>
              <a:t>Źródło: http://www.greenheat.ie/products/stoves/insert-stoves/wood-pellet-insert-stoves/</a:t>
            </a:r>
          </a:p>
        </p:txBody>
      </p:sp>
    </p:spTree>
    <p:extLst>
      <p:ext uri="{BB962C8B-B14F-4D97-AF65-F5344CB8AC3E}">
        <p14:creationId xmlns:p14="http://schemas.microsoft.com/office/powerpoint/2010/main" val="677903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Urządzenia grzewcze – „Uchwała Antysmogowa”</a:t>
            </a:r>
          </a:p>
        </p:txBody>
      </p:sp>
      <p:grpSp>
        <p:nvGrpSpPr>
          <p:cNvPr id="16" name="Grupa 15"/>
          <p:cNvGrpSpPr/>
          <p:nvPr/>
        </p:nvGrpSpPr>
        <p:grpSpPr>
          <a:xfrm>
            <a:off x="3337009" y="3738441"/>
            <a:ext cx="2469982" cy="1126856"/>
            <a:chOff x="2483768" y="5110456"/>
            <a:chExt cx="2469982" cy="1126856"/>
          </a:xfrm>
        </p:grpSpPr>
        <p:sp>
          <p:nvSpPr>
            <p:cNvPr id="17" name="Strzałka w dół 16"/>
            <p:cNvSpPr/>
            <p:nvPr/>
          </p:nvSpPr>
          <p:spPr>
            <a:xfrm rot="10800000">
              <a:off x="2483768" y="5110456"/>
              <a:ext cx="2469982" cy="112685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p:cNvSpPr txBox="1"/>
            <p:nvPr/>
          </p:nvSpPr>
          <p:spPr>
            <a:xfrm>
              <a:off x="3042120" y="5221649"/>
              <a:ext cx="1353276" cy="1015663"/>
            </a:xfrm>
            <a:prstGeom prst="rect">
              <a:avLst/>
            </a:prstGeom>
            <a:noFill/>
          </p:spPr>
          <p:txBody>
            <a:bodyPr wrap="square" rtlCol="0">
              <a:spAutoFit/>
            </a:bodyPr>
            <a:lstStyle/>
            <a:p>
              <a:pPr algn="ctr"/>
              <a:r>
                <a:rPr lang="pl-PL" sz="1200" dirty="0">
                  <a:solidFill>
                    <a:srgbClr val="040A10"/>
                  </a:solidFill>
                </a:rPr>
                <a:t>Miejscowe Ogrzewacze Pomieszczeń </a:t>
              </a:r>
            </a:p>
            <a:p>
              <a:pPr algn="ctr"/>
              <a:r>
                <a:rPr lang="pl-PL" sz="1200" dirty="0">
                  <a:solidFill>
                    <a:srgbClr val="040A10"/>
                  </a:solidFill>
                </a:rPr>
                <a:t>„spełniające </a:t>
              </a:r>
              <a:r>
                <a:rPr lang="pl-PL" sz="1200" dirty="0" err="1">
                  <a:solidFill>
                    <a:srgbClr val="040A10"/>
                  </a:solidFill>
                </a:rPr>
                <a:t>ekoprojekt</a:t>
              </a:r>
              <a:r>
                <a:rPr lang="pl-PL" sz="1200" dirty="0">
                  <a:solidFill>
                    <a:srgbClr val="040A10"/>
                  </a:solidFill>
                </a:rPr>
                <a:t>”</a:t>
              </a:r>
            </a:p>
          </p:txBody>
        </p:sp>
      </p:grpSp>
      <p:pic>
        <p:nvPicPr>
          <p:cNvPr id="7" name="Picture 2" title="§5 Uchwały Antysmogowej  dla woj. wielkopolskie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50" y="1928774"/>
            <a:ext cx="8959614" cy="152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595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a:t>
            </a:r>
          </a:p>
        </p:txBody>
      </p:sp>
      <p:pic>
        <p:nvPicPr>
          <p:cNvPr id="3" name="Picture 2">
            <a:extLst>
              <a:ext uri="{FF2B5EF4-FFF2-40B4-BE49-F238E27FC236}">
                <a16:creationId xmlns:a16="http://schemas.microsoft.com/office/drawing/2014/main" id="{13A13235-50D8-4538-A8AF-13C37E205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390" y="922730"/>
            <a:ext cx="6656312" cy="106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title="Załącznik II Rozporządzenia Komisji (EU) 2015/1185 z 24 IV 2015 ">
            <a:extLst>
              <a:ext uri="{FF2B5EF4-FFF2-40B4-BE49-F238E27FC236}">
                <a16:creationId xmlns:a16="http://schemas.microsoft.com/office/drawing/2014/main" id="{EAA732AE-FA25-4AC1-BB46-BF8E3E9C4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8" y="2024294"/>
            <a:ext cx="8553443" cy="428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87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a:t>
            </a:r>
          </a:p>
        </p:txBody>
      </p:sp>
      <p:pic>
        <p:nvPicPr>
          <p:cNvPr id="3" name="Picture 2" title="Szczegółowe wymogi dotyczące ekoprojektu w odniesieniu do emisji miejscowych ogrzewaqczy pomieszczeń">
            <a:extLst>
              <a:ext uri="{FF2B5EF4-FFF2-40B4-BE49-F238E27FC236}">
                <a16:creationId xmlns:a16="http://schemas.microsoft.com/office/drawing/2014/main" id="{2EE66DB9-F8FD-404B-A6D0-308E724E7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02" y="1348112"/>
            <a:ext cx="8653196" cy="416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87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a:t>
            </a:r>
          </a:p>
        </p:txBody>
      </p:sp>
      <p:pic>
        <p:nvPicPr>
          <p:cNvPr id="3" name="Picture 2" title="Szczegółowe wymogi dotyczące ekoprojektu w odniesieniu do emisji miejscowych ogrzewaqczy pomieszcze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88" y="1282586"/>
            <a:ext cx="8569424" cy="429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5687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a:t>
            </a:r>
          </a:p>
        </p:txBody>
      </p:sp>
      <p:pic>
        <p:nvPicPr>
          <p:cNvPr id="4" name="Picture 2" title="Szczegółowe wymogi dotyczące ekoprojektu w odniesieniu do emisji miejscowych ogrzewaqczy pomieszcze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04" y="2363254"/>
            <a:ext cx="8712792" cy="213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7546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endParaRPr lang="pl-PL" sz="2000" dirty="0">
              <a:solidFill>
                <a:srgbClr val="040A10"/>
              </a:solidFill>
              <a:latin typeface="Verdana" pitchFamily="34" charset="0"/>
              <a:ea typeface="Verdana" pitchFamily="34" charset="0"/>
              <a:cs typeface="Verdana" pitchFamily="34" charset="0"/>
            </a:endParaRPr>
          </a:p>
        </p:txBody>
      </p:sp>
      <p:pic>
        <p:nvPicPr>
          <p:cNvPr id="4" name="Picture 2">
            <a:extLst>
              <a:ext uri="{FF2B5EF4-FFF2-40B4-BE49-F238E27FC236}">
                <a16:creationId xmlns:a16="http://schemas.microsoft.com/office/drawing/2014/main" id="{8C2BF119-3D07-4132-BAF5-61161161F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528" y="1150692"/>
            <a:ext cx="2980943" cy="81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title="Załącznik II wymagań podkarpackiej uchwały antysmogowej dot. miejscowych ogrzewaczy pomieszczeń - § 5">
            <a:extLst>
              <a:ext uri="{FF2B5EF4-FFF2-40B4-BE49-F238E27FC236}">
                <a16:creationId xmlns:a16="http://schemas.microsoft.com/office/drawing/2014/main" id="{CBE076CB-7CB4-4130-816C-629479D39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48" y="2276872"/>
            <a:ext cx="8873704" cy="3395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25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p>
        </p:txBody>
      </p:sp>
      <p:pic>
        <p:nvPicPr>
          <p:cNvPr id="4" name="Picture 2">
            <a:extLst>
              <a:ext uri="{FF2B5EF4-FFF2-40B4-BE49-F238E27FC236}">
                <a16:creationId xmlns:a16="http://schemas.microsoft.com/office/drawing/2014/main" id="{DCE1F387-DE04-4945-A98F-88DB16879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66" y="2060848"/>
            <a:ext cx="8705068" cy="229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375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p>
        </p:txBody>
      </p:sp>
      <p:pic>
        <p:nvPicPr>
          <p:cNvPr id="5" name="Picture 2" title="Tabela 1 wymagań podkarpackiej uchwały antysmogowej dot. miejscowych ogrzewaczy pomieszczeń - § 5">
            <a:extLst>
              <a:ext uri="{FF2B5EF4-FFF2-40B4-BE49-F238E27FC236}">
                <a16:creationId xmlns:a16="http://schemas.microsoft.com/office/drawing/2014/main" id="{397F6491-322F-4130-AE16-2515B0AEE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94" y="1988840"/>
            <a:ext cx="8667211" cy="204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820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p>
        </p:txBody>
      </p:sp>
      <p:pic>
        <p:nvPicPr>
          <p:cNvPr id="3" name="Obraz 2">
            <a:extLst>
              <a:ext uri="{FF2B5EF4-FFF2-40B4-BE49-F238E27FC236}">
                <a16:creationId xmlns:a16="http://schemas.microsoft.com/office/drawing/2014/main" id="{482F152E-2E92-4B55-9A4C-9FF0677FB023}"/>
              </a:ext>
            </a:extLst>
          </p:cNvPr>
          <p:cNvPicPr>
            <a:picLocks noChangeAspect="1"/>
          </p:cNvPicPr>
          <p:nvPr/>
        </p:nvPicPr>
        <p:blipFill>
          <a:blip r:embed="rId2"/>
          <a:stretch>
            <a:fillRect/>
          </a:stretch>
        </p:blipFill>
        <p:spPr>
          <a:xfrm>
            <a:off x="269776" y="2060848"/>
            <a:ext cx="8604448" cy="2175282"/>
          </a:xfrm>
          <a:prstGeom prst="rect">
            <a:avLst/>
          </a:prstGeom>
        </p:spPr>
      </p:pic>
    </p:spTree>
    <p:extLst>
      <p:ext uri="{BB962C8B-B14F-4D97-AF65-F5344CB8AC3E}">
        <p14:creationId xmlns:p14="http://schemas.microsoft.com/office/powerpoint/2010/main" val="286412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Kotły c.o. – definicja</a:t>
            </a:r>
          </a:p>
        </p:txBody>
      </p:sp>
      <p:graphicFrame>
        <p:nvGraphicFramePr>
          <p:cNvPr id="4" name="Object 5" descr="Definicja kotła wg ROZPORZĄDZENIA KOMISJI (UE) 2015/1189 &#10;z dnia 28 kwietnia 2015 r. &#10;w sprawie wykonania dyrektywy Parlamentu Europejskiego i Rady 2009/125/WE w odniesieniu &#10;do wymogów dotyczących ekoprojektu dla kotłów na paliwo stałe" title="ROZPORZĄDZENIE KOMISJI (UE) 2015/1189 ">
            <a:extLst>
              <a:ext uri="{FF2B5EF4-FFF2-40B4-BE49-F238E27FC236}">
                <a16:creationId xmlns:a16="http://schemas.microsoft.com/office/drawing/2014/main" id="{B45D5828-DECA-41FD-A93D-58D10BC77A86}"/>
              </a:ext>
            </a:extLst>
          </p:cNvPr>
          <p:cNvGraphicFramePr>
            <a:graphicFrameLocks noChangeAspect="1"/>
          </p:cNvGraphicFramePr>
          <p:nvPr>
            <p:extLst>
              <p:ext uri="{D42A27DB-BD31-4B8C-83A1-F6EECF244321}">
                <p14:modId xmlns:p14="http://schemas.microsoft.com/office/powerpoint/2010/main" val="3653559427"/>
              </p:ext>
            </p:extLst>
          </p:nvPr>
        </p:nvGraphicFramePr>
        <p:xfrm>
          <a:off x="576099" y="1460287"/>
          <a:ext cx="7991802" cy="1848028"/>
        </p:xfrm>
        <a:graphic>
          <a:graphicData uri="http://schemas.openxmlformats.org/presentationml/2006/ole">
            <mc:AlternateContent xmlns:mc="http://schemas.openxmlformats.org/markup-compatibility/2006">
              <mc:Choice xmlns:v="urn:schemas-microsoft-com:vml" Requires="v">
                <p:oleObj spid="_x0000_s1027" name="Obraz - mapa bitowa" r:id="rId3" imgW="11933333" imgH="2333333" progId="Paint.Picture">
                  <p:embed/>
                </p:oleObj>
              </mc:Choice>
              <mc:Fallback>
                <p:oleObj name="Obraz - mapa bitowa" r:id="rId3" imgW="11933333" imgH="233333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99" y="1460287"/>
                        <a:ext cx="7991802" cy="1848028"/>
                      </a:xfrm>
                      <a:prstGeom prst="rect">
                        <a:avLst/>
                      </a:prstGeom>
                      <a:noFill/>
                      <a:ln>
                        <a:noFill/>
                      </a:ln>
                    </p:spPr>
                  </p:pic>
                </p:oleObj>
              </mc:Fallback>
            </mc:AlternateContent>
          </a:graphicData>
        </a:graphic>
      </p:graphicFrame>
      <p:pic>
        <p:nvPicPr>
          <p:cNvPr id="5" name="Obraz 6">
            <a:extLst>
              <a:ext uri="{FF2B5EF4-FFF2-40B4-BE49-F238E27FC236}">
                <a16:creationId xmlns:a16="http://schemas.microsoft.com/office/drawing/2014/main" id="{E8610AE5-3BB4-47A8-A0AA-2C653A3B51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56663"/>
            <a:ext cx="8229600" cy="88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626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p>
        </p:txBody>
      </p:sp>
      <p:pic>
        <p:nvPicPr>
          <p:cNvPr id="4" name="Obraz 3" title="Wymagania podkarpackiej uchwały antysmogowej dot. miejscowych ogrzewaczy pomieszczeń - § 5">
            <a:extLst>
              <a:ext uri="{FF2B5EF4-FFF2-40B4-BE49-F238E27FC236}">
                <a16:creationId xmlns:a16="http://schemas.microsoft.com/office/drawing/2014/main" id="{EF236514-7070-4A5B-B232-0A0D9E9B72A6}"/>
              </a:ext>
            </a:extLst>
          </p:cNvPr>
          <p:cNvPicPr>
            <a:picLocks noChangeAspect="1"/>
          </p:cNvPicPr>
          <p:nvPr/>
        </p:nvPicPr>
        <p:blipFill>
          <a:blip r:embed="rId2"/>
          <a:stretch>
            <a:fillRect/>
          </a:stretch>
        </p:blipFill>
        <p:spPr>
          <a:xfrm>
            <a:off x="304918" y="1628800"/>
            <a:ext cx="8534163" cy="3303547"/>
          </a:xfrm>
          <a:prstGeom prst="rect">
            <a:avLst/>
          </a:prstGeom>
        </p:spPr>
      </p:pic>
    </p:spTree>
    <p:extLst>
      <p:ext uri="{BB962C8B-B14F-4D97-AF65-F5344CB8AC3E}">
        <p14:creationId xmlns:p14="http://schemas.microsoft.com/office/powerpoint/2010/main" val="9210586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p>
        </p:txBody>
      </p:sp>
      <p:pic>
        <p:nvPicPr>
          <p:cNvPr id="5" name="Picture 2" title="Wymagania podkarpackiej uchwały antysmogowej dot. miejscowych ogrzewaczy pomieszczeń - § 5">
            <a:extLst>
              <a:ext uri="{FF2B5EF4-FFF2-40B4-BE49-F238E27FC236}">
                <a16:creationId xmlns:a16="http://schemas.microsoft.com/office/drawing/2014/main" id="{CB73F56A-3068-4451-80F7-FA3E8DD6F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40768"/>
            <a:ext cx="8686800" cy="35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683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endParaRPr lang="pl-PL" sz="2000" dirty="0">
              <a:solidFill>
                <a:srgbClr val="040A10"/>
              </a:solidFill>
              <a:latin typeface="Verdana" pitchFamily="34" charset="0"/>
              <a:ea typeface="Verdana" pitchFamily="34" charset="0"/>
              <a:cs typeface="Verdana" pitchFamily="34" charset="0"/>
            </a:endParaRPr>
          </a:p>
        </p:txBody>
      </p:sp>
      <p:pic>
        <p:nvPicPr>
          <p:cNvPr id="3" name="Obraz 2" title="Wymagania podkarpackiej uchwały antysmogowej dot. miejscowych ogrzewaczy pomieszczeń - § 7">
            <a:extLst>
              <a:ext uri="{FF2B5EF4-FFF2-40B4-BE49-F238E27FC236}">
                <a16:creationId xmlns:a16="http://schemas.microsoft.com/office/drawing/2014/main" id="{07FE93A5-5811-41AF-8FC9-2A9F346A8BA0}"/>
              </a:ext>
            </a:extLst>
          </p:cNvPr>
          <p:cNvPicPr>
            <a:picLocks noChangeAspect="1"/>
          </p:cNvPicPr>
          <p:nvPr/>
        </p:nvPicPr>
        <p:blipFill>
          <a:blip r:embed="rId2"/>
          <a:stretch>
            <a:fillRect/>
          </a:stretch>
        </p:blipFill>
        <p:spPr>
          <a:xfrm>
            <a:off x="316340" y="1412776"/>
            <a:ext cx="8531225" cy="3204644"/>
          </a:xfrm>
          <a:prstGeom prst="rect">
            <a:avLst/>
          </a:prstGeom>
        </p:spPr>
      </p:pic>
    </p:spTree>
    <p:extLst>
      <p:ext uri="{BB962C8B-B14F-4D97-AF65-F5344CB8AC3E}">
        <p14:creationId xmlns:p14="http://schemas.microsoft.com/office/powerpoint/2010/main" val="1149783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endParaRPr lang="pl-PL" sz="2000" dirty="0">
              <a:solidFill>
                <a:srgbClr val="040A10"/>
              </a:solidFill>
              <a:latin typeface="Verdana" pitchFamily="34" charset="0"/>
              <a:ea typeface="Verdana" pitchFamily="34" charset="0"/>
              <a:cs typeface="Verdana" pitchFamily="34" charset="0"/>
            </a:endParaRPr>
          </a:p>
        </p:txBody>
      </p:sp>
      <p:pic>
        <p:nvPicPr>
          <p:cNvPr id="4" name="Obraz 3" title="Wymagania podkarpackiej uchwały antysmogowej dot. miejscowych ogrzewaczy pomieszczeń - § 7">
            <a:extLst>
              <a:ext uri="{FF2B5EF4-FFF2-40B4-BE49-F238E27FC236}">
                <a16:creationId xmlns:a16="http://schemas.microsoft.com/office/drawing/2014/main" id="{1795F4D4-9A96-4BEA-A21E-94699F10DCFB}"/>
              </a:ext>
            </a:extLst>
          </p:cNvPr>
          <p:cNvPicPr>
            <a:picLocks noChangeAspect="1"/>
          </p:cNvPicPr>
          <p:nvPr/>
        </p:nvPicPr>
        <p:blipFill>
          <a:blip r:embed="rId2"/>
          <a:stretch>
            <a:fillRect/>
          </a:stretch>
        </p:blipFill>
        <p:spPr>
          <a:xfrm>
            <a:off x="326747" y="1196752"/>
            <a:ext cx="8531225" cy="4576990"/>
          </a:xfrm>
          <a:prstGeom prst="rect">
            <a:avLst/>
          </a:prstGeom>
        </p:spPr>
      </p:pic>
    </p:spTree>
    <p:extLst>
      <p:ext uri="{BB962C8B-B14F-4D97-AF65-F5344CB8AC3E}">
        <p14:creationId xmlns:p14="http://schemas.microsoft.com/office/powerpoint/2010/main" val="458365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MOP – wymagania „</a:t>
            </a:r>
            <a:r>
              <a:rPr lang="pl-PL" sz="2000" dirty="0" err="1">
                <a:solidFill>
                  <a:srgbClr val="040A10"/>
                </a:solidFill>
              </a:rPr>
              <a:t>ekoprojektu</a:t>
            </a:r>
            <a:r>
              <a:rPr lang="pl-PL" sz="2000" dirty="0">
                <a:solidFill>
                  <a:srgbClr val="040A10"/>
                </a:solidFill>
              </a:rPr>
              <a:t>” c.d.</a:t>
            </a:r>
            <a:endParaRPr lang="pl-PL" sz="2000" dirty="0">
              <a:solidFill>
                <a:srgbClr val="040A10"/>
              </a:solidFill>
              <a:latin typeface="Verdana" pitchFamily="34" charset="0"/>
              <a:ea typeface="Verdana" pitchFamily="34" charset="0"/>
              <a:cs typeface="Verdana" pitchFamily="34" charset="0"/>
            </a:endParaRPr>
          </a:p>
        </p:txBody>
      </p:sp>
      <p:pic>
        <p:nvPicPr>
          <p:cNvPr id="3" name="Obraz 2">
            <a:extLst>
              <a:ext uri="{FF2B5EF4-FFF2-40B4-BE49-F238E27FC236}">
                <a16:creationId xmlns:a16="http://schemas.microsoft.com/office/drawing/2014/main" id="{22998706-FEDC-4BEF-AB81-1BBA5A36D28B}"/>
              </a:ext>
            </a:extLst>
          </p:cNvPr>
          <p:cNvPicPr>
            <a:picLocks noChangeAspect="1"/>
          </p:cNvPicPr>
          <p:nvPr/>
        </p:nvPicPr>
        <p:blipFill>
          <a:blip r:embed="rId2"/>
          <a:stretch>
            <a:fillRect/>
          </a:stretch>
        </p:blipFill>
        <p:spPr>
          <a:xfrm>
            <a:off x="457200" y="1628800"/>
            <a:ext cx="8229600" cy="2588851"/>
          </a:xfrm>
          <a:prstGeom prst="rect">
            <a:avLst/>
          </a:prstGeom>
        </p:spPr>
      </p:pic>
    </p:spTree>
    <p:extLst>
      <p:ext uri="{BB962C8B-B14F-4D97-AF65-F5344CB8AC3E}">
        <p14:creationId xmlns:p14="http://schemas.microsoft.com/office/powerpoint/2010/main" val="1138835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dirty="0">
                <a:solidFill>
                  <a:srgbClr val="040A10"/>
                </a:solidFill>
              </a:rPr>
              <a:t>MOP – efektywność energetyczna (</a:t>
            </a:r>
            <a:r>
              <a:rPr lang="pl-PL" dirty="0" err="1">
                <a:solidFill>
                  <a:srgbClr val="040A10"/>
                </a:solidFill>
              </a:rPr>
              <a:t>etykietyzacja</a:t>
            </a:r>
            <a:r>
              <a:rPr lang="pl-PL" dirty="0">
                <a:solidFill>
                  <a:srgbClr val="040A10"/>
                </a:solidFill>
              </a:rPr>
              <a:t>)</a:t>
            </a:r>
          </a:p>
        </p:txBody>
      </p:sp>
      <p:sp>
        <p:nvSpPr>
          <p:cNvPr id="4" name="Text Box 4">
            <a:extLst>
              <a:ext uri="{FF2B5EF4-FFF2-40B4-BE49-F238E27FC236}">
                <a16:creationId xmlns:a16="http://schemas.microsoft.com/office/drawing/2014/main" id="{84FFC1F9-6FB8-4F40-9984-6A7E840C576C}"/>
              </a:ext>
            </a:extLst>
          </p:cNvPr>
          <p:cNvSpPr txBox="1">
            <a:spLocks noChangeArrowheads="1"/>
          </p:cNvSpPr>
          <p:nvPr/>
        </p:nvSpPr>
        <p:spPr bwMode="auto">
          <a:xfrm>
            <a:off x="457200" y="1735137"/>
            <a:ext cx="82296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pl-PL"/>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a:lstStyle>
          <a:p>
            <a:endParaRPr lang="pl-PL" altLang="pl-PL" dirty="0"/>
          </a:p>
          <a:p>
            <a:r>
              <a:rPr lang="pl-PL" altLang="pl-PL" dirty="0">
                <a:solidFill>
                  <a:srgbClr val="040A10"/>
                </a:solidFill>
              </a:rPr>
              <a:t>Od 1.01.2018r. istnieje wymóg rozporządzenia:</a:t>
            </a:r>
            <a:br>
              <a:rPr lang="pl-PL" altLang="pl-PL" dirty="0">
                <a:solidFill>
                  <a:srgbClr val="040A10"/>
                </a:solidFill>
              </a:rPr>
            </a:br>
            <a:endParaRPr lang="pl-PL" altLang="pl-PL" dirty="0">
              <a:solidFill>
                <a:srgbClr val="040A10"/>
              </a:solidFill>
            </a:endParaRPr>
          </a:p>
          <a:p>
            <a:r>
              <a:rPr lang="pl-PL" dirty="0">
                <a:solidFill>
                  <a:srgbClr val="040A10"/>
                </a:solidFill>
              </a:rPr>
              <a:t>Zgodnie z ROZPORZĄDZENIEM KOMISJI (UE) 2015/1186 z dnia 24 kwietnia 2015 r. uzupełniające dyrektywę Parlamentu Europejskiego i Rady 2010/30/UE w odniesieniu do etykietowania energetycznego miejscowych ogrzewaczy pomieszczeń, wszystkie MOP wyprodukowane od  1 stycznia 2018 r., które nie są ogrzewaczami z emisją spalin do pomieszczenia, powinny być oznaczone tzw. etykietą energetyczną.</a:t>
            </a:r>
            <a:endParaRPr lang="pl-PL" altLang="pl-PL" dirty="0">
              <a:solidFill>
                <a:srgbClr val="040A10"/>
              </a:solidFill>
            </a:endParaRPr>
          </a:p>
        </p:txBody>
      </p:sp>
    </p:spTree>
    <p:extLst>
      <p:ext uri="{BB962C8B-B14F-4D97-AF65-F5344CB8AC3E}">
        <p14:creationId xmlns:p14="http://schemas.microsoft.com/office/powerpoint/2010/main" val="1570737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dirty="0">
                <a:solidFill>
                  <a:srgbClr val="040A10"/>
                </a:solidFill>
                <a:latin typeface="Verdana" pitchFamily="34" charset="0"/>
                <a:ea typeface="Verdana" pitchFamily="34" charset="0"/>
                <a:cs typeface="Verdana" pitchFamily="34" charset="0"/>
              </a:rPr>
              <a:t>MOP – efektywność energetyczna (</a:t>
            </a:r>
            <a:r>
              <a:rPr lang="pl-PL" dirty="0" err="1">
                <a:solidFill>
                  <a:srgbClr val="040A10"/>
                </a:solidFill>
                <a:latin typeface="Verdana" pitchFamily="34" charset="0"/>
                <a:ea typeface="Verdana" pitchFamily="34" charset="0"/>
                <a:cs typeface="Verdana" pitchFamily="34" charset="0"/>
              </a:rPr>
              <a:t>etykietyzacja</a:t>
            </a:r>
            <a:r>
              <a:rPr lang="pl-PL" dirty="0">
                <a:solidFill>
                  <a:srgbClr val="040A10"/>
                </a:solidFill>
                <a:latin typeface="Verdana" pitchFamily="34" charset="0"/>
                <a:ea typeface="Verdana" pitchFamily="34" charset="0"/>
                <a:cs typeface="Verdana" pitchFamily="34" charset="0"/>
              </a:rPr>
              <a:t>) c.d.</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54046"/>
            <a:ext cx="6408128" cy="120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2606810"/>
            <a:ext cx="6408129" cy="305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448780"/>
            <a:ext cx="2037287"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6581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dirty="0">
                <a:solidFill>
                  <a:srgbClr val="040A10"/>
                </a:solidFill>
                <a:latin typeface="Verdana" pitchFamily="34" charset="0"/>
                <a:ea typeface="Verdana" pitchFamily="34" charset="0"/>
                <a:cs typeface="Verdana" pitchFamily="34" charset="0"/>
              </a:rPr>
              <a:t>MOP– baza EPREL</a:t>
            </a:r>
          </a:p>
        </p:txBody>
      </p:sp>
      <p:sp>
        <p:nvSpPr>
          <p:cNvPr id="3" name="pole tekstowe 2"/>
          <p:cNvSpPr txBox="1"/>
          <p:nvPr/>
        </p:nvSpPr>
        <p:spPr>
          <a:xfrm>
            <a:off x="539552" y="1124744"/>
            <a:ext cx="8208912" cy="1369606"/>
          </a:xfrm>
          <a:prstGeom prst="rect">
            <a:avLst/>
          </a:prstGeom>
          <a:noFill/>
        </p:spPr>
        <p:txBody>
          <a:bodyPr wrap="square" rtlCol="0">
            <a:spAutoFit/>
          </a:bodyPr>
          <a:lstStyle/>
          <a:p>
            <a:r>
              <a:rPr lang="pl-PL" dirty="0">
                <a:solidFill>
                  <a:srgbClr val="040A10"/>
                </a:solidFill>
              </a:rPr>
              <a:t>W sieci internetowej na stronach Komisji Europejskiej powstał </a:t>
            </a:r>
            <a:r>
              <a:rPr lang="pl-PL" b="1" dirty="0">
                <a:solidFill>
                  <a:srgbClr val="040A10"/>
                </a:solidFill>
              </a:rPr>
              <a:t>„europejski rejestr produktów do celów etykietowania energetycznego” EPREL</a:t>
            </a:r>
            <a:r>
              <a:rPr lang="pl-PL" dirty="0">
                <a:solidFill>
                  <a:srgbClr val="040A10"/>
                </a:solidFill>
              </a:rPr>
              <a:t>. Jeśli więc chcemy sprawdzić konkretny model MOP, wchodzimy na stronę:</a:t>
            </a:r>
          </a:p>
          <a:p>
            <a:endParaRPr lang="pl-PL" sz="1100" dirty="0">
              <a:solidFill>
                <a:srgbClr val="040A10"/>
              </a:solidFill>
            </a:endParaRPr>
          </a:p>
          <a:p>
            <a:r>
              <a:rPr lang="pl-PL" dirty="0">
                <a:solidFill>
                  <a:srgbClr val="040A10"/>
                </a:solidFill>
                <a:hlinkClick r:id="rId2"/>
              </a:rPr>
              <a:t>https://eprel.ec.europa.eu/screen/product/localspaceheaters</a:t>
            </a:r>
            <a:r>
              <a:rPr lang="pl-PL" dirty="0">
                <a:solidFill>
                  <a:srgbClr val="040A10"/>
                </a:solidFill>
              </a:rPr>
              <a:t> </a:t>
            </a:r>
          </a:p>
        </p:txBody>
      </p:sp>
      <p:pic>
        <p:nvPicPr>
          <p:cNvPr id="20482" name="Obraz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636912"/>
            <a:ext cx="5472608" cy="354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223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uchwał antysmogowych dot. miejscowych ogrzewaczy pomieszczeń</a:t>
            </a:r>
            <a:endParaRPr lang="pl-PL" sz="2000" dirty="0">
              <a:solidFill>
                <a:srgbClr val="040A10"/>
              </a:solidFill>
              <a:latin typeface="Verdana" pitchFamily="34" charset="0"/>
              <a:ea typeface="Verdana" pitchFamily="34" charset="0"/>
              <a:cs typeface="Verdana"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8679766" cy="224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676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uchwał antysmogowych dot. miejscowych ogrzewaczy pomieszczeń pkt. 3.1.</a:t>
            </a:r>
            <a:endParaRPr lang="pl-PL" sz="2000" dirty="0">
              <a:solidFill>
                <a:srgbClr val="040A10"/>
              </a:solidFill>
              <a:latin typeface="Verdana" pitchFamily="34" charset="0"/>
              <a:ea typeface="Verdana" pitchFamily="34" charset="0"/>
              <a:cs typeface="Verdana" pitchFamily="34" charset="0"/>
            </a:endParaRPr>
          </a:p>
        </p:txBody>
      </p:sp>
      <p:sp>
        <p:nvSpPr>
          <p:cNvPr id="5" name="pole tekstowe 4"/>
          <p:cNvSpPr txBox="1"/>
          <p:nvPr/>
        </p:nvSpPr>
        <p:spPr>
          <a:xfrm>
            <a:off x="436672" y="908720"/>
            <a:ext cx="8352928" cy="2739211"/>
          </a:xfrm>
          <a:prstGeom prst="rect">
            <a:avLst/>
          </a:prstGeom>
          <a:noFill/>
        </p:spPr>
        <p:txBody>
          <a:bodyPr wrap="square" rtlCol="0">
            <a:spAutoFit/>
          </a:bodyPr>
          <a:lstStyle/>
          <a:p>
            <a:r>
              <a:rPr lang="pl-PL" dirty="0">
                <a:solidFill>
                  <a:srgbClr val="040A10"/>
                </a:solidFill>
              </a:rPr>
              <a:t>Sprawność cieplna miejscowych ogrzewaczy pomieszczeń: </a:t>
            </a:r>
          </a:p>
          <a:p>
            <a:endParaRPr lang="pl-PL" sz="800" dirty="0">
              <a:solidFill>
                <a:srgbClr val="040A10"/>
              </a:solidFill>
              <a:latin typeface="Symbol" panose="05050102010706020507" pitchFamily="18" charset="2"/>
            </a:endParaRPr>
          </a:p>
          <a:p>
            <a:r>
              <a:rPr lang="pl-PL" dirty="0">
                <a:solidFill>
                  <a:srgbClr val="040A10"/>
                </a:solidFill>
                <a:latin typeface="Symbol" panose="05050102010706020507" pitchFamily="18" charset="2"/>
              </a:rPr>
              <a:t>h</a:t>
            </a:r>
            <a:r>
              <a:rPr lang="pl-PL" dirty="0">
                <a:solidFill>
                  <a:srgbClr val="040A10"/>
                </a:solidFill>
              </a:rPr>
              <a:t> = 100 - (</a:t>
            </a:r>
            <a:r>
              <a:rPr lang="pl-PL" dirty="0" err="1">
                <a:solidFill>
                  <a:srgbClr val="040A10"/>
                </a:solidFill>
              </a:rPr>
              <a:t>q</a:t>
            </a:r>
            <a:r>
              <a:rPr lang="pl-PL" baseline="-25000" dirty="0" err="1">
                <a:solidFill>
                  <a:srgbClr val="040A10"/>
                </a:solidFill>
              </a:rPr>
              <a:t>a</a:t>
            </a:r>
            <a:r>
              <a:rPr lang="pl-PL" dirty="0">
                <a:solidFill>
                  <a:srgbClr val="040A10"/>
                </a:solidFill>
              </a:rPr>
              <a:t> + </a:t>
            </a:r>
            <a:r>
              <a:rPr lang="pl-PL" dirty="0" err="1">
                <a:solidFill>
                  <a:srgbClr val="040A10"/>
                </a:solidFill>
              </a:rPr>
              <a:t>q</a:t>
            </a:r>
            <a:r>
              <a:rPr lang="pl-PL" baseline="-25000" dirty="0" err="1">
                <a:solidFill>
                  <a:srgbClr val="040A10"/>
                </a:solidFill>
              </a:rPr>
              <a:t>b</a:t>
            </a:r>
            <a:r>
              <a:rPr lang="pl-PL" dirty="0">
                <a:solidFill>
                  <a:srgbClr val="040A10"/>
                </a:solidFill>
              </a:rPr>
              <a:t> + </a:t>
            </a:r>
            <a:r>
              <a:rPr lang="pl-PL" dirty="0" err="1">
                <a:solidFill>
                  <a:srgbClr val="040A10"/>
                </a:solidFill>
              </a:rPr>
              <a:t>q</a:t>
            </a:r>
            <a:r>
              <a:rPr lang="pl-PL" baseline="-25000" dirty="0" err="1">
                <a:solidFill>
                  <a:srgbClr val="040A10"/>
                </a:solidFill>
              </a:rPr>
              <a:t>r</a:t>
            </a:r>
            <a:r>
              <a:rPr lang="pl-PL" dirty="0">
                <a:solidFill>
                  <a:srgbClr val="040A10"/>
                </a:solidFill>
              </a:rPr>
              <a:t> ), %</a:t>
            </a:r>
          </a:p>
          <a:p>
            <a:endParaRPr lang="pl-PL" sz="800" dirty="0">
              <a:solidFill>
                <a:srgbClr val="040A10"/>
              </a:solidFill>
            </a:endParaRPr>
          </a:p>
          <a:p>
            <a:r>
              <a:rPr lang="pl-PL" sz="1400" dirty="0">
                <a:solidFill>
                  <a:srgbClr val="040A10"/>
                </a:solidFill>
              </a:rPr>
              <a:t>gdzie:</a:t>
            </a:r>
          </a:p>
          <a:p>
            <a:r>
              <a:rPr lang="pl-PL" sz="1400" dirty="0">
                <a:solidFill>
                  <a:srgbClr val="040A10"/>
                </a:solidFill>
                <a:latin typeface="Symbol" panose="05050102010706020507" pitchFamily="18" charset="2"/>
              </a:rPr>
              <a:t>h</a:t>
            </a:r>
            <a:r>
              <a:rPr lang="pl-PL" sz="1400" dirty="0">
                <a:solidFill>
                  <a:srgbClr val="040A10"/>
                </a:solidFill>
              </a:rPr>
              <a:t> - sprawność cieplna urządzenia,</a:t>
            </a:r>
          </a:p>
          <a:p>
            <a:r>
              <a:rPr lang="pl-PL" sz="1400" dirty="0" err="1">
                <a:solidFill>
                  <a:srgbClr val="040A10"/>
                </a:solidFill>
              </a:rPr>
              <a:t>q</a:t>
            </a:r>
            <a:r>
              <a:rPr lang="pl-PL" sz="1400" baseline="-25000" dirty="0" err="1">
                <a:solidFill>
                  <a:srgbClr val="040A10"/>
                </a:solidFill>
              </a:rPr>
              <a:t>a</a:t>
            </a:r>
            <a:r>
              <a:rPr lang="pl-PL" sz="1400" dirty="0">
                <a:solidFill>
                  <a:srgbClr val="040A10"/>
                </a:solidFill>
              </a:rPr>
              <a:t> – strata fizyczna (wylotowa),</a:t>
            </a:r>
          </a:p>
          <a:p>
            <a:r>
              <a:rPr lang="pl-PL" sz="1400" dirty="0" err="1">
                <a:solidFill>
                  <a:srgbClr val="040A10"/>
                </a:solidFill>
              </a:rPr>
              <a:t>q</a:t>
            </a:r>
            <a:r>
              <a:rPr lang="pl-PL" sz="1400" baseline="-25000" dirty="0" err="1">
                <a:solidFill>
                  <a:srgbClr val="040A10"/>
                </a:solidFill>
              </a:rPr>
              <a:t>b</a:t>
            </a:r>
            <a:r>
              <a:rPr lang="pl-PL" sz="1400" baseline="-25000" dirty="0">
                <a:solidFill>
                  <a:srgbClr val="040A10"/>
                </a:solidFill>
              </a:rPr>
              <a:t> </a:t>
            </a:r>
            <a:r>
              <a:rPr lang="pl-PL" sz="1400" dirty="0">
                <a:solidFill>
                  <a:srgbClr val="040A10"/>
                </a:solidFill>
              </a:rPr>
              <a:t>- strata niezupełnego spalania (CO),</a:t>
            </a:r>
          </a:p>
          <a:p>
            <a:r>
              <a:rPr lang="pl-PL" sz="1400" dirty="0" err="1">
                <a:solidFill>
                  <a:srgbClr val="040A10"/>
                </a:solidFill>
              </a:rPr>
              <a:t>q</a:t>
            </a:r>
            <a:r>
              <a:rPr lang="pl-PL" sz="1400" baseline="-25000" dirty="0" err="1">
                <a:solidFill>
                  <a:srgbClr val="040A10"/>
                </a:solidFill>
              </a:rPr>
              <a:t>r</a:t>
            </a:r>
            <a:r>
              <a:rPr lang="pl-PL" sz="1400" dirty="0">
                <a:solidFill>
                  <a:srgbClr val="040A10"/>
                </a:solidFill>
              </a:rPr>
              <a:t> – strata niecałkowitego spalania w popiele i żużlu.</a:t>
            </a:r>
          </a:p>
          <a:p>
            <a:endParaRPr lang="pl-PL" sz="1400" dirty="0">
              <a:solidFill>
                <a:srgbClr val="040A10"/>
              </a:solidFill>
            </a:endParaRPr>
          </a:p>
          <a:p>
            <a:r>
              <a:rPr lang="pl-PL" dirty="0">
                <a:solidFill>
                  <a:srgbClr val="040A10"/>
                </a:solidFill>
              </a:rPr>
              <a:t>Parametry spalin z MOP po modernizacji dla uzyskania straty fizycznej na poziomie 18,5 % w celu osiągnięcia sprawności cieplnej 80 %</a:t>
            </a:r>
          </a:p>
        </p:txBody>
      </p:sp>
      <p:graphicFrame>
        <p:nvGraphicFramePr>
          <p:cNvPr id="6" name="Tabela 5"/>
          <p:cNvGraphicFramePr>
            <a:graphicFrameLocks noGrp="1"/>
          </p:cNvGraphicFramePr>
          <p:nvPr>
            <p:extLst>
              <p:ext uri="{D42A27DB-BD31-4B8C-83A1-F6EECF244321}">
                <p14:modId xmlns:p14="http://schemas.microsoft.com/office/powerpoint/2010/main" val="2178541305"/>
              </p:ext>
            </p:extLst>
          </p:nvPr>
        </p:nvGraphicFramePr>
        <p:xfrm>
          <a:off x="1710551" y="3789040"/>
          <a:ext cx="5805170" cy="246126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20000"/>
                    </a:ext>
                  </a:extLst>
                </a:gridCol>
                <a:gridCol w="2609850">
                  <a:extLst>
                    <a:ext uri="{9D8B030D-6E8A-4147-A177-3AD203B41FA5}">
                      <a16:colId xmlns:a16="http://schemas.microsoft.com/office/drawing/2014/main" val="20001"/>
                    </a:ext>
                  </a:extLst>
                </a:gridCol>
              </a:tblGrid>
              <a:tr h="0">
                <a:tc>
                  <a:txBody>
                    <a:bodyPr/>
                    <a:lstStyle/>
                    <a:p>
                      <a:pPr algn="ctr">
                        <a:spcAft>
                          <a:spcPts val="0"/>
                        </a:spcAft>
                      </a:pPr>
                      <a:r>
                        <a:rPr lang="pl-PL" sz="1200" dirty="0">
                          <a:solidFill>
                            <a:srgbClr val="040A10"/>
                          </a:solidFill>
                          <a:effectLst/>
                        </a:rPr>
                        <a:t>Średnia zawartość tlenu </a:t>
                      </a:r>
                      <a:br>
                        <a:rPr lang="pl-PL" sz="1200" dirty="0">
                          <a:solidFill>
                            <a:srgbClr val="040A10"/>
                          </a:solidFill>
                          <a:effectLst/>
                        </a:rPr>
                      </a:br>
                      <a:r>
                        <a:rPr lang="pl-PL" sz="1200" dirty="0">
                          <a:solidFill>
                            <a:srgbClr val="040A10"/>
                          </a:solidFill>
                          <a:effectLst/>
                        </a:rPr>
                        <a:t>w spalinach, O</a:t>
                      </a:r>
                      <a:r>
                        <a:rPr lang="pl-PL" sz="1200" baseline="-25000" dirty="0">
                          <a:solidFill>
                            <a:srgbClr val="040A10"/>
                          </a:solidFill>
                          <a:effectLst/>
                        </a:rPr>
                        <a:t>2, </a:t>
                      </a:r>
                      <a:r>
                        <a:rPr lang="pl-PL" sz="1200" dirty="0">
                          <a:solidFill>
                            <a:srgbClr val="040A10"/>
                          </a:solidFill>
                          <a:effectLst/>
                        </a:rPr>
                        <a:t>%</a:t>
                      </a:r>
                      <a:endParaRPr lang="pl-PL" sz="1200" dirty="0">
                        <a:solidFill>
                          <a:srgbClr val="040A10"/>
                        </a:solidFill>
                        <a:effectLst/>
                        <a:latin typeface="Times New Roman"/>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Maksymalna temperatura spalin </a:t>
                      </a:r>
                      <a:r>
                        <a:rPr lang="pl-PL" sz="1200" dirty="0" err="1">
                          <a:solidFill>
                            <a:srgbClr val="040A10"/>
                          </a:solidFill>
                          <a:effectLst/>
                        </a:rPr>
                        <a:t>t</a:t>
                      </a:r>
                      <a:r>
                        <a:rPr lang="pl-PL" sz="1200" baseline="-25000" dirty="0" err="1">
                          <a:solidFill>
                            <a:srgbClr val="040A10"/>
                          </a:solidFill>
                          <a:effectLst/>
                        </a:rPr>
                        <a:t>sp</a:t>
                      </a:r>
                      <a:r>
                        <a:rPr lang="pl-PL" sz="1200" baseline="-25000" dirty="0">
                          <a:solidFill>
                            <a:srgbClr val="040A10"/>
                          </a:solidFill>
                          <a:effectLst/>
                        </a:rPr>
                        <a:t> </a:t>
                      </a:r>
                      <a:r>
                        <a:rPr lang="pl-PL" sz="1200" dirty="0">
                          <a:solidFill>
                            <a:srgbClr val="040A10"/>
                          </a:solidFill>
                          <a:effectLst/>
                        </a:rPr>
                        <a:t>, </a:t>
                      </a:r>
                      <a:r>
                        <a:rPr lang="pl-PL" sz="1200" baseline="30000" dirty="0" err="1">
                          <a:solidFill>
                            <a:srgbClr val="040A10"/>
                          </a:solidFill>
                          <a:effectLst/>
                        </a:rPr>
                        <a:t>o</a:t>
                      </a:r>
                      <a:r>
                        <a:rPr lang="pl-PL" sz="1200" dirty="0" err="1">
                          <a:solidFill>
                            <a:srgbClr val="040A10"/>
                          </a:solidFill>
                          <a:effectLst/>
                        </a:rPr>
                        <a:t>C</a:t>
                      </a:r>
                      <a:endParaRPr lang="pl-PL" sz="1200" dirty="0">
                        <a:solidFill>
                          <a:srgbClr val="040A10"/>
                        </a:solidFill>
                        <a:effectLst/>
                        <a:latin typeface="Times New Roman"/>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500">
                <a:tc>
                  <a:txBody>
                    <a:bodyPr/>
                    <a:lstStyle/>
                    <a:p>
                      <a:pPr algn="ctr">
                        <a:spcAft>
                          <a:spcPts val="0"/>
                        </a:spcAft>
                      </a:pPr>
                      <a:r>
                        <a:rPr lang="pl-PL" sz="1200" dirty="0">
                          <a:solidFill>
                            <a:srgbClr val="040A10"/>
                          </a:solidFill>
                          <a:effectLst/>
                        </a:rPr>
                        <a:t>7,0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330,0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0500">
                <a:tc>
                  <a:txBody>
                    <a:bodyPr/>
                    <a:lstStyle/>
                    <a:p>
                      <a:pPr algn="ctr">
                        <a:spcAft>
                          <a:spcPts val="0"/>
                        </a:spcAft>
                      </a:pPr>
                      <a:r>
                        <a:rPr lang="pl-PL" sz="1200" dirty="0">
                          <a:solidFill>
                            <a:srgbClr val="040A10"/>
                          </a:solidFill>
                          <a:effectLst/>
                        </a:rPr>
                        <a:t>8,0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315,0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0500">
                <a:tc>
                  <a:txBody>
                    <a:bodyPr/>
                    <a:lstStyle/>
                    <a:p>
                      <a:pPr algn="ctr">
                        <a:spcAft>
                          <a:spcPts val="0"/>
                        </a:spcAft>
                      </a:pPr>
                      <a:r>
                        <a:rPr lang="pl-PL" sz="1200" dirty="0">
                          <a:solidFill>
                            <a:srgbClr val="040A10"/>
                          </a:solidFill>
                          <a:effectLst/>
                        </a:rPr>
                        <a:t>9,0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295,0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0500">
                <a:tc>
                  <a:txBody>
                    <a:bodyPr/>
                    <a:lstStyle/>
                    <a:p>
                      <a:pPr algn="ctr">
                        <a:spcAft>
                          <a:spcPts val="0"/>
                        </a:spcAft>
                      </a:pPr>
                      <a:r>
                        <a:rPr lang="pl-PL" sz="1200" dirty="0">
                          <a:solidFill>
                            <a:srgbClr val="040A10"/>
                          </a:solidFill>
                          <a:effectLst/>
                        </a:rPr>
                        <a:t>10,0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280,0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90500">
                <a:tc>
                  <a:txBody>
                    <a:bodyPr/>
                    <a:lstStyle/>
                    <a:p>
                      <a:pPr algn="ctr">
                        <a:spcAft>
                          <a:spcPts val="0"/>
                        </a:spcAft>
                      </a:pPr>
                      <a:r>
                        <a:rPr lang="pl-PL" sz="1200" dirty="0">
                          <a:solidFill>
                            <a:srgbClr val="040A10"/>
                          </a:solidFill>
                          <a:effectLst/>
                        </a:rPr>
                        <a:t>11,0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260,0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90500">
                <a:tc>
                  <a:txBody>
                    <a:bodyPr/>
                    <a:lstStyle/>
                    <a:p>
                      <a:pPr algn="ctr">
                        <a:spcAft>
                          <a:spcPts val="0"/>
                        </a:spcAft>
                      </a:pPr>
                      <a:r>
                        <a:rPr lang="pl-PL" sz="1200" dirty="0">
                          <a:solidFill>
                            <a:srgbClr val="040A10"/>
                          </a:solidFill>
                          <a:effectLst/>
                        </a:rPr>
                        <a:t>12,0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240,0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90500">
                <a:tc>
                  <a:txBody>
                    <a:bodyPr/>
                    <a:lstStyle/>
                    <a:p>
                      <a:pPr algn="ctr">
                        <a:spcAft>
                          <a:spcPts val="0"/>
                        </a:spcAft>
                      </a:pPr>
                      <a:r>
                        <a:rPr lang="pl-PL" sz="1200" dirty="0">
                          <a:solidFill>
                            <a:srgbClr val="040A10"/>
                          </a:solidFill>
                          <a:effectLst/>
                        </a:rPr>
                        <a:t>13,0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220,0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0500">
                <a:tc>
                  <a:txBody>
                    <a:bodyPr/>
                    <a:lstStyle/>
                    <a:p>
                      <a:pPr algn="ctr">
                        <a:spcAft>
                          <a:spcPts val="0"/>
                        </a:spcAft>
                      </a:pPr>
                      <a:r>
                        <a:rPr lang="pl-PL" sz="1200" dirty="0">
                          <a:solidFill>
                            <a:srgbClr val="040A10"/>
                          </a:solidFill>
                          <a:effectLst/>
                        </a:rPr>
                        <a:t>14,0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200,0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0500">
                <a:tc>
                  <a:txBody>
                    <a:bodyPr/>
                    <a:lstStyle/>
                    <a:p>
                      <a:pPr algn="ctr">
                        <a:spcAft>
                          <a:spcPts val="0"/>
                        </a:spcAft>
                      </a:pPr>
                      <a:r>
                        <a:rPr lang="pl-PL" sz="1200" dirty="0">
                          <a:solidFill>
                            <a:srgbClr val="040A10"/>
                          </a:solidFill>
                          <a:effectLst/>
                        </a:rPr>
                        <a:t>15,0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175,0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90500">
                <a:tc>
                  <a:txBody>
                    <a:bodyPr/>
                    <a:lstStyle/>
                    <a:p>
                      <a:pPr algn="ctr">
                        <a:spcAft>
                          <a:spcPts val="0"/>
                        </a:spcAft>
                      </a:pPr>
                      <a:r>
                        <a:rPr lang="pl-PL" sz="1200" dirty="0">
                          <a:solidFill>
                            <a:srgbClr val="040A10"/>
                          </a:solidFill>
                          <a:effectLst/>
                        </a:rPr>
                        <a:t>16,0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150,0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90500">
                <a:tc>
                  <a:txBody>
                    <a:bodyPr/>
                    <a:lstStyle/>
                    <a:p>
                      <a:pPr algn="ctr">
                        <a:spcAft>
                          <a:spcPts val="0"/>
                        </a:spcAft>
                      </a:pPr>
                      <a:r>
                        <a:rPr lang="pl-PL" sz="1200" dirty="0">
                          <a:solidFill>
                            <a:srgbClr val="040A10"/>
                          </a:solidFill>
                          <a:effectLst/>
                        </a:rPr>
                        <a:t>17,0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pl-PL" sz="1200" dirty="0">
                          <a:solidFill>
                            <a:srgbClr val="040A10"/>
                          </a:solidFill>
                          <a:effectLst/>
                        </a:rPr>
                        <a:t>130,0</a:t>
                      </a:r>
                      <a:endParaRPr lang="pl-PL" sz="1200" dirty="0">
                        <a:solidFill>
                          <a:srgbClr val="040A10"/>
                        </a:solidFill>
                        <a:effectLst/>
                        <a:latin typeface="Times New Roman"/>
                        <a:ea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18207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latin typeface="Verdana" pitchFamily="34" charset="0"/>
                <a:ea typeface="Verdana" pitchFamily="34" charset="0"/>
                <a:cs typeface="Verdana" pitchFamily="34" charset="0"/>
              </a:rPr>
              <a:t>Kotły c.o. z ręcznym zasypem paliwa</a:t>
            </a:r>
          </a:p>
        </p:txBody>
      </p:sp>
      <p:pic>
        <p:nvPicPr>
          <p:cNvPr id="4" name="Picture 6" title="Przykład kotłów c.o. z ręcznym zasypem paliwa ">
            <a:extLst>
              <a:ext uri="{FF2B5EF4-FFF2-40B4-BE49-F238E27FC236}">
                <a16:creationId xmlns:a16="http://schemas.microsoft.com/office/drawing/2014/main" id="{A736C540-55A2-4DB3-9622-647ACEF63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69" y="1485106"/>
            <a:ext cx="799306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074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uchwał antysmogowych dot. miejscowych ogrzewaczy pomieszczeń pkt. 3.2.</a:t>
            </a:r>
            <a:endParaRPr lang="pl-PL" sz="2000" dirty="0">
              <a:solidFill>
                <a:srgbClr val="040A10"/>
              </a:solidFill>
              <a:latin typeface="Verdana" pitchFamily="34" charset="0"/>
              <a:ea typeface="Verdana" pitchFamily="34" charset="0"/>
              <a:cs typeface="Verdana" pitchFamily="34" charset="0"/>
            </a:endParaRPr>
          </a:p>
        </p:txBody>
      </p:sp>
      <p:sp>
        <p:nvSpPr>
          <p:cNvPr id="3" name="pole tekstowe 2"/>
          <p:cNvSpPr txBox="1"/>
          <p:nvPr/>
        </p:nvSpPr>
        <p:spPr>
          <a:xfrm>
            <a:off x="251520" y="1052736"/>
            <a:ext cx="8640960" cy="646331"/>
          </a:xfrm>
          <a:prstGeom prst="rect">
            <a:avLst/>
          </a:prstGeom>
          <a:noFill/>
        </p:spPr>
        <p:txBody>
          <a:bodyPr wrap="square" rtlCol="0">
            <a:spAutoFit/>
          </a:bodyPr>
          <a:lstStyle/>
          <a:p>
            <a:r>
              <a:rPr lang="pl-PL" dirty="0">
                <a:solidFill>
                  <a:srgbClr val="040A10"/>
                </a:solidFill>
              </a:rPr>
              <a:t>Wartość sezonowej emisji pyłu wg tzw. </a:t>
            </a:r>
            <a:r>
              <a:rPr lang="pl-PL" dirty="0" err="1">
                <a:solidFill>
                  <a:srgbClr val="040A10"/>
                </a:solidFill>
              </a:rPr>
              <a:t>ekoprojektu</a:t>
            </a:r>
            <a:r>
              <a:rPr lang="pl-PL" dirty="0">
                <a:solidFill>
                  <a:srgbClr val="040A10"/>
                </a:solidFill>
              </a:rPr>
              <a:t> dla miejscowych ogrzewaczy pomieszczeń (Rozporządzenie Komisji (UE) 2015/1185 z dnia 24 kwietnia 2015 r.)</a:t>
            </a:r>
          </a:p>
        </p:txBody>
      </p:sp>
      <p:graphicFrame>
        <p:nvGraphicFramePr>
          <p:cNvPr id="4" name="Tabela 3"/>
          <p:cNvGraphicFramePr>
            <a:graphicFrameLocks noGrp="1"/>
          </p:cNvGraphicFramePr>
          <p:nvPr>
            <p:extLst>
              <p:ext uri="{D42A27DB-BD31-4B8C-83A1-F6EECF244321}">
                <p14:modId xmlns:p14="http://schemas.microsoft.com/office/powerpoint/2010/main" val="3962372708"/>
              </p:ext>
            </p:extLst>
          </p:nvPr>
        </p:nvGraphicFramePr>
        <p:xfrm>
          <a:off x="251520" y="2276872"/>
          <a:ext cx="8640960" cy="3046365"/>
        </p:xfrm>
        <a:graphic>
          <a:graphicData uri="http://schemas.openxmlformats.org/drawingml/2006/table">
            <a:tbl>
              <a:tblPr firstRow="1" firstCol="1" lastRow="1" lastCol="1" bandRow="1" bandCol="1">
                <a:tableStyleId>{5C22544A-7EE6-4342-B048-85BDC9FD1C3A}</a:tableStyleId>
              </a:tblPr>
              <a:tblGrid>
                <a:gridCol w="633670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644018">
                <a:tc>
                  <a:txBody>
                    <a:bodyPr/>
                    <a:lstStyle/>
                    <a:p>
                      <a:pPr>
                        <a:lnSpc>
                          <a:spcPct val="115000"/>
                        </a:lnSpc>
                        <a:spcAft>
                          <a:spcPts val="0"/>
                        </a:spcAft>
                      </a:pPr>
                      <a:r>
                        <a:rPr lang="pl-PL" sz="1200" dirty="0">
                          <a:solidFill>
                            <a:srgbClr val="040A10"/>
                          </a:solidFill>
                          <a:effectLst/>
                        </a:rPr>
                        <a:t>Typ urządzenia </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pl-PL" sz="1200" dirty="0">
                          <a:solidFill>
                            <a:srgbClr val="040A10"/>
                          </a:solidFill>
                          <a:effectLst/>
                        </a:rPr>
                        <a:t>Sezonowa emisja pyłu, mg/m</a:t>
                      </a:r>
                      <a:r>
                        <a:rPr lang="pl-PL" sz="1200" baseline="30000" dirty="0">
                          <a:solidFill>
                            <a:srgbClr val="040A10"/>
                          </a:solidFill>
                          <a:effectLst/>
                        </a:rPr>
                        <a:t>3</a:t>
                      </a:r>
                      <a:r>
                        <a:rPr lang="pl-PL" sz="1200" dirty="0">
                          <a:solidFill>
                            <a:srgbClr val="040A10"/>
                          </a:solidFill>
                          <a:effectLst/>
                        </a:rPr>
                        <a:t>, (13 % O</a:t>
                      </a:r>
                      <a:r>
                        <a:rPr lang="pl-PL" sz="1200" baseline="-25000" dirty="0">
                          <a:solidFill>
                            <a:srgbClr val="040A10"/>
                          </a:solidFill>
                          <a:effectLst/>
                        </a:rPr>
                        <a:t>2</a:t>
                      </a:r>
                      <a:r>
                        <a:rPr lang="pl-PL" sz="1200" dirty="0">
                          <a:solidFill>
                            <a:srgbClr val="040A10"/>
                          </a:solidFill>
                          <a:effectLst/>
                        </a:rPr>
                        <a:t>)</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44018">
                <a:tc>
                  <a:txBody>
                    <a:bodyPr/>
                    <a:lstStyle/>
                    <a:p>
                      <a:pPr algn="just">
                        <a:lnSpc>
                          <a:spcPct val="115000"/>
                        </a:lnSpc>
                        <a:spcAft>
                          <a:spcPts val="0"/>
                        </a:spcAft>
                      </a:pPr>
                      <a:r>
                        <a:rPr lang="pl-PL" sz="1200" dirty="0">
                          <a:solidFill>
                            <a:srgbClr val="040A10"/>
                          </a:solidFill>
                          <a:effectLst/>
                        </a:rPr>
                        <a:t>Ogrzewacz (kominek, piec, koza)  z zamkniętą komorą spalania wykorzystujący </a:t>
                      </a:r>
                      <a:r>
                        <a:rPr lang="pl-PL" sz="1200" dirty="0" err="1">
                          <a:solidFill>
                            <a:srgbClr val="040A10"/>
                          </a:solidFill>
                          <a:effectLst/>
                        </a:rPr>
                        <a:t>pellety</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pl-PL" sz="1200">
                          <a:solidFill>
                            <a:srgbClr val="040A10"/>
                          </a:solidFill>
                          <a:effectLst/>
                        </a:rPr>
                        <a:t>20 </a:t>
                      </a:r>
                      <a:endParaRPr lang="pl-PL" sz="120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68587">
                <a:tc>
                  <a:txBody>
                    <a:bodyPr/>
                    <a:lstStyle/>
                    <a:p>
                      <a:pPr algn="just">
                        <a:lnSpc>
                          <a:spcPct val="115000"/>
                        </a:lnSpc>
                        <a:spcAft>
                          <a:spcPts val="0"/>
                        </a:spcAft>
                      </a:pPr>
                      <a:r>
                        <a:rPr lang="pl-PL" sz="1200" dirty="0">
                          <a:solidFill>
                            <a:srgbClr val="040A10"/>
                          </a:solidFill>
                          <a:effectLst/>
                        </a:rPr>
                        <a:t>Ogrzewacz (kominek, piec, koza) z zamkniętą komorą spalania lub kuchenka wykorzystujące biomasę inną niż </a:t>
                      </a:r>
                      <a:r>
                        <a:rPr lang="pl-PL" sz="1200" dirty="0" err="1">
                          <a:solidFill>
                            <a:srgbClr val="040A10"/>
                          </a:solidFill>
                          <a:effectLst/>
                        </a:rPr>
                        <a:t>pellety</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pl-PL" sz="1200" dirty="0">
                          <a:solidFill>
                            <a:srgbClr val="040A10"/>
                          </a:solidFill>
                          <a:effectLst/>
                        </a:rPr>
                        <a:t>40 </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4018">
                <a:tc>
                  <a:txBody>
                    <a:bodyPr/>
                    <a:lstStyle/>
                    <a:p>
                      <a:pPr algn="just">
                        <a:lnSpc>
                          <a:spcPct val="115000"/>
                        </a:lnSpc>
                        <a:spcAft>
                          <a:spcPts val="0"/>
                        </a:spcAft>
                      </a:pPr>
                      <a:r>
                        <a:rPr lang="pl-PL" sz="1200">
                          <a:solidFill>
                            <a:srgbClr val="040A10"/>
                          </a:solidFill>
                          <a:effectLst/>
                        </a:rPr>
                        <a:t>Ogrzewacz (kominek, piec, koza) z zamkniętą komorą spalania lub kuchenka wykorzystujące węgiel</a:t>
                      </a:r>
                      <a:endParaRPr lang="pl-PL" sz="120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pl-PL" sz="1200" dirty="0">
                          <a:solidFill>
                            <a:srgbClr val="040A10"/>
                          </a:solidFill>
                          <a:effectLst/>
                        </a:rPr>
                        <a:t>40 </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5724">
                <a:tc>
                  <a:txBody>
                    <a:bodyPr/>
                    <a:lstStyle/>
                    <a:p>
                      <a:pPr algn="just">
                        <a:lnSpc>
                          <a:spcPct val="115000"/>
                        </a:lnSpc>
                        <a:spcAft>
                          <a:spcPts val="0"/>
                        </a:spcAft>
                      </a:pPr>
                      <a:r>
                        <a:rPr lang="pl-PL" sz="1200">
                          <a:solidFill>
                            <a:srgbClr val="040A10"/>
                          </a:solidFill>
                          <a:effectLst/>
                        </a:rPr>
                        <a:t>Ogrzewacz (kominek, piec, koza) z otwartą komorą spalania</a:t>
                      </a:r>
                      <a:endParaRPr lang="pl-PL" sz="120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pl-PL" sz="1200" dirty="0">
                          <a:solidFill>
                            <a:srgbClr val="040A10"/>
                          </a:solidFill>
                          <a:effectLst/>
                        </a:rPr>
                        <a:t>50 </a:t>
                      </a:r>
                      <a:endParaRPr lang="pl-PL" sz="1200" dirty="0">
                        <a:solidFill>
                          <a:srgbClr val="040A1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09240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p:txBody>
          <a:bodyPr/>
          <a:lstStyle/>
          <a:p>
            <a:r>
              <a:rPr lang="pl-PL" sz="2000" dirty="0">
                <a:solidFill>
                  <a:srgbClr val="040A10"/>
                </a:solidFill>
              </a:rPr>
              <a:t>Wymagania uchwał antysmogowych dot. miejscowych ogrzewaczy pomieszczeń pkt. 3.2. c.d.</a:t>
            </a:r>
            <a:endParaRPr lang="pl-PL" sz="2000" dirty="0">
              <a:solidFill>
                <a:srgbClr val="040A10"/>
              </a:solidFill>
              <a:latin typeface="Verdana" pitchFamily="34" charset="0"/>
              <a:ea typeface="Verdana" pitchFamily="34" charset="0"/>
              <a:cs typeface="Verdana" pitchFamily="34" charset="0"/>
            </a:endParaRPr>
          </a:p>
        </p:txBody>
      </p:sp>
      <p:pic>
        <p:nvPicPr>
          <p:cNvPr id="23554" name="Obraz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530" y="4009451"/>
            <a:ext cx="3394939" cy="19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p:cNvSpPr txBox="1"/>
          <p:nvPr/>
        </p:nvSpPr>
        <p:spPr>
          <a:xfrm>
            <a:off x="396621" y="6000382"/>
            <a:ext cx="8350755" cy="246221"/>
          </a:xfrm>
          <a:prstGeom prst="rect">
            <a:avLst/>
          </a:prstGeom>
          <a:noFill/>
        </p:spPr>
        <p:txBody>
          <a:bodyPr wrap="square" rtlCol="0">
            <a:spAutoFit/>
          </a:bodyPr>
          <a:lstStyle/>
          <a:p>
            <a:r>
              <a:rPr lang="pl-PL" sz="1000" dirty="0">
                <a:solidFill>
                  <a:srgbClr val="040A10"/>
                </a:solidFill>
              </a:rPr>
              <a:t>https://www.raab-gruppe.de/wp-content/uploads/Downloads/KutznerWeber/Kataloge-Preislisten/Produktblatt_Serie_Airjekt_1_2022_03.pdf</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922" y="980728"/>
            <a:ext cx="576615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trzałka zakrzywiona w lewo 5"/>
          <p:cNvSpPr/>
          <p:nvPr/>
        </p:nvSpPr>
        <p:spPr>
          <a:xfrm>
            <a:off x="7471742" y="2589486"/>
            <a:ext cx="935300" cy="28399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extLst>
      <p:ext uri="{BB962C8B-B14F-4D97-AF65-F5344CB8AC3E}">
        <p14:creationId xmlns:p14="http://schemas.microsoft.com/office/powerpoint/2010/main" val="15349492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25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8B60A4-13A3-495B-91CB-D9210CFD88AD}"/>
              </a:ext>
            </a:extLst>
          </p:cNvPr>
          <p:cNvSpPr>
            <a:spLocks noGrp="1"/>
          </p:cNvSpPr>
          <p:nvPr>
            <p:ph type="title"/>
          </p:nvPr>
        </p:nvSpPr>
        <p:spPr>
          <a:xfrm>
            <a:off x="444369" y="31389"/>
            <a:ext cx="8229600" cy="792088"/>
          </a:xfrm>
        </p:spPr>
        <p:txBody>
          <a:bodyPr/>
          <a:lstStyle/>
          <a:p>
            <a:r>
              <a:rPr lang="pl-PL" dirty="0">
                <a:solidFill>
                  <a:srgbClr val="040A10"/>
                </a:solidFill>
                <a:latin typeface="Verdana" pitchFamily="34" charset="0"/>
                <a:ea typeface="Verdana" pitchFamily="34" charset="0"/>
                <a:cs typeface="Verdana" pitchFamily="34" charset="0"/>
              </a:rPr>
              <a:t>Kotły c.o. z ręcznym zasypem paliwa c.d. </a:t>
            </a:r>
          </a:p>
        </p:txBody>
      </p:sp>
      <p:sp>
        <p:nvSpPr>
          <p:cNvPr id="7" name="Text Box 7">
            <a:extLst>
              <a:ext uri="{FF2B5EF4-FFF2-40B4-BE49-F238E27FC236}">
                <a16:creationId xmlns:a16="http://schemas.microsoft.com/office/drawing/2014/main" id="{5C1C5CF7-82E6-4926-B7BC-A528C9A95EFB}"/>
              </a:ext>
            </a:extLst>
          </p:cNvPr>
          <p:cNvSpPr txBox="1">
            <a:spLocks noChangeArrowheads="1"/>
          </p:cNvSpPr>
          <p:nvPr/>
        </p:nvSpPr>
        <p:spPr bwMode="auto">
          <a:xfrm>
            <a:off x="444369" y="958460"/>
            <a:ext cx="8229600" cy="11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nSpc>
                <a:spcPct val="150000"/>
              </a:lnSpc>
              <a:spcBef>
                <a:spcPts val="0"/>
              </a:spcBef>
            </a:pPr>
            <a:r>
              <a:rPr lang="pl-PL" altLang="pl-PL" sz="1600" dirty="0">
                <a:solidFill>
                  <a:srgbClr val="040A10"/>
                </a:solidFill>
              </a:rPr>
              <a:t>Przykład konstrukcji kotłów c.o. z przeznaczeniem do różnego sposobu prowadzenia procesu spalania (od góry i tradycyjnie „na żar”) na podstawie kotłów c.o. Zakładu Metalowo-Kotlarskiego SAS; http://www.sas.busko.pl </a:t>
            </a:r>
          </a:p>
        </p:txBody>
      </p:sp>
      <p:sp>
        <p:nvSpPr>
          <p:cNvPr id="9" name="Text Box 5">
            <a:extLst>
              <a:ext uri="{FF2B5EF4-FFF2-40B4-BE49-F238E27FC236}">
                <a16:creationId xmlns:a16="http://schemas.microsoft.com/office/drawing/2014/main" id="{E29B0846-B207-41B2-87EE-A4BB77205199}"/>
              </a:ext>
            </a:extLst>
          </p:cNvPr>
          <p:cNvSpPr txBox="1">
            <a:spLocks noChangeArrowheads="1"/>
          </p:cNvSpPr>
          <p:nvPr/>
        </p:nvSpPr>
        <p:spPr bwMode="auto">
          <a:xfrm>
            <a:off x="1278215" y="5498068"/>
            <a:ext cx="2685011" cy="69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a:lnSpc>
                <a:spcPct val="150000"/>
              </a:lnSpc>
              <a:spcBef>
                <a:spcPts val="0"/>
              </a:spcBef>
            </a:pPr>
            <a:r>
              <a:rPr lang="pl-PL" altLang="pl-PL" sz="1400" dirty="0">
                <a:solidFill>
                  <a:srgbClr val="040A10"/>
                </a:solidFill>
                <a:latin typeface="Arial" charset="0"/>
              </a:rPr>
              <a:t>konstrukcja przystosowana </a:t>
            </a:r>
            <a:br>
              <a:rPr lang="pl-PL" altLang="pl-PL" sz="1400" dirty="0">
                <a:solidFill>
                  <a:srgbClr val="040A10"/>
                </a:solidFill>
                <a:latin typeface="Arial" charset="0"/>
              </a:rPr>
            </a:br>
            <a:r>
              <a:rPr lang="pl-PL" altLang="pl-PL" sz="1400" dirty="0">
                <a:solidFill>
                  <a:srgbClr val="040A10"/>
                </a:solidFill>
                <a:latin typeface="Arial" charset="0"/>
              </a:rPr>
              <a:t>do „górnego spalania</a:t>
            </a:r>
            <a:r>
              <a:rPr lang="pl-PL" altLang="pl-PL" sz="1400" dirty="0">
                <a:latin typeface="Arial" charset="0"/>
              </a:rPr>
              <a:t>”</a:t>
            </a:r>
          </a:p>
        </p:txBody>
      </p:sp>
      <p:sp>
        <p:nvSpPr>
          <p:cNvPr id="10" name="Text Box 6" descr="Konstrukcja o przeznaczeniu do spalania sposobem tradycyjnym&#10;" title="Przykład kotła c.o. z ręcznym zasypem paliwa">
            <a:extLst>
              <a:ext uri="{FF2B5EF4-FFF2-40B4-BE49-F238E27FC236}">
                <a16:creationId xmlns:a16="http://schemas.microsoft.com/office/drawing/2014/main" id="{BF3EA7D0-3B00-4BAF-AC65-DD4894A691BB}"/>
              </a:ext>
            </a:extLst>
          </p:cNvPr>
          <p:cNvSpPr txBox="1">
            <a:spLocks noChangeArrowheads="1"/>
          </p:cNvSpPr>
          <p:nvPr/>
        </p:nvSpPr>
        <p:spPr bwMode="auto">
          <a:xfrm>
            <a:off x="5153957" y="5498068"/>
            <a:ext cx="3052392" cy="69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a:lnSpc>
                <a:spcPct val="150000"/>
              </a:lnSpc>
              <a:spcBef>
                <a:spcPct val="50000"/>
              </a:spcBef>
            </a:pPr>
            <a:r>
              <a:rPr lang="pl-PL" altLang="pl-PL" sz="1400" dirty="0">
                <a:solidFill>
                  <a:srgbClr val="040A10"/>
                </a:solidFill>
                <a:latin typeface="Arial" charset="0"/>
              </a:rPr>
              <a:t>konstrukcja o przeznaczeniu do spalania sposobem tradycyjnym</a:t>
            </a:r>
          </a:p>
        </p:txBody>
      </p:sp>
      <p:pic>
        <p:nvPicPr>
          <p:cNvPr id="11" name="Picture 9" descr="Konstrukcja przystosowana &#10;do „górnego spalania&quot;" title="Przykład kotła c.o. z ręcznym zasypem paliwa">
            <a:extLst>
              <a:ext uri="{FF2B5EF4-FFF2-40B4-BE49-F238E27FC236}">
                <a16:creationId xmlns:a16="http://schemas.microsoft.com/office/drawing/2014/main" id="{F138A57A-B714-420E-ADEB-5C3FECF391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1316" y="2204864"/>
            <a:ext cx="2361910" cy="31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Konstrukcja o przeznaczeniu do spalania sposobem tradycyjnym" title="Przykład kotła c.o. z ręcznym zasypem paliwa">
            <a:extLst>
              <a:ext uri="{FF2B5EF4-FFF2-40B4-BE49-F238E27FC236}">
                <a16:creationId xmlns:a16="http://schemas.microsoft.com/office/drawing/2014/main" id="{9D130E50-58BC-440B-9137-FD2104485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372" y="2284745"/>
            <a:ext cx="2367247" cy="306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0022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blon PowerPoint pl 2022 ITPE">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 PowerPoint pl 2022 ITPE</Template>
  <TotalTime>0</TotalTime>
  <Words>2845</Words>
  <Application>Microsoft Office PowerPoint</Application>
  <PresentationFormat>Pokaz na ekranie (4:3)</PresentationFormat>
  <Paragraphs>318</Paragraphs>
  <Slides>82</Slides>
  <Notes>3</Notes>
  <HiddenSlides>0</HiddenSlides>
  <MMClips>0</MMClips>
  <ScaleCrop>false</ScaleCrop>
  <HeadingPairs>
    <vt:vector size="8" baseType="variant">
      <vt:variant>
        <vt:lpstr>Używane czcionki</vt:lpstr>
      </vt:variant>
      <vt:variant>
        <vt:i4>10</vt:i4>
      </vt:variant>
      <vt:variant>
        <vt:lpstr>Motyw</vt:lpstr>
      </vt:variant>
      <vt:variant>
        <vt:i4>1</vt:i4>
      </vt:variant>
      <vt:variant>
        <vt:lpstr>Osadzone serwery OLE</vt:lpstr>
      </vt:variant>
      <vt:variant>
        <vt:i4>2</vt:i4>
      </vt:variant>
      <vt:variant>
        <vt:lpstr>Tytuły slajdów</vt:lpstr>
      </vt:variant>
      <vt:variant>
        <vt:i4>82</vt:i4>
      </vt:variant>
    </vt:vector>
  </HeadingPairs>
  <TitlesOfParts>
    <vt:vector size="95" baseType="lpstr">
      <vt:lpstr>Arial</vt:lpstr>
      <vt:lpstr>Calibri</vt:lpstr>
      <vt:lpstr>Myriad Pro</vt:lpstr>
      <vt:lpstr>Myriad Web Pro</vt:lpstr>
      <vt:lpstr>Symbol</vt:lpstr>
      <vt:lpstr>Times New Roman</vt:lpstr>
      <vt:lpstr>Verdana</vt:lpstr>
      <vt:lpstr>Verdana Pro Semibold</vt:lpstr>
      <vt:lpstr>Wingdings</vt:lpstr>
      <vt:lpstr>Wingdings 3</vt:lpstr>
      <vt:lpstr>szablon PowerPoint pl 2022 ITPE</vt:lpstr>
      <vt:lpstr>Obraz - mapa bitowa</vt:lpstr>
      <vt:lpstr>Dokument</vt:lpstr>
      <vt:lpstr>Urządzenia grzewcze zasilane paliwami stałymi w świetle WIELKOPOLSKICH UCHWAŁ ANTYSMOGOWYCH</vt:lpstr>
      <vt:lpstr>Plan prezentacji</vt:lpstr>
      <vt:lpstr>Urządzenia grzewcze - podział</vt:lpstr>
      <vt:lpstr>Urządzenia grzewcze – podział c.d.</vt:lpstr>
      <vt:lpstr>Proces spalania </vt:lpstr>
      <vt:lpstr>Kotły c.o.</vt:lpstr>
      <vt:lpstr>Kotły c.o. – definicja</vt:lpstr>
      <vt:lpstr>Kotły c.o. z ręcznym zasypem paliwa</vt:lpstr>
      <vt:lpstr>Kotły c.o. z ręcznym zasypem paliwa c.d. </vt:lpstr>
      <vt:lpstr>Kotły c.o. z automatycznym zasypem paliwa - rodzaje </vt:lpstr>
      <vt:lpstr>Kotły c.o. z automatycznym zasypem paliwa– rodzaje c.d. </vt:lpstr>
      <vt:lpstr>Kotły c.o. – efektywność energetyczna (etykietyzacja)</vt:lpstr>
      <vt:lpstr>Kotły c.o. – efektywność energetyczna (etykietyzacja) c.d.</vt:lpstr>
      <vt:lpstr>Kotły c.o. – baza EPREL</vt:lpstr>
      <vt:lpstr>Kotły c.o. – tabliczka znamionowa wymagania wg PN-EN 303-5:2012</vt:lpstr>
      <vt:lpstr>Kotły c.o. – tabliczka znamionowa wymagania wg PN-EN 303-5:2012 c.d.</vt:lpstr>
      <vt:lpstr>Kotły c.o. – norma vs. prawo</vt:lpstr>
      <vt:lpstr>Kotły c.o. – norma vs. prawo c.d. </vt:lpstr>
      <vt:lpstr>PN-EN 303-5:2021</vt:lpstr>
      <vt:lpstr>Prezentacja programu PowerPoint</vt:lpstr>
      <vt:lpstr>Kotły c.o. – skutki nieprawidłowej eksploatacji</vt:lpstr>
      <vt:lpstr>Kotły c.o. – skutki nieprawidłowej eksploatacji c.d.</vt:lpstr>
      <vt:lpstr>Kotły c.o. – skutki nieprawidłowej eksploatacji c.d.</vt:lpstr>
      <vt:lpstr>Dokumentacja techniczna urządzenia</vt:lpstr>
      <vt:lpstr>Dokumentacja techniczna urządzenia c.d.</vt:lpstr>
      <vt:lpstr>Dokumentacja techniczna urządzenia c.d.</vt:lpstr>
      <vt:lpstr>Dokumentacja techniczna urządzenia c.d.</vt:lpstr>
      <vt:lpstr>Przykładowa deklaracja CE dla kotła c.o.</vt:lpstr>
      <vt:lpstr>Spalanie odpadów</vt:lpstr>
      <vt:lpstr>Podstawowe wymagania techniczne  związane z odzyskiem energii z odpadów</vt:lpstr>
      <vt:lpstr>Podstawowe wymagania techniczne  związane z odzyskiem energii z odpadów c.d.</vt:lpstr>
      <vt:lpstr>Podstawowe wymagania techniczne  związane z odzyskiem energii z odpadów c.d.</vt:lpstr>
      <vt:lpstr>Przykłady instalacji spalania odpadów  w skali przemysłowej</vt:lpstr>
      <vt:lpstr>Spalanie odpadów komunalnych w skali przemysłowej  – instalacje w Polsce (stan na rok 2022)</vt:lpstr>
      <vt:lpstr>Przykłady instalacji spalania odpadów  w skali przemysłowej</vt:lpstr>
      <vt:lpstr>Zagrożenia emisyjne podczas spalania odpadów  w kotłach komunalnych – płyty drewnopochodne</vt:lpstr>
      <vt:lpstr>Zagrożenia emisyjne podczas spalania odpadów  w kotłach komunalnych – płyty drewnopochodne c.d.</vt:lpstr>
      <vt:lpstr>Zagrożenia emisyjne podczas spalania odpadów  w kotłach komunalnych – odpady gumowe</vt:lpstr>
      <vt:lpstr>Zagrożenia emisyjne podczas spalania odpadów  w kotłach komunalnych – odpady gumowe c.d.</vt:lpstr>
      <vt:lpstr>Wymagania dot. kotłów c.o. </vt:lpstr>
      <vt:lpstr>Urządzenia grzewcze, oznaczenia-dokumentacja</vt:lpstr>
      <vt:lpstr>Sprawozdanie z badań – PN-EN 303-5</vt:lpstr>
      <vt:lpstr>Sprawozdanie</vt:lpstr>
      <vt:lpstr>Sprawozdanie c.d.</vt:lpstr>
      <vt:lpstr>Sprawozdanie c.d.</vt:lpstr>
      <vt:lpstr>Sprawozdanie c.d.</vt:lpstr>
      <vt:lpstr>Wymagania „ekoprojektu” dot. kotłów c.o.</vt:lpstr>
      <vt:lpstr>Wymagania „ekoprojektu” dot. kotłów c.o.</vt:lpstr>
      <vt:lpstr>Wymagania „ekoprojektu” dot. kotłów c.o.</vt:lpstr>
      <vt:lpstr>Wymagania „ekoprojektu” dot. kotłów c.o.</vt:lpstr>
      <vt:lpstr>Wymagania „ekoprojektu” dot. kotłów c.o.</vt:lpstr>
      <vt:lpstr>Wymagania „ekoprojektu” dot. kotłów c.o.</vt:lpstr>
      <vt:lpstr>Miejscowe Ogrzewacze Pomieszczeń MOP</vt:lpstr>
      <vt:lpstr>Miejscowe ogrzewacze pomieszczeń inne rodzaje c.d.</vt:lpstr>
      <vt:lpstr>Miejscowe ogrzewacze pomieszczeń inne rodzaje c.d.</vt:lpstr>
      <vt:lpstr>Miejscowe ogrzewacze pomieszczeń inne rodzaje c.d.</vt:lpstr>
      <vt:lpstr>Miejscowe ogrzewacze pomieszczeń inne rodzaje c.d.</vt:lpstr>
      <vt:lpstr>Miejscowe ogrzewacze pomieszczeń - definicja</vt:lpstr>
      <vt:lpstr>Miejscowe ogrzewacze pomieszczeń – kominek z otwartą komorą spalania</vt:lpstr>
      <vt:lpstr>Miejscowe ogrzewacze pomieszczeń – kominek z zamkniętą komorą spalania</vt:lpstr>
      <vt:lpstr>Urządzenia grzewcze – „Uchwała Antysmogowa”</vt:lpstr>
      <vt:lpstr>MOP – wymagania „ekoprojektu”</vt:lpstr>
      <vt:lpstr>MOP – wymagania „ekoprojektu”</vt:lpstr>
      <vt:lpstr>MOP – wymagania „ekoprojektu”</vt:lpstr>
      <vt:lpstr>MOP – wymagania „ekoprojektu”</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wymagania „ekoprojektu” c.d.</vt:lpstr>
      <vt:lpstr>MOP – efektywność energetyczna (etykietyzacja)</vt:lpstr>
      <vt:lpstr>MOP – efektywność energetyczna (etykietyzacja) c.d.</vt:lpstr>
      <vt:lpstr>MOP– baza EPREL</vt:lpstr>
      <vt:lpstr>Wymagania uchwał antysmogowych dot. miejscowych ogrzewaczy pomieszczeń</vt:lpstr>
      <vt:lpstr>Wymagania uchwał antysmogowych dot. miejscowych ogrzewaczy pomieszczeń pkt. 3.1.</vt:lpstr>
      <vt:lpstr>Wymagania uchwał antysmogowych dot. miejscowych ogrzewaczy pomieszczeń pkt. 3.2.</vt:lpstr>
      <vt:lpstr>Wymagania uchwał antysmogowych dot. miejscowych ogrzewaczy pomieszczeń pkt. 3.2. c.d.</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2022-07-01T09:43:18Z</dcterms:created>
  <dcterms:modified xsi:type="dcterms:W3CDTF">2022-12-15T08:40:46Z</dcterms:modified>
</cp:coreProperties>
</file>