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3" r:id="rId3"/>
    <p:sldId id="266" r:id="rId4"/>
    <p:sldId id="267" r:id="rId5"/>
    <p:sldId id="268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94" r:id="rId24"/>
    <p:sldId id="289" r:id="rId25"/>
    <p:sldId id="281" r:id="rId26"/>
    <p:sldId id="290" r:id="rId27"/>
    <p:sldId id="291" r:id="rId28"/>
    <p:sldId id="292" r:id="rId29"/>
    <p:sldId id="295" r:id="rId30"/>
    <p:sldId id="296" r:id="rId31"/>
    <p:sldId id="293" r:id="rId32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4E93F-10D6-4DE6-8984-CCE3FF20B906}" type="datetimeFigureOut">
              <a:rPr lang="pl-PL" smtClean="0"/>
              <a:t>20.01.2023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1FFF5-4F98-4914-8BEB-439A3DED6D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6001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20.01.2023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8226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20.01.2023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607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20.01.2023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84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20.01.2023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8811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20.01.2023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3631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20.01.2023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0202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20.01.2023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301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20.01.2023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298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20.01.2023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1817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20.01.2023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609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FF2-5E0F-4EB7-A586-4D928900507B}" type="datetimeFigureOut">
              <a:rPr lang="pl-PL" smtClean="0"/>
              <a:t>20.01.2023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812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A0FF2-5E0F-4EB7-A586-4D928900507B}" type="datetimeFigureOut">
              <a:rPr lang="pl-PL" smtClean="0"/>
              <a:t>20.01.2023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C1698-1FF1-4A13-A4F8-7AE7EF3327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832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882362"/>
            <a:ext cx="12192000" cy="966268"/>
          </a:xfrm>
        </p:spPr>
        <p:txBody>
          <a:bodyPr>
            <a:noAutofit/>
          </a:bodyPr>
          <a:lstStyle/>
          <a:p>
            <a:r>
              <a:rPr lang="pl-PL" sz="6600" b="1" dirty="0">
                <a:solidFill>
                  <a:schemeClr val="bg1"/>
                </a:solidFill>
              </a:rPr>
              <a:t>„Błękitno-zielone inicjatywy </a:t>
            </a:r>
            <a:r>
              <a:rPr lang="pl-PL" sz="6600" b="1" dirty="0" smtClean="0">
                <a:solidFill>
                  <a:schemeClr val="bg1"/>
                </a:solidFill>
              </a:rPr>
              <a:t/>
            </a:r>
            <a:br>
              <a:rPr lang="pl-PL" sz="6600" b="1" dirty="0" smtClean="0">
                <a:solidFill>
                  <a:schemeClr val="bg1"/>
                </a:solidFill>
              </a:rPr>
            </a:br>
            <a:r>
              <a:rPr lang="pl-PL" sz="6600" b="1" dirty="0" smtClean="0">
                <a:solidFill>
                  <a:schemeClr val="bg1"/>
                </a:solidFill>
              </a:rPr>
              <a:t>dla Wielkopolski”</a:t>
            </a:r>
            <a:endParaRPr lang="pl-PL" sz="6600" b="1" dirty="0">
              <a:solidFill>
                <a:schemeClr val="bg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5490567"/>
            <a:ext cx="12192000" cy="1655762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chemeClr val="bg1"/>
                </a:solidFill>
              </a:rPr>
              <a:t>Departament Korzystania i Informacji o Środowisku </a:t>
            </a:r>
            <a:r>
              <a:rPr lang="pl-PL" sz="2800" dirty="0" smtClean="0">
                <a:solidFill>
                  <a:schemeClr val="bg1"/>
                </a:solidFill>
              </a:rPr>
              <a:t>                                                         Urzędu </a:t>
            </a:r>
            <a:r>
              <a:rPr lang="pl-PL" sz="2800" dirty="0">
                <a:solidFill>
                  <a:schemeClr val="bg1"/>
                </a:solidFill>
              </a:rPr>
              <a:t>Marszałkowskiego Województwa Wielkopolskiego w Poznaniu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1745884" y="6442364"/>
            <a:ext cx="44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3865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33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>
                <a:solidFill>
                  <a:srgbClr val="1226AA"/>
                </a:solidFill>
              </a:rPr>
              <a:t>Przykłady działań, które mogą zostać </a:t>
            </a:r>
            <a:r>
              <a:rPr lang="pl-PL" sz="4000" b="1" dirty="0" smtClean="0">
                <a:solidFill>
                  <a:srgbClr val="1226AA"/>
                </a:solidFill>
              </a:rPr>
              <a:t>dofinansowane </a:t>
            </a:r>
            <a:br>
              <a:rPr lang="pl-PL" sz="4000" b="1" dirty="0" smtClean="0">
                <a:solidFill>
                  <a:srgbClr val="1226AA"/>
                </a:solidFill>
              </a:rPr>
            </a:br>
            <a:r>
              <a:rPr lang="pl-PL" sz="4000" b="1" dirty="0" smtClean="0">
                <a:solidFill>
                  <a:srgbClr val="1226AA"/>
                </a:solidFill>
              </a:rPr>
              <a:t>(ciąg dalszy):</a:t>
            </a:r>
            <a:endParaRPr lang="pl-PL" sz="4000" b="1" dirty="0">
              <a:solidFill>
                <a:srgbClr val="1226AA"/>
              </a:solidFill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2" y="6224858"/>
            <a:ext cx="2702187" cy="451635"/>
          </a:xfrm>
        </p:spPr>
      </p:pic>
      <p:sp>
        <p:nvSpPr>
          <p:cNvPr id="5" name="Prostokąt 4"/>
          <p:cNvSpPr/>
          <p:nvPr/>
        </p:nvSpPr>
        <p:spPr>
          <a:xfrm>
            <a:off x="1676400" y="6192982"/>
            <a:ext cx="9677399" cy="515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81" y="6241589"/>
            <a:ext cx="395785" cy="415231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086137" y="1876829"/>
            <a:ext cx="1085792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altLang="pl-PL" sz="2400" i="1" dirty="0" smtClean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l-PL" altLang="pl-PL" sz="2000" dirty="0" smtClean="0">
                <a:latin typeface="+mj-lt"/>
                <a:cs typeface="Times New Roman" panose="02020603050405020304" pitchFamily="18" charset="0"/>
              </a:rPr>
              <a:t>tereny </a:t>
            </a:r>
            <a:r>
              <a:rPr lang="pl-PL" altLang="pl-PL" sz="2000" dirty="0">
                <a:latin typeface="+mj-lt"/>
                <a:cs typeface="Times New Roman" panose="02020603050405020304" pitchFamily="18" charset="0"/>
              </a:rPr>
              <a:t>rekreacyjne/oazy zieleni</a:t>
            </a:r>
            <a:r>
              <a:rPr lang="pl-PL" altLang="pl-PL" sz="2000" dirty="0" smtClean="0">
                <a:latin typeface="+mj-lt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l-PL" altLang="pl-PL" sz="2000" dirty="0" smtClean="0">
                <a:latin typeface="+mj-lt"/>
                <a:cs typeface="Times New Roman" panose="02020603050405020304" pitchFamily="18" charset="0"/>
              </a:rPr>
              <a:t>tworzenie </a:t>
            </a:r>
            <a:r>
              <a:rPr lang="pl-PL" altLang="pl-PL" sz="2000" dirty="0">
                <a:latin typeface="+mj-lt"/>
                <a:cs typeface="Times New Roman" panose="02020603050405020304" pitchFamily="18" charset="0"/>
              </a:rPr>
              <a:t>wspólnych przestrzeni zielonych/rozwiązania w przestrzeni gminnej mające na celu </a:t>
            </a:r>
            <a:r>
              <a:rPr lang="pl-PL" altLang="pl-PL" sz="2000" dirty="0" smtClean="0">
                <a:latin typeface="+mj-lt"/>
                <a:cs typeface="Times New Roman" panose="02020603050405020304" pitchFamily="18" charset="0"/>
              </a:rPr>
              <a:t>zastępowanie utwardzonych </a:t>
            </a:r>
            <a:r>
              <a:rPr lang="pl-PL" altLang="pl-PL" sz="2000" dirty="0">
                <a:latin typeface="+mj-lt"/>
                <a:cs typeface="Times New Roman" panose="02020603050405020304" pitchFamily="18" charset="0"/>
              </a:rPr>
              <a:t>nawierzchni zielenią</a:t>
            </a:r>
            <a:r>
              <a:rPr lang="pl-PL" altLang="pl-PL" sz="2000" dirty="0" smtClean="0">
                <a:latin typeface="+mj-lt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l-PL" altLang="pl-PL" sz="2000" dirty="0" smtClean="0">
                <a:latin typeface="+mj-lt"/>
                <a:cs typeface="Times New Roman" panose="02020603050405020304" pitchFamily="18" charset="0"/>
              </a:rPr>
              <a:t>nasadzenia </a:t>
            </a:r>
            <a:r>
              <a:rPr lang="pl-PL" altLang="pl-PL" sz="2000" dirty="0">
                <a:latin typeface="+mj-lt"/>
                <a:cs typeface="Times New Roman" panose="02020603050405020304" pitchFamily="18" charset="0"/>
              </a:rPr>
              <a:t>starych (polskich) odmian drzew i </a:t>
            </a:r>
            <a:r>
              <a:rPr lang="pl-PL" altLang="pl-PL" sz="2000" dirty="0" smtClean="0">
                <a:latin typeface="+mj-lt"/>
                <a:cs typeface="Times New Roman" panose="02020603050405020304" pitchFamily="18" charset="0"/>
              </a:rPr>
              <a:t>krzewów;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l-PL" altLang="pl-PL" sz="2000" dirty="0" smtClean="0">
                <a:latin typeface="+mj-lt"/>
                <a:cs typeface="Times New Roman" panose="02020603050405020304" pitchFamily="18" charset="0"/>
              </a:rPr>
              <a:t>domki </a:t>
            </a:r>
            <a:r>
              <a:rPr lang="pl-PL" altLang="pl-PL" sz="2000" dirty="0">
                <a:latin typeface="+mj-lt"/>
                <a:cs typeface="Times New Roman" panose="02020603050405020304" pitchFamily="18" charset="0"/>
              </a:rPr>
              <a:t>dla owadów</a:t>
            </a:r>
            <a:r>
              <a:rPr lang="pl-PL" altLang="pl-PL" sz="2000" dirty="0" smtClean="0">
                <a:latin typeface="+mj-lt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l-PL" altLang="pl-PL" sz="2000" dirty="0" smtClean="0">
                <a:latin typeface="+mj-lt"/>
                <a:cs typeface="Times New Roman" panose="02020603050405020304" pitchFamily="18" charset="0"/>
              </a:rPr>
              <a:t>zielone </a:t>
            </a:r>
            <a:r>
              <a:rPr lang="pl-PL" altLang="pl-PL" sz="2000" dirty="0">
                <a:latin typeface="+mj-lt"/>
                <a:cs typeface="Times New Roman" panose="02020603050405020304" pitchFamily="18" charset="0"/>
              </a:rPr>
              <a:t>sale wykładowe</a:t>
            </a:r>
            <a:r>
              <a:rPr lang="pl-PL" altLang="pl-PL" sz="2000" dirty="0" smtClean="0">
                <a:latin typeface="+mj-lt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l-PL" altLang="pl-PL" sz="2000" dirty="0" smtClean="0">
                <a:latin typeface="+mj-lt"/>
                <a:cs typeface="Times New Roman" panose="02020603050405020304" pitchFamily="18" charset="0"/>
              </a:rPr>
              <a:t>rowery miejskie;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l-PL" altLang="pl-PL" sz="2000" dirty="0" smtClean="0">
                <a:latin typeface="+mj-lt"/>
                <a:cs typeface="Times New Roman" panose="02020603050405020304" pitchFamily="18" charset="0"/>
              </a:rPr>
              <a:t>stacje </a:t>
            </a:r>
            <a:r>
              <a:rPr lang="pl-PL" altLang="pl-PL" sz="2000" dirty="0">
                <a:latin typeface="+mj-lt"/>
                <a:cs typeface="Times New Roman" panose="02020603050405020304" pitchFamily="18" charset="0"/>
              </a:rPr>
              <a:t>ładowania samochodów </a:t>
            </a:r>
            <a:r>
              <a:rPr lang="pl-PL" altLang="pl-PL" sz="2000" dirty="0" smtClean="0">
                <a:latin typeface="+mj-lt"/>
                <a:cs typeface="Times New Roman" panose="02020603050405020304" pitchFamily="18" charset="0"/>
              </a:rPr>
              <a:t>elektrycznych;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l-PL" altLang="pl-PL" sz="2000" dirty="0">
                <a:latin typeface="+mj-lt"/>
                <a:cs typeface="Times New Roman" panose="02020603050405020304" pitchFamily="18" charset="0"/>
              </a:rPr>
              <a:t>i</a:t>
            </a:r>
            <a:r>
              <a:rPr lang="pl-PL" altLang="pl-PL" sz="2000" dirty="0" smtClean="0">
                <a:latin typeface="+mj-lt"/>
                <a:cs typeface="Times New Roman" panose="02020603050405020304" pitchFamily="18" charset="0"/>
              </a:rPr>
              <a:t>nstalacje wykorzystujące odnawialne </a:t>
            </a:r>
            <a:r>
              <a:rPr lang="pl-PL" altLang="pl-PL" sz="2000" dirty="0">
                <a:latin typeface="+mj-lt"/>
                <a:cs typeface="Times New Roman" panose="02020603050405020304" pitchFamily="18" charset="0"/>
              </a:rPr>
              <a:t>źródła </a:t>
            </a:r>
            <a:r>
              <a:rPr lang="pl-PL" altLang="pl-PL" sz="2000" dirty="0" smtClean="0">
                <a:latin typeface="+mj-lt"/>
                <a:cs typeface="Times New Roman" panose="02020603050405020304" pitchFamily="18" charset="0"/>
              </a:rPr>
              <a:t>energii.</a:t>
            </a:r>
            <a:endParaRPr lang="pl-PL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1745884" y="6442364"/>
            <a:ext cx="615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10.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569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pl-PL" b="1" dirty="0">
                <a:solidFill>
                  <a:srgbClr val="1226AA"/>
                </a:solidFill>
              </a:rPr>
              <a:t>Warunki udzielenia dofinansowania: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2" y="6224858"/>
            <a:ext cx="2702187" cy="451635"/>
          </a:xfrm>
        </p:spPr>
      </p:pic>
      <p:sp>
        <p:nvSpPr>
          <p:cNvPr id="5" name="Prostokąt 4"/>
          <p:cNvSpPr/>
          <p:nvPr/>
        </p:nvSpPr>
        <p:spPr>
          <a:xfrm>
            <a:off x="1676400" y="6192982"/>
            <a:ext cx="9677399" cy="515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81" y="6241589"/>
            <a:ext cx="395785" cy="415231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043548" y="1368382"/>
            <a:ext cx="11148452" cy="4509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B38"/>
              </a:buClr>
              <a:defRPr/>
            </a:pPr>
            <a:r>
              <a:rPr lang="pl-PL" sz="1600" u="sng" dirty="0">
                <a:latin typeface="+mj-lt"/>
                <a:cs typeface="Times New Roman" panose="02020603050405020304" pitchFamily="18" charset="0"/>
              </a:rPr>
              <a:t>Wnioskodawca ma prawo złożyć </a:t>
            </a:r>
            <a:r>
              <a:rPr lang="pl-PL" sz="1600" b="1" u="sng" dirty="0">
                <a:latin typeface="+mj-lt"/>
                <a:cs typeface="Times New Roman" panose="02020603050405020304" pitchFamily="18" charset="0"/>
              </a:rPr>
              <a:t>jeden wniosek.</a:t>
            </a:r>
            <a:r>
              <a:rPr lang="pl-PL" altLang="pl-PL" sz="1600" u="sng" dirty="0">
                <a:latin typeface="+mj-lt"/>
                <a:cs typeface="Times New Roman" panose="02020603050405020304" pitchFamily="18" charset="0"/>
              </a:rPr>
              <a:t> </a:t>
            </a:r>
            <a:endParaRPr lang="pl-PL" altLang="pl-PL" sz="1600" dirty="0" smtClean="0">
              <a:latin typeface="+mj-lt"/>
              <a:cs typeface="Times New Roman" panose="02020603050405020304" pitchFamily="18" charset="0"/>
            </a:endParaRPr>
          </a:p>
          <a:p>
            <a:pPr algn="just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B38"/>
              </a:buClr>
              <a:defRPr/>
            </a:pPr>
            <a:r>
              <a:rPr lang="pl-PL" altLang="pl-PL" sz="1600" dirty="0" smtClean="0">
                <a:latin typeface="+mj-lt"/>
                <a:cs typeface="Times New Roman" panose="02020603050405020304" pitchFamily="18" charset="0"/>
              </a:rPr>
              <a:t>Przedsięwzięcie </a:t>
            </a:r>
            <a:r>
              <a:rPr lang="pl-PL" altLang="pl-PL" sz="1600" dirty="0">
                <a:latin typeface="+mj-lt"/>
                <a:cs typeface="Times New Roman" panose="02020603050405020304" pitchFamily="18" charset="0"/>
              </a:rPr>
              <a:t>objęte wnioskiem może być współfinansowane z innych środków, za </a:t>
            </a:r>
            <a:r>
              <a:rPr lang="pl-PL" altLang="pl-PL" sz="1600" dirty="0" smtClean="0">
                <a:latin typeface="+mj-lt"/>
                <a:cs typeface="Times New Roman" panose="02020603050405020304" pitchFamily="18" charset="0"/>
              </a:rPr>
              <a:t>wyjątkiem:</a:t>
            </a:r>
          </a:p>
          <a:p>
            <a:pPr marL="342900" indent="-342900" algn="just" defTabSz="91440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pl-PL" altLang="pl-PL" sz="1600" dirty="0" smtClean="0">
                <a:latin typeface="+mj-lt"/>
                <a:cs typeface="Times New Roman" panose="02020603050405020304" pitchFamily="18" charset="0"/>
              </a:rPr>
              <a:t>środków europejskich,</a:t>
            </a:r>
          </a:p>
          <a:p>
            <a:pPr marL="342900" indent="-342900" algn="just" defTabSz="91440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pl-PL" altLang="pl-PL" sz="1600" dirty="0" smtClean="0">
                <a:latin typeface="+mj-lt"/>
                <a:cs typeface="Times New Roman" panose="02020603050405020304" pitchFamily="18" charset="0"/>
              </a:rPr>
              <a:t>środków otrzymanych z konkursów/programów organizowanych przez Urząd Marszałkowski Województwa Wielkopolskiego.</a:t>
            </a:r>
          </a:p>
          <a:p>
            <a:pPr algn="just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B38"/>
              </a:buClr>
              <a:defRPr/>
            </a:pPr>
            <a:endParaRPr lang="pl-PL" altLang="pl-PL" sz="160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pPr algn="just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B38"/>
              </a:buClr>
              <a:defRPr/>
            </a:pPr>
            <a:r>
              <a:rPr lang="pl-PL" altLang="pl-PL" sz="16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Maksymalna </a:t>
            </a:r>
            <a:r>
              <a:rPr lang="pl-PL" altLang="pl-PL" sz="16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kwota dofinansowania przedsięwzięcia przez Województwo Wielkopolskie wynosi </a:t>
            </a:r>
            <a:r>
              <a:rPr lang="pl-PL" altLang="pl-PL" sz="16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100 </a:t>
            </a:r>
            <a:r>
              <a:rPr lang="pl-PL" altLang="pl-PL" sz="16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000,00 zł</a:t>
            </a:r>
            <a:r>
              <a:rPr lang="pl-PL" altLang="pl-PL" sz="16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, jednak nie więcej </a:t>
            </a:r>
            <a:br>
              <a:rPr lang="pl-PL" altLang="pl-PL" sz="16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</a:br>
            <a:r>
              <a:rPr lang="pl-PL" altLang="pl-PL" sz="16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niż </a:t>
            </a:r>
            <a:r>
              <a:rPr lang="pl-PL" altLang="pl-PL" sz="16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9</a:t>
            </a:r>
            <a:r>
              <a:rPr lang="pl-PL" altLang="pl-PL" sz="16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0</a:t>
            </a:r>
            <a:r>
              <a:rPr lang="pl-PL" altLang="pl-PL" sz="16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%</a:t>
            </a:r>
            <a:r>
              <a:rPr lang="pl-PL" altLang="pl-PL" sz="16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łącznej puli kosztów kwalifikowalnych przedsięwzięcia wskazanych we </a:t>
            </a:r>
            <a:r>
              <a:rPr lang="pl-PL" altLang="pl-PL" sz="16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wniosku. </a:t>
            </a:r>
            <a:r>
              <a:rPr lang="pl-PL" altLang="pl-PL" sz="16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Pozostałe środki muszą być zabezpieczone przez Wnioskodawcę, przy założeniu, że dopuszcza się możliwość współfinansowania przedsięwzięcia z innych źródeł, przy czym minimalny wkład finansowy Wnioskodawcy nie może być mniejszy niż </a:t>
            </a:r>
            <a:r>
              <a:rPr lang="pl-PL" altLang="pl-PL" sz="16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1</a:t>
            </a:r>
            <a:r>
              <a:rPr lang="pl-PL" altLang="pl-PL" sz="16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0</a:t>
            </a:r>
            <a:r>
              <a:rPr lang="pl-PL" altLang="pl-PL" sz="16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%.</a:t>
            </a:r>
          </a:p>
          <a:p>
            <a:pPr lvl="0" algn="just">
              <a:lnSpc>
                <a:spcPct val="107000"/>
              </a:lnSpc>
            </a:pPr>
            <a:r>
              <a:rPr lang="pl-PL" sz="1600" b="1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Kwotę dotacji celowej zawartą we wniosku o dofinansowanie należy określić w pełnych złotych</a:t>
            </a:r>
            <a:r>
              <a:rPr lang="pl-PL" sz="1600" b="1" dirty="0" smtClean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07000"/>
              </a:lnSpc>
            </a:pPr>
            <a:endParaRPr lang="pl-PL" sz="1600" b="1" dirty="0">
              <a:solidFill>
                <a:prstClr val="black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B38"/>
              </a:buClr>
              <a:defRPr/>
            </a:pPr>
            <a:r>
              <a:rPr lang="pl-PL" altLang="pl-PL" sz="16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Wnioskodawcy, których przedsięwzięcia zostaną wyłonione w ramach Programu, uzyskają pomoc finansową  w formie  </a:t>
            </a:r>
            <a:r>
              <a:rPr lang="pl-PL" altLang="pl-PL" sz="16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dotacji  celowej </a:t>
            </a:r>
          </a:p>
          <a:p>
            <a:pPr lvl="0" algn="just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B38"/>
              </a:buClr>
              <a:defRPr/>
            </a:pPr>
            <a:r>
              <a:rPr lang="pl-PL" altLang="pl-PL" sz="16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z budżetu Województwa Wielkopolskiego. </a:t>
            </a:r>
          </a:p>
          <a:p>
            <a:pPr lvl="0" algn="just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pl-PL" altLang="pl-PL" sz="16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Wydatkowanie środków z dotacji może nastąpić wyłącznie po dacie zawarcia </a:t>
            </a:r>
            <a:r>
              <a:rPr lang="pl-PL" altLang="pl-PL" sz="160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umowy </a:t>
            </a:r>
            <a:r>
              <a:rPr lang="pl-PL" altLang="pl-PL" sz="160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z </a:t>
            </a:r>
            <a:r>
              <a:rPr lang="pl-PL" altLang="pl-PL" sz="16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Województwem  Wielkopolskim, natomiast wydatkowanie wkładu własnego może nastąpić przed dniem podpisania umowy, jednak nie wcześniej niż po dniu złożenia wniosku. </a:t>
            </a:r>
          </a:p>
          <a:p>
            <a:pPr lvl="0" algn="just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defRPr/>
            </a:pPr>
            <a:endParaRPr lang="pl-PL" altLang="pl-PL" sz="160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1745884" y="6442364"/>
            <a:ext cx="615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11.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565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817" y="-16933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pl-PL" b="1" dirty="0">
                <a:solidFill>
                  <a:srgbClr val="1226AA"/>
                </a:solidFill>
              </a:rPr>
              <a:t>Warunki udzielenia dofinansowania: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2" y="6224858"/>
            <a:ext cx="2702187" cy="451635"/>
          </a:xfrm>
        </p:spPr>
      </p:pic>
      <p:sp>
        <p:nvSpPr>
          <p:cNvPr id="5" name="Prostokąt 4"/>
          <p:cNvSpPr/>
          <p:nvPr/>
        </p:nvSpPr>
        <p:spPr>
          <a:xfrm>
            <a:off x="1676400" y="6192982"/>
            <a:ext cx="9677399" cy="515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81" y="6241589"/>
            <a:ext cx="395785" cy="415231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22464" y="1665168"/>
            <a:ext cx="11018522" cy="4788131"/>
          </a:xfrm>
          <a:prstGeom prst="rect">
            <a:avLst/>
          </a:prstGeom>
        </p:spPr>
        <p:txBody>
          <a:bodyPr anchor="ctr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l-PL" altLang="pl-PL" sz="1800" dirty="0" smtClean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altLang="pl-PL" sz="1800" dirty="0" smtClean="0">
              <a:latin typeface="+mj-lt"/>
              <a:cs typeface="Times New Roman" panose="02020603050405020304" pitchFamily="18" charset="0"/>
            </a:endParaRPr>
          </a:p>
          <a:p>
            <a:pPr marL="0" lvl="0" indent="0" algn="just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l-PL" altLang="pl-PL" sz="1800" dirty="0">
              <a:latin typeface="+mj-lt"/>
              <a:cs typeface="Times New Roman" panose="02020603050405020304" pitchFamily="18" charset="0"/>
            </a:endParaRPr>
          </a:p>
          <a:p>
            <a:pPr marL="0" lvl="0" indent="0" algn="just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pl-PL" altLang="pl-PL" sz="18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Trwałość </a:t>
            </a:r>
            <a:r>
              <a:rPr lang="pl-PL" altLang="pl-PL" sz="18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przedsięwzięcia </a:t>
            </a:r>
            <a:r>
              <a:rPr lang="pl-PL" altLang="pl-PL" sz="18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nie</a:t>
            </a:r>
            <a:r>
              <a:rPr lang="pl-PL" altLang="pl-PL" sz="18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pl-PL" altLang="pl-PL" sz="18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może</a:t>
            </a:r>
            <a:r>
              <a:rPr lang="pl-PL" altLang="pl-PL" sz="18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być krótsza niż </a:t>
            </a:r>
            <a:r>
              <a:rPr lang="pl-PL" altLang="pl-PL" sz="18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5 lat </a:t>
            </a:r>
            <a:r>
              <a:rPr lang="pl-PL" altLang="pl-PL" sz="18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od dnia zaakceptowania sprawozdania końcowego </a:t>
            </a:r>
            <a:br>
              <a:rPr lang="pl-PL" altLang="pl-PL" sz="18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</a:br>
            <a:r>
              <a:rPr lang="pl-PL" altLang="pl-PL" sz="18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z wykonania przedsięwzięcia. W przypadku niespełnienia tego warunku, udzielona dotacja będzie podlegać zwrotowi proporcjonalnie do stwierdzonych naruszeń w tym </a:t>
            </a:r>
            <a:r>
              <a:rPr lang="pl-PL" altLang="pl-PL" sz="18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zakresie</a:t>
            </a:r>
            <a:r>
              <a:rPr lang="pl-PL" altLang="pl-PL" sz="18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pl-PL" altLang="pl-PL" sz="180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pPr marL="0" lvl="0" indent="0" algn="just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pl-PL" altLang="pl-PL" sz="18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pl-PL" altLang="pl-PL" sz="1800" dirty="0">
              <a:latin typeface="+mj-lt"/>
              <a:cs typeface="Times New Roman" panose="02020603050405020304" pitchFamily="18" charset="0"/>
            </a:endParaRPr>
          </a:p>
          <a:p>
            <a:pPr marL="0" lvl="0" indent="0" algn="just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pl-PL" altLang="pl-PL" sz="18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W </a:t>
            </a:r>
            <a:r>
              <a:rPr lang="pl-PL" altLang="pl-PL" sz="18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przypadku gdy przedsięwzięcie jest związane z nieruchomością, do naboru zgłoszone mogą być jedynie przedsięwzięcia realizowane </a:t>
            </a:r>
            <a:r>
              <a:rPr lang="pl-PL" altLang="pl-PL" sz="18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na nieruchomości</a:t>
            </a:r>
            <a:r>
              <a:rPr lang="pl-PL" altLang="pl-PL" sz="18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, do której Wnioskodawca ma tytuł prawny co najmniej </a:t>
            </a:r>
            <a:br>
              <a:rPr lang="pl-PL" altLang="pl-PL" sz="18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</a:br>
            <a:r>
              <a:rPr lang="pl-PL" altLang="pl-PL" sz="18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do </a:t>
            </a:r>
            <a:r>
              <a:rPr lang="pl-PL" altLang="pl-PL" sz="18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31 grudnia </a:t>
            </a:r>
            <a:r>
              <a:rPr lang="pl-PL" altLang="pl-PL" sz="18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2028 roku</a:t>
            </a:r>
            <a:r>
              <a:rPr lang="pl-PL" altLang="pl-PL" sz="18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pl-PL" altLang="pl-PL" sz="18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lub na czas nieokreślony.</a:t>
            </a:r>
          </a:p>
          <a:p>
            <a:pPr marL="0" lvl="0" indent="0" algn="just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l-PL" altLang="pl-PL" sz="18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altLang="pl-PL" sz="1800" b="1" dirty="0">
                <a:latin typeface="+mj-lt"/>
                <a:cs typeface="Times New Roman" panose="02020603050405020304" pitchFamily="18" charset="0"/>
              </a:rPr>
              <a:t>Dotacja może być wykorzystana wyłącznie na wydatki inwestycyjne związane z realizowanym przedsięwzięciem</a:t>
            </a:r>
            <a:r>
              <a:rPr lang="pl-PL" altLang="pl-PL" sz="1800" dirty="0">
                <a:latin typeface="+mj-lt"/>
                <a:cs typeface="Times New Roman" panose="02020603050405020304" pitchFamily="18" charset="0"/>
              </a:rPr>
              <a:t>.  Całkowite bądź częściowe niespełnienie tego warunku stanowić będzie podstawę zwrotu dotacji w odpowiednim zakresie. Wkład własny może </a:t>
            </a:r>
            <a:r>
              <a:rPr lang="pl-PL" altLang="pl-PL" sz="1800" dirty="0" smtClean="0">
                <a:latin typeface="+mj-lt"/>
                <a:cs typeface="Times New Roman" panose="02020603050405020304" pitchFamily="18" charset="0"/>
              </a:rPr>
              <a:t>być </a:t>
            </a:r>
            <a:r>
              <a:rPr lang="pl-PL" altLang="pl-PL" sz="1800" dirty="0">
                <a:latin typeface="+mj-lt"/>
                <a:cs typeface="Times New Roman" panose="02020603050405020304" pitchFamily="18" charset="0"/>
              </a:rPr>
              <a:t>wydatkowany z wydatków bieżących i/lub inwestycyjnych.</a:t>
            </a:r>
            <a:endParaRPr lang="pl-PL" altLang="pl-PL" sz="1400" dirty="0">
              <a:latin typeface="+mj-lt"/>
            </a:endParaRPr>
          </a:p>
          <a:p>
            <a:pPr>
              <a:buFontTx/>
              <a:buNone/>
            </a:pPr>
            <a:endParaRPr lang="pl-PL" altLang="pl-PL" sz="1400" dirty="0">
              <a:latin typeface="+mj-lt"/>
            </a:endParaRPr>
          </a:p>
          <a:p>
            <a:pPr marL="0" lvl="0" indent="0" algn="just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l-PL" altLang="pl-PL" sz="18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pl-PL" altLang="pl-PL" sz="1400" dirty="0" smtClean="0">
              <a:latin typeface="+mj-lt"/>
            </a:endParaRPr>
          </a:p>
          <a:p>
            <a:pPr>
              <a:buFontTx/>
              <a:buNone/>
            </a:pPr>
            <a:endParaRPr lang="pl-PL" altLang="pl-PL" sz="1400" dirty="0" smtClean="0">
              <a:latin typeface="+mj-lt"/>
            </a:endParaRPr>
          </a:p>
          <a:p>
            <a:pPr>
              <a:buFontTx/>
              <a:buNone/>
            </a:pPr>
            <a:endParaRPr lang="pl-PL" altLang="pl-PL" sz="1400" dirty="0" smtClean="0">
              <a:latin typeface="+mj-lt"/>
            </a:endParaRPr>
          </a:p>
          <a:p>
            <a:pPr>
              <a:buFontTx/>
              <a:buNone/>
            </a:pPr>
            <a:endParaRPr lang="pl-PL" altLang="pl-PL" sz="1400" b="1" dirty="0" smtClean="0">
              <a:latin typeface="+mj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1745884" y="6442364"/>
            <a:ext cx="615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12.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992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16933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pl-PL" b="1" dirty="0">
                <a:solidFill>
                  <a:srgbClr val="1226AA"/>
                </a:solidFill>
              </a:rPr>
              <a:t>Kwalifikowalność kosztów: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2" y="6224858"/>
            <a:ext cx="2702187" cy="451635"/>
          </a:xfrm>
        </p:spPr>
      </p:pic>
      <p:sp>
        <p:nvSpPr>
          <p:cNvPr id="5" name="Prostokąt 4"/>
          <p:cNvSpPr/>
          <p:nvPr/>
        </p:nvSpPr>
        <p:spPr>
          <a:xfrm>
            <a:off x="1676400" y="6192982"/>
            <a:ext cx="9677399" cy="515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81" y="6241589"/>
            <a:ext cx="395785" cy="415231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100667" y="1623955"/>
            <a:ext cx="11091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l-PL" altLang="pl-PL" b="1" dirty="0">
                <a:latin typeface="+mj-lt"/>
                <a:cs typeface="Times New Roman" panose="02020603050405020304" pitchFamily="18" charset="0"/>
              </a:rPr>
              <a:t>Koszty kwalifikowalne to koszty przedsięwzięcia, które zostaną sfinansowane ze środków dotacji celowej </a:t>
            </a:r>
            <a:r>
              <a:rPr lang="pl-PL" altLang="pl-PL" b="1" dirty="0" smtClean="0">
                <a:latin typeface="+mj-lt"/>
                <a:cs typeface="Times New Roman" panose="02020603050405020304" pitchFamily="18" charset="0"/>
              </a:rPr>
              <a:t>                                            i </a:t>
            </a:r>
            <a:r>
              <a:rPr lang="pl-PL" altLang="pl-PL" b="1" dirty="0">
                <a:latin typeface="+mj-lt"/>
                <a:cs typeface="Times New Roman" panose="02020603050405020304" pitchFamily="18" charset="0"/>
              </a:rPr>
              <a:t>z wkładu własnego Wnioskodawcy oraz określone w załączniku rzeczowo – finansowym do umowy</a:t>
            </a:r>
            <a:r>
              <a:rPr lang="pl-PL" altLang="pl-PL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pl-PL" altLang="pl-PL" dirty="0">
                <a:latin typeface="+mj-lt"/>
                <a:cs typeface="Times New Roman" panose="02020603050405020304" pitchFamily="18" charset="0"/>
              </a:rPr>
              <a:t>Koszty kwalifikowalne obejmują m. in</a:t>
            </a:r>
            <a:r>
              <a:rPr lang="pl-PL" altLang="pl-PL" dirty="0" smtClean="0">
                <a:latin typeface="+mj-lt"/>
                <a:cs typeface="Times New Roman" panose="02020603050405020304" pitchFamily="18" charset="0"/>
              </a:rPr>
              <a:t>. (nie jest to katalog zamknięty a jedynie przykładowy):</a:t>
            </a:r>
            <a:endParaRPr lang="pl-PL" altLang="pl-PL" dirty="0">
              <a:latin typeface="+mj-lt"/>
              <a:cs typeface="Times New Roman" panose="02020603050405020304" pitchFamily="18" charset="0"/>
            </a:endParaRPr>
          </a:p>
          <a:p>
            <a:endParaRPr lang="pl-PL" dirty="0">
              <a:latin typeface="+mj-lt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100667" y="2856162"/>
            <a:ext cx="112101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pl-PL" altLang="pl-PL" dirty="0" smtClean="0">
                <a:latin typeface="+mj-lt"/>
              </a:rPr>
              <a:t> </a:t>
            </a:r>
            <a:r>
              <a:rPr lang="pl-PL" altLang="pl-PL" dirty="0">
                <a:latin typeface="+mj-lt"/>
                <a:cs typeface="Times New Roman" panose="02020603050405020304" pitchFamily="18" charset="0"/>
              </a:rPr>
              <a:t>wykonanie usług </a:t>
            </a:r>
            <a:r>
              <a:rPr lang="pl-PL" altLang="pl-PL" dirty="0" smtClean="0">
                <a:latin typeface="+mj-lt"/>
                <a:cs typeface="Times New Roman" panose="02020603050405020304" pitchFamily="18" charset="0"/>
              </a:rPr>
              <a:t>budowlanych;</a:t>
            </a:r>
            <a:endParaRPr lang="pl-PL" altLang="pl-PL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pl-PL" altLang="pl-PL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pl-PL" altLang="pl-PL" dirty="0">
                <a:latin typeface="+mj-lt"/>
                <a:cs typeface="Times New Roman" panose="02020603050405020304" pitchFamily="18" charset="0"/>
              </a:rPr>
              <a:t>zakup materiałów </a:t>
            </a:r>
            <a:r>
              <a:rPr lang="pl-PL" altLang="pl-PL" dirty="0" smtClean="0">
                <a:latin typeface="+mj-lt"/>
                <a:cs typeface="Times New Roman" panose="02020603050405020304" pitchFamily="18" charset="0"/>
              </a:rPr>
              <a:t>budowlanych;</a:t>
            </a:r>
            <a:endParaRPr lang="pl-PL" altLang="pl-PL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pl-PL" altLang="pl-PL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pl-PL" altLang="pl-PL" dirty="0">
                <a:latin typeface="+mj-lt"/>
                <a:cs typeface="Times New Roman" panose="02020603050405020304" pitchFamily="18" charset="0"/>
              </a:rPr>
              <a:t>zakup sadzonek drzew, krzewów oraz innej </a:t>
            </a:r>
            <a:r>
              <a:rPr lang="pl-PL" altLang="pl-PL" dirty="0" smtClean="0">
                <a:latin typeface="+mj-lt"/>
                <a:cs typeface="Times New Roman" panose="02020603050405020304" pitchFamily="18" charset="0"/>
              </a:rPr>
              <a:t>roślinności;</a:t>
            </a:r>
            <a:endParaRPr lang="pl-PL" altLang="pl-PL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pl-PL" altLang="pl-PL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pl-PL" altLang="pl-PL" dirty="0">
                <a:latin typeface="+mj-lt"/>
                <a:cs typeface="Times New Roman" panose="02020603050405020304" pitchFamily="18" charset="0"/>
              </a:rPr>
              <a:t>zakup materiałów </a:t>
            </a:r>
            <a:r>
              <a:rPr lang="pl-PL" altLang="pl-PL" dirty="0" smtClean="0">
                <a:latin typeface="+mj-lt"/>
                <a:cs typeface="Times New Roman" panose="02020603050405020304" pitchFamily="18" charset="0"/>
              </a:rPr>
              <a:t>ogrodniczych;</a:t>
            </a:r>
            <a:endParaRPr lang="pl-PL" altLang="pl-PL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pl-PL" altLang="pl-PL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pl-PL" altLang="pl-PL" dirty="0">
                <a:latin typeface="+mj-lt"/>
                <a:cs typeface="Times New Roman" panose="02020603050405020304" pitchFamily="18" charset="0"/>
              </a:rPr>
              <a:t>wykonanie systemów rozprowadzających wodę i nawadniających wraz ze </a:t>
            </a:r>
            <a:r>
              <a:rPr lang="pl-PL" altLang="pl-PL" dirty="0" smtClean="0">
                <a:latin typeface="+mj-lt"/>
                <a:cs typeface="Times New Roman" panose="02020603050405020304" pitchFamily="18" charset="0"/>
              </a:rPr>
              <a:t>sterownikami;</a:t>
            </a:r>
            <a:endParaRPr lang="pl-PL" altLang="pl-PL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pl-PL" altLang="pl-PL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pl-PL" altLang="pl-PL" dirty="0">
                <a:latin typeface="+mj-lt"/>
                <a:cs typeface="Times New Roman" panose="02020603050405020304" pitchFamily="18" charset="0"/>
              </a:rPr>
              <a:t>zakup materiałów do wykonania systemów rozprowadzających wodę i nawadniających wraz ze </a:t>
            </a:r>
            <a:r>
              <a:rPr lang="pl-PL" altLang="pl-PL" dirty="0" smtClean="0">
                <a:latin typeface="+mj-lt"/>
                <a:cs typeface="Times New Roman" panose="02020603050405020304" pitchFamily="18" charset="0"/>
              </a:rPr>
              <a:t>sterownikami;</a:t>
            </a:r>
            <a:endParaRPr lang="pl-PL" altLang="pl-PL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pl-PL" altLang="pl-PL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pl-PL" altLang="pl-PL" dirty="0">
                <a:latin typeface="+mj-lt"/>
                <a:cs typeface="Times New Roman" panose="02020603050405020304" pitchFamily="18" charset="0"/>
              </a:rPr>
              <a:t>zakup i montaż zbiornika magazynującego </a:t>
            </a:r>
            <a:r>
              <a:rPr lang="pl-PL" altLang="pl-PL" dirty="0" smtClean="0">
                <a:latin typeface="+mj-lt"/>
                <a:cs typeface="Times New Roman" panose="02020603050405020304" pitchFamily="18" charset="0"/>
              </a:rPr>
              <a:t>wodę;</a:t>
            </a:r>
            <a:endParaRPr lang="pl-PL" altLang="pl-PL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pl-PL" altLang="pl-PL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pl-PL" altLang="pl-PL" dirty="0">
                <a:latin typeface="+mj-lt"/>
                <a:cs typeface="Times New Roman" panose="02020603050405020304" pitchFamily="18" charset="0"/>
              </a:rPr>
              <a:t>zakup i montaż wyposażenia placu </a:t>
            </a:r>
            <a:r>
              <a:rPr lang="pl-PL" altLang="pl-PL" dirty="0" smtClean="0">
                <a:latin typeface="+mj-lt"/>
                <a:cs typeface="Times New Roman" panose="02020603050405020304" pitchFamily="18" charset="0"/>
              </a:rPr>
              <a:t>zabaw;</a:t>
            </a:r>
            <a:endParaRPr lang="pl-PL" altLang="pl-PL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pl-PL" altLang="pl-PL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pl-PL" altLang="pl-PL" dirty="0">
                <a:latin typeface="+mj-lt"/>
                <a:cs typeface="Times New Roman" panose="02020603050405020304" pitchFamily="18" charset="0"/>
              </a:rPr>
              <a:t>zakup wyposażenia wybiegu dla </a:t>
            </a:r>
            <a:r>
              <a:rPr lang="pl-PL" altLang="pl-PL" dirty="0" smtClean="0">
                <a:latin typeface="+mj-lt"/>
                <a:cs typeface="Times New Roman" panose="02020603050405020304" pitchFamily="18" charset="0"/>
              </a:rPr>
              <a:t>psów/kotów;</a:t>
            </a:r>
            <a:endParaRPr lang="pl-PL" altLang="pl-PL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1745884" y="6442364"/>
            <a:ext cx="615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13.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251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pl-PL" b="1" dirty="0">
                <a:solidFill>
                  <a:srgbClr val="1226AA"/>
                </a:solidFill>
              </a:rPr>
              <a:t>Kwalifikowalność </a:t>
            </a:r>
            <a:r>
              <a:rPr lang="pl-PL" b="1" dirty="0" smtClean="0">
                <a:solidFill>
                  <a:srgbClr val="1226AA"/>
                </a:solidFill>
              </a:rPr>
              <a:t>kosztów – ciąg dalszy:</a:t>
            </a:r>
            <a:endParaRPr lang="pl-PL" b="1" dirty="0">
              <a:solidFill>
                <a:srgbClr val="1226AA"/>
              </a:solidFill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2" y="6224858"/>
            <a:ext cx="2702187" cy="451635"/>
          </a:xfrm>
        </p:spPr>
      </p:pic>
      <p:sp>
        <p:nvSpPr>
          <p:cNvPr id="5" name="Prostokąt 4"/>
          <p:cNvSpPr/>
          <p:nvPr/>
        </p:nvSpPr>
        <p:spPr>
          <a:xfrm>
            <a:off x="1676400" y="6192982"/>
            <a:ext cx="9677399" cy="515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81" y="6241589"/>
            <a:ext cx="395785" cy="415231"/>
          </a:xfrm>
          <a:prstGeom prst="rect">
            <a:avLst/>
          </a:prstGeom>
        </p:spPr>
      </p:pic>
      <p:sp>
        <p:nvSpPr>
          <p:cNvPr id="12" name="Symbol zastępczy zawartości 4"/>
          <p:cNvSpPr txBox="1">
            <a:spLocks/>
          </p:cNvSpPr>
          <p:nvPr/>
        </p:nvSpPr>
        <p:spPr>
          <a:xfrm>
            <a:off x="1047243" y="1827334"/>
            <a:ext cx="11144757" cy="5030666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pl-PL" altLang="pl-PL" sz="1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pl-PL" altLang="pl-PL" sz="1600" b="1" dirty="0" smtClean="0">
                <a:latin typeface="+mj-lt"/>
                <a:cs typeface="Times New Roman" panose="02020603050405020304" pitchFamily="18" charset="0"/>
              </a:rPr>
              <a:t>zakup innych uzasadnionych materiałów, towarów oraz wykonanie innych uzasadnionych usług bezpośrednio związanych                                       z realizacją zadania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pl-PL" altLang="pl-PL" sz="1600" dirty="0" smtClean="0">
                <a:latin typeface="+mj-lt"/>
                <a:cs typeface="Times New Roman" panose="02020603050405020304" pitchFamily="18" charset="0"/>
              </a:rPr>
              <a:t> zakup rowerów miejskich/stojaków na rowery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pl-PL" altLang="pl-PL" sz="1600" dirty="0" smtClean="0">
                <a:latin typeface="+mj-lt"/>
                <a:cs typeface="Times New Roman" panose="02020603050405020304" pitchFamily="18" charset="0"/>
              </a:rPr>
              <a:t> zakup i montaż elementów instalacji dotyczącej odnawialnych źródeł energii 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pl-PL" altLang="pl-PL" sz="1600" dirty="0" smtClean="0">
                <a:latin typeface="+mj-lt"/>
                <a:cs typeface="Times New Roman" panose="02020603050405020304" pitchFamily="18" charset="0"/>
              </a:rPr>
              <a:t> zakup i montaż  stacji ładowania samochodów elektrycznych </a:t>
            </a:r>
          </a:p>
          <a:p>
            <a:pPr marL="0" indent="0" algn="just">
              <a:buNone/>
              <a:defRPr/>
            </a:pPr>
            <a:r>
              <a:rPr lang="pl-PL" altLang="pl-PL" sz="1600" b="1" dirty="0" smtClean="0">
                <a:latin typeface="+mj-lt"/>
                <a:cs typeface="Times New Roman" panose="02020603050405020304" pitchFamily="18" charset="0"/>
              </a:rPr>
              <a:t>Do wkładu finansowego Wnioskodawcy zalicza się również tę część kosztów kwalifikowalnych przedsięwzięcia, która została przewidziana przez Wnioskodawcę do sfinansowania w całości ze środków własnych i która została poniesiona przed dniem zawarcia umowy, jednak nie wcześniej niż po dniu złożenia wniosku</a:t>
            </a:r>
            <a:r>
              <a:rPr lang="pl-PL" altLang="pl-PL" sz="160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  <a:defRPr/>
            </a:pPr>
            <a:r>
              <a:rPr lang="pl-PL" altLang="pl-PL" u="sng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Wydatkiem kwalifikowalnym jest także wydatek poniesiony na  wykonanie i zamieszczenie w sposób trwały oraz zapewniający dobrą widoczność tablicy </a:t>
            </a:r>
            <a:r>
              <a:rPr lang="pl-PL" altLang="pl-PL" u="sng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informacyjnej, której obowiązek umieszczenia wynika wprost                z Regulaminu (pkt. 16.2). </a:t>
            </a:r>
          </a:p>
          <a:p>
            <a:pPr marL="0" indent="0" algn="just">
              <a:buNone/>
              <a:defRPr/>
            </a:pPr>
            <a:endParaRPr lang="pl-PL" altLang="pl-PL" sz="1600" dirty="0" smtClean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endParaRPr lang="pl-PL" altLang="pl-PL" sz="1600" dirty="0" smtClean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altLang="pl-PL" sz="16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pl-PL" altLang="pl-PL" sz="1600" dirty="0" smtClean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1745884" y="6442364"/>
            <a:ext cx="615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14.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902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" y="-16933"/>
            <a:ext cx="12192001" cy="1325563"/>
          </a:xfrm>
        </p:spPr>
        <p:txBody>
          <a:bodyPr>
            <a:noAutofit/>
          </a:bodyPr>
          <a:lstStyle/>
          <a:p>
            <a:pPr algn="ctr"/>
            <a:r>
              <a:rPr lang="pl-PL" b="1" dirty="0">
                <a:solidFill>
                  <a:srgbClr val="1226AA"/>
                </a:solidFill>
              </a:rPr>
              <a:t>Kwalifikowalność </a:t>
            </a:r>
            <a:r>
              <a:rPr lang="pl-PL" b="1" dirty="0" smtClean="0">
                <a:solidFill>
                  <a:srgbClr val="1226AA"/>
                </a:solidFill>
              </a:rPr>
              <a:t>kosztów – ciąg dalszy:</a:t>
            </a:r>
            <a:endParaRPr lang="pl-PL" b="1" dirty="0">
              <a:solidFill>
                <a:srgbClr val="1226AA"/>
              </a:solidFill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2" y="6224858"/>
            <a:ext cx="2702187" cy="451635"/>
          </a:xfrm>
        </p:spPr>
      </p:pic>
      <p:sp>
        <p:nvSpPr>
          <p:cNvPr id="5" name="Prostokąt 4"/>
          <p:cNvSpPr/>
          <p:nvPr/>
        </p:nvSpPr>
        <p:spPr>
          <a:xfrm>
            <a:off x="1676400" y="6192982"/>
            <a:ext cx="9677399" cy="515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81" y="6241589"/>
            <a:ext cx="395785" cy="415231"/>
          </a:xfrm>
          <a:prstGeom prst="rect">
            <a:avLst/>
          </a:prstGeom>
        </p:spPr>
      </p:pic>
      <p:sp>
        <p:nvSpPr>
          <p:cNvPr id="7" name="Symbol zastępczy zawartości 4"/>
          <p:cNvSpPr txBox="1">
            <a:spLocks/>
          </p:cNvSpPr>
          <p:nvPr/>
        </p:nvSpPr>
        <p:spPr>
          <a:xfrm>
            <a:off x="1019695" y="1623955"/>
            <a:ext cx="11172305" cy="5832475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pl-PL" altLang="pl-PL" sz="1600" dirty="0">
                <a:latin typeface="+mj-lt"/>
                <a:cs typeface="Times New Roman" panose="02020603050405020304" pitchFamily="18" charset="0"/>
              </a:rPr>
              <a:t>P</a:t>
            </a:r>
            <a:r>
              <a:rPr lang="pl-PL" altLang="pl-PL" sz="1600" dirty="0" smtClean="0">
                <a:latin typeface="+mj-lt"/>
                <a:cs typeface="Times New Roman" panose="02020603050405020304" pitchFamily="18" charset="0"/>
              </a:rPr>
              <a:t>odatek od towarów i usług (VAT) stanowi koszt kwalifikowalny przedsięwzięcia wyłącznie w sytuacji, gdy Beneficjent nie ma prawnej możliwości jego odliczenia lub odzyskania.</a:t>
            </a:r>
          </a:p>
          <a:p>
            <a:pPr marL="0" indent="0" algn="just">
              <a:buNone/>
              <a:defRPr/>
            </a:pPr>
            <a:r>
              <a:rPr lang="pl-PL" altLang="pl-PL" sz="1600" dirty="0" smtClean="0">
                <a:latin typeface="+mj-lt"/>
                <a:cs typeface="Times New Roman" panose="02020603050405020304" pitchFamily="18" charset="0"/>
              </a:rPr>
              <a:t>Wnioskodawca składa stosowne „Oświadczenie o podatku VAT” stanowiące załącznik nr 2 do Regulaminu</a:t>
            </a:r>
            <a:r>
              <a:rPr lang="pl-PL" altLang="pl-PL" sz="1600" dirty="0">
                <a:latin typeface="+mj-lt"/>
                <a:cs typeface="Times New Roman" panose="02020603050405020304" pitchFamily="18" charset="0"/>
              </a:rPr>
              <a:t>. </a:t>
            </a:r>
            <a:endParaRPr lang="pl-PL" altLang="pl-PL" sz="1600" dirty="0" smtClean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pl-PL" altLang="pl-PL" sz="1600" dirty="0" smtClean="0">
                <a:latin typeface="+mj-lt"/>
                <a:cs typeface="Times New Roman" panose="02020603050405020304" pitchFamily="18" charset="0"/>
              </a:rPr>
              <a:t>Faktury </a:t>
            </a:r>
            <a:r>
              <a:rPr lang="pl-PL" altLang="pl-PL" sz="1600" dirty="0">
                <a:latin typeface="+mj-lt"/>
                <a:cs typeface="Times New Roman" panose="02020603050405020304" pitchFamily="18" charset="0"/>
              </a:rPr>
              <a:t>dotyczące realizowanego przedsięwzięcia powinny być wystawiane na </a:t>
            </a:r>
            <a:r>
              <a:rPr lang="pl-PL" altLang="pl-PL" sz="1600" dirty="0" smtClean="0">
                <a:latin typeface="+mj-lt"/>
                <a:cs typeface="Times New Roman" panose="02020603050405020304" pitchFamily="18" charset="0"/>
              </a:rPr>
              <a:t>podmiot, </a:t>
            </a:r>
            <a:r>
              <a:rPr lang="pl-PL" altLang="pl-PL" sz="1600" dirty="0">
                <a:latin typeface="+mj-lt"/>
                <a:cs typeface="Times New Roman" panose="02020603050405020304" pitchFamily="18" charset="0"/>
              </a:rPr>
              <a:t>z którym zawarto umowę</a:t>
            </a:r>
            <a:r>
              <a:rPr lang="pl-PL" altLang="pl-PL" sz="160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  <a:defRPr/>
            </a:pPr>
            <a:r>
              <a:rPr lang="pl-PL" altLang="pl-PL" sz="1600" dirty="0" smtClean="0">
                <a:latin typeface="+mj-lt"/>
                <a:cs typeface="Times New Roman" panose="02020603050405020304" pitchFamily="18" charset="0"/>
              </a:rPr>
              <a:t>Do kosztów kwalifikowalnych </a:t>
            </a:r>
            <a:r>
              <a:rPr lang="pl-PL" altLang="pl-PL" sz="1600" b="1" dirty="0" smtClean="0">
                <a:latin typeface="+mj-lt"/>
                <a:cs typeface="Times New Roman" panose="02020603050405020304" pitchFamily="18" charset="0"/>
              </a:rPr>
              <a:t>nie zalicza </a:t>
            </a:r>
            <a:r>
              <a:rPr lang="pl-PL" altLang="pl-PL" sz="1600" dirty="0" smtClean="0">
                <a:latin typeface="+mj-lt"/>
                <a:cs typeface="Times New Roman" panose="02020603050405020304" pitchFamily="18" charset="0"/>
              </a:rPr>
              <a:t>się wydatków poniesionych m.in. na: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pl-PL" altLang="pl-PL" sz="1600" dirty="0" smtClean="0">
                <a:latin typeface="+mj-lt"/>
                <a:cs typeface="Times New Roman" panose="02020603050405020304" pitchFamily="18" charset="0"/>
              </a:rPr>
              <a:t> wolontariat;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pl-PL" altLang="pl-PL" sz="1600" dirty="0" smtClean="0">
                <a:latin typeface="+mj-lt"/>
                <a:cs typeface="Times New Roman" panose="02020603050405020304" pitchFamily="18" charset="0"/>
              </a:rPr>
              <a:t>  koordynację przedsięwzięcia;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pl-PL" altLang="pl-PL" sz="1600" dirty="0" smtClean="0">
                <a:latin typeface="+mj-lt"/>
                <a:cs typeface="Times New Roman" panose="02020603050405020304" pitchFamily="18" charset="0"/>
              </a:rPr>
              <a:t> obsługę księgową przedsięwzięcia;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pl-PL" altLang="pl-PL" sz="1600" dirty="0" smtClean="0">
                <a:latin typeface="+mj-lt"/>
                <a:cs typeface="Times New Roman" panose="02020603050405020304" pitchFamily="18" charset="0"/>
              </a:rPr>
              <a:t>przygotowanie wniosku i dokumentów (w szczególności kosztów dokumentacji technicznej, projektowej, ekonomicznej,   kosztorysów, zaświadczeń, pozwoleń, opłat, kosztów nadzoru budowlanego, przygotowania dokumentacji przetargowej, wizualizacji projektów oraz kosztów robót geodezyjnych i pomiarów powykonawczych).</a:t>
            </a:r>
          </a:p>
          <a:p>
            <a:pPr marL="0" indent="0" algn="just">
              <a:buNone/>
              <a:defRPr/>
            </a:pPr>
            <a:r>
              <a:rPr lang="pl-PL" altLang="pl-PL" dirty="0" smtClean="0">
                <a:latin typeface="+mj-lt"/>
                <a:cs typeface="Times New Roman" panose="02020603050405020304" pitchFamily="18" charset="0"/>
              </a:rPr>
              <a:t>Powyższy katalog </a:t>
            </a:r>
            <a:r>
              <a:rPr lang="pl-PL" altLang="pl-PL" dirty="0">
                <a:latin typeface="+mj-lt"/>
                <a:cs typeface="Times New Roman" panose="02020603050405020304" pitchFamily="18" charset="0"/>
              </a:rPr>
              <a:t>ma charakter </a:t>
            </a:r>
            <a:r>
              <a:rPr lang="pl-PL" altLang="pl-PL" dirty="0" smtClean="0">
                <a:latin typeface="+mj-lt"/>
                <a:cs typeface="Times New Roman" panose="02020603050405020304" pitchFamily="18" charset="0"/>
              </a:rPr>
              <a:t>otwarty, </a:t>
            </a:r>
            <a:r>
              <a:rPr lang="pl-PL" altLang="pl-PL" dirty="0">
                <a:latin typeface="+mj-lt"/>
                <a:cs typeface="Times New Roman" panose="02020603050405020304" pitchFamily="18" charset="0"/>
              </a:rPr>
              <a:t>czyli nie jest </a:t>
            </a:r>
            <a:r>
              <a:rPr lang="pl-PL" altLang="pl-PL" dirty="0" smtClean="0">
                <a:latin typeface="+mj-lt"/>
                <a:cs typeface="Times New Roman" panose="02020603050405020304" pitchFamily="18" charset="0"/>
              </a:rPr>
              <a:t>wyczerpujący.</a:t>
            </a:r>
            <a:endParaRPr lang="pl-PL" altLang="pl-PL" b="1" i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pl-PL" sz="1400" b="1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pl-PL" sz="1400" b="1" i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 </a:t>
            </a:r>
            <a:endParaRPr lang="pl-PL" altLang="pl-PL" sz="1600" dirty="0" smtClean="0">
              <a:latin typeface="+mj-lt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pl-PL" altLang="pl-PL" sz="1600" dirty="0" smtClean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1745884" y="6442364"/>
            <a:ext cx="615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15.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950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pl-PL" b="1" dirty="0">
                <a:solidFill>
                  <a:srgbClr val="1226AA"/>
                </a:solidFill>
              </a:rPr>
              <a:t>Termin realizacji przedsięwzięcia: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2" y="6224858"/>
            <a:ext cx="2702187" cy="451635"/>
          </a:xfrm>
        </p:spPr>
      </p:pic>
      <p:sp>
        <p:nvSpPr>
          <p:cNvPr id="5" name="Prostokąt 4"/>
          <p:cNvSpPr/>
          <p:nvPr/>
        </p:nvSpPr>
        <p:spPr>
          <a:xfrm>
            <a:off x="1676400" y="6192982"/>
            <a:ext cx="9677399" cy="515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81" y="6241589"/>
            <a:ext cx="395785" cy="415231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19099" y="2639228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l-PL" sz="4000" dirty="0">
                <a:latin typeface="+mj-lt"/>
                <a:cs typeface="Times New Roman" panose="02020603050405020304" pitchFamily="18" charset="0"/>
              </a:rPr>
              <a:t>Termin realizacji przedsięwzięcia realizowanego </a:t>
            </a:r>
            <a:endParaRPr lang="pl-PL" sz="4000" dirty="0" smtClean="0">
              <a:latin typeface="+mj-lt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pl-PL" sz="4000" dirty="0" smtClean="0">
                <a:latin typeface="+mj-lt"/>
                <a:cs typeface="Times New Roman" panose="02020603050405020304" pitchFamily="18" charset="0"/>
              </a:rPr>
              <a:t>w </a:t>
            </a:r>
            <a:r>
              <a:rPr lang="pl-PL" sz="4000" dirty="0">
                <a:latin typeface="+mj-lt"/>
                <a:cs typeface="Times New Roman" panose="02020603050405020304" pitchFamily="18" charset="0"/>
              </a:rPr>
              <a:t>ramach Programu będzie określała umowa.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1745884" y="6442364"/>
            <a:ext cx="615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16.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754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pl-PL" b="1" dirty="0">
                <a:solidFill>
                  <a:srgbClr val="1226AA"/>
                </a:solidFill>
              </a:rPr>
              <a:t>Składanie wniosków o dofinansowanie </a:t>
            </a:r>
            <a:br>
              <a:rPr lang="pl-PL" b="1" dirty="0">
                <a:solidFill>
                  <a:srgbClr val="1226AA"/>
                </a:solidFill>
              </a:rPr>
            </a:br>
            <a:r>
              <a:rPr lang="pl-PL" b="1" dirty="0">
                <a:solidFill>
                  <a:srgbClr val="1226AA"/>
                </a:solidFill>
              </a:rPr>
              <a:t>w ramach programu: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2" y="6224858"/>
            <a:ext cx="2702187" cy="451635"/>
          </a:xfrm>
        </p:spPr>
      </p:pic>
      <p:sp>
        <p:nvSpPr>
          <p:cNvPr id="5" name="Prostokąt 4"/>
          <p:cNvSpPr/>
          <p:nvPr/>
        </p:nvSpPr>
        <p:spPr>
          <a:xfrm>
            <a:off x="1676400" y="6192982"/>
            <a:ext cx="9677399" cy="515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81" y="6241589"/>
            <a:ext cx="395785" cy="415231"/>
          </a:xfrm>
          <a:prstGeom prst="rect">
            <a:avLst/>
          </a:prstGeom>
        </p:spPr>
      </p:pic>
      <p:sp>
        <p:nvSpPr>
          <p:cNvPr id="9" name="Symbol zastępczy zawartości 4"/>
          <p:cNvSpPr txBox="1">
            <a:spLocks/>
          </p:cNvSpPr>
          <p:nvPr/>
        </p:nvSpPr>
        <p:spPr>
          <a:xfrm>
            <a:off x="1009681" y="2414274"/>
            <a:ext cx="11182319" cy="572171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pl-PL" altLang="pl-PL" sz="1800" dirty="0" smtClean="0">
                <a:latin typeface="+mj-lt"/>
                <a:cs typeface="Times New Roman" panose="02020603050405020304" pitchFamily="18" charset="0"/>
              </a:rPr>
              <a:t>Wnioski należy składać na określonym formularzu (załącznik nr 1 Regulaminu) pocztą tradycyjną na adres Urzędu Marszałkowskiego Województwa Wielkopolskiego w Poznaniu, al. Niepodległości 34, 61-714 Poznań, osobiście </a:t>
            </a:r>
            <a:br>
              <a:rPr lang="pl-PL" altLang="pl-PL" sz="1800" dirty="0" smtClean="0">
                <a:latin typeface="+mj-lt"/>
                <a:cs typeface="Times New Roman" panose="02020603050405020304" pitchFamily="18" charset="0"/>
              </a:rPr>
            </a:br>
            <a:r>
              <a:rPr lang="pl-PL" altLang="pl-PL" sz="1800" dirty="0">
                <a:latin typeface="+mj-lt"/>
                <a:cs typeface="Times New Roman" panose="02020603050405020304" pitchFamily="18" charset="0"/>
              </a:rPr>
              <a:t>w</a:t>
            </a:r>
            <a:r>
              <a:rPr lang="pl-PL" altLang="pl-PL" sz="1800" dirty="0" smtClean="0">
                <a:latin typeface="+mj-lt"/>
                <a:cs typeface="Times New Roman" panose="02020603050405020304" pitchFamily="18" charset="0"/>
              </a:rPr>
              <a:t> Punkcie Kancelaryjnym Urzędu Marszałkowskiego Województwa Wielkopolskiego w Poznaniu bądź poprzez                       e-PUAP   w terminie do </a:t>
            </a:r>
            <a:r>
              <a:rPr lang="pl-PL" altLang="pl-PL" sz="1800" b="1" dirty="0" smtClean="0">
                <a:latin typeface="+mj-lt"/>
                <a:cs typeface="Times New Roman" panose="02020603050405020304" pitchFamily="18" charset="0"/>
              </a:rPr>
              <a:t>28 lutego 2023 r.</a:t>
            </a:r>
            <a:endParaRPr lang="pl-PL" altLang="pl-PL" dirty="0" smtClean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pl-PL" altLang="pl-PL" sz="1800" dirty="0" smtClean="0">
                <a:latin typeface="+mj-lt"/>
                <a:cs typeface="Times New Roman" panose="02020603050405020304" pitchFamily="18" charset="0"/>
              </a:rPr>
              <a:t>O zachowaniu terminu złożenia wniosku decyduje data nadania wniosku w wersji papierowej w zamkniętej kopercie </a:t>
            </a:r>
            <a:br>
              <a:rPr lang="pl-PL" altLang="pl-PL" sz="1800" dirty="0" smtClean="0">
                <a:latin typeface="+mj-lt"/>
                <a:cs typeface="Times New Roman" panose="02020603050405020304" pitchFamily="18" charset="0"/>
              </a:rPr>
            </a:br>
            <a:r>
              <a:rPr lang="pl-PL" altLang="pl-PL" sz="1800" dirty="0" smtClean="0">
                <a:latin typeface="+mj-lt"/>
                <a:cs typeface="Times New Roman" panose="02020603050405020304" pitchFamily="18" charset="0"/>
              </a:rPr>
              <a:t>z adnotacją: Program pn. „Błękitno - zielone inicjatywy dla Wielkopolski”, data osobistego złożenia w Punkcie Kancelaryjnym Urzędu Marszałkowskiego Województwa Wielkopolskiego w Poznaniu bądź data wpływu przez </a:t>
            </a:r>
            <a:r>
              <a:rPr lang="pl-PL" altLang="pl-PL" sz="1800" dirty="0" err="1" smtClean="0">
                <a:latin typeface="+mj-lt"/>
                <a:cs typeface="Times New Roman" panose="02020603050405020304" pitchFamily="18" charset="0"/>
              </a:rPr>
              <a:t>ePUAP</a:t>
            </a:r>
            <a:r>
              <a:rPr lang="pl-PL" altLang="pl-PL" sz="180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l-PL" altLang="pl-PL" dirty="0" smtClean="0">
                <a:latin typeface="+mj-lt"/>
              </a:rPr>
              <a:t/>
            </a:r>
            <a:br>
              <a:rPr lang="pl-PL" altLang="pl-PL" dirty="0" smtClean="0">
                <a:latin typeface="+mj-lt"/>
              </a:rPr>
            </a:br>
            <a:endParaRPr lang="pl-PL" altLang="pl-PL" dirty="0" smtClean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1745884" y="6442364"/>
            <a:ext cx="615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17.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015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pl-PL" b="1" dirty="0">
                <a:solidFill>
                  <a:srgbClr val="1226AA"/>
                </a:solidFill>
              </a:rPr>
              <a:t>Składanie wniosków o dofinansowanie </a:t>
            </a:r>
            <a:br>
              <a:rPr lang="pl-PL" b="1" dirty="0">
                <a:solidFill>
                  <a:srgbClr val="1226AA"/>
                </a:solidFill>
              </a:rPr>
            </a:br>
            <a:r>
              <a:rPr lang="pl-PL" b="1" dirty="0">
                <a:solidFill>
                  <a:srgbClr val="1226AA"/>
                </a:solidFill>
              </a:rPr>
              <a:t>w ramach programu: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2" y="6224858"/>
            <a:ext cx="2702187" cy="451635"/>
          </a:xfrm>
        </p:spPr>
      </p:pic>
      <p:sp>
        <p:nvSpPr>
          <p:cNvPr id="5" name="Prostokąt 4"/>
          <p:cNvSpPr/>
          <p:nvPr/>
        </p:nvSpPr>
        <p:spPr>
          <a:xfrm>
            <a:off x="1676400" y="6192982"/>
            <a:ext cx="9677399" cy="515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81" y="6241589"/>
            <a:ext cx="395785" cy="415231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161011" y="2323869"/>
            <a:ext cx="110309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800" dirty="0">
                <a:latin typeface="+mj-lt"/>
              </a:rPr>
              <a:t>Wniosek powinien być podpisany </a:t>
            </a:r>
            <a:r>
              <a:rPr lang="pl-PL" sz="2800" b="1" u="sng" dirty="0" smtClean="0">
                <a:latin typeface="+mj-lt"/>
              </a:rPr>
              <a:t>przez osobę upoważnioną, </a:t>
            </a:r>
            <a:r>
              <a:rPr lang="pl-PL" sz="2800" dirty="0" smtClean="0">
                <a:latin typeface="+mj-lt"/>
              </a:rPr>
              <a:t>czyli </a:t>
            </a:r>
            <a:r>
              <a:rPr lang="pl-PL" sz="2800" dirty="0">
                <a:latin typeface="+mj-lt"/>
              </a:rPr>
              <a:t>wójta, burmistrza, prezydenta miasta lub członków zarządu </a:t>
            </a:r>
            <a:r>
              <a:rPr lang="pl-PL" sz="2800" dirty="0" smtClean="0">
                <a:latin typeface="+mj-lt"/>
              </a:rPr>
              <a:t>powiatu, </a:t>
            </a:r>
            <a:r>
              <a:rPr lang="pl-PL" sz="2800" dirty="0">
                <a:latin typeface="+mj-lt"/>
              </a:rPr>
              <a:t>w sposób określony w art. 48 ust. 1 ustawy o samorządzie powiatowym</a:t>
            </a:r>
            <a:r>
              <a:rPr lang="pl-PL" sz="2800" dirty="0" smtClean="0">
                <a:latin typeface="+mj-lt"/>
              </a:rPr>
              <a:t>.                                   </a:t>
            </a:r>
            <a:r>
              <a:rPr lang="pl-PL" sz="2800" b="1" u="sng" dirty="0" smtClean="0">
                <a:latin typeface="+mj-lt"/>
              </a:rPr>
              <a:t>Ta sama zasada dotyczy dokumentów podpisanych elektronicznym podpisem kwalifikowalnym, </a:t>
            </a:r>
            <a:r>
              <a:rPr lang="pl-PL" sz="2800" dirty="0" smtClean="0">
                <a:latin typeface="+mj-lt"/>
              </a:rPr>
              <a:t>czyli jeśli dwóch członków zarządu składa wniosek                          to podpisem elektronicznym obu z nich winien być opatrzony dokument.</a:t>
            </a:r>
            <a:endParaRPr lang="pl-PL" sz="2800" dirty="0">
              <a:latin typeface="+mj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1745884" y="6442364"/>
            <a:ext cx="615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18.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050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pl-PL" b="1" dirty="0">
                <a:solidFill>
                  <a:srgbClr val="1226AA"/>
                </a:solidFill>
              </a:rPr>
              <a:t>Składanie wniosków o dofinansowanie </a:t>
            </a:r>
            <a:br>
              <a:rPr lang="pl-PL" b="1" dirty="0">
                <a:solidFill>
                  <a:srgbClr val="1226AA"/>
                </a:solidFill>
              </a:rPr>
            </a:br>
            <a:r>
              <a:rPr lang="pl-PL" b="1" dirty="0">
                <a:solidFill>
                  <a:srgbClr val="1226AA"/>
                </a:solidFill>
              </a:rPr>
              <a:t>w ramach programu: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2" y="6224858"/>
            <a:ext cx="2702187" cy="451635"/>
          </a:xfrm>
        </p:spPr>
      </p:pic>
      <p:sp>
        <p:nvSpPr>
          <p:cNvPr id="5" name="Prostokąt 4"/>
          <p:cNvSpPr/>
          <p:nvPr/>
        </p:nvSpPr>
        <p:spPr>
          <a:xfrm>
            <a:off x="1676400" y="6192982"/>
            <a:ext cx="9677399" cy="515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81" y="6241589"/>
            <a:ext cx="395785" cy="415231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1161011" y="2611735"/>
            <a:ext cx="110309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latin typeface="+mj-lt"/>
              </a:rPr>
              <a:t>W przypadku przedłożenia wniosku i innych dokumentów przez inne osoby niż wójt, burmistrz, prezydent czy dwóch członków zarządu powiatu, należy do wniosku załączyć </a:t>
            </a:r>
            <a:r>
              <a:rPr lang="pl-PL" sz="2800" b="1" dirty="0" smtClean="0">
                <a:latin typeface="+mj-lt"/>
              </a:rPr>
              <a:t>stosowne pełnomocnictwo</a:t>
            </a:r>
            <a:r>
              <a:rPr lang="pl-PL" sz="2800" dirty="0" smtClean="0">
                <a:latin typeface="+mj-lt"/>
              </a:rPr>
              <a:t>. </a:t>
            </a:r>
            <a:endParaRPr lang="pl-PL" sz="2800" dirty="0">
              <a:latin typeface="+mj-lt"/>
            </a:endParaRPr>
          </a:p>
          <a:p>
            <a:r>
              <a:rPr lang="pl-PL" sz="2800" dirty="0" smtClean="0">
                <a:latin typeface="+mj-lt"/>
              </a:rPr>
              <a:t>Stosowne pełnomocnictwo winno być załączone również, gdy za zgodność               z oryginałem </a:t>
            </a:r>
            <a:r>
              <a:rPr lang="pl-PL" sz="2800" dirty="0">
                <a:latin typeface="+mj-lt"/>
              </a:rPr>
              <a:t>potwierdza inna osoba niż upoważniona do składania wniosku (czyli inna niż wójt, burmistrz, prezydent miasta czy starosta).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1745884" y="6442364"/>
            <a:ext cx="615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19.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45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145" y="0"/>
            <a:ext cx="12181386" cy="1325563"/>
          </a:xfrm>
        </p:spPr>
        <p:txBody>
          <a:bodyPr>
            <a:noAutofit/>
          </a:bodyPr>
          <a:lstStyle/>
          <a:p>
            <a:pPr algn="ctr"/>
            <a:r>
              <a:rPr lang="pl-PL" b="1" dirty="0">
                <a:solidFill>
                  <a:srgbClr val="1226AA"/>
                </a:solidFill>
              </a:rPr>
              <a:t>„Błękitno-zielone inicjatywy” - podsumowanie </a:t>
            </a:r>
            <a:br>
              <a:rPr lang="pl-PL" b="1" dirty="0">
                <a:solidFill>
                  <a:srgbClr val="1226AA"/>
                </a:solidFill>
              </a:rPr>
            </a:br>
            <a:r>
              <a:rPr lang="pl-PL" b="1" dirty="0">
                <a:solidFill>
                  <a:srgbClr val="1226AA"/>
                </a:solidFill>
              </a:rPr>
              <a:t>pierwszej edycji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2" y="6224858"/>
            <a:ext cx="2702187" cy="451635"/>
          </a:xfrm>
        </p:spPr>
      </p:pic>
      <p:sp>
        <p:nvSpPr>
          <p:cNvPr id="5" name="Prostokąt 4"/>
          <p:cNvSpPr/>
          <p:nvPr/>
        </p:nvSpPr>
        <p:spPr>
          <a:xfrm>
            <a:off x="1676400" y="6192982"/>
            <a:ext cx="9677399" cy="515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81" y="6241589"/>
            <a:ext cx="395785" cy="415231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1102046" y="1975661"/>
            <a:ext cx="110560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>
                <a:latin typeface="+mj-lt"/>
                <a:cs typeface="Times New Roman" panose="02020603050405020304" pitchFamily="18" charset="0"/>
              </a:rPr>
              <a:t>W 2022 r. w budżecie Województwa Wielkopolskiego na Program pn. </a:t>
            </a:r>
            <a:r>
              <a:rPr lang="pl-PL" sz="2000" dirty="0">
                <a:latin typeface="+mj-lt"/>
                <a:cs typeface="Times New Roman" panose="02020603050405020304" pitchFamily="18" charset="0"/>
              </a:rPr>
              <a:t>„Błękitno – zielone inicjatywy </a:t>
            </a:r>
            <a:r>
              <a:rPr lang="pl-PL" sz="2000" dirty="0" smtClean="0">
                <a:latin typeface="+mj-lt"/>
                <a:cs typeface="Times New Roman" panose="02020603050405020304" pitchFamily="18" charset="0"/>
              </a:rPr>
              <a:t>                      dla Wielkopolski”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pl-PL" sz="2000" dirty="0" smtClean="0">
                <a:latin typeface="+mj-lt"/>
                <a:cs typeface="Times New Roman" panose="02020603050405020304" pitchFamily="18" charset="0"/>
              </a:rPr>
              <a:t>zabezpieczono </a:t>
            </a:r>
            <a:r>
              <a:rPr lang="pl-PL" sz="2000" b="1" dirty="0" smtClean="0">
                <a:latin typeface="+mj-lt"/>
                <a:cs typeface="Times New Roman" panose="02020603050405020304" pitchFamily="18" charset="0"/>
              </a:rPr>
              <a:t>2 000 000 zł. </a:t>
            </a:r>
          </a:p>
          <a:p>
            <a:pPr algn="just"/>
            <a:r>
              <a:rPr lang="pl-PL" sz="2000" dirty="0" smtClean="0">
                <a:latin typeface="+mj-lt"/>
                <a:cs typeface="Times New Roman" panose="02020603050405020304" pitchFamily="18" charset="0"/>
              </a:rPr>
              <a:t>Wpłynęło 85 </a:t>
            </a:r>
            <a:r>
              <a:rPr lang="pl-PL" sz="2000" b="1" dirty="0" smtClean="0">
                <a:latin typeface="+mj-lt"/>
                <a:cs typeface="Times New Roman" panose="02020603050405020304" pitchFamily="18" charset="0"/>
              </a:rPr>
              <a:t> wniosków </a:t>
            </a:r>
            <a:r>
              <a:rPr lang="pl-PL" sz="2000" dirty="0">
                <a:latin typeface="+mj-lt"/>
                <a:cs typeface="Times New Roman" panose="02020603050405020304" pitchFamily="18" charset="0"/>
              </a:rPr>
              <a:t>o dofinansowanie</a:t>
            </a:r>
            <a:r>
              <a:rPr lang="pl-PL" sz="2000" dirty="0" smtClean="0">
                <a:latin typeface="+mj-lt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pl-PL" sz="2000" dirty="0" smtClean="0">
                <a:latin typeface="+mj-lt"/>
                <a:cs typeface="Times New Roman" panose="02020603050405020304" pitchFamily="18" charset="0"/>
              </a:rPr>
              <a:t> </a:t>
            </a:r>
            <a:endParaRPr lang="en-US" sz="2000" dirty="0" smtClean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pl-PL" sz="2000" dirty="0" smtClean="0">
                <a:latin typeface="+mj-lt"/>
                <a:cs typeface="Times New Roman" panose="02020603050405020304" pitchFamily="18" charset="0"/>
              </a:rPr>
              <a:t>Całkowity </a:t>
            </a:r>
            <a:r>
              <a:rPr lang="pl-PL" sz="2000" dirty="0">
                <a:latin typeface="+mj-lt"/>
                <a:cs typeface="Times New Roman" panose="02020603050405020304" pitchFamily="18" charset="0"/>
              </a:rPr>
              <a:t>koszt </a:t>
            </a:r>
            <a:r>
              <a:rPr lang="pl-PL" sz="2000" dirty="0" smtClean="0">
                <a:latin typeface="+mj-lt"/>
                <a:cs typeface="Times New Roman" panose="02020603050405020304" pitchFamily="18" charset="0"/>
              </a:rPr>
              <a:t>zadań </a:t>
            </a:r>
            <a:r>
              <a:rPr lang="pl-PL" sz="2000" dirty="0">
                <a:latin typeface="+mj-lt"/>
                <a:cs typeface="Times New Roman" panose="02020603050405020304" pitchFamily="18" charset="0"/>
              </a:rPr>
              <a:t>w ramach złożonych </a:t>
            </a:r>
            <a:r>
              <a:rPr lang="pl-PL" sz="2000" b="1" dirty="0" smtClean="0">
                <a:latin typeface="+mj-lt"/>
                <a:cs typeface="Times New Roman" panose="02020603050405020304" pitchFamily="18" charset="0"/>
              </a:rPr>
              <a:t>85 </a:t>
            </a:r>
            <a:r>
              <a:rPr lang="pl-PL" sz="2000" b="1" dirty="0">
                <a:latin typeface="+mj-lt"/>
                <a:cs typeface="Times New Roman" panose="02020603050405020304" pitchFamily="18" charset="0"/>
              </a:rPr>
              <a:t>wniosków </a:t>
            </a:r>
            <a:r>
              <a:rPr lang="pl-PL" sz="2000" dirty="0">
                <a:latin typeface="+mj-lt"/>
                <a:cs typeface="Times New Roman" panose="02020603050405020304" pitchFamily="18" charset="0"/>
              </a:rPr>
              <a:t>to </a:t>
            </a:r>
            <a:r>
              <a:rPr lang="pl-PL" sz="2000" b="1" dirty="0" smtClean="0">
                <a:latin typeface="+mj-lt"/>
                <a:cs typeface="Times New Roman" panose="02020603050405020304" pitchFamily="18" charset="0"/>
              </a:rPr>
              <a:t>5 248 881 zł</a:t>
            </a:r>
            <a:r>
              <a:rPr lang="pl-PL" sz="2000" dirty="0" smtClean="0">
                <a:latin typeface="+mj-lt"/>
                <a:cs typeface="Times New Roman" panose="02020603050405020304" pitchFamily="18" charset="0"/>
              </a:rPr>
              <a:t>,</a:t>
            </a:r>
            <a:endParaRPr lang="en-US" sz="2000" dirty="0" smtClean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pl-PL" sz="2000" dirty="0" smtClean="0">
                <a:latin typeface="+mj-lt"/>
                <a:cs typeface="Times New Roman" panose="02020603050405020304" pitchFamily="18" charset="0"/>
              </a:rPr>
              <a:t>z </a:t>
            </a:r>
            <a:r>
              <a:rPr lang="pl-PL" sz="2000" dirty="0">
                <a:latin typeface="+mj-lt"/>
                <a:cs typeface="Times New Roman" panose="02020603050405020304" pitchFamily="18" charset="0"/>
              </a:rPr>
              <a:t>czego </a:t>
            </a:r>
            <a:r>
              <a:rPr lang="pl-PL" sz="2000" b="1" dirty="0">
                <a:latin typeface="+mj-lt"/>
                <a:cs typeface="Times New Roman" panose="02020603050405020304" pitchFamily="18" charset="0"/>
              </a:rPr>
              <a:t>1 </a:t>
            </a:r>
            <a:r>
              <a:rPr lang="pl-PL" sz="2000" b="1" dirty="0" smtClean="0">
                <a:latin typeface="+mj-lt"/>
                <a:cs typeface="Times New Roman" panose="02020603050405020304" pitchFamily="18" charset="0"/>
              </a:rPr>
              <a:t>919 003 </a:t>
            </a:r>
            <a:r>
              <a:rPr lang="pl-PL" sz="2000" b="1" dirty="0">
                <a:latin typeface="+mj-lt"/>
                <a:cs typeface="Times New Roman" panose="02020603050405020304" pitchFamily="18" charset="0"/>
              </a:rPr>
              <a:t>zł</a:t>
            </a:r>
            <a:r>
              <a:rPr lang="pl-PL" sz="2000" dirty="0">
                <a:latin typeface="+mj-lt"/>
                <a:cs typeface="Times New Roman" panose="02020603050405020304" pitchFamily="18" charset="0"/>
              </a:rPr>
              <a:t> to środki własne </a:t>
            </a:r>
            <a:r>
              <a:rPr lang="pl-PL" sz="2000" dirty="0" smtClean="0">
                <a:latin typeface="+mj-lt"/>
                <a:cs typeface="Times New Roman" panose="02020603050405020304" pitchFamily="18" charset="0"/>
              </a:rPr>
              <a:t>beneficjentów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,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a</a:t>
            </a:r>
            <a:r>
              <a:rPr lang="pl-PL" sz="2000" b="1" dirty="0" smtClean="0">
                <a:latin typeface="+mj-lt"/>
                <a:cs typeface="Times New Roman" panose="02020603050405020304" pitchFamily="18" charset="0"/>
              </a:rPr>
              <a:t> 3 329 878 </a:t>
            </a:r>
            <a:r>
              <a:rPr lang="pl-PL" sz="2000" b="1" dirty="0">
                <a:latin typeface="+mj-lt"/>
                <a:cs typeface="Times New Roman" panose="02020603050405020304" pitchFamily="18" charset="0"/>
              </a:rPr>
              <a:t>z</a:t>
            </a:r>
            <a:r>
              <a:rPr lang="pl-PL" sz="2000" dirty="0">
                <a:latin typeface="+mj-lt"/>
                <a:cs typeface="Times New Roman" panose="02020603050405020304" pitchFamily="18" charset="0"/>
              </a:rPr>
              <a:t>ł to środki </a:t>
            </a:r>
            <a:r>
              <a:rPr lang="pl-PL" sz="2000" dirty="0" smtClean="0">
                <a:latin typeface="+mj-lt"/>
                <a:cs typeface="Times New Roman" panose="02020603050405020304" pitchFamily="18" charset="0"/>
              </a:rPr>
              <a:t>pochodzące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pl-PL" sz="2000" dirty="0" smtClean="0">
                <a:latin typeface="+mj-lt"/>
                <a:cs typeface="Times New Roman" panose="02020603050405020304" pitchFamily="18" charset="0"/>
              </a:rPr>
              <a:t>z dotacji.</a:t>
            </a:r>
            <a:endParaRPr lang="en-US" sz="2000" dirty="0" smtClean="0">
              <a:latin typeface="+mj-lt"/>
              <a:cs typeface="Times New Roman" panose="02020603050405020304" pitchFamily="18" charset="0"/>
            </a:endParaRPr>
          </a:p>
          <a:p>
            <a:pPr algn="just"/>
            <a:endParaRPr lang="pl-PL" sz="2000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pl-PL" sz="2000" dirty="0" smtClean="0">
                <a:latin typeface="+mj-lt"/>
                <a:cs typeface="Times New Roman" panose="02020603050405020304" pitchFamily="18" charset="0"/>
              </a:rPr>
              <a:t>Po </a:t>
            </a:r>
            <a:r>
              <a:rPr lang="pl-PL" sz="2000" dirty="0">
                <a:latin typeface="+mj-lt"/>
                <a:cs typeface="Times New Roman" panose="02020603050405020304" pitchFamily="18" charset="0"/>
              </a:rPr>
              <a:t>dokonaniu oceny formalnej przez pracowników Departamentu Korzystania i Informacji o </a:t>
            </a:r>
            <a:r>
              <a:rPr lang="pl-PL" sz="2000" dirty="0" smtClean="0">
                <a:latin typeface="+mj-lt"/>
                <a:cs typeface="Times New Roman" panose="02020603050405020304" pitchFamily="18" charset="0"/>
              </a:rPr>
              <a:t>Środowisku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pl-PL" sz="2000" dirty="0" smtClean="0">
                <a:latin typeface="+mj-lt"/>
                <a:cs typeface="Times New Roman" panose="02020603050405020304" pitchFamily="18" charset="0"/>
              </a:rPr>
              <a:t>Kapituła </a:t>
            </a:r>
            <a:r>
              <a:rPr lang="pl-PL" sz="2000" dirty="0">
                <a:latin typeface="+mj-lt"/>
                <a:cs typeface="Times New Roman" panose="02020603050405020304" pitchFamily="18" charset="0"/>
              </a:rPr>
              <a:t>Programu dokonała oceny merytorycznej </a:t>
            </a:r>
            <a:r>
              <a:rPr lang="pl-PL" sz="2000" b="1" dirty="0" smtClean="0">
                <a:latin typeface="+mj-lt"/>
                <a:cs typeface="Times New Roman" panose="02020603050405020304" pitchFamily="18" charset="0"/>
              </a:rPr>
              <a:t>79 </a:t>
            </a:r>
            <a:r>
              <a:rPr lang="pl-PL" sz="2000" b="1" dirty="0">
                <a:latin typeface="+mj-lt"/>
                <a:cs typeface="Times New Roman" panose="02020603050405020304" pitchFamily="18" charset="0"/>
              </a:rPr>
              <a:t>wniosków </a:t>
            </a:r>
            <a:r>
              <a:rPr lang="pl-PL" sz="2000" dirty="0">
                <a:latin typeface="+mj-lt"/>
                <a:cs typeface="Times New Roman" panose="02020603050405020304" pitchFamily="18" charset="0"/>
              </a:rPr>
              <a:t>o dofinansowanie</a:t>
            </a:r>
            <a:r>
              <a:rPr lang="pl-PL" sz="2000" dirty="0" smtClean="0">
                <a:latin typeface="+mj-lt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+mj-lt"/>
              <a:cs typeface="Times New Roman" panose="02020603050405020304" pitchFamily="18" charset="0"/>
            </a:endParaRPr>
          </a:p>
          <a:p>
            <a:pPr algn="just"/>
            <a:endParaRPr lang="pl-PL" sz="2000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pl-PL" sz="2000" dirty="0" smtClean="0">
                <a:latin typeface="+mj-lt"/>
                <a:cs typeface="Times New Roman" panose="02020603050405020304" pitchFamily="18" charset="0"/>
              </a:rPr>
              <a:t>Dotacje </a:t>
            </a:r>
            <a:r>
              <a:rPr lang="pl-PL" sz="2000" dirty="0">
                <a:latin typeface="+mj-lt"/>
                <a:cs typeface="Times New Roman" panose="02020603050405020304" pitchFamily="18" charset="0"/>
              </a:rPr>
              <a:t>przyznano </a:t>
            </a:r>
            <a:r>
              <a:rPr lang="pl-PL" sz="2000" dirty="0" smtClean="0">
                <a:latin typeface="+mj-lt"/>
                <a:cs typeface="Times New Roman" panose="02020603050405020304" pitchFamily="18" charset="0"/>
              </a:rPr>
              <a:t>46 beneficjentom </a:t>
            </a:r>
            <a:r>
              <a:rPr lang="pl-PL" sz="2000" dirty="0">
                <a:latin typeface="+mj-lt"/>
                <a:cs typeface="Times New Roman" panose="02020603050405020304" pitchFamily="18" charset="0"/>
              </a:rPr>
              <a:t>na </a:t>
            </a:r>
            <a:r>
              <a:rPr lang="pl-PL" sz="2000" dirty="0" smtClean="0">
                <a:latin typeface="+mj-lt"/>
                <a:cs typeface="Times New Roman" panose="02020603050405020304" pitchFamily="18" charset="0"/>
              </a:rPr>
              <a:t>łączną </a:t>
            </a:r>
            <a:r>
              <a:rPr lang="pl-PL" sz="2000" dirty="0">
                <a:latin typeface="+mj-lt"/>
                <a:cs typeface="Times New Roman" panose="02020603050405020304" pitchFamily="18" charset="0"/>
              </a:rPr>
              <a:t>kwotę</a:t>
            </a:r>
            <a:r>
              <a:rPr lang="pl-PL" sz="2000" b="1" dirty="0">
                <a:latin typeface="+mj-lt"/>
                <a:cs typeface="Times New Roman" panose="02020603050405020304" pitchFamily="18" charset="0"/>
              </a:rPr>
              <a:t>: 1</a:t>
            </a:r>
            <a:r>
              <a:rPr lang="pl-PL" sz="2000" b="1" dirty="0" smtClean="0">
                <a:latin typeface="+mj-lt"/>
                <a:cs typeface="Times New Roman" panose="02020603050405020304" pitchFamily="18" charset="0"/>
              </a:rPr>
              <a:t> 998 858 </a:t>
            </a:r>
            <a:r>
              <a:rPr lang="pl-PL" sz="2000" b="1" dirty="0">
                <a:latin typeface="+mj-lt"/>
                <a:cs typeface="Times New Roman" panose="02020603050405020304" pitchFamily="18" charset="0"/>
              </a:rPr>
              <a:t>zł </a:t>
            </a:r>
            <a:r>
              <a:rPr lang="en-US" sz="2000" b="1" dirty="0" smtClean="0">
                <a:latin typeface="+mj-lt"/>
                <a:cs typeface="Times New Roman" panose="02020603050405020304" pitchFamily="18" charset="0"/>
              </a:rPr>
              <a:t> </a:t>
            </a:r>
            <a:endParaRPr lang="pl-PL" sz="20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1745884" y="6442364"/>
            <a:ext cx="44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2.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870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pl-PL" b="1" dirty="0">
                <a:solidFill>
                  <a:srgbClr val="1226AA"/>
                </a:solidFill>
              </a:rPr>
              <a:t>Weryfikacja i ocena wniosku: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2" y="6224858"/>
            <a:ext cx="2702187" cy="451635"/>
          </a:xfrm>
        </p:spPr>
      </p:pic>
      <p:sp>
        <p:nvSpPr>
          <p:cNvPr id="5" name="Prostokąt 4"/>
          <p:cNvSpPr/>
          <p:nvPr/>
        </p:nvSpPr>
        <p:spPr>
          <a:xfrm>
            <a:off x="1676400" y="6192982"/>
            <a:ext cx="9677399" cy="515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81" y="6241589"/>
            <a:ext cx="395785" cy="415231"/>
          </a:xfrm>
          <a:prstGeom prst="rect">
            <a:avLst/>
          </a:prstGeom>
        </p:spPr>
      </p:pic>
      <p:sp>
        <p:nvSpPr>
          <p:cNvPr id="7" name="Symbol zastępczy zawartości 4"/>
          <p:cNvSpPr txBox="1">
            <a:spLocks/>
          </p:cNvSpPr>
          <p:nvPr/>
        </p:nvSpPr>
        <p:spPr>
          <a:xfrm>
            <a:off x="1042478" y="1980031"/>
            <a:ext cx="11149522" cy="572171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2400" dirty="0" smtClean="0">
                <a:latin typeface="+mj-lt"/>
                <a:cs typeface="Times New Roman" panose="02020603050405020304" pitchFamily="18" charset="0"/>
              </a:rPr>
              <a:t>Jeżeli złożony wniosek o dofinansowanie przedsięwzięcia jest nieprawidłowy, wymaga uzupełnienia lub wyjaśnień, wzywa się Wnioskodawcę do usunięcia nieprawidłowości, uzupełnienia braków lub złożenia wyjaśnień </a:t>
            </a:r>
            <a:r>
              <a:rPr lang="pl-PL" sz="2400" b="1" dirty="0" smtClean="0">
                <a:latin typeface="+mj-lt"/>
                <a:cs typeface="Times New Roman" panose="02020603050405020304" pitchFamily="18" charset="0"/>
              </a:rPr>
              <a:t>w terminie do 7 dni kalendarzowych</a:t>
            </a:r>
            <a:r>
              <a:rPr lang="pl-PL" sz="2400" dirty="0" smtClean="0">
                <a:latin typeface="+mj-lt"/>
                <a:cs typeface="Times New Roman" panose="02020603050405020304" pitchFamily="18" charset="0"/>
              </a:rPr>
              <a:t>, licząc  od dnia następującego po dniu doręczenia wezwania, przy czym wezwania mogą być dokonywane w formie pisemnej lub w formie elektronicznej na wskazany adres e-mail. Termin na uzupełnienie, w przypadku wezwania elektronicznego na adres mailowy wskazany we wniosku, liczy się od dnia następnego po dniu wysłania przez UMWW wezwania.</a:t>
            </a:r>
          </a:p>
          <a:p>
            <a:pPr marL="0" indent="0">
              <a:buNone/>
              <a:defRPr/>
            </a:pPr>
            <a:endParaRPr lang="pl-PL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pl-PL" dirty="0" smtClean="0">
                <a:latin typeface="+mj-lt"/>
                <a:cs typeface="Times New Roman" panose="02020603050405020304" pitchFamily="18" charset="0"/>
              </a:rPr>
              <a:t>  </a:t>
            </a:r>
            <a:r>
              <a:rPr lang="pl-PL" dirty="0">
                <a:latin typeface="+mj-lt"/>
                <a:cs typeface="Times New Roman" panose="02020603050405020304" pitchFamily="18" charset="0"/>
              </a:rPr>
              <a:t/>
            </a:r>
            <a:br>
              <a:rPr lang="pl-PL" dirty="0">
                <a:latin typeface="+mj-lt"/>
                <a:cs typeface="Times New Roman" panose="02020603050405020304" pitchFamily="18" charset="0"/>
              </a:rPr>
            </a:br>
            <a:r>
              <a:rPr lang="pl-PL" altLang="pl-PL" dirty="0" smtClean="0">
                <a:latin typeface="+mj-lt"/>
              </a:rPr>
              <a:t/>
            </a:r>
            <a:br>
              <a:rPr lang="pl-PL" altLang="pl-PL" dirty="0" smtClean="0">
                <a:latin typeface="+mj-lt"/>
              </a:rPr>
            </a:br>
            <a:endParaRPr lang="pl-PL" altLang="pl-PL" dirty="0" smtClean="0">
              <a:latin typeface="+mj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1745884" y="6442364"/>
            <a:ext cx="615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20.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763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pl-PL" b="1" dirty="0">
                <a:solidFill>
                  <a:srgbClr val="1226AA"/>
                </a:solidFill>
              </a:rPr>
              <a:t>Weryfikacja i ocena wniosku: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2" y="6224858"/>
            <a:ext cx="2702187" cy="451635"/>
          </a:xfrm>
        </p:spPr>
      </p:pic>
      <p:sp>
        <p:nvSpPr>
          <p:cNvPr id="5" name="Prostokąt 4"/>
          <p:cNvSpPr/>
          <p:nvPr/>
        </p:nvSpPr>
        <p:spPr>
          <a:xfrm>
            <a:off x="1676400" y="6192982"/>
            <a:ext cx="9677399" cy="515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81" y="6241589"/>
            <a:ext cx="395785" cy="415231"/>
          </a:xfrm>
          <a:prstGeom prst="rect">
            <a:avLst/>
          </a:prstGeom>
        </p:spPr>
      </p:pic>
      <p:sp>
        <p:nvSpPr>
          <p:cNvPr id="9" name="Symbol zastępczy zawartości 4"/>
          <p:cNvSpPr txBox="1">
            <a:spLocks/>
          </p:cNvSpPr>
          <p:nvPr/>
        </p:nvSpPr>
        <p:spPr>
          <a:xfrm>
            <a:off x="1008611" y="2357966"/>
            <a:ext cx="11183389" cy="257288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  <a:defRPr/>
            </a:pPr>
            <a:r>
              <a:rPr lang="pl-PL" dirty="0" smtClean="0">
                <a:latin typeface="+mj-lt"/>
                <a:cs typeface="Times New Roman" panose="02020603050405020304" pitchFamily="18" charset="0"/>
              </a:rPr>
              <a:t>Oceny merytorycznej wniosków, które zostaną uznane za spełniające wymogi formalne, dokona</a:t>
            </a:r>
            <a:r>
              <a:rPr lang="pl-PL" dirty="0">
                <a:latin typeface="+mj-lt"/>
                <a:cs typeface="Times New Roman" panose="02020603050405020304" pitchFamily="18" charset="0"/>
              </a:rPr>
              <a:t> trzyosobowy zespół pracowników Departamentu Korzystania i Informacji o Środowisku Urzędu Marszałkowskiego Województwa Wielkopolskiego w Poznaniu</a:t>
            </a:r>
            <a:r>
              <a:rPr lang="pl-PL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  <a:defRPr/>
            </a:pPr>
            <a:endParaRPr lang="pl-PL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pl-PL" u="sng" dirty="0" smtClean="0">
                <a:latin typeface="+mj-lt"/>
                <a:cs typeface="Times New Roman" panose="02020603050405020304" pitchFamily="18" charset="0"/>
              </a:rPr>
              <a:t>Każdy </a:t>
            </a:r>
            <a:r>
              <a:rPr lang="pl-PL" u="sng" dirty="0">
                <a:latin typeface="+mj-lt"/>
                <a:cs typeface="Times New Roman" panose="02020603050405020304" pitchFamily="18" charset="0"/>
              </a:rPr>
              <a:t>wniosek może </a:t>
            </a:r>
            <a:r>
              <a:rPr lang="pl-PL" u="sng" dirty="0" smtClean="0">
                <a:latin typeface="+mj-lt"/>
                <a:cs typeface="Times New Roman" panose="02020603050405020304" pitchFamily="18" charset="0"/>
              </a:rPr>
              <a:t>otrzymać </a:t>
            </a:r>
            <a:r>
              <a:rPr lang="pl-PL" u="sng" dirty="0">
                <a:latin typeface="+mj-lt"/>
                <a:cs typeface="Times New Roman" panose="02020603050405020304" pitchFamily="18" charset="0"/>
              </a:rPr>
              <a:t>maksymalnie 240 punktów – po 80 od każdego z oceniających.</a:t>
            </a:r>
          </a:p>
          <a:p>
            <a:pPr marL="0" indent="0" algn="just">
              <a:buNone/>
              <a:defRPr/>
            </a:pPr>
            <a:endParaRPr lang="pl-PL" dirty="0" smtClean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endParaRPr lang="pl-PL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pl-PL" dirty="0">
                <a:latin typeface="+mj-lt"/>
                <a:cs typeface="Times New Roman" panose="02020603050405020304" pitchFamily="18" charset="0"/>
              </a:rPr>
              <a:t/>
            </a:r>
            <a:br>
              <a:rPr lang="pl-PL" dirty="0">
                <a:latin typeface="+mj-lt"/>
                <a:cs typeface="Times New Roman" panose="02020603050405020304" pitchFamily="18" charset="0"/>
              </a:rPr>
            </a:br>
            <a:r>
              <a:rPr lang="pl-PL" altLang="pl-PL" dirty="0" smtClean="0">
                <a:latin typeface="+mj-lt"/>
              </a:rPr>
              <a:t/>
            </a:r>
            <a:br>
              <a:rPr lang="pl-PL" altLang="pl-PL" dirty="0" smtClean="0">
                <a:latin typeface="+mj-lt"/>
              </a:rPr>
            </a:br>
            <a:endParaRPr lang="pl-PL" altLang="pl-PL" dirty="0" smtClean="0">
              <a:latin typeface="+mj-lt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1745884" y="6442364"/>
            <a:ext cx="615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21.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650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pl-PL" b="1" dirty="0">
                <a:solidFill>
                  <a:srgbClr val="1226AA"/>
                </a:solidFill>
              </a:rPr>
              <a:t>Weryfikacja i ocena wniosku: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2" y="6224858"/>
            <a:ext cx="2702187" cy="451635"/>
          </a:xfrm>
        </p:spPr>
      </p:pic>
      <p:sp>
        <p:nvSpPr>
          <p:cNvPr id="5" name="Prostokąt 4"/>
          <p:cNvSpPr/>
          <p:nvPr/>
        </p:nvSpPr>
        <p:spPr>
          <a:xfrm>
            <a:off x="1676400" y="6192982"/>
            <a:ext cx="9677399" cy="515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81" y="6241589"/>
            <a:ext cx="395785" cy="415231"/>
          </a:xfrm>
          <a:prstGeom prst="rect">
            <a:avLst/>
          </a:prstGeom>
        </p:spPr>
      </p:pic>
      <p:sp>
        <p:nvSpPr>
          <p:cNvPr id="7" name="Symbol zastępczy zawartości 4"/>
          <p:cNvSpPr txBox="1">
            <a:spLocks/>
          </p:cNvSpPr>
          <p:nvPr/>
        </p:nvSpPr>
        <p:spPr>
          <a:xfrm>
            <a:off x="1110211" y="1610928"/>
            <a:ext cx="11081789" cy="624321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  <a:defRPr/>
            </a:pPr>
            <a:r>
              <a:rPr lang="pl-PL" dirty="0">
                <a:latin typeface="+mj-lt"/>
                <a:cs typeface="Times New Roman" panose="02020603050405020304" pitchFamily="18" charset="0"/>
              </a:rPr>
              <a:t>Wniosek jednostki samorządu terytorialnego, która nie otrzymała dotacji w minionych edycjach  Programu   pn. "Błękitno-zielone inicjatywy dla Wielkopolski", otrzyma dodatkowe </a:t>
            </a:r>
            <a:r>
              <a:rPr lang="pl-PL" b="1" dirty="0">
                <a:latin typeface="+mj-lt"/>
                <a:cs typeface="Times New Roman" panose="02020603050405020304" pitchFamily="18" charset="0"/>
              </a:rPr>
              <a:t>5 punktów </a:t>
            </a:r>
            <a:r>
              <a:rPr lang="pl-PL" dirty="0">
                <a:latin typeface="+mj-lt"/>
                <a:cs typeface="Times New Roman" panose="02020603050405020304" pitchFamily="18" charset="0"/>
              </a:rPr>
              <a:t>do oceny merytorycznej. 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pl-PL" dirty="0">
                <a:latin typeface="+mj-lt"/>
                <a:cs typeface="Times New Roman" panose="02020603050405020304" pitchFamily="18" charset="0"/>
              </a:rPr>
              <a:t>Wniosek jednostki samorządu terytorialnego, na której terenie znajdują się parki krajobrazowe lub obszary chronionego krajobrazu, o których mowa w ustawie z dnia </a:t>
            </a:r>
            <a:r>
              <a:rPr lang="pl-PL" dirty="0" smtClean="0">
                <a:latin typeface="+mj-lt"/>
                <a:cs typeface="Times New Roman" panose="02020603050405020304" pitchFamily="18" charset="0"/>
              </a:rPr>
              <a:t>16 </a:t>
            </a:r>
            <a:r>
              <a:rPr lang="pl-PL" dirty="0">
                <a:latin typeface="+mj-lt"/>
                <a:cs typeface="Times New Roman" panose="02020603050405020304" pitchFamily="18" charset="0"/>
              </a:rPr>
              <a:t>kwietnia 2004 r. o ochronie przyrody </a:t>
            </a:r>
            <a:r>
              <a:rPr lang="pl-PL" dirty="0" smtClean="0">
                <a:latin typeface="+mj-lt"/>
                <a:cs typeface="Times New Roman" panose="02020603050405020304" pitchFamily="18" charset="0"/>
              </a:rPr>
              <a:t>               (</a:t>
            </a:r>
            <a:r>
              <a:rPr lang="pl-PL" dirty="0">
                <a:latin typeface="+mj-lt"/>
                <a:cs typeface="Times New Roman" panose="02020603050405020304" pitchFamily="18" charset="0"/>
              </a:rPr>
              <a:t>tekst jednolity: Dz. U. z 2022 r., poz. 916 ze zm.) otrzyma dodatkowe </a:t>
            </a:r>
            <a:r>
              <a:rPr lang="pl-PL" b="1" dirty="0">
                <a:latin typeface="+mj-lt"/>
                <a:cs typeface="Times New Roman" panose="02020603050405020304" pitchFamily="18" charset="0"/>
              </a:rPr>
              <a:t>5 punktów </a:t>
            </a:r>
            <a:r>
              <a:rPr lang="pl-PL" dirty="0">
                <a:latin typeface="+mj-lt"/>
                <a:cs typeface="Times New Roman" panose="02020603050405020304" pitchFamily="18" charset="0"/>
              </a:rPr>
              <a:t>do oceny merytorycznej</a:t>
            </a:r>
            <a:r>
              <a:rPr lang="pl-PL" dirty="0" smtClean="0">
                <a:latin typeface="+mj-lt"/>
                <a:cs typeface="Times New Roman" panose="02020603050405020304" pitchFamily="18" charset="0"/>
              </a:rPr>
              <a:t>.</a:t>
            </a:r>
            <a:endParaRPr lang="pl-PL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pl-PL" b="1" u="sng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pl-PL" b="1" u="sng" dirty="0" smtClean="0">
                <a:latin typeface="+mj-lt"/>
                <a:cs typeface="Times New Roman" panose="02020603050405020304" pitchFamily="18" charset="0"/>
              </a:rPr>
              <a:t>Finalnie wniosek może zebrać łącznie maksymalnie 250 punktów.</a:t>
            </a:r>
            <a:r>
              <a:rPr lang="pl-PL" b="1" u="sng" dirty="0">
                <a:latin typeface="+mj-lt"/>
                <a:cs typeface="Times New Roman" panose="02020603050405020304" pitchFamily="18" charset="0"/>
              </a:rPr>
              <a:t/>
            </a:r>
            <a:br>
              <a:rPr lang="pl-PL" b="1" u="sng" dirty="0">
                <a:latin typeface="+mj-lt"/>
                <a:cs typeface="Times New Roman" panose="02020603050405020304" pitchFamily="18" charset="0"/>
              </a:rPr>
            </a:br>
            <a:r>
              <a:rPr lang="pl-PL" altLang="pl-PL" dirty="0" smtClean="0">
                <a:latin typeface="+mj-lt"/>
              </a:rPr>
              <a:t/>
            </a:r>
            <a:br>
              <a:rPr lang="pl-PL" altLang="pl-PL" dirty="0" smtClean="0">
                <a:latin typeface="+mj-lt"/>
              </a:rPr>
            </a:br>
            <a:endParaRPr lang="pl-PL" altLang="pl-PL" dirty="0" smtClean="0">
              <a:latin typeface="+mj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1745884" y="6442364"/>
            <a:ext cx="615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22.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177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254" y="0"/>
            <a:ext cx="12185997" cy="1325563"/>
          </a:xfrm>
        </p:spPr>
        <p:txBody>
          <a:bodyPr>
            <a:noAutofit/>
          </a:bodyPr>
          <a:lstStyle/>
          <a:p>
            <a:pPr algn="ctr"/>
            <a:r>
              <a:rPr lang="pl-PL" b="1" dirty="0" smtClean="0">
                <a:solidFill>
                  <a:srgbClr val="1226AA"/>
                </a:solidFill>
              </a:rPr>
              <a:t>Wydatkowanie środków przyznanych z dotacji:</a:t>
            </a:r>
            <a:endParaRPr lang="pl-PL" b="1" dirty="0">
              <a:solidFill>
                <a:srgbClr val="1226AA"/>
              </a:solidFill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2" y="6224858"/>
            <a:ext cx="2702187" cy="451635"/>
          </a:xfrm>
        </p:spPr>
      </p:pic>
      <p:sp>
        <p:nvSpPr>
          <p:cNvPr id="5" name="Prostokąt 4"/>
          <p:cNvSpPr/>
          <p:nvPr/>
        </p:nvSpPr>
        <p:spPr>
          <a:xfrm>
            <a:off x="1676400" y="6192982"/>
            <a:ext cx="9677399" cy="515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81" y="6241589"/>
            <a:ext cx="395785" cy="415231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074182" y="1749982"/>
            <a:ext cx="11111815" cy="24929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Wypłata</a:t>
            </a:r>
            <a:r>
              <a:rPr kumimoji="0" lang="pl-PL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dotacji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na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realizację zadania pn. „Błękitno-zielone inicjatywy dla Wielkopolski” </a:t>
            </a:r>
            <a:r>
              <a:rPr lang="pl-PL" sz="20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nastąpi </a:t>
            </a:r>
            <a:br>
              <a:rPr lang="pl-PL" sz="20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</a:br>
            <a:r>
              <a:rPr lang="pl-PL" sz="20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z następującej klasyfikacji budżetowej: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Dział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900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Gospodarka komunalna i ochrona środowiska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Rozdział 90095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Pozostała działalność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Paragraf 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6300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Dotacja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celowa na pomoc finansową udzielaną między jednostkami samorządu terytorialnego na 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dofinansowanie własnych zadań inwestycyjnych 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i zakupów inwestycyjnych.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/>
            </a:r>
            <a:b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</a:b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1514448" y="4810722"/>
            <a:ext cx="114632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Ważne</a:t>
            </a:r>
            <a:r>
              <a:rPr kumimoji="0" lang="pl-PL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!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Błędne zakwalifikowanie wydatków może skutkować koniecznością zwrotu całej </a:t>
            </a:r>
            <a:r>
              <a:rPr kumimoji="0" lang="pl-P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lub </a:t>
            </a:r>
            <a:r>
              <a:rPr kumimoji="0" lang="pl-PL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części dotacji.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1745884" y="6442364"/>
            <a:ext cx="615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23.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314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7861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pl-PL" b="1" dirty="0">
                <a:solidFill>
                  <a:srgbClr val="1226AA"/>
                </a:solidFill>
              </a:rPr>
              <a:t>Wymogi formalne ewidencji i rozliczania dotacji:</a:t>
            </a:r>
            <a:br>
              <a:rPr lang="pl-PL" b="1" dirty="0">
                <a:solidFill>
                  <a:srgbClr val="1226AA"/>
                </a:solidFill>
              </a:rPr>
            </a:br>
            <a:endParaRPr lang="pl-PL" b="1" dirty="0">
              <a:solidFill>
                <a:srgbClr val="1226AA"/>
              </a:solidFill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2" y="6224858"/>
            <a:ext cx="2702187" cy="451635"/>
          </a:xfrm>
        </p:spPr>
      </p:pic>
      <p:sp>
        <p:nvSpPr>
          <p:cNvPr id="5" name="Prostokąt 4"/>
          <p:cNvSpPr/>
          <p:nvPr/>
        </p:nvSpPr>
        <p:spPr>
          <a:xfrm>
            <a:off x="1676400" y="6192982"/>
            <a:ext cx="9677399" cy="515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81" y="6241589"/>
            <a:ext cx="395785" cy="415231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110211" y="1849725"/>
            <a:ext cx="110817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Wnioskodawca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zobowiązany jest do prowadzenia wyodrębnionej ewidencji księgowej,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poprzez: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B3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zapis w polityce 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rachunkowości</a:t>
            </a: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wskazujący na sposób ujmowania 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w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księgach rachunkowych umów dotacyjnych 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     i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wydatków ich dotyczących;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B3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w przypadku braku zapisów w polityce rachunkowości należy opracować wewnętrzną procedurę (np. w formie zarządzenia)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określającą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sposób rozliczania dotacji.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 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B38"/>
              </a:buClr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Wnioskodawca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zobowiązany jest do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sporządzenia sprawozdania finansowego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z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wykonania przedsięwzięcia 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/>
            </a:r>
            <a:b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</a:b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w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terminie i na formularzu określonym w umowie.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 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Sprawozdanie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składa się osobiście lub przekazuje przesyłką poleconą.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W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przypadku błędów lub braków w sprawozdaniu należy złożyć korektę sprawozdania.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1745884" y="6442364"/>
            <a:ext cx="615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24.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63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16933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pl-PL" b="1" dirty="0">
                <a:solidFill>
                  <a:srgbClr val="1226AA"/>
                </a:solidFill>
              </a:rPr>
              <a:t>Kwalifikowalność </a:t>
            </a:r>
            <a:r>
              <a:rPr lang="pl-PL" b="1" dirty="0" smtClean="0">
                <a:solidFill>
                  <a:srgbClr val="1226AA"/>
                </a:solidFill>
              </a:rPr>
              <a:t>kosztów:</a:t>
            </a:r>
            <a:endParaRPr lang="pl-PL" b="1" dirty="0">
              <a:solidFill>
                <a:srgbClr val="1226AA"/>
              </a:solidFill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2" y="6224858"/>
            <a:ext cx="2702187" cy="451635"/>
          </a:xfrm>
        </p:spPr>
      </p:pic>
      <p:sp>
        <p:nvSpPr>
          <p:cNvPr id="5" name="Prostokąt 4"/>
          <p:cNvSpPr/>
          <p:nvPr/>
        </p:nvSpPr>
        <p:spPr>
          <a:xfrm>
            <a:off x="1676400" y="6192982"/>
            <a:ext cx="9677399" cy="515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81" y="6241589"/>
            <a:ext cx="395785" cy="415231"/>
          </a:xfrm>
          <a:prstGeom prst="rect">
            <a:avLst/>
          </a:prstGeom>
        </p:spPr>
      </p:pic>
      <p:sp>
        <p:nvSpPr>
          <p:cNvPr id="9" name="Symbol zastępczy zawartości 4"/>
          <p:cNvSpPr txBox="1">
            <a:spLocks/>
          </p:cNvSpPr>
          <p:nvPr/>
        </p:nvSpPr>
        <p:spPr>
          <a:xfrm>
            <a:off x="1136764" y="1947950"/>
            <a:ext cx="10756669" cy="336665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pl-PL" altLang="pl-PL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CB38"/>
              </a:buClr>
              <a:buSzPts val="1200"/>
              <a:buFont typeface="Calibri" panose="020F0502020204030204" pitchFamily="34" charset="0"/>
              <a:buNone/>
              <a:tabLst>
                <a:tab pos="180340" algn="l"/>
                <a:tab pos="228600" algn="l"/>
              </a:tabLst>
              <a:defRPr/>
            </a:pPr>
            <a:r>
              <a:rPr kumimoji="0" lang="pl-PL" altLang="pl-PL" sz="16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Data wystawienia faktury dla</a:t>
            </a:r>
            <a:r>
              <a:rPr kumimoji="0" lang="pl-PL" altLang="pl-PL" sz="1600" b="0" i="0" u="none" strike="noStrike" kern="100" cap="none" spc="0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kosztów kwalifikowalnych</a:t>
            </a:r>
            <a:r>
              <a:rPr kumimoji="0" lang="pl-PL" altLang="pl-PL" sz="16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(data sprzedaży) powinna być zgodna z datą protokołu                                        (datą odebrania/przeniesienia własności przedmiotu umowy).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CB38"/>
              </a:buClr>
              <a:buSzPts val="1200"/>
              <a:buFont typeface="Calibri" panose="020F0502020204030204" pitchFamily="34" charset="0"/>
              <a:buNone/>
              <a:tabLst>
                <a:tab pos="180340" algn="l"/>
                <a:tab pos="228600" algn="l"/>
              </a:tabLst>
              <a:defRPr/>
            </a:pPr>
            <a:endParaRPr kumimoji="0" lang="pl-PL" altLang="pl-PL" sz="1600" b="0" i="0" u="none" strike="noStrike" kern="1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CB38"/>
              </a:buClr>
              <a:buSzPts val="1200"/>
              <a:buFont typeface="Calibri" panose="020F0502020204030204" pitchFamily="34" charset="0"/>
              <a:buNone/>
              <a:tabLst>
                <a:tab pos="180340" algn="l"/>
                <a:tab pos="228600" algn="l"/>
              </a:tabLst>
              <a:defRPr/>
            </a:pPr>
            <a:r>
              <a:rPr kumimoji="0" lang="pl-PL" sz="16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Każdy </a:t>
            </a:r>
            <a:r>
              <a:rPr kumimoji="0" lang="pl-PL" sz="16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 dowodów księgowych powinien być opatrzony na odwrocie pieczęcią </a:t>
            </a:r>
            <a:r>
              <a:rPr kumimoji="0" lang="pl-PL" sz="16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pomiotu </a:t>
            </a:r>
            <a:r>
              <a:rPr kumimoji="0" lang="pl-PL" sz="16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oraz zawierać </a:t>
            </a:r>
            <a:r>
              <a:rPr kumimoji="0" lang="pl-PL" sz="16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opis </a:t>
            </a:r>
            <a:r>
              <a:rPr kumimoji="0" lang="pl-PL" sz="16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zawierający następujące informacje: z jakich środków wydatkowana kwota została pokryta oraz jakie było przeznaczenie zakupionych towarów, </a:t>
            </a:r>
            <a:r>
              <a:rPr kumimoji="0" lang="pl-PL" sz="16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usług. </a:t>
            </a:r>
            <a:r>
              <a:rPr kumimoji="0" lang="pl-PL" sz="16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Ponadto dowody księgowe powinny być zatwierdzone pod względem </a:t>
            </a:r>
            <a:r>
              <a:rPr kumimoji="0" lang="pl-PL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merytoryczno</a:t>
            </a:r>
            <a:r>
              <a:rPr kumimoji="0" lang="pl-PL" sz="16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– finansowym przez osobę do tego upoważnioną oraz zawierać oświadczenie </a:t>
            </a:r>
            <a:r>
              <a:rPr kumimoji="0" lang="pl-PL" sz="16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kumimoji="0" lang="pl-PL" sz="16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zastosowanym trybie ustawy Prawo zamówień publicznych. </a:t>
            </a:r>
            <a:r>
              <a:rPr kumimoji="0" lang="pl-PL" sz="16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Ponadto dowód księgowy powinien zawierać dekretację, w szczegółowości: dział, rozdział, paragraf.</a:t>
            </a:r>
            <a:endParaRPr kumimoji="0" lang="pl-PL" altLang="pl-PL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  <a:p>
            <a:pPr marL="91440" marR="0" lvl="0" indent="-9144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endParaRPr kumimoji="0" lang="pl-PL" altLang="pl-PL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pl-PL" altLang="pl-PL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pl-PL" altLang="pl-PL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1745884" y="6442364"/>
            <a:ext cx="615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25.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529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pl-PL" b="1" dirty="0">
                <a:solidFill>
                  <a:srgbClr val="1226AA"/>
                </a:solidFill>
              </a:rPr>
              <a:t/>
            </a:r>
            <a:br>
              <a:rPr lang="pl-PL" b="1" dirty="0">
                <a:solidFill>
                  <a:srgbClr val="1226AA"/>
                </a:solidFill>
              </a:rPr>
            </a:br>
            <a:r>
              <a:rPr lang="pl-PL" b="1" dirty="0" smtClean="0">
                <a:solidFill>
                  <a:srgbClr val="1226AA"/>
                </a:solidFill>
              </a:rPr>
              <a:t>Zwrot </a:t>
            </a:r>
            <a:r>
              <a:rPr lang="pl-PL" b="1" dirty="0">
                <a:solidFill>
                  <a:srgbClr val="1226AA"/>
                </a:solidFill>
              </a:rPr>
              <a:t>dotacji:</a:t>
            </a:r>
            <a:br>
              <a:rPr lang="pl-PL" b="1" dirty="0">
                <a:solidFill>
                  <a:srgbClr val="1226AA"/>
                </a:solidFill>
              </a:rPr>
            </a:br>
            <a:r>
              <a:rPr lang="pl-PL" b="1" dirty="0">
                <a:solidFill>
                  <a:srgbClr val="1226AA"/>
                </a:solidFill>
              </a:rPr>
              <a:t/>
            </a:r>
            <a:br>
              <a:rPr lang="pl-PL" b="1" dirty="0">
                <a:solidFill>
                  <a:srgbClr val="1226AA"/>
                </a:solidFill>
              </a:rPr>
            </a:br>
            <a:endParaRPr lang="pl-PL" b="1" dirty="0">
              <a:solidFill>
                <a:srgbClr val="1226AA"/>
              </a:solidFill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2" y="6224858"/>
            <a:ext cx="2702187" cy="451635"/>
          </a:xfrm>
        </p:spPr>
      </p:pic>
      <p:sp>
        <p:nvSpPr>
          <p:cNvPr id="5" name="Prostokąt 4"/>
          <p:cNvSpPr/>
          <p:nvPr/>
        </p:nvSpPr>
        <p:spPr>
          <a:xfrm>
            <a:off x="1676400" y="6192982"/>
            <a:ext cx="9677399" cy="515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81" y="6241589"/>
            <a:ext cx="395785" cy="415231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983092" y="1575491"/>
            <a:ext cx="11208908" cy="2445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400" dirty="0">
              <a:solidFill>
                <a:prstClr val="black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Dotacja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niewykorzystana w terminie, wykorzystana niezgodnie z przeznaczeniem, w tym wykorzystana na inne wydatki niż inwestycyjne, pobrana nienależnie lub 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nadmiernej wysokości podlega zwrotowi na zasadach określonych w ustawie o finansach publicznych.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1745884" y="6442364"/>
            <a:ext cx="615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26.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12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pl-PL" b="1" dirty="0">
                <a:solidFill>
                  <a:srgbClr val="1226AA"/>
                </a:solidFill>
              </a:rPr>
              <a:t>Najczęstsze błędy:</a:t>
            </a:r>
            <a:br>
              <a:rPr lang="pl-PL" b="1" dirty="0">
                <a:solidFill>
                  <a:srgbClr val="1226AA"/>
                </a:solidFill>
              </a:rPr>
            </a:br>
            <a:endParaRPr lang="pl-PL" b="1" dirty="0">
              <a:solidFill>
                <a:srgbClr val="1226AA"/>
              </a:solidFill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2" y="6224858"/>
            <a:ext cx="2702187" cy="451635"/>
          </a:xfrm>
        </p:spPr>
      </p:pic>
      <p:sp>
        <p:nvSpPr>
          <p:cNvPr id="5" name="Prostokąt 4"/>
          <p:cNvSpPr/>
          <p:nvPr/>
        </p:nvSpPr>
        <p:spPr>
          <a:xfrm>
            <a:off x="1676400" y="6192982"/>
            <a:ext cx="9677399" cy="515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81" y="6241589"/>
            <a:ext cx="395785" cy="415231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992748" y="1575491"/>
            <a:ext cx="111992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6AA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błędy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w sprawozdaniach w zakresie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terminu realizacji zadania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(należy wskazać datę z przedziału pomiędzy datą 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złożenia wniosku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a datą ostatniej płatności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);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6AA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brak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wypełnionych wszystkich pozycji sprawozdania m.in. </a:t>
            </a:r>
            <a:r>
              <a:rPr kumimoji="0" lang="pl-PL" sz="1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Kosztorysu ze względu </a:t>
            </a:r>
            <a:r>
              <a:rPr kumimoji="0" lang="pl-PL" sz="1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na </a:t>
            </a:r>
            <a:r>
              <a:rPr kumimoji="0" lang="pl-PL" sz="1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typ wydatków,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oraz </a:t>
            </a:r>
            <a:r>
              <a:rPr kumimoji="0" lang="pl-PL" sz="1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Kosztorysu ze względu na źródła finansowania zadania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;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6AA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błędy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w części merytorycznej sprawozdania dot. miejsca realizacji zadania, które nie jest zgodne z Wnioskiem 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/>
            </a:r>
            <a:b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</a:b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o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dofinansowanie;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6AA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błędy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z zakresie źródła finansowania 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zadania (brak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wskazania finansowania zadania ze środków np. funduszu sołeckiego);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6AA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brak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dokumentacji fotograficznej i/lub audiowizualnej w formie elektronicznej 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z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widoczną  tablicą informacyjną zgodnie z wymogami 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umowy;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6AA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brak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korekty błędów w opisie faktur zgodnie z wymogami ustawy o rachunkowości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6AA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rak not korygujących do faktur/rachunków zapłaconych po terminie;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6AA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brak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kompletu dokumentów dotyczących wydłużenia terminu płatności przy fakturach płatnych po terminie;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6AA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brak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spójności danych w poszczególnych częściach sprawozdania.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6AA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1745884" y="6442364"/>
            <a:ext cx="615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27.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020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pl-PL" b="1" dirty="0">
                <a:solidFill>
                  <a:srgbClr val="1226AA"/>
                </a:solidFill>
              </a:rPr>
              <a:t>Zasady kontroli: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2" y="6224858"/>
            <a:ext cx="2702187" cy="451635"/>
          </a:xfrm>
        </p:spPr>
      </p:pic>
      <p:sp>
        <p:nvSpPr>
          <p:cNvPr id="5" name="Prostokąt 4"/>
          <p:cNvSpPr/>
          <p:nvPr/>
        </p:nvSpPr>
        <p:spPr>
          <a:xfrm>
            <a:off x="1676400" y="6192982"/>
            <a:ext cx="9677399" cy="515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81" y="6241589"/>
            <a:ext cx="395785" cy="415231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063177" y="1968563"/>
            <a:ext cx="1112882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6AA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Przedsięwzięcia dofinansowane w ramach Programu mogą podlegać kontroli </a:t>
            </a: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w trakcie realizacji 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przedsięwzięcia, a także w okresie do 5 lat od ich rozliczenia</a:t>
            </a: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6AA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6AA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Wnioskodawca zobowiązany jest do przechowywania dokumentacji związanej </a:t>
            </a: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z 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realizacją przedsięwzięcia przez okres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5 lat 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od ich rozliczenia</a:t>
            </a: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6AA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6AA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Kontrolę zgodności przedsięwzięcia z umową przeprowadzają na podstawie stosownych upoważnień wyznaczeni pracownicy Urzędu Marszałkowskiego Województwa Wielkopolskiego w Poznaniu.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6AA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1745884" y="6442364"/>
            <a:ext cx="615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28.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795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4444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pl-PL" b="1" dirty="0" smtClean="0">
                <a:solidFill>
                  <a:srgbClr val="1226AA"/>
                </a:solidFill>
              </a:rPr>
              <a:t>Kontakt:</a:t>
            </a:r>
            <a:endParaRPr lang="pl-PL" b="1" dirty="0">
              <a:solidFill>
                <a:srgbClr val="1226AA"/>
              </a:solidFill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2" y="6224858"/>
            <a:ext cx="2702187" cy="451635"/>
          </a:xfrm>
        </p:spPr>
      </p:pic>
      <p:sp>
        <p:nvSpPr>
          <p:cNvPr id="5" name="Prostokąt 4"/>
          <p:cNvSpPr/>
          <p:nvPr/>
        </p:nvSpPr>
        <p:spPr>
          <a:xfrm>
            <a:off x="1676400" y="6192982"/>
            <a:ext cx="9677399" cy="515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81" y="6241589"/>
            <a:ext cx="395785" cy="415231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063177" y="1669551"/>
            <a:ext cx="111288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6AA"/>
              </a:buClr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W razie pytań prosimy o kontakt mailowy na adres: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6AA"/>
              </a:buClr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6A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lukasz.chmielewski@umww.pl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6A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800" b="1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6A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leszek.hamrol@umww.pl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6A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800" b="1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6A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2800" b="1" dirty="0" smtClean="0">
                <a:solidFill>
                  <a:prstClr val="black"/>
                </a:solidFill>
                <a:latin typeface="Calibri" panose="020F0502020204030204"/>
              </a:rPr>
              <a:t>dsi.sekretariat@umww.pl</a:t>
            </a:r>
            <a:endParaRPr kumimoji="0" lang="pl-PL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6A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800" b="1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6A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1745884" y="6442364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29.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17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2517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1226AA"/>
                </a:solidFill>
              </a:rPr>
              <a:t>Dofinansowania przyznano na: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2" y="6224858"/>
            <a:ext cx="2702187" cy="451635"/>
          </a:xfrm>
        </p:spPr>
      </p:pic>
      <p:sp>
        <p:nvSpPr>
          <p:cNvPr id="5" name="Prostokąt 4"/>
          <p:cNvSpPr/>
          <p:nvPr/>
        </p:nvSpPr>
        <p:spPr>
          <a:xfrm>
            <a:off x="1676400" y="6192982"/>
            <a:ext cx="9677399" cy="515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81" y="6241589"/>
            <a:ext cx="395785" cy="415231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182870" y="2025165"/>
            <a:ext cx="1172094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6AA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20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u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tworzenie</a:t>
            </a:r>
            <a:r>
              <a:rPr kumimoji="0" lang="pl-PL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ogólnodostępnej strefy relaksu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;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6AA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lang="pl-PL" sz="20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6AA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instalację paneli fotowoltaicznych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6AA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6AA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20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z</a:t>
            </a:r>
            <a:r>
              <a:rPr kumimoji="0" lang="pl-PL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akup</a:t>
            </a:r>
            <a:r>
              <a:rPr kumimoji="0" lang="pl-PL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rowerów miejskich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;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6AA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6AA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stworzenie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parków sensorycznych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;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6AA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6AA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20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e</a:t>
            </a:r>
            <a:r>
              <a:rPr lang="pl-PL" sz="20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komural – mural wykonany farbą antysmogową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;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6AA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6AA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stworzenie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zielonych 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przystanków,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które obsadzono roślinnością i wyposażono w tablice edukacyjne.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6AA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1745884" y="6442364"/>
            <a:ext cx="44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3.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184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9916" y="354197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pl-PL" b="1" dirty="0" smtClean="0">
                <a:solidFill>
                  <a:srgbClr val="1226AA"/>
                </a:solidFill>
              </a:rPr>
              <a:t>Inne działania w zakresie edukacji ekologicznej realizowane przez Departament Korzystania                              i Informacji o Środowisku:</a:t>
            </a:r>
            <a:endParaRPr lang="pl-PL" b="1" dirty="0">
              <a:solidFill>
                <a:srgbClr val="1226AA"/>
              </a:solidFill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2" y="6224858"/>
            <a:ext cx="2702187" cy="451635"/>
          </a:xfrm>
        </p:spPr>
      </p:pic>
      <p:sp>
        <p:nvSpPr>
          <p:cNvPr id="5" name="Prostokąt 4"/>
          <p:cNvSpPr/>
          <p:nvPr/>
        </p:nvSpPr>
        <p:spPr>
          <a:xfrm>
            <a:off x="1676400" y="6192982"/>
            <a:ext cx="9677399" cy="515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81" y="6241589"/>
            <a:ext cx="395785" cy="415231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1745884" y="6442364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30.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052420" y="2052154"/>
            <a:ext cx="11139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400" b="1" dirty="0" smtClean="0"/>
              <a:t>Konkurs „Działania proekologiczne i </a:t>
            </a:r>
            <a:r>
              <a:rPr lang="pl-PL" sz="2400" b="1" dirty="0" err="1" smtClean="0"/>
              <a:t>prokulturowe</a:t>
            </a:r>
            <a:r>
              <a:rPr lang="pl-PL" sz="2400" b="1" dirty="0" smtClean="0"/>
              <a:t> w ramach strategii rozwoju Województwa Wielkopolskiego” – XXIV edycja.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1052419" y="3163906"/>
            <a:ext cx="11139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400" b="1" dirty="0" smtClean="0"/>
              <a:t>Konkurs „Nasz pomysł na ochronę środowiska” – VIII edycja.</a:t>
            </a:r>
          </a:p>
          <a:p>
            <a:pPr algn="just"/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</a:rPr>
              <a:t>     https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://www.umww.pl/artykul/konkurs-nasz-pomysl-na-ochrone-srodowiska-viii-edycja-1 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1052423" y="4214102"/>
            <a:ext cx="1113957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400" b="1" dirty="0" smtClean="0"/>
              <a:t>Otwarty konkurs ofert na realizację w formie wspierania zadań publicznych Województwa Wielkopolskiego w dziedzinie ekologii i ochrony zwierząt                            oraz ochrony dziedzictwa przyrodniczego w roku 2023.</a:t>
            </a:r>
          </a:p>
          <a:p>
            <a:pPr algn="just"/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</a:rPr>
              <a:t>     https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://</a:t>
            </a: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</a:rPr>
              <a:t>www.umww.pl/artykul/otwarty-konkurs-ofert-na-realizacje-zadania-publicznego-w-dziedzinie-</a:t>
            </a:r>
          </a:p>
          <a:p>
            <a:pPr algn="just"/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ekologii-i-ochrony-</a:t>
            </a:r>
            <a:r>
              <a:rPr lang="pl-PL" sz="2000" dirty="0" err="1">
                <a:solidFill>
                  <a:schemeClr val="accent1">
                    <a:lumMod val="75000"/>
                  </a:schemeClr>
                </a:solidFill>
              </a:rPr>
              <a:t>zwierzat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-oraz-ochrony</a:t>
            </a:r>
          </a:p>
          <a:p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402386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720808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pl-PL" sz="6000" b="1" dirty="0" smtClean="0">
                <a:solidFill>
                  <a:srgbClr val="1226AA"/>
                </a:solidFill>
              </a:rPr>
              <a:t>DZIĘKUJĘ ZA UWAGĘ</a:t>
            </a:r>
            <a:endParaRPr lang="pl-PL" sz="6000" b="1" dirty="0">
              <a:solidFill>
                <a:srgbClr val="1226AA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825" y="2244632"/>
            <a:ext cx="2635296" cy="2764774"/>
          </a:xfrm>
          <a:prstGeom prst="rect">
            <a:avLst/>
          </a:prstGeom>
        </p:spPr>
      </p:pic>
      <p:pic>
        <p:nvPicPr>
          <p:cNvPr id="11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787" y="2948933"/>
            <a:ext cx="8114146" cy="1356172"/>
          </a:xfrm>
        </p:spPr>
      </p:pic>
      <p:sp>
        <p:nvSpPr>
          <p:cNvPr id="5" name="pole tekstowe 4"/>
          <p:cNvSpPr txBox="1"/>
          <p:nvPr/>
        </p:nvSpPr>
        <p:spPr>
          <a:xfrm>
            <a:off x="11745884" y="6442364"/>
            <a:ext cx="615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31.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079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866" y="7295"/>
            <a:ext cx="12158134" cy="1325563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1226AA"/>
                </a:solidFill>
              </a:rPr>
              <a:t>Zdjęcia projektów zrealizowanych </a:t>
            </a:r>
            <a:br>
              <a:rPr lang="pl-PL" b="1" dirty="0">
                <a:solidFill>
                  <a:srgbClr val="1226AA"/>
                </a:solidFill>
              </a:rPr>
            </a:br>
            <a:r>
              <a:rPr lang="pl-PL" b="1" dirty="0">
                <a:solidFill>
                  <a:srgbClr val="1226AA"/>
                </a:solidFill>
              </a:rPr>
              <a:t>w roku 2022: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2" y="6224858"/>
            <a:ext cx="2702187" cy="451635"/>
          </a:xfrm>
        </p:spPr>
      </p:pic>
      <p:sp>
        <p:nvSpPr>
          <p:cNvPr id="5" name="Prostokąt 4"/>
          <p:cNvSpPr/>
          <p:nvPr/>
        </p:nvSpPr>
        <p:spPr>
          <a:xfrm>
            <a:off x="1676400" y="6192982"/>
            <a:ext cx="9677399" cy="515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81" y="6241589"/>
            <a:ext cx="395785" cy="41523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31" y="2666516"/>
            <a:ext cx="3432302" cy="2804181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14" y="1612965"/>
            <a:ext cx="3458093" cy="1965337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14" y="3928224"/>
            <a:ext cx="3458094" cy="1903615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489" y="2176211"/>
            <a:ext cx="4053738" cy="2804182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11745884" y="6442364"/>
            <a:ext cx="44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4.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365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8858" y="0"/>
            <a:ext cx="12210857" cy="1325563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1226AA"/>
                </a:solidFill>
              </a:rPr>
              <a:t>Zdjęcia projektów zrealizowanych </a:t>
            </a:r>
            <a:br>
              <a:rPr lang="pl-PL" b="1" dirty="0">
                <a:solidFill>
                  <a:srgbClr val="1226AA"/>
                </a:solidFill>
              </a:rPr>
            </a:br>
            <a:r>
              <a:rPr lang="pl-PL" b="1" dirty="0">
                <a:solidFill>
                  <a:srgbClr val="1226AA"/>
                </a:solidFill>
              </a:rPr>
              <a:t>w roku 2022: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2" y="6224858"/>
            <a:ext cx="2702187" cy="451635"/>
          </a:xfrm>
        </p:spPr>
      </p:pic>
      <p:sp>
        <p:nvSpPr>
          <p:cNvPr id="5" name="Prostokąt 4"/>
          <p:cNvSpPr/>
          <p:nvPr/>
        </p:nvSpPr>
        <p:spPr>
          <a:xfrm>
            <a:off x="1676400" y="6192982"/>
            <a:ext cx="9677399" cy="515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81" y="6241589"/>
            <a:ext cx="395785" cy="415231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52" y="1866042"/>
            <a:ext cx="3478338" cy="4085083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843" y="1866041"/>
            <a:ext cx="3511357" cy="4085083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553" y="1779758"/>
            <a:ext cx="3516283" cy="4085083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1745884" y="6442364"/>
            <a:ext cx="44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5.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296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4568" y="0"/>
            <a:ext cx="12158134" cy="1325563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 smtClean="0">
                <a:solidFill>
                  <a:srgbClr val="1226AA"/>
                </a:solidFill>
              </a:rPr>
              <a:t>   Kto </a:t>
            </a:r>
            <a:r>
              <a:rPr lang="pl-PL" sz="4000" b="1" dirty="0">
                <a:solidFill>
                  <a:srgbClr val="1226AA"/>
                </a:solidFill>
              </a:rPr>
              <a:t>może ubiegać się o środki z Programu </a:t>
            </a:r>
            <a:br>
              <a:rPr lang="pl-PL" sz="4000" b="1" dirty="0">
                <a:solidFill>
                  <a:srgbClr val="1226AA"/>
                </a:solidFill>
              </a:rPr>
            </a:br>
            <a:r>
              <a:rPr lang="pl-PL" sz="4000" b="1" dirty="0">
                <a:solidFill>
                  <a:srgbClr val="1226AA"/>
                </a:solidFill>
              </a:rPr>
              <a:t>pn. „Błękitno-zielone inicjatywy dla Wielkopolski” 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2" y="6224858"/>
            <a:ext cx="2702187" cy="451635"/>
          </a:xfrm>
        </p:spPr>
      </p:pic>
      <p:sp>
        <p:nvSpPr>
          <p:cNvPr id="5" name="Prostokąt 4"/>
          <p:cNvSpPr/>
          <p:nvPr/>
        </p:nvSpPr>
        <p:spPr>
          <a:xfrm>
            <a:off x="1676400" y="6192982"/>
            <a:ext cx="9677399" cy="515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81" y="6241589"/>
            <a:ext cx="395785" cy="415231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1102046" y="2418129"/>
            <a:ext cx="110560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dirty="0">
                <a:latin typeface="+mj-lt"/>
                <a:cs typeface="Times New Roman" panose="02020603050405020304" pitchFamily="18" charset="0"/>
              </a:rPr>
              <a:t>Beneficjentem Programu pn. „Błękitno-zielone inicjatywy dla Wielkopolski” mogą być jednostki samorządu terytorialnego z województwa wielkopolskiego </a:t>
            </a:r>
            <a:r>
              <a:rPr lang="pl-PL" sz="2800" b="1" dirty="0">
                <a:latin typeface="+mj-lt"/>
                <a:cs typeface="Times New Roman" panose="02020603050405020304" pitchFamily="18" charset="0"/>
              </a:rPr>
              <a:t>z wyłączeniem miast na prawach powiatu: </a:t>
            </a:r>
            <a:r>
              <a:rPr lang="pl-PL" sz="2800" dirty="0">
                <a:latin typeface="+mj-lt"/>
                <a:cs typeface="Times New Roman" panose="02020603050405020304" pitchFamily="18" charset="0"/>
              </a:rPr>
              <a:t>Kalisza, Konina, Leszna i Poznania.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1745884" y="6442364"/>
            <a:ext cx="44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6.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228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254" y="0"/>
            <a:ext cx="12185997" cy="1325563"/>
          </a:xfrm>
        </p:spPr>
        <p:txBody>
          <a:bodyPr>
            <a:noAutofit/>
          </a:bodyPr>
          <a:lstStyle/>
          <a:p>
            <a:pPr algn="ctr"/>
            <a:r>
              <a:rPr lang="pl-PL" b="1" dirty="0">
                <a:solidFill>
                  <a:srgbClr val="1226AA"/>
                </a:solidFill>
              </a:rPr>
              <a:t>Kwota przeznaczona na </a:t>
            </a:r>
            <a:r>
              <a:rPr lang="pl-PL" b="1" dirty="0" smtClean="0">
                <a:solidFill>
                  <a:srgbClr val="1226AA"/>
                </a:solidFill>
              </a:rPr>
              <a:t>realizację </a:t>
            </a:r>
            <a:r>
              <a:rPr lang="pl-PL" b="1" dirty="0">
                <a:solidFill>
                  <a:srgbClr val="1226AA"/>
                </a:solidFill>
              </a:rPr>
              <a:t>programu: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2" y="6224858"/>
            <a:ext cx="2702187" cy="451635"/>
          </a:xfrm>
        </p:spPr>
      </p:pic>
      <p:sp>
        <p:nvSpPr>
          <p:cNvPr id="5" name="Prostokąt 4"/>
          <p:cNvSpPr/>
          <p:nvPr/>
        </p:nvSpPr>
        <p:spPr>
          <a:xfrm>
            <a:off x="1676400" y="6192982"/>
            <a:ext cx="9677399" cy="515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81" y="6241589"/>
            <a:ext cx="395785" cy="415231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074182" y="1934648"/>
            <a:ext cx="11111815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Kwota dofinansowania zabezpieczona w uchwale budżetowej </a:t>
            </a:r>
            <a:endParaRPr kumimoji="0" lang="pl-PL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Województwa 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Wielkopolskiego 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/>
            </a:r>
            <a:b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</a:b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na 2023 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rok przeznaczona 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na 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realizację zadania pn. „Błękitno-zielone inicjatywy dla Wielkopolski” wynosi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2 </a:t>
            </a: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500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 000,00 </a:t>
            </a: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zł.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1745884" y="6442364"/>
            <a:ext cx="44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7.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174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pl-PL" b="1" dirty="0">
                <a:solidFill>
                  <a:srgbClr val="1226AA"/>
                </a:solidFill>
              </a:rPr>
              <a:t>Przedmiot dofinansowania: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2" y="6224858"/>
            <a:ext cx="2702187" cy="451635"/>
          </a:xfrm>
        </p:spPr>
      </p:pic>
      <p:sp>
        <p:nvSpPr>
          <p:cNvPr id="5" name="Prostokąt 4"/>
          <p:cNvSpPr/>
          <p:nvPr/>
        </p:nvSpPr>
        <p:spPr>
          <a:xfrm>
            <a:off x="1676400" y="6192982"/>
            <a:ext cx="9677399" cy="515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81" y="6241589"/>
            <a:ext cx="395785" cy="415231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983736" y="1580705"/>
            <a:ext cx="1071782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pl-PL" sz="2800" dirty="0">
                <a:latin typeface="+mj-lt"/>
                <a:cs typeface="Times New Roman" panose="02020603050405020304" pitchFamily="18" charset="0"/>
              </a:rPr>
              <a:t>Dofinansowaniem mogą zostać objęte przedsięwzięcia zmierzające do:</a:t>
            </a:r>
          </a:p>
          <a:p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1474177" y="2429531"/>
            <a:ext cx="1071782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l-PL" sz="2800" dirty="0" smtClean="0">
                <a:latin typeface="+mj-lt"/>
              </a:rPr>
              <a:t> </a:t>
            </a:r>
            <a:r>
              <a:rPr lang="pl-PL" sz="2800" dirty="0" smtClean="0">
                <a:latin typeface="+mj-lt"/>
                <a:cs typeface="Times New Roman" panose="02020603050405020304" pitchFamily="18" charset="0"/>
              </a:rPr>
              <a:t>Zachowania i zwiększenia terenów zielonych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pl-PL" sz="2800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l-PL" sz="2800" dirty="0" smtClean="0">
                <a:latin typeface="+mj-lt"/>
                <a:cs typeface="Times New Roman" panose="02020603050405020304" pitchFamily="18" charset="0"/>
              </a:rPr>
              <a:t> Poprawy jakości wód stojących i płynących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pl-PL" sz="2800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l-PL" sz="2800" dirty="0" smtClean="0">
                <a:latin typeface="+mj-lt"/>
                <a:cs typeface="Times New Roman" panose="02020603050405020304" pitchFamily="18" charset="0"/>
              </a:rPr>
              <a:t> Wykorzystania na większą skalę odnawialnych źródeł energii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pl-PL" sz="2800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l-PL" sz="2800" dirty="0" smtClean="0">
                <a:latin typeface="+mj-lt"/>
                <a:cs typeface="Times New Roman" panose="02020603050405020304" pitchFamily="18" charset="0"/>
              </a:rPr>
              <a:t> Eliminacji zanieczyszczenia środowiska</a:t>
            </a:r>
            <a:endParaRPr lang="pl-PL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1745884" y="6442364"/>
            <a:ext cx="44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8.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64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794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>
                <a:solidFill>
                  <a:srgbClr val="1226AA"/>
                </a:solidFill>
              </a:rPr>
              <a:t>Przykłady działań, które mogą zostać dofinansowane</a:t>
            </a:r>
            <a:r>
              <a:rPr lang="pl-PL" b="1" dirty="0">
                <a:solidFill>
                  <a:srgbClr val="1226AA"/>
                </a:solidFill>
              </a:rPr>
              <a:t>: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2" y="6224858"/>
            <a:ext cx="2702187" cy="451635"/>
          </a:xfrm>
        </p:spPr>
      </p:pic>
      <p:sp>
        <p:nvSpPr>
          <p:cNvPr id="5" name="Prostokąt 4"/>
          <p:cNvSpPr/>
          <p:nvPr/>
        </p:nvSpPr>
        <p:spPr>
          <a:xfrm>
            <a:off x="1676400" y="6192982"/>
            <a:ext cx="9677399" cy="515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81" y="6241589"/>
            <a:ext cx="395785" cy="415231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502547" y="1309339"/>
            <a:ext cx="1141827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pl-PL" altLang="pl-PL" sz="2200" dirty="0" smtClean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l-PL" altLang="pl-PL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pl-PL" altLang="pl-PL" sz="2200" dirty="0">
                <a:latin typeface="+mj-lt"/>
                <a:cs typeface="Times New Roman" panose="02020603050405020304" pitchFamily="18" charset="0"/>
              </a:rPr>
              <a:t>redukcja lub ograniczanie zużycia paliw </a:t>
            </a:r>
            <a:r>
              <a:rPr lang="pl-PL" altLang="pl-PL" sz="2200" dirty="0" smtClean="0">
                <a:latin typeface="+mj-lt"/>
                <a:cs typeface="Times New Roman" panose="02020603050405020304" pitchFamily="18" charset="0"/>
              </a:rPr>
              <a:t>konwencjonalnych</a:t>
            </a:r>
            <a:r>
              <a:rPr lang="pl-PL" altLang="pl-PL" sz="2200" dirty="0">
                <a:latin typeface="+mj-lt"/>
                <a:cs typeface="Times New Roman" panose="02020603050405020304" pitchFamily="18" charset="0"/>
              </a:rPr>
              <a:t>;</a:t>
            </a:r>
            <a:endParaRPr lang="pl-PL" altLang="pl-PL" sz="2200" dirty="0" smtClean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l-PL" altLang="pl-PL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pl-PL" altLang="pl-PL" sz="2200" dirty="0">
                <a:latin typeface="+mj-lt"/>
                <a:cs typeface="Times New Roman" panose="02020603050405020304" pitchFamily="18" charset="0"/>
              </a:rPr>
              <a:t>ogrody deszczowe</a:t>
            </a:r>
            <a:r>
              <a:rPr lang="pl-PL" altLang="pl-PL" sz="2200" dirty="0" smtClean="0">
                <a:latin typeface="+mj-lt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l-PL" altLang="pl-PL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pl-PL" altLang="pl-PL" sz="2200" dirty="0">
                <a:latin typeface="+mj-lt"/>
                <a:cs typeface="Times New Roman" panose="02020603050405020304" pitchFamily="18" charset="0"/>
              </a:rPr>
              <a:t>zielone place zabaw</a:t>
            </a:r>
            <a:r>
              <a:rPr lang="pl-PL" altLang="pl-PL" sz="2200" dirty="0" smtClean="0">
                <a:latin typeface="+mj-lt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l-PL" altLang="pl-PL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pl-PL" altLang="pl-PL" sz="2200" dirty="0">
                <a:latin typeface="+mj-lt"/>
                <a:cs typeface="Times New Roman" panose="02020603050405020304" pitchFamily="18" charset="0"/>
              </a:rPr>
              <a:t>zielone przystanki</a:t>
            </a:r>
            <a:r>
              <a:rPr lang="pl-PL" altLang="pl-PL" sz="2200" dirty="0" smtClean="0">
                <a:latin typeface="+mj-lt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l-PL" altLang="pl-PL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pl-PL" altLang="pl-PL" sz="2200" dirty="0">
                <a:latin typeface="+mj-lt"/>
                <a:cs typeface="Times New Roman" panose="02020603050405020304" pitchFamily="18" charset="0"/>
              </a:rPr>
              <a:t>zielone dachy</a:t>
            </a:r>
            <a:r>
              <a:rPr lang="pl-PL" altLang="pl-PL" sz="2200" dirty="0" smtClean="0">
                <a:latin typeface="+mj-lt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l-PL" altLang="pl-PL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pl-PL" altLang="pl-PL" sz="2200" dirty="0">
                <a:latin typeface="+mj-lt"/>
                <a:cs typeface="Times New Roman" panose="02020603050405020304" pitchFamily="18" charset="0"/>
              </a:rPr>
              <a:t>zielone fasady i ściany</a:t>
            </a:r>
            <a:r>
              <a:rPr lang="pl-PL" altLang="pl-PL" sz="2200" dirty="0" smtClean="0">
                <a:latin typeface="+mj-lt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l-PL" altLang="pl-PL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pl-PL" altLang="pl-PL" sz="2200" dirty="0">
                <a:latin typeface="+mj-lt"/>
                <a:cs typeface="Times New Roman" panose="02020603050405020304" pitchFamily="18" charset="0"/>
              </a:rPr>
              <a:t>nawierzchnie przepuszczalne</a:t>
            </a:r>
            <a:r>
              <a:rPr lang="pl-PL" altLang="pl-PL" sz="2200" dirty="0" smtClean="0">
                <a:latin typeface="+mj-lt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l-PL" altLang="pl-PL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pl-PL" altLang="pl-PL" sz="2200" dirty="0">
                <a:latin typeface="+mj-lt"/>
                <a:cs typeface="Times New Roman" panose="02020603050405020304" pitchFamily="18" charset="0"/>
              </a:rPr>
              <a:t>podłoża strukturalne</a:t>
            </a:r>
            <a:r>
              <a:rPr lang="pl-PL" altLang="pl-PL" sz="2200" dirty="0" smtClean="0">
                <a:latin typeface="+mj-lt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l-PL" altLang="pl-PL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pl-PL" altLang="pl-PL" sz="2200" dirty="0">
                <a:latin typeface="+mj-lt"/>
                <a:cs typeface="Times New Roman" panose="02020603050405020304" pitchFamily="18" charset="0"/>
              </a:rPr>
              <a:t>ogrody/parki/ skwery miododajne</a:t>
            </a:r>
            <a:r>
              <a:rPr lang="pl-PL" altLang="pl-PL" sz="2200" dirty="0" smtClean="0">
                <a:latin typeface="+mj-lt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l-PL" altLang="pl-PL" sz="2200" dirty="0" smtClean="0">
                <a:latin typeface="+mj-lt"/>
                <a:cs typeface="Times New Roman" panose="02020603050405020304" pitchFamily="18" charset="0"/>
              </a:rPr>
              <a:t>chodniki </a:t>
            </a:r>
            <a:r>
              <a:rPr lang="pl-PL" altLang="pl-PL" sz="2200" dirty="0" err="1" smtClean="0">
                <a:latin typeface="+mj-lt"/>
                <a:cs typeface="Times New Roman" panose="02020603050405020304" pitchFamily="18" charset="0"/>
              </a:rPr>
              <a:t>rampowe</a:t>
            </a:r>
            <a:r>
              <a:rPr lang="pl-PL" altLang="pl-PL" sz="2200" dirty="0" smtClean="0">
                <a:latin typeface="+mj-lt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l-PL" altLang="pl-PL" sz="2200" dirty="0" smtClean="0">
                <a:latin typeface="+mj-lt"/>
                <a:cs typeface="Times New Roman" panose="02020603050405020304" pitchFamily="18" charset="0"/>
              </a:rPr>
              <a:t>wybiegi/place </a:t>
            </a:r>
            <a:r>
              <a:rPr lang="pl-PL" altLang="pl-PL" sz="2200" dirty="0">
                <a:latin typeface="+mj-lt"/>
                <a:cs typeface="Times New Roman" panose="02020603050405020304" pitchFamily="18" charset="0"/>
              </a:rPr>
              <a:t>zabaw dla psów/kotów</a:t>
            </a:r>
            <a:r>
              <a:rPr lang="pl-PL" altLang="pl-PL" sz="2200" dirty="0" smtClean="0">
                <a:latin typeface="+mj-lt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l-PL" altLang="pl-PL" sz="2200" dirty="0" smtClean="0">
                <a:latin typeface="+mj-lt"/>
                <a:cs typeface="Times New Roman" panose="02020603050405020304" pitchFamily="18" charset="0"/>
              </a:rPr>
              <a:t>ogrody </a:t>
            </a:r>
            <a:r>
              <a:rPr lang="pl-PL" altLang="pl-PL" sz="2200" dirty="0">
                <a:latin typeface="+mj-lt"/>
                <a:cs typeface="Times New Roman" panose="02020603050405020304" pitchFamily="18" charset="0"/>
              </a:rPr>
              <a:t>sensoryczne</a:t>
            </a:r>
            <a:r>
              <a:rPr lang="pl-PL" altLang="pl-PL" sz="2200" dirty="0" smtClean="0">
                <a:latin typeface="+mj-lt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l-PL" altLang="pl-PL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pl-PL" altLang="pl-PL" sz="2200" dirty="0">
                <a:latin typeface="+mj-lt"/>
                <a:cs typeface="Times New Roman" panose="02020603050405020304" pitchFamily="18" charset="0"/>
              </a:rPr>
              <a:t>ścieżki/aleje </a:t>
            </a:r>
            <a:r>
              <a:rPr lang="pl-PL" altLang="pl-PL" sz="2200" dirty="0" err="1" smtClean="0">
                <a:latin typeface="+mj-lt"/>
                <a:cs typeface="Times New Roman" panose="02020603050405020304" pitchFamily="18" charset="0"/>
              </a:rPr>
              <a:t>eko</a:t>
            </a:r>
            <a:r>
              <a:rPr lang="pl-PL" altLang="pl-PL" sz="2200" dirty="0" smtClean="0">
                <a:latin typeface="+mj-lt"/>
                <a:cs typeface="Times New Roman" panose="02020603050405020304" pitchFamily="18" charset="0"/>
              </a:rPr>
              <a:t>-edukacyjne</a:t>
            </a:r>
            <a:r>
              <a:rPr lang="pl-PL" altLang="pl-PL" sz="2200" dirty="0">
                <a:latin typeface="+mj-lt"/>
                <a:cs typeface="Times New Roman" panose="02020603050405020304" pitchFamily="18" charset="0"/>
              </a:rPr>
              <a:t>;</a:t>
            </a:r>
            <a:endParaRPr lang="pl-PL" sz="2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1745884" y="6442364"/>
            <a:ext cx="44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9.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806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2338</Words>
  <Application>Microsoft Office PowerPoint</Application>
  <PresentationFormat>Panoramiczny</PresentationFormat>
  <Paragraphs>242</Paragraphs>
  <Slides>31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Wingdings</vt:lpstr>
      <vt:lpstr>Motyw pakietu Office</vt:lpstr>
      <vt:lpstr>„Błękitno-zielone inicjatywy  dla Wielkopolski”</vt:lpstr>
      <vt:lpstr>„Błękitno-zielone inicjatywy” - podsumowanie  pierwszej edycji</vt:lpstr>
      <vt:lpstr>Dofinansowania przyznano na:</vt:lpstr>
      <vt:lpstr>Zdjęcia projektów zrealizowanych  w roku 2022:</vt:lpstr>
      <vt:lpstr>Zdjęcia projektów zrealizowanych  w roku 2022:</vt:lpstr>
      <vt:lpstr>   Kto może ubiegać się o środki z Programu  pn. „Błękitno-zielone inicjatywy dla Wielkopolski” </vt:lpstr>
      <vt:lpstr>Kwota przeznaczona na realizację programu:</vt:lpstr>
      <vt:lpstr>Przedmiot dofinansowania:</vt:lpstr>
      <vt:lpstr>Przykłady działań, które mogą zostać dofinansowane:</vt:lpstr>
      <vt:lpstr>Przykłady działań, które mogą zostać dofinansowane  (ciąg dalszy):</vt:lpstr>
      <vt:lpstr>Warunki udzielenia dofinansowania:</vt:lpstr>
      <vt:lpstr>Warunki udzielenia dofinansowania:</vt:lpstr>
      <vt:lpstr>Kwalifikowalność kosztów:</vt:lpstr>
      <vt:lpstr>Kwalifikowalność kosztów – ciąg dalszy:</vt:lpstr>
      <vt:lpstr>Kwalifikowalność kosztów – ciąg dalszy:</vt:lpstr>
      <vt:lpstr>Termin realizacji przedsięwzięcia:</vt:lpstr>
      <vt:lpstr>Składanie wniosków o dofinansowanie  w ramach programu:</vt:lpstr>
      <vt:lpstr>Składanie wniosków o dofinansowanie  w ramach programu:</vt:lpstr>
      <vt:lpstr>Składanie wniosków o dofinansowanie  w ramach programu:</vt:lpstr>
      <vt:lpstr>Weryfikacja i ocena wniosku:</vt:lpstr>
      <vt:lpstr>Weryfikacja i ocena wniosku:</vt:lpstr>
      <vt:lpstr>Weryfikacja i ocena wniosku:</vt:lpstr>
      <vt:lpstr>Wydatkowanie środków przyznanych z dotacji:</vt:lpstr>
      <vt:lpstr>Wymogi formalne ewidencji i rozliczania dotacji: </vt:lpstr>
      <vt:lpstr>Kwalifikowalność kosztów:</vt:lpstr>
      <vt:lpstr> Zwrot dotacji:  </vt:lpstr>
      <vt:lpstr>Najczęstsze błędy: </vt:lpstr>
      <vt:lpstr>Zasady kontroli:</vt:lpstr>
      <vt:lpstr>Kontakt:</vt:lpstr>
      <vt:lpstr>Inne działania w zakresie edukacji ekologicznej realizowane przez Departament Korzystania                              i Informacji o Środowisku: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Sklepik Katarzyna</dc:creator>
  <cp:lastModifiedBy>Janczak Maksymilian</cp:lastModifiedBy>
  <cp:revision>44</cp:revision>
  <cp:lastPrinted>2023-01-18T11:11:29Z</cp:lastPrinted>
  <dcterms:created xsi:type="dcterms:W3CDTF">2022-07-11T18:26:08Z</dcterms:created>
  <dcterms:modified xsi:type="dcterms:W3CDTF">2023-01-20T08:23:30Z</dcterms:modified>
</cp:coreProperties>
</file>