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6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1D045-485C-44F8-89FE-3BD41A192627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B4AC0-428D-4BA7-AC8B-C11C38DDA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2444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3541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2600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2943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95985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946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4693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2713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5574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3572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8660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1359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93123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B4AC0-428D-4BA7-AC8B-C11C38DDA517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73830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047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3785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2102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874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5690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9285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5546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31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827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9993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1105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1454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647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3950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8129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1603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471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16AE04-45DC-470A-AD1F-7BFFBF145C32}" type="datetimeFigureOut">
              <a:rPr lang="pl-PL" smtClean="0"/>
              <a:t>22.10.2021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0DA0EF8-C242-430F-BD9D-528C557D89B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49202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3600" b="1" dirty="0" smtClean="0">
                <a:solidFill>
                  <a:schemeClr val="tx1"/>
                </a:solidFill>
              </a:rPr>
              <a:t>Projekt edukacyjny</a:t>
            </a:r>
          </a:p>
          <a:p>
            <a:r>
              <a:rPr lang="pl-PL" sz="3600" b="1" i="1" dirty="0" smtClean="0">
                <a:solidFill>
                  <a:schemeClr val="tx1"/>
                </a:solidFill>
              </a:rPr>
              <a:t>Budujemy społeczeństwo obywatelskie</a:t>
            </a:r>
            <a:endParaRPr lang="pl-PL" sz="3600" b="1" i="1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02444"/>
            <a:ext cx="4733289" cy="4844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393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4"/>
            <a:ext cx="11039359" cy="1403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IV grupa docelowa nauczyciele różnych przedmiotów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25341" y="1520793"/>
            <a:ext cx="8892925" cy="5337207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solidFill>
                  <a:schemeClr val="tx1"/>
                </a:solidFill>
              </a:rPr>
              <a:t>Drugą propozycją dla nauczycieli jest konkurs na scenariusz lekcji edukacji obywatelskiej budującej świadomość obywatelską w zakresie funkcjonowania Samorządu Województwa Wielkopolskiego oraz zadań Urzędu Wojewódzkiego. Scenariusz musi być metodycznie przeznaczony dla konkretnej grupy wiekowej i zawierać nie tylko przebieg zajęć, ale również przewidziane do wykorzystania środki dydaktyczne (np. karty pracy, prezentacje itp.). Nagrodzonych zostanie pięć scenariuszy, które następnie zostaną opublikowane jako materiały pokonkursowe. 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Konkurs został ogłoszony w czerwcu, termin nadsyłania prac upływa 29 października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http://pracownia.cdn.leszno.pl/konkurs-dla-utw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98897" y="1944303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4798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V grupa docelowa słuchacze uniwersytetów trzeciego wieku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0962" y="1520793"/>
            <a:ext cx="9719686" cy="5337207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>
                <a:solidFill>
                  <a:schemeClr val="tx1"/>
                </a:solidFill>
              </a:rPr>
              <a:t>Dla słuchaczy Uniwersytetu Trzeciego Wieku proponowane są dwie współzależne formy aktywności: </a:t>
            </a:r>
            <a:r>
              <a:rPr lang="pl-PL" dirty="0" err="1">
                <a:solidFill>
                  <a:schemeClr val="tx1"/>
                </a:solidFill>
              </a:rPr>
              <a:t>webinar</a:t>
            </a:r>
            <a:r>
              <a:rPr lang="pl-PL" dirty="0">
                <a:solidFill>
                  <a:schemeClr val="tx1"/>
                </a:solidFill>
              </a:rPr>
              <a:t> oraz konkurs.  W pierwszej aktywności przygotowane zostaną skrócone wersje </a:t>
            </a:r>
            <a:r>
              <a:rPr lang="pl-PL" dirty="0" err="1">
                <a:solidFill>
                  <a:schemeClr val="tx1"/>
                </a:solidFill>
              </a:rPr>
              <a:t>webinarów</a:t>
            </a:r>
            <a:r>
              <a:rPr lang="pl-PL" dirty="0">
                <a:solidFill>
                  <a:schemeClr val="tx1"/>
                </a:solidFill>
              </a:rPr>
              <a:t> o zakresie tematycznym identycznym do tych proponowanych dla nauczycieli, lecz utrzymanych w innej, mniej formalnej konwencji. Zostaną one udostępnione w formie nagrań wykonanych w Green Studiu w Lesznie umieszczonych na kanale YouTube CDN w Lesznie. W </a:t>
            </a:r>
            <a:r>
              <a:rPr lang="pl-PL" dirty="0" smtClean="0">
                <a:solidFill>
                  <a:schemeClr val="tx1"/>
                </a:solidFill>
              </a:rPr>
              <a:t>treści </a:t>
            </a:r>
            <a:r>
              <a:rPr lang="pl-PL" dirty="0" err="1" smtClean="0">
                <a:solidFill>
                  <a:schemeClr val="tx1"/>
                </a:solidFill>
              </a:rPr>
              <a:t>webinaru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>
                <a:solidFill>
                  <a:schemeClr val="tx1"/>
                </a:solidFill>
              </a:rPr>
              <a:t>podane zostaną informacje, które nie są możliwe do odnalezienia w sieci a dostępne wyłącznie  po </a:t>
            </a:r>
            <a:r>
              <a:rPr lang="pl-PL" dirty="0" smtClean="0">
                <a:solidFill>
                  <a:schemeClr val="tx1"/>
                </a:solidFill>
              </a:rPr>
              <a:t>jego wysłuchaniu. </a:t>
            </a:r>
            <a:r>
              <a:rPr lang="pl-PL" dirty="0">
                <a:solidFill>
                  <a:schemeClr val="tx1"/>
                </a:solidFill>
              </a:rPr>
              <a:t>Na bazie tych informacji zbudowany zostanie arkusz pytań konkursowych. Udział w konkursie będzie polegał na wypełnieniu tego arkusza i odesłaniu go pocztą elektroniczną lub tradycyjną do Centrum Doskonalenia Nauczycieli w Lesznie.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Konkurs został ogłoszony w czerwcu, termin nadsyłania prac upływa 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chemeClr val="tx1"/>
                </a:solidFill>
              </a:rPr>
              <a:t>15 listopada</a:t>
            </a:r>
            <a:endParaRPr lang="pl-PL" dirty="0">
              <a:solidFill>
                <a:schemeClr val="tx1"/>
              </a:solidFill>
            </a:endParaRPr>
          </a:p>
          <a:p>
            <a:pPr algn="just"/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http://pracownia.cdn.leszno.pl/webinary-dla-utw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839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inne działania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0961" y="1520793"/>
            <a:ext cx="10046945" cy="5337207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 smtClean="0">
                <a:solidFill>
                  <a:schemeClr val="tx1"/>
                </a:solidFill>
              </a:rPr>
              <a:t>Konkurs </a:t>
            </a:r>
            <a:r>
              <a:rPr lang="pl-PL" dirty="0">
                <a:solidFill>
                  <a:schemeClr val="tx1"/>
                </a:solidFill>
              </a:rPr>
              <a:t>„Pomóż Nam Promować Wiedzę o Samorządzie Terytorialnym” na najciekawsze działania edukacyjne związane z promowaniem wiedzy o samorządzie terytorialnym, promujące postawę prospołeczną.  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CEL </a:t>
            </a:r>
            <a:r>
              <a:rPr lang="pl-PL" dirty="0" smtClean="0">
                <a:solidFill>
                  <a:schemeClr val="tx1"/>
                </a:solidFill>
              </a:rPr>
              <a:t>KONKURSU: propagowanie </a:t>
            </a:r>
            <a:r>
              <a:rPr lang="pl-PL" dirty="0">
                <a:solidFill>
                  <a:schemeClr val="tx1"/>
                </a:solidFill>
              </a:rPr>
              <a:t>atrakcyjnych form aktywności promujących wiedzę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 samorządzie terytorialnym, postawy prospołeczne wśród młodego pokolenia i całych społeczności lokalnych. </a:t>
            </a:r>
          </a:p>
          <a:p>
            <a:r>
              <a:rPr lang="pl-PL" dirty="0">
                <a:solidFill>
                  <a:schemeClr val="tx1"/>
                </a:solidFill>
              </a:rPr>
              <a:t>W ramach konkursu zgłaszane mogą być propozycje warsztatów, scenariusze </a:t>
            </a:r>
            <a:r>
              <a:rPr lang="pl-PL" dirty="0" smtClean="0">
                <a:solidFill>
                  <a:schemeClr val="tx1"/>
                </a:solidFill>
              </a:rPr>
              <a:t>edukacyjnych, </a:t>
            </a:r>
            <a:r>
              <a:rPr lang="pl-PL" dirty="0">
                <a:solidFill>
                  <a:schemeClr val="tx1"/>
                </a:solidFill>
              </a:rPr>
              <a:t>gry edukacyjne itd. </a:t>
            </a:r>
          </a:p>
          <a:p>
            <a:r>
              <a:rPr lang="pl-PL" dirty="0">
                <a:solidFill>
                  <a:schemeClr val="tx1"/>
                </a:solidFill>
              </a:rPr>
              <a:t>Najciekawsze scenariusze zostaną zaprezentowane w </a:t>
            </a:r>
            <a:r>
              <a:rPr lang="pl-PL" dirty="0" smtClean="0">
                <a:solidFill>
                  <a:schemeClr val="tx1"/>
                </a:solidFill>
              </a:rPr>
              <a:t>publikacji.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KTO </a:t>
            </a:r>
            <a:r>
              <a:rPr lang="pl-PL" dirty="0">
                <a:solidFill>
                  <a:schemeClr val="tx1"/>
                </a:solidFill>
              </a:rPr>
              <a:t>MOŻE SKŁADAĆ </a:t>
            </a:r>
            <a:r>
              <a:rPr lang="pl-PL" dirty="0" smtClean="0">
                <a:solidFill>
                  <a:schemeClr val="tx1"/>
                </a:solidFill>
              </a:rPr>
              <a:t>WNIOSKI- Konkurs </a:t>
            </a:r>
            <a:r>
              <a:rPr lang="pl-PL" dirty="0">
                <a:solidFill>
                  <a:schemeClr val="tx1"/>
                </a:solidFill>
              </a:rPr>
              <a:t>skierowany jest do osób zajmujących się zawodowo lub z pasji edukacją i stosujących nowoczesne narzędzia, metody pracy. edukatorzy; 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nauczyciele</a:t>
            </a:r>
            <a:r>
              <a:rPr lang="pl-PL" dirty="0">
                <a:solidFill>
                  <a:schemeClr val="tx1"/>
                </a:solidFill>
              </a:rPr>
              <a:t>; 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osoby działające społecznie na rzecz świadomego budowania postawy prospołecznej, zainteresowane rozwojem w dziedzinie edukacji obywatelskiej;</a:t>
            </a:r>
          </a:p>
          <a:p>
            <a:pPr lvl="0"/>
            <a:r>
              <a:rPr lang="pl-PL" dirty="0">
                <a:solidFill>
                  <a:schemeClr val="tx1"/>
                </a:solidFill>
              </a:rPr>
              <a:t>organizacje pozarządowe w rozumieniu Ustawy z dnia 24 kwietnia 2003 roku </a:t>
            </a:r>
            <a:br>
              <a:rPr lang="pl-PL" dirty="0">
                <a:solidFill>
                  <a:schemeClr val="tx1"/>
                </a:solidFill>
              </a:rPr>
            </a:br>
            <a:r>
              <a:rPr lang="pl-PL" dirty="0">
                <a:solidFill>
                  <a:schemeClr val="tx1"/>
                </a:solidFill>
              </a:rPr>
              <a:t>o działalności pożytku publicznego i o wolontariacie (Dz. U. z 2020 r. poz. 1057), podmioty wymienione w art. 3 ust. 3 Ustawy.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255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inne działania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0961" y="1520793"/>
            <a:ext cx="10046945" cy="5337207"/>
          </a:xfrm>
        </p:spPr>
        <p:txBody>
          <a:bodyPr>
            <a:normAutofit fontScale="92500"/>
          </a:bodyPr>
          <a:lstStyle/>
          <a:p>
            <a:r>
              <a:rPr lang="pl-PL" dirty="0" smtClean="0">
                <a:solidFill>
                  <a:schemeClr val="tx1"/>
                </a:solidFill>
              </a:rPr>
              <a:t>Konkurs „Z samorządem na Ty”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Organizatorzy: wielkopolskie </a:t>
            </a:r>
            <a:r>
              <a:rPr lang="pl-PL" dirty="0" err="1" smtClean="0">
                <a:solidFill>
                  <a:schemeClr val="tx1"/>
                </a:solidFill>
              </a:rPr>
              <a:t>CWRKDiZ</a:t>
            </a:r>
            <a:r>
              <a:rPr lang="pl-PL" dirty="0" smtClean="0">
                <a:solidFill>
                  <a:schemeClr val="tx1"/>
                </a:solidFill>
              </a:rPr>
              <a:t> (liderem konkursu jest </a:t>
            </a:r>
            <a:r>
              <a:rPr lang="pl-PL" dirty="0" err="1" smtClean="0">
                <a:solidFill>
                  <a:schemeClr val="tx1"/>
                </a:solidFill>
              </a:rPr>
              <a:t>CWRKDiZ</a:t>
            </a:r>
            <a:r>
              <a:rPr lang="pl-PL" dirty="0" smtClean="0">
                <a:solidFill>
                  <a:schemeClr val="tx1"/>
                </a:solidFill>
              </a:rPr>
              <a:t> w Koninie)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Partner: Towarzystwo Samorządowe w Koninie</a:t>
            </a:r>
          </a:p>
          <a:p>
            <a:r>
              <a:rPr lang="pl-PL" dirty="0" smtClean="0">
                <a:solidFill>
                  <a:schemeClr val="tx1"/>
                </a:solidFill>
              </a:rPr>
              <a:t>Uczestnicy: </a:t>
            </a:r>
            <a:r>
              <a:rPr lang="pl-PL" dirty="0">
                <a:solidFill>
                  <a:schemeClr val="tx1"/>
                </a:solidFill>
              </a:rPr>
              <a:t>Uczniowie klas VII i VIII szkół podstawowych przy współpracy z nauczycielami (historia, </a:t>
            </a:r>
            <a:r>
              <a:rPr lang="pl-PL" dirty="0" err="1" smtClean="0">
                <a:solidFill>
                  <a:schemeClr val="tx1"/>
                </a:solidFill>
              </a:rPr>
              <a:t>wos</a:t>
            </a:r>
            <a:r>
              <a:rPr lang="pl-PL" dirty="0" smtClean="0">
                <a:solidFill>
                  <a:schemeClr val="tx1"/>
                </a:solidFill>
              </a:rPr>
              <a:t>) z </a:t>
            </a:r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pl-PL" dirty="0" smtClean="0">
                <a:solidFill>
                  <a:schemeClr val="tx1"/>
                </a:solidFill>
              </a:rPr>
              <a:t>ojewództwa </a:t>
            </a:r>
            <a:r>
              <a:rPr lang="pl-PL" dirty="0">
                <a:solidFill>
                  <a:schemeClr val="tx1"/>
                </a:solidFill>
              </a:rPr>
              <a:t>W</a:t>
            </a:r>
            <a:r>
              <a:rPr lang="pl-PL" dirty="0" smtClean="0">
                <a:solidFill>
                  <a:schemeClr val="tx1"/>
                </a:solidFill>
              </a:rPr>
              <a:t>ielkopolskiego z podziałem na: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subregion kaliski (miasto Kalisz, powiaty: jarociński, kaliski, kępiński, krotoszyński, ostrowski, ostrzeszowski, pleszewski)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subregion koniński (miasto Konin, powiaty: kolski, koniński, słupecki i turecki)</a:t>
            </a:r>
          </a:p>
          <a:p>
            <a:pPr lvl="1"/>
            <a:r>
              <a:rPr lang="pl-PL" dirty="0" smtClean="0">
                <a:solidFill>
                  <a:schemeClr val="tx1"/>
                </a:solidFill>
              </a:rPr>
              <a:t>subregion </a:t>
            </a:r>
            <a:r>
              <a:rPr lang="pl-PL" dirty="0">
                <a:solidFill>
                  <a:schemeClr val="tx1"/>
                </a:solidFill>
              </a:rPr>
              <a:t>leszczyński (miasto Leszno, powiaty: gostyński, leszczyński, rawicki)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pl-PL" dirty="0" smtClean="0">
                <a:solidFill>
                  <a:schemeClr val="tx1"/>
                </a:solidFill>
              </a:rPr>
              <a:t>ubregion </a:t>
            </a:r>
            <a:r>
              <a:rPr lang="pl-PL" dirty="0">
                <a:solidFill>
                  <a:schemeClr val="tx1"/>
                </a:solidFill>
              </a:rPr>
              <a:t>pilski (miasto Piła, powiaty chodzieski, czarnkowsko-trzcianecki, pilski, wągrowiecki, złotowski) 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s</a:t>
            </a:r>
            <a:r>
              <a:rPr lang="pl-PL" dirty="0" smtClean="0">
                <a:solidFill>
                  <a:schemeClr val="tx1"/>
                </a:solidFill>
              </a:rPr>
              <a:t>ubregion </a:t>
            </a:r>
            <a:r>
              <a:rPr lang="pl-PL" dirty="0">
                <a:solidFill>
                  <a:schemeClr val="tx1"/>
                </a:solidFill>
              </a:rPr>
              <a:t>poznański (miasto Poznań, powiaty grodziski, gnieźnieński, międzychodzki, nowotomyski, obornicki, poznański, szamotulski, średzki, śremski, wrzesiński</a:t>
            </a:r>
            <a:r>
              <a:rPr lang="pl-PL" dirty="0" smtClean="0">
                <a:solidFill>
                  <a:schemeClr val="tx1"/>
                </a:solidFill>
              </a:rPr>
              <a:t>)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907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inne działania</a:t>
            </a:r>
            <a:endParaRPr lang="pl-PL" sz="2700" dirty="0"/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6539874"/>
              </p:ext>
            </p:extLst>
          </p:nvPr>
        </p:nvGraphicFramePr>
        <p:xfrm>
          <a:off x="664960" y="2088681"/>
          <a:ext cx="8902552" cy="4004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36820">
                  <a:extLst>
                    <a:ext uri="{9D8B030D-6E8A-4147-A177-3AD203B41FA5}">
                      <a16:colId xmlns:a16="http://schemas.microsoft.com/office/drawing/2014/main" val="1460348136"/>
                    </a:ext>
                  </a:extLst>
                </a:gridCol>
                <a:gridCol w="1465732">
                  <a:extLst>
                    <a:ext uri="{9D8B030D-6E8A-4147-A177-3AD203B41FA5}">
                      <a16:colId xmlns:a16="http://schemas.microsoft.com/office/drawing/2014/main" val="2270658416"/>
                    </a:ext>
                  </a:extLst>
                </a:gridCol>
              </a:tblGrid>
              <a:tr h="3585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Nazwa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Termin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9172275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Promocja konkursu.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835120"/>
                  </a:ext>
                </a:extLst>
              </a:tr>
              <a:tr h="7366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Redakcja i wysyłka zaproszeń wraz z regulaminem i formularzem zgłoszeniowym.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do 15.10.2021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0298521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Rejestracja uczestników.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do 29.10.2021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80892626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Przygotowanie testu wiedzy.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do 29.10.2021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7691511"/>
                  </a:ext>
                </a:extLst>
              </a:tr>
              <a:tr h="1114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Przeprowadzenie konkursu w formie testu internetowego na czas (quizizz, kahoot itp… do uzgodnienia). I etap – wszyscy zgłoszenie. II etap – po 10 najlepszych z subregionów.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do 19.11.2021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478505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Ogłoszenie wyników i zaproszenie na galę w Poznaniu.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do 25.11.2021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444484"/>
                  </a:ext>
                </a:extLst>
              </a:tr>
              <a:tr h="358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>
                          <a:effectLst/>
                        </a:rPr>
                        <a:t>Gala podsumowująca w Poznaniu. 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l-PL" sz="1200" dirty="0">
                          <a:effectLst/>
                        </a:rPr>
                        <a:t>06.12.2021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725189"/>
                  </a:ext>
                </a:extLst>
              </a:tr>
            </a:tbl>
          </a:graphicData>
        </a:graphic>
      </p:graphicFrame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861985" y="1411"/>
            <a:ext cx="152696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Harmonogram</a:t>
            </a: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76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inne działania</a:t>
            </a:r>
            <a:endParaRPr lang="pl-PL" sz="27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861985" y="1411"/>
            <a:ext cx="152696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Harmonogram</a:t>
            </a: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2835" y="1636847"/>
            <a:ext cx="10568537" cy="5067309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pl-PL" sz="3600" dirty="0">
                <a:solidFill>
                  <a:schemeClr val="tx1"/>
                </a:solidFill>
              </a:rPr>
              <a:t>PROJEKT   </a:t>
            </a:r>
            <a:r>
              <a:rPr lang="pl-PL" sz="3600" b="1" dirty="0" smtClean="0">
                <a:solidFill>
                  <a:schemeClr val="tx1"/>
                </a:solidFill>
              </a:rPr>
              <a:t>„</a:t>
            </a:r>
            <a:r>
              <a:rPr lang="pl-PL" sz="3600" b="1" dirty="0">
                <a:solidFill>
                  <a:schemeClr val="tx1"/>
                </a:solidFill>
              </a:rPr>
              <a:t>W</a:t>
            </a:r>
            <a:r>
              <a:rPr lang="pl-PL" sz="3600" dirty="0">
                <a:solidFill>
                  <a:schemeClr val="tx1"/>
                </a:solidFill>
              </a:rPr>
              <a:t>OJEWÓDZTWO </a:t>
            </a:r>
            <a:r>
              <a:rPr lang="pl-PL" sz="3600" b="1" dirty="0" smtClean="0">
                <a:solidFill>
                  <a:schemeClr val="tx1"/>
                </a:solidFill>
              </a:rPr>
              <a:t>W</a:t>
            </a:r>
            <a:r>
              <a:rPr lang="pl-PL" sz="3600" dirty="0" smtClean="0">
                <a:solidFill>
                  <a:schemeClr val="tx1"/>
                </a:solidFill>
              </a:rPr>
              <a:t>IELKOPOLSKIE- </a:t>
            </a:r>
            <a:r>
              <a:rPr lang="pl-PL" sz="3600" b="1" dirty="0">
                <a:solidFill>
                  <a:schemeClr val="tx1"/>
                </a:solidFill>
              </a:rPr>
              <a:t>D</a:t>
            </a:r>
            <a:r>
              <a:rPr lang="pl-PL" sz="3600" dirty="0">
                <a:solidFill>
                  <a:schemeClr val="tx1"/>
                </a:solidFill>
              </a:rPr>
              <a:t>EBATY </a:t>
            </a:r>
            <a:r>
              <a:rPr lang="pl-PL" sz="3600" b="1" dirty="0">
                <a:solidFill>
                  <a:schemeClr val="tx1"/>
                </a:solidFill>
              </a:rPr>
              <a:t>O</a:t>
            </a:r>
            <a:r>
              <a:rPr lang="pl-PL" sz="3600" dirty="0">
                <a:solidFill>
                  <a:schemeClr val="tx1"/>
                </a:solidFill>
              </a:rPr>
              <a:t>KSFORDZKIE”  (WWDO)</a:t>
            </a:r>
          </a:p>
          <a:p>
            <a:r>
              <a:rPr lang="pl-PL" sz="3600" dirty="0">
                <a:solidFill>
                  <a:schemeClr val="tx1"/>
                </a:solidFill>
              </a:rPr>
              <a:t>I. Cel projektu:</a:t>
            </a:r>
          </a:p>
          <a:p>
            <a:pPr marL="914400" lvl="2" indent="0">
              <a:buNone/>
            </a:pPr>
            <a:r>
              <a:rPr lang="pl-PL" sz="3200" dirty="0">
                <a:solidFill>
                  <a:schemeClr val="tx1"/>
                </a:solidFill>
              </a:rPr>
              <a:t> 1. doskonalenie umiejętności przygotowania i prowadzenia debaty oksfordzkiej,</a:t>
            </a:r>
          </a:p>
          <a:p>
            <a:pPr marL="914400" lvl="2" indent="0">
              <a:buNone/>
            </a:pPr>
            <a:r>
              <a:rPr lang="pl-PL" sz="3200" dirty="0" smtClean="0">
                <a:solidFill>
                  <a:schemeClr val="tx1"/>
                </a:solidFill>
              </a:rPr>
              <a:t> 2</a:t>
            </a:r>
            <a:r>
              <a:rPr lang="pl-PL" sz="3200" dirty="0">
                <a:solidFill>
                  <a:schemeClr val="tx1"/>
                </a:solidFill>
              </a:rPr>
              <a:t>. poszerzenie wiedzy nt. działalności samorządu województwa,</a:t>
            </a:r>
          </a:p>
          <a:p>
            <a:pPr marL="914400" lvl="2" indent="0">
              <a:buNone/>
            </a:pPr>
            <a:r>
              <a:rPr lang="pl-PL" sz="3200" dirty="0">
                <a:solidFill>
                  <a:schemeClr val="tx1"/>
                </a:solidFill>
              </a:rPr>
              <a:t> 3. upowszechnienie wiedzy o debatach i roli i działalności samorządu województwa.</a:t>
            </a:r>
          </a:p>
          <a:p>
            <a:r>
              <a:rPr lang="pl-PL" sz="3600" dirty="0">
                <a:solidFill>
                  <a:schemeClr val="tx1"/>
                </a:solidFill>
              </a:rPr>
              <a:t>II. Przewidywane działania:</a:t>
            </a:r>
          </a:p>
          <a:p>
            <a:r>
              <a:rPr lang="pl-PL" sz="3600" dirty="0">
                <a:solidFill>
                  <a:schemeClr val="tx1"/>
                </a:solidFill>
              </a:rPr>
              <a:t>A.  Zorganizowanie i przeprowadzenie webinarium</a:t>
            </a:r>
          </a:p>
          <a:p>
            <a:pPr marL="914400" lvl="2" indent="0">
              <a:buNone/>
            </a:pPr>
            <a:r>
              <a:rPr lang="pl-PL" sz="3200" dirty="0">
                <a:solidFill>
                  <a:schemeClr val="tx1"/>
                </a:solidFill>
              </a:rPr>
              <a:t>Adresat:   nauczyciele  uczący w klasach 7-8 szkoły podstawowej i w szkołach ponadpodstawowych.</a:t>
            </a:r>
          </a:p>
          <a:p>
            <a:pPr marL="914400" lvl="2" indent="0">
              <a:buNone/>
            </a:pPr>
            <a:r>
              <a:rPr lang="pl-PL" sz="3200" dirty="0">
                <a:solidFill>
                  <a:schemeClr val="tx1"/>
                </a:solidFill>
              </a:rPr>
              <a:t>Tematyka: webinarium składać się będzie z dwóch </a:t>
            </a:r>
            <a:r>
              <a:rPr lang="pl-PL" sz="3200" dirty="0" smtClean="0">
                <a:solidFill>
                  <a:schemeClr val="tx1"/>
                </a:solidFill>
              </a:rPr>
              <a:t>części, czas </a:t>
            </a:r>
            <a:r>
              <a:rPr lang="pl-PL" sz="3200" dirty="0">
                <a:solidFill>
                  <a:schemeClr val="tx1"/>
                </a:solidFill>
              </a:rPr>
              <a:t>trwania – 4 </a:t>
            </a:r>
            <a:r>
              <a:rPr lang="pl-PL" sz="3200" dirty="0" smtClean="0">
                <a:solidFill>
                  <a:schemeClr val="tx1"/>
                </a:solidFill>
              </a:rPr>
              <a:t>h</a:t>
            </a:r>
            <a:endParaRPr lang="pl-PL" sz="3200" dirty="0">
              <a:solidFill>
                <a:schemeClr val="tx1"/>
              </a:solidFill>
            </a:endParaRPr>
          </a:p>
          <a:p>
            <a:pPr lvl="2"/>
            <a:r>
              <a:rPr lang="pl-PL" sz="3200" dirty="0">
                <a:solidFill>
                  <a:schemeClr val="tx1"/>
                </a:solidFill>
              </a:rPr>
              <a:t>Metodyka debaty oksfordzkiej </a:t>
            </a:r>
          </a:p>
          <a:p>
            <a:pPr lvl="2"/>
            <a:r>
              <a:rPr lang="pl-PL" sz="3200" dirty="0">
                <a:solidFill>
                  <a:schemeClr val="tx1"/>
                </a:solidFill>
              </a:rPr>
              <a:t>Jak uczyć  samorządności i o samorządności?</a:t>
            </a:r>
          </a:p>
          <a:p>
            <a:pPr lvl="2"/>
            <a:r>
              <a:rPr lang="pl-PL" sz="3200" dirty="0" smtClean="0">
                <a:solidFill>
                  <a:schemeClr val="tx1"/>
                </a:solidFill>
              </a:rPr>
              <a:t>Termin </a:t>
            </a:r>
            <a:r>
              <a:rPr lang="pl-PL" sz="3200" dirty="0">
                <a:solidFill>
                  <a:schemeClr val="tx1"/>
                </a:solidFill>
              </a:rPr>
              <a:t>– do końca października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4633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4960" y="117464"/>
            <a:ext cx="11039359" cy="1403329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sz="2700" dirty="0" smtClean="0"/>
              <a:t>inne działania</a:t>
            </a:r>
            <a:endParaRPr lang="pl-PL" sz="27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89271" y="133349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1861985" y="1411"/>
            <a:ext cx="1526969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Harmonogram</a:t>
            </a: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520793"/>
            <a:ext cx="10568537" cy="5067309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B. Zaproszenie uczestników webinarium do przeprowadzenia debat oksfordzkich w szkołach</a:t>
            </a:r>
          </a:p>
          <a:p>
            <a:pPr lvl="1"/>
            <a:r>
              <a:rPr lang="pl-PL" dirty="0">
                <a:solidFill>
                  <a:schemeClr val="tx1"/>
                </a:solidFill>
              </a:rPr>
              <a:t>Organizacja szkolnych debat oksfordzkich (listopad 2021)</a:t>
            </a:r>
          </a:p>
          <a:p>
            <a:pPr marL="457200" lvl="1" indent="0">
              <a:buNone/>
            </a:pPr>
            <a:r>
              <a:rPr lang="pl-PL" dirty="0">
                <a:solidFill>
                  <a:schemeClr val="tx1"/>
                </a:solidFill>
              </a:rPr>
              <a:t>          Propozycje tematów (najwyżej 5)  np.   </a:t>
            </a:r>
          </a:p>
          <a:p>
            <a:pPr lvl="2"/>
            <a:r>
              <a:rPr lang="pl-PL" i="1" dirty="0">
                <a:solidFill>
                  <a:schemeClr val="tx1"/>
                </a:solidFill>
              </a:rPr>
              <a:t>Władze samorządu wielkopolskiego powinny skupić się na wspieraniu kształcenia zawodowego.</a:t>
            </a:r>
            <a:endParaRPr lang="pl-PL" dirty="0">
              <a:solidFill>
                <a:schemeClr val="tx1"/>
              </a:solidFill>
            </a:endParaRPr>
          </a:p>
          <a:p>
            <a:pPr lvl="2"/>
            <a:r>
              <a:rPr lang="pl-PL" i="1" dirty="0">
                <a:solidFill>
                  <a:schemeClr val="tx1"/>
                </a:solidFill>
              </a:rPr>
              <a:t>Wspieranie zdrowego stylu życia to najważniejsze działanie samorządu wielkopolskiego</a:t>
            </a:r>
            <a:r>
              <a:rPr lang="pl-PL" dirty="0">
                <a:solidFill>
                  <a:schemeClr val="tx1"/>
                </a:solidFill>
              </a:rPr>
              <a:t>.</a:t>
            </a:r>
          </a:p>
          <a:p>
            <a:pPr lvl="2"/>
            <a:r>
              <a:rPr lang="pl-PL" i="1" dirty="0">
                <a:solidFill>
                  <a:schemeClr val="tx1"/>
                </a:solidFill>
              </a:rPr>
              <a:t>Realizacja budżetu jest podstawą pracy samorządu województwa wielkopolskiego.  </a:t>
            </a:r>
            <a:endParaRPr lang="pl-PL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r>
              <a:rPr lang="pl-PL" dirty="0">
                <a:solidFill>
                  <a:schemeClr val="tx1"/>
                </a:solidFill>
              </a:rPr>
              <a:t>Uczestnicy webinarium przygotowują i przeprowadzają ze swoimi  uczniami szkolne debaty na wybrane tematy.   </a:t>
            </a:r>
          </a:p>
          <a:p>
            <a:pPr lvl="0"/>
            <a:r>
              <a:rPr lang="pl-PL" dirty="0">
                <a:solidFill>
                  <a:schemeClr val="tx1"/>
                </a:solidFill>
              </a:rPr>
              <a:t>Przygotowanie przez nauczycieli sprawozdań z debat (zebranie wniosków i argumentów – do końca listopada 2021r.)</a:t>
            </a:r>
          </a:p>
          <a:p>
            <a:pPr lvl="0"/>
            <a:r>
              <a:rPr lang="pl-PL" dirty="0">
                <a:solidFill>
                  <a:schemeClr val="tx1"/>
                </a:solidFill>
              </a:rPr>
              <a:t>Debata podsumowująca projekt (grudzień, między 4.12 – 13.12.2021)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741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6465" y="0"/>
            <a:ext cx="9719686" cy="5337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b="1" u="sng" dirty="0">
                <a:solidFill>
                  <a:schemeClr val="tx1"/>
                </a:solidFill>
              </a:rPr>
              <a:t>Opracowanie </a:t>
            </a:r>
            <a:r>
              <a:rPr lang="pl-PL" b="1" u="sng" dirty="0" smtClean="0">
                <a:solidFill>
                  <a:schemeClr val="tx1"/>
                </a:solidFill>
              </a:rPr>
              <a:t>koncepcji i szczegółów głównej części projektu</a:t>
            </a:r>
            <a:r>
              <a:rPr lang="pl-PL" b="1" u="sng" dirty="0">
                <a:solidFill>
                  <a:schemeClr val="tx1"/>
                </a:solidFill>
              </a:rPr>
              <a:t>:</a:t>
            </a: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prof. UAM dr hab. Marcin Rachwał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Konsultant CDN w Lesznie </a:t>
            </a:r>
            <a:r>
              <a:rPr lang="pl-PL" dirty="0" smtClean="0">
                <a:solidFill>
                  <a:schemeClr val="tx1"/>
                </a:solidFill>
              </a:rPr>
              <a:t>mgr Tomasz </a:t>
            </a:r>
            <a:r>
              <a:rPr lang="pl-PL" dirty="0">
                <a:solidFill>
                  <a:schemeClr val="tx1"/>
                </a:solidFill>
              </a:rPr>
              <a:t>Kopydłowski 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/>
                </a:solidFill>
              </a:rPr>
              <a:t>Projekt opracowano przy współpracy ośrodków w Poznaniu i Koninie oraz </a:t>
            </a:r>
            <a:r>
              <a:rPr lang="pl-PL" dirty="0" err="1" smtClean="0">
                <a:solidFill>
                  <a:schemeClr val="tx1"/>
                </a:solidFill>
              </a:rPr>
              <a:t>CWRKDiZ</a:t>
            </a:r>
            <a:r>
              <a:rPr lang="pl-PL" dirty="0" smtClean="0">
                <a:solidFill>
                  <a:schemeClr val="tx1"/>
                </a:solidFill>
              </a:rPr>
              <a:t> Województwa Wielkopolskiego</a:t>
            </a:r>
            <a:endParaRPr lang="pl-PL" dirty="0">
              <a:solidFill>
                <a:schemeClr val="tx1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470626" y="421873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369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902815"/>
          </a:xfrm>
        </p:spPr>
        <p:txBody>
          <a:bodyPr/>
          <a:lstStyle/>
          <a:p>
            <a:pPr algn="ctr"/>
            <a:r>
              <a:rPr lang="pl-PL" dirty="0" smtClean="0"/>
              <a:t>Cele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3204" y="1611841"/>
            <a:ext cx="9537819" cy="52461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500" dirty="0">
                <a:solidFill>
                  <a:schemeClr val="tx1"/>
                </a:solidFill>
              </a:rPr>
              <a:t>Cele projektu można </a:t>
            </a:r>
            <a:r>
              <a:rPr lang="pl-PL" sz="2500" dirty="0" smtClean="0">
                <a:solidFill>
                  <a:schemeClr val="tx1"/>
                </a:solidFill>
              </a:rPr>
              <a:t>zebrać </a:t>
            </a:r>
            <a:r>
              <a:rPr lang="pl-PL" sz="2500" dirty="0">
                <a:solidFill>
                  <a:schemeClr val="tx1"/>
                </a:solidFill>
              </a:rPr>
              <a:t>wokół następujących </a:t>
            </a:r>
            <a:r>
              <a:rPr lang="pl-PL" sz="2500" dirty="0" smtClean="0">
                <a:solidFill>
                  <a:schemeClr val="tx1"/>
                </a:solidFill>
              </a:rPr>
              <a:t>zagadnień:</a:t>
            </a:r>
            <a:endParaRPr lang="pl-PL" sz="2500" dirty="0">
              <a:solidFill>
                <a:schemeClr val="tx1"/>
              </a:solidFill>
            </a:endParaRPr>
          </a:p>
          <a:p>
            <a:pPr lvl="0" fontAlgn="base"/>
            <a:r>
              <a:rPr lang="pl-PL" sz="2500" dirty="0">
                <a:solidFill>
                  <a:schemeClr val="tx1"/>
                </a:solidFill>
              </a:rPr>
              <a:t>Kształtowanie świadomości obywatelskiej, postawy szacunku i odpowiedzialności za własne </a:t>
            </a:r>
            <a:r>
              <a:rPr lang="pl-PL" sz="2500" dirty="0" smtClean="0">
                <a:solidFill>
                  <a:schemeClr val="tx1"/>
                </a:solidFill>
              </a:rPr>
              <a:t>państwo, województwo, gminę. </a:t>
            </a: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Popularyzacja wiedzy na temat roli i funkcjonowania Urzędu Marszałkowskiego.</a:t>
            </a: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Usystematyzowanie </a:t>
            </a:r>
            <a:r>
              <a:rPr lang="pl-PL" sz="2500" dirty="0">
                <a:solidFill>
                  <a:schemeClr val="tx1"/>
                </a:solidFill>
              </a:rPr>
              <a:t>wiedzy na temat </a:t>
            </a:r>
            <a:r>
              <a:rPr lang="pl-PL" sz="2500" dirty="0" smtClean="0">
                <a:solidFill>
                  <a:schemeClr val="tx1"/>
                </a:solidFill>
              </a:rPr>
              <a:t>genezy, </a:t>
            </a:r>
            <a:r>
              <a:rPr lang="pl-PL" sz="2500" dirty="0">
                <a:solidFill>
                  <a:schemeClr val="tx1"/>
                </a:solidFill>
              </a:rPr>
              <a:t>różnych koncepcji i współczesnego ujmowania społeczeństwa </a:t>
            </a:r>
            <a:r>
              <a:rPr lang="pl-PL" sz="2500" dirty="0" smtClean="0">
                <a:solidFill>
                  <a:schemeClr val="tx1"/>
                </a:solidFill>
              </a:rPr>
              <a:t>obywatelskiego, pojęć wolności</a:t>
            </a:r>
            <a:r>
              <a:rPr lang="pl-PL" sz="2500" dirty="0">
                <a:solidFill>
                  <a:schemeClr val="tx1"/>
                </a:solidFill>
              </a:rPr>
              <a:t>, praw i obowiązków człowieka i obywatela</a:t>
            </a: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Usystematyzowanie </a:t>
            </a:r>
            <a:r>
              <a:rPr lang="pl-PL" sz="2500" dirty="0">
                <a:solidFill>
                  <a:schemeClr val="tx1"/>
                </a:solidFill>
              </a:rPr>
              <a:t>wiedzy na temat </a:t>
            </a:r>
            <a:r>
              <a:rPr lang="pl-PL" sz="2500" dirty="0" smtClean="0">
                <a:solidFill>
                  <a:schemeClr val="tx1"/>
                </a:solidFill>
              </a:rPr>
              <a:t>specyfiki działania Urzędu Marszałkowskiego,</a:t>
            </a:r>
            <a:endParaRPr lang="pl-PL" sz="2500" dirty="0">
              <a:solidFill>
                <a:schemeClr val="tx1"/>
              </a:solidFill>
            </a:endParaRP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Popularyzacja </a:t>
            </a:r>
            <a:r>
              <a:rPr lang="pl-PL" sz="2500" dirty="0">
                <a:solidFill>
                  <a:schemeClr val="tx1"/>
                </a:solidFill>
              </a:rPr>
              <a:t>idei aktywnego i świadomego uczestnictwa w życiu publicznym.</a:t>
            </a:r>
          </a:p>
          <a:p>
            <a:pPr lvl="0" fontAlgn="base"/>
            <a:r>
              <a:rPr lang="pl-PL" sz="2500" dirty="0">
                <a:solidFill>
                  <a:schemeClr val="tx1"/>
                </a:solidFill>
              </a:rPr>
              <a:t>Uświadomienie roli S</a:t>
            </a:r>
            <a:r>
              <a:rPr lang="pl-PL" sz="2500" dirty="0" smtClean="0">
                <a:solidFill>
                  <a:schemeClr val="tx1"/>
                </a:solidFill>
              </a:rPr>
              <a:t>amorządu Województwa w funkcjonowaniu współczesnego  państwa demokratycznego. </a:t>
            </a: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Wdrażanie do postaw odpowiedzialności za działalność obywatelską społeczeństwa- wybory samorządowe. </a:t>
            </a:r>
          </a:p>
          <a:p>
            <a:pPr lvl="0" fontAlgn="base"/>
            <a:r>
              <a:rPr lang="pl-PL" sz="2500" dirty="0" smtClean="0">
                <a:solidFill>
                  <a:schemeClr val="tx1"/>
                </a:solidFill>
              </a:rPr>
              <a:t>Promocja działań Urzędu Marszałkowskiego Województwa Wielkopolskiego.</a:t>
            </a:r>
            <a:endParaRPr lang="pl-PL" sz="2500" dirty="0">
              <a:solidFill>
                <a:schemeClr val="tx1"/>
              </a:solidFill>
            </a:endParaRP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856648" y="1309036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7526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902815"/>
          </a:xfrm>
        </p:spPr>
        <p:txBody>
          <a:bodyPr/>
          <a:lstStyle/>
          <a:p>
            <a:pPr algn="ctr"/>
            <a:r>
              <a:rPr lang="pl-PL" dirty="0" smtClean="0"/>
              <a:t>Organizatorzy, koordynatorzy, patroni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14704" y="1771049"/>
            <a:ext cx="8892925" cy="4446871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pl-PL" sz="2600" b="1" dirty="0">
                <a:solidFill>
                  <a:schemeClr val="tx1"/>
                </a:solidFill>
              </a:rPr>
              <a:t>Organizator</a:t>
            </a:r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Zarząd Województwa Wielkopolskiego Urząd Marszałkowski Województwa Wielkopolskiego</a:t>
            </a:r>
          </a:p>
          <a:p>
            <a:pPr marL="0" indent="0">
              <a:buNone/>
            </a:pPr>
            <a:endParaRPr lang="pl-PL" sz="2600" dirty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pl-PL" sz="2600" b="1" dirty="0">
                <a:solidFill>
                  <a:schemeClr val="tx1"/>
                </a:solidFill>
              </a:rPr>
              <a:t>Koordynator</a:t>
            </a:r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Departament Edukacji i Nauki Urzędu Marszałkowskiego w </a:t>
            </a:r>
            <a:r>
              <a:rPr lang="pl-PL" sz="2600" dirty="0" smtClean="0">
                <a:solidFill>
                  <a:schemeClr val="tx1"/>
                </a:solidFill>
              </a:rPr>
              <a:t>Poznaniu</a:t>
            </a:r>
          </a:p>
          <a:p>
            <a:pPr marL="0" lvl="0" indent="0">
              <a:buNone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pl-PL" sz="2600" b="1" dirty="0" smtClean="0">
                <a:solidFill>
                  <a:schemeClr val="tx1"/>
                </a:solidFill>
              </a:rPr>
              <a:t>Obsługa </a:t>
            </a:r>
            <a:r>
              <a:rPr lang="pl-PL" sz="2600" b="1" dirty="0">
                <a:solidFill>
                  <a:schemeClr val="tx1"/>
                </a:solidFill>
              </a:rPr>
              <a:t>organizacyjna</a:t>
            </a:r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Centrum Doskonalenia Nauczycieli w </a:t>
            </a:r>
            <a:r>
              <a:rPr lang="pl-PL" sz="2600" dirty="0" smtClean="0">
                <a:solidFill>
                  <a:schemeClr val="tx1"/>
                </a:solidFill>
              </a:rPr>
              <a:t>Lesznie</a:t>
            </a:r>
          </a:p>
          <a:p>
            <a:pPr marL="0" indent="0">
              <a:buNone/>
            </a:pPr>
            <a:endParaRPr lang="pl-PL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2600" b="1" dirty="0" smtClean="0">
                <a:solidFill>
                  <a:schemeClr val="tx1"/>
                </a:solidFill>
              </a:rPr>
              <a:t>Patroni naukowi</a:t>
            </a:r>
            <a:endParaRPr lang="pl-PL" sz="2600" dirty="0" smtClean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Polskie Towarzystwo Nauk Politycznych o/Poznań</a:t>
            </a:r>
          </a:p>
          <a:p>
            <a:r>
              <a:rPr lang="pl-PL" sz="2600" dirty="0">
                <a:solidFill>
                  <a:schemeClr val="tx1"/>
                </a:solidFill>
              </a:rPr>
              <a:t>Wydział Nauk Politycznych i Dziennikarstwa Uniwersytetu im. A. Mickiewicza w Poznaniu</a:t>
            </a:r>
          </a:p>
          <a:p>
            <a:pPr marL="0" lvl="0" indent="0">
              <a:buNone/>
            </a:pPr>
            <a:endParaRPr lang="pl-PL" sz="2600" b="1" dirty="0" smtClean="0">
              <a:solidFill>
                <a:schemeClr val="tx1"/>
              </a:solidFill>
            </a:endParaRPr>
          </a:p>
          <a:p>
            <a:pPr marL="0" lvl="0" indent="0">
              <a:buNone/>
            </a:pPr>
            <a:r>
              <a:rPr lang="pl-PL" sz="2600" b="1" dirty="0" smtClean="0">
                <a:solidFill>
                  <a:schemeClr val="tx1"/>
                </a:solidFill>
              </a:rPr>
              <a:t>Opieka </a:t>
            </a:r>
            <a:r>
              <a:rPr lang="pl-PL" sz="2600" b="1" dirty="0">
                <a:solidFill>
                  <a:schemeClr val="tx1"/>
                </a:solidFill>
              </a:rPr>
              <a:t>naukowa, główny ekspert, autor pytań konkursowych</a:t>
            </a:r>
            <a:endParaRPr lang="pl-PL" sz="2600" dirty="0">
              <a:solidFill>
                <a:schemeClr val="tx1"/>
              </a:solidFill>
            </a:endParaRPr>
          </a:p>
          <a:p>
            <a:r>
              <a:rPr lang="pl-PL" sz="2600" dirty="0">
                <a:solidFill>
                  <a:schemeClr val="tx1"/>
                </a:solidFill>
              </a:rPr>
              <a:t>Prof. UAM dr hab. Marcin Rachwał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856648" y="1309036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88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902815"/>
          </a:xfrm>
        </p:spPr>
        <p:txBody>
          <a:bodyPr/>
          <a:lstStyle/>
          <a:p>
            <a:pPr algn="ctr"/>
            <a:r>
              <a:rPr lang="pl-PL" dirty="0" smtClean="0"/>
              <a:t>Grupy docelowe - uczestnicy projektu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3205" y="2338939"/>
            <a:ext cx="8892925" cy="4446871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Realizacja projektu opiera się na działaniach dostosowanych poziomem trudności oraz zawartością merytoryczną do pięciu grup docelowych:</a:t>
            </a:r>
          </a:p>
          <a:p>
            <a:r>
              <a:rPr lang="pl-PL" dirty="0">
                <a:solidFill>
                  <a:schemeClr val="tx1"/>
                </a:solidFill>
              </a:rPr>
              <a:t>I grupa - Klasy IV-VI SP</a:t>
            </a:r>
          </a:p>
          <a:p>
            <a:r>
              <a:rPr lang="pl-PL" dirty="0">
                <a:solidFill>
                  <a:schemeClr val="tx1"/>
                </a:solidFill>
              </a:rPr>
              <a:t>II grupa - Klasy VII-VIII SP</a:t>
            </a:r>
          </a:p>
          <a:p>
            <a:r>
              <a:rPr lang="pl-PL" dirty="0">
                <a:solidFill>
                  <a:schemeClr val="tx1"/>
                </a:solidFill>
              </a:rPr>
              <a:t>III grupa - Klasy </a:t>
            </a:r>
            <a:r>
              <a:rPr lang="pl-PL" dirty="0" smtClean="0">
                <a:solidFill>
                  <a:schemeClr val="tx1"/>
                </a:solidFill>
              </a:rPr>
              <a:t>ponadpodstawowe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IV grupa – Nauczyciele szkół podstawowych oraz </a:t>
            </a:r>
            <a:r>
              <a:rPr lang="pl-PL" dirty="0" smtClean="0">
                <a:solidFill>
                  <a:schemeClr val="tx1"/>
                </a:solidFill>
              </a:rPr>
              <a:t>ponadpodstawowych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dirty="0">
                <a:solidFill>
                  <a:schemeClr val="tx1"/>
                </a:solidFill>
              </a:rPr>
              <a:t>V grupa - </a:t>
            </a:r>
            <a:r>
              <a:rPr lang="pl-PL" dirty="0" smtClean="0">
                <a:solidFill>
                  <a:schemeClr val="tx1"/>
                </a:solidFill>
              </a:rPr>
              <a:t>Uniwersytety </a:t>
            </a:r>
            <a:r>
              <a:rPr lang="pl-PL" dirty="0">
                <a:solidFill>
                  <a:schemeClr val="tx1"/>
                </a:solidFill>
              </a:rPr>
              <a:t>Trzeciego Wieku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856648" y="1309036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46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11723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 grupa docelowa kl. IV-VI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82081" y="1703671"/>
            <a:ext cx="8892925" cy="484150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Dla najmłodszej grupy docelowej – uczniów klas </a:t>
            </a:r>
            <a:r>
              <a:rPr lang="pl-PL" dirty="0" smtClean="0">
                <a:solidFill>
                  <a:schemeClr val="tx1"/>
                </a:solidFill>
              </a:rPr>
              <a:t>IV-VI - </a:t>
            </a:r>
            <a:r>
              <a:rPr lang="pl-PL" dirty="0">
                <a:solidFill>
                  <a:schemeClr val="tx1"/>
                </a:solidFill>
              </a:rPr>
              <a:t>przewidziany został konkurs indywidualny w formule fotograficzno-plastycznej „Nasze- wielkopolskie. Inwestycje ułatwiające życie mieszkańców mojej gminy/miejscowości”. </a:t>
            </a:r>
            <a:r>
              <a:rPr lang="pl-PL" dirty="0" smtClean="0">
                <a:solidFill>
                  <a:schemeClr val="tx1"/>
                </a:solidFill>
              </a:rPr>
              <a:t>Założenie przewiduje </a:t>
            </a:r>
            <a:r>
              <a:rPr lang="pl-PL" dirty="0">
                <a:solidFill>
                  <a:schemeClr val="tx1"/>
                </a:solidFill>
              </a:rPr>
              <a:t>dwie nagradzane oddzielnie kategorie: fotograficzną i plastyczną. Zadaniem uczestników będzie wykonanie zdjęcia lub pracy plastycznej (technika dowolna) w formacie A4 prezentującej artystyczne ujęcie dowolnej inwestycji współfinansowanej ze środków Samorządu Województwa Wielkopolskiego. </a:t>
            </a:r>
            <a:endParaRPr lang="pl-P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Konkurs ruszył w czerwcu 2021, termin nadsyłania prac do 8 listopada</a:t>
            </a:r>
          </a:p>
          <a:p>
            <a:pPr marL="0" indent="0">
              <a:buNone/>
            </a:pPr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http://pracownia.cdn.leszno.pl/konkurs-dla-klas-iv-vi</a:t>
            </a:r>
          </a:p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79646" y="170367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76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11723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II grupa docelowa kl. VII-VIII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1332" y="1790690"/>
            <a:ext cx="8892925" cy="4841507"/>
          </a:xfrm>
        </p:spPr>
        <p:txBody>
          <a:bodyPr>
            <a:normAutofit/>
          </a:bodyPr>
          <a:lstStyle/>
          <a:p>
            <a:pPr algn="just"/>
            <a:r>
              <a:rPr lang="pl-PL" dirty="0">
                <a:solidFill>
                  <a:schemeClr val="tx1"/>
                </a:solidFill>
              </a:rPr>
              <a:t>Dla </a:t>
            </a:r>
            <a:r>
              <a:rPr lang="pl-PL" dirty="0" smtClean="0">
                <a:solidFill>
                  <a:schemeClr val="tx1"/>
                </a:solidFill>
              </a:rPr>
              <a:t>uczniów-klasy </a:t>
            </a:r>
            <a:r>
              <a:rPr lang="pl-PL" dirty="0">
                <a:solidFill>
                  <a:schemeClr val="tx1"/>
                </a:solidFill>
              </a:rPr>
              <a:t>VII-VIII szkoły </a:t>
            </a:r>
            <a:r>
              <a:rPr lang="pl-PL" dirty="0" smtClean="0">
                <a:solidFill>
                  <a:schemeClr val="tx1"/>
                </a:solidFill>
              </a:rPr>
              <a:t>podstawowej przewidziane </a:t>
            </a:r>
            <a:r>
              <a:rPr lang="pl-PL" dirty="0">
                <a:solidFill>
                  <a:schemeClr val="tx1"/>
                </a:solidFill>
              </a:rPr>
              <a:t>jest prowadzenie ligi przedmiotowej wiedzy o społeczeństwie pod hasłem </a:t>
            </a:r>
            <a:r>
              <a:rPr lang="pl-PL" i="1" dirty="0">
                <a:solidFill>
                  <a:schemeClr val="tx1"/>
                </a:solidFill>
              </a:rPr>
              <a:t>Budujemy społeczeństwo obywatelskie</a:t>
            </a:r>
            <a:r>
              <a:rPr lang="pl-PL" dirty="0">
                <a:solidFill>
                  <a:schemeClr val="tx1"/>
                </a:solidFill>
              </a:rPr>
              <a:t>. </a:t>
            </a:r>
            <a:r>
              <a:rPr lang="pl-PL" dirty="0" smtClean="0">
                <a:solidFill>
                  <a:schemeClr val="tx1"/>
                </a:solidFill>
              </a:rPr>
              <a:t>Do rozgrywek zgłosiło się 8 trzyosobowych drużyn. Każda </a:t>
            </a:r>
            <a:r>
              <a:rPr lang="pl-PL" dirty="0">
                <a:solidFill>
                  <a:schemeClr val="tx1"/>
                </a:solidFill>
              </a:rPr>
              <a:t>z czterech rund dotyczyć będzie innego aspektu budowania społeczeństwa obywatelskiego. Podczas każdej z tych rund każdy zespół otrzyma trzy pytania. Możliwy będzie wybór pytań punktowanych za 3 lub 5 </a:t>
            </a:r>
            <a:r>
              <a:rPr lang="pl-PL" dirty="0" smtClean="0">
                <a:solidFill>
                  <a:schemeClr val="tx1"/>
                </a:solidFill>
              </a:rPr>
              <a:t>punktów. Liga </a:t>
            </a:r>
            <a:r>
              <a:rPr lang="pl-PL" dirty="0">
                <a:solidFill>
                  <a:schemeClr val="tx1"/>
                </a:solidFill>
              </a:rPr>
              <a:t>prowadzona będzie zdalnie przy użyciu zestawu </a:t>
            </a:r>
            <a:r>
              <a:rPr lang="pl-PL" dirty="0" err="1">
                <a:solidFill>
                  <a:schemeClr val="tx1"/>
                </a:solidFill>
              </a:rPr>
              <a:t>TrueConf</a:t>
            </a:r>
            <a:r>
              <a:rPr lang="pl-PL" dirty="0">
                <a:solidFill>
                  <a:schemeClr val="tx1"/>
                </a:solidFill>
              </a:rPr>
              <a:t> CDN w Lesznie pozyskanego w ramach projektu "Cyfrowa Szkoła Wielkopolsk@ </a:t>
            </a:r>
            <a:r>
              <a:rPr lang="pl-PL" dirty="0" smtClean="0">
                <a:solidFill>
                  <a:schemeClr val="tx1"/>
                </a:solidFill>
              </a:rPr>
              <a:t>2020„. Rozegrano już dwie rundy ligi, kolejna odbędzie się w </a:t>
            </a:r>
            <a:r>
              <a:rPr lang="pl-PL" smtClean="0">
                <a:solidFill>
                  <a:schemeClr val="tx1"/>
                </a:solidFill>
              </a:rPr>
              <a:t>drugiej połowie </a:t>
            </a:r>
            <a:r>
              <a:rPr lang="pl-PL" dirty="0" smtClean="0">
                <a:solidFill>
                  <a:schemeClr val="tx1"/>
                </a:solidFill>
              </a:rPr>
              <a:t>października</a:t>
            </a:r>
          </a:p>
          <a:p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http://pracownia.cdn.leszno.pl/konkurs-dla-klas-vii-viii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79646" y="170367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99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5"/>
            <a:ext cx="11039359" cy="117232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III grupa docelowa Uczniowie liceum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0957" y="1463040"/>
            <a:ext cx="8892925" cy="533720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Dla  młodzieży szkół ponadpodstawowych i ponadgimnazjalnych proponujemy konkurs w formule już gotowej i znanej – II </a:t>
            </a:r>
            <a:r>
              <a:rPr lang="pl-PL" i="1" dirty="0">
                <a:solidFill>
                  <a:schemeClr val="tx1"/>
                </a:solidFill>
              </a:rPr>
              <a:t>Wielkopolski Konkurs Świadomego Obywatelstwa - #</a:t>
            </a:r>
            <a:r>
              <a:rPr lang="pl-PL" i="1" dirty="0" err="1">
                <a:solidFill>
                  <a:schemeClr val="tx1"/>
                </a:solidFill>
              </a:rPr>
              <a:t>glosujedecyduje</a:t>
            </a:r>
            <a:r>
              <a:rPr lang="pl-PL" dirty="0">
                <a:solidFill>
                  <a:schemeClr val="tx1"/>
                </a:solidFill>
              </a:rPr>
              <a:t>. Konkurs ten ma już sprawdzoną formułę składającą się z dwóch etapów. </a:t>
            </a:r>
            <a:endParaRPr lang="pl-PL" dirty="0" smtClean="0">
              <a:solidFill>
                <a:schemeClr val="tx1"/>
              </a:solidFill>
            </a:endParaRPr>
          </a:p>
          <a:p>
            <a:r>
              <a:rPr lang="pl-PL" dirty="0" smtClean="0">
                <a:solidFill>
                  <a:schemeClr val="tx1"/>
                </a:solidFill>
              </a:rPr>
              <a:t>I </a:t>
            </a:r>
            <a:r>
              <a:rPr lang="pl-PL" dirty="0">
                <a:solidFill>
                  <a:schemeClr val="tx1"/>
                </a:solidFill>
              </a:rPr>
              <a:t>etap – film o zadanej tematyce (maks. 2 minuty clipu)</a:t>
            </a:r>
          </a:p>
          <a:p>
            <a:r>
              <a:rPr lang="pl-PL" dirty="0">
                <a:solidFill>
                  <a:schemeClr val="tx1"/>
                </a:solidFill>
              </a:rPr>
              <a:t>II etap – test i formuła teleturniejowa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/>
                </a:solidFill>
              </a:rPr>
              <a:t>Konkurs ruszył w czerwcu, termin nadsyłania prac do 29 października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http://pracownia.cdn.leszno.pl/konkurs-dla-szkol-srednich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79646" y="1703671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302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4"/>
            <a:ext cx="11039359" cy="1403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IV grupa docelowa nauczyciele różnych przedmiotów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0957" y="1463040"/>
            <a:ext cx="8892925" cy="5337207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chemeClr val="tx1"/>
                </a:solidFill>
              </a:rPr>
              <a:t>Dla nauczycieli proponujemy cykl trzech niezależnych tematycznie </a:t>
            </a:r>
            <a:r>
              <a:rPr lang="pl-PL" dirty="0" err="1">
                <a:solidFill>
                  <a:schemeClr val="tx1"/>
                </a:solidFill>
              </a:rPr>
              <a:t>webinarów</a:t>
            </a:r>
            <a:r>
              <a:rPr lang="pl-PL" dirty="0">
                <a:solidFill>
                  <a:schemeClr val="tx1"/>
                </a:solidFill>
              </a:rPr>
              <a:t> prowadzonych na platformie </a:t>
            </a:r>
            <a:r>
              <a:rPr lang="pl-PL" dirty="0" err="1">
                <a:solidFill>
                  <a:schemeClr val="tx1"/>
                </a:solidFill>
              </a:rPr>
              <a:t>Teams</a:t>
            </a:r>
            <a:r>
              <a:rPr lang="pl-PL" dirty="0">
                <a:solidFill>
                  <a:schemeClr val="tx1"/>
                </a:solidFill>
              </a:rPr>
              <a:t> będących de facto szkoleniami (udział darmowy, </a:t>
            </a:r>
            <a:r>
              <a:rPr lang="pl-PL" dirty="0" smtClean="0">
                <a:solidFill>
                  <a:schemeClr val="tx1"/>
                </a:solidFill>
              </a:rPr>
              <a:t>zaświadczenia o doskonaleniu zawodowym). </a:t>
            </a:r>
            <a:r>
              <a:rPr lang="pl-PL" dirty="0">
                <a:solidFill>
                  <a:schemeClr val="tx1"/>
                </a:solidFill>
              </a:rPr>
              <a:t>Każdy </a:t>
            </a:r>
            <a:r>
              <a:rPr lang="pl-PL" dirty="0" err="1">
                <a:solidFill>
                  <a:schemeClr val="tx1"/>
                </a:solidFill>
              </a:rPr>
              <a:t>webinar</a:t>
            </a:r>
            <a:r>
              <a:rPr lang="pl-PL" dirty="0">
                <a:solidFill>
                  <a:schemeClr val="tx1"/>
                </a:solidFill>
              </a:rPr>
              <a:t> to wykład </a:t>
            </a:r>
            <a:r>
              <a:rPr lang="pl-PL" dirty="0" smtClean="0">
                <a:solidFill>
                  <a:schemeClr val="tx1"/>
                </a:solidFill>
              </a:rPr>
              <a:t>tematycznie związany z zagadnieniami społeczeństwa obywatelskiego.  Podczas trwania e-kursu prowadzony </a:t>
            </a:r>
            <a:r>
              <a:rPr lang="pl-PL" dirty="0">
                <a:solidFill>
                  <a:schemeClr val="tx1"/>
                </a:solidFill>
              </a:rPr>
              <a:t>będzie rejestr pytań a po szkoleniu powstaną materiały dostępne dla uczestników w formie arkusza Q&amp;A przesłanego razem z zaświadczeniami oraz umieszczone na stronie do pobrania</a:t>
            </a:r>
            <a:r>
              <a:rPr lang="pl-PL" dirty="0" smtClean="0">
                <a:solidFill>
                  <a:schemeClr val="tx1"/>
                </a:solidFill>
              </a:rPr>
              <a:t>.</a:t>
            </a:r>
          </a:p>
          <a:p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http://pracownia.cdn.leszno.pl/konkurs-dla-szkol-srednich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98897" y="1944303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94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4211" y="560224"/>
            <a:ext cx="11039359" cy="1403329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Aktywności w ramach projektu – </a:t>
            </a:r>
            <a:br>
              <a:rPr lang="pl-PL" dirty="0" smtClean="0"/>
            </a:br>
            <a:r>
              <a:rPr lang="pl-PL" dirty="0" smtClean="0"/>
              <a:t>IV grupa docelowa nauczyciele różnych przedmiotów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0957" y="1710890"/>
            <a:ext cx="9287561" cy="5337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 err="1">
                <a:solidFill>
                  <a:schemeClr val="tx1"/>
                </a:solidFill>
              </a:rPr>
              <a:t>Webinary</a:t>
            </a:r>
            <a:r>
              <a:rPr lang="pl-PL" dirty="0">
                <a:solidFill>
                  <a:schemeClr val="tx1"/>
                </a:solidFill>
              </a:rPr>
              <a:t> prowadzić będą:</a:t>
            </a:r>
          </a:p>
          <a:p>
            <a:r>
              <a:rPr lang="pl-PL" sz="1600" dirty="0">
                <a:solidFill>
                  <a:schemeClr val="tx1"/>
                </a:solidFill>
              </a:rPr>
              <a:t>Prof. UAM dr hab. </a:t>
            </a:r>
            <a:r>
              <a:rPr lang="pl-PL" sz="1600" dirty="0" err="1" smtClean="0">
                <a:solidFill>
                  <a:schemeClr val="tx1"/>
                </a:solidFill>
              </a:rPr>
              <a:t>M.Rachwał</a:t>
            </a:r>
            <a:r>
              <a:rPr lang="pl-PL" sz="1600" dirty="0" smtClean="0">
                <a:solidFill>
                  <a:schemeClr val="tx1"/>
                </a:solidFill>
              </a:rPr>
              <a:t> </a:t>
            </a:r>
            <a:r>
              <a:rPr lang="pl-PL" sz="1600" i="1" dirty="0" smtClean="0">
                <a:solidFill>
                  <a:schemeClr val="tx1"/>
                </a:solidFill>
              </a:rPr>
              <a:t>Formy </a:t>
            </a:r>
            <a:r>
              <a:rPr lang="pl-PL" sz="1600" i="1" dirty="0">
                <a:solidFill>
                  <a:schemeClr val="tx1"/>
                </a:solidFill>
              </a:rPr>
              <a:t>partycypacji politycznej i obywatelskiej</a:t>
            </a:r>
            <a:endParaRPr lang="pl-PL" sz="1600" dirty="0">
              <a:solidFill>
                <a:schemeClr val="tx1"/>
              </a:solidFill>
            </a:endParaRPr>
          </a:p>
          <a:p>
            <a:pPr lvl="0"/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i="1" dirty="0" smtClean="0">
                <a:solidFill>
                  <a:schemeClr val="tx1"/>
                </a:solidFill>
              </a:rPr>
              <a:t>	</a:t>
            </a:r>
            <a:r>
              <a:rPr lang="pl-PL" sz="1600" dirty="0" smtClean="0">
                <a:solidFill>
                  <a:schemeClr val="tx1"/>
                </a:solidFill>
              </a:rPr>
              <a:t>Dr </a:t>
            </a:r>
            <a:r>
              <a:rPr lang="pl-PL" sz="1600" dirty="0">
                <a:solidFill>
                  <a:schemeClr val="tx1"/>
                </a:solidFill>
              </a:rPr>
              <a:t>hab. Beata </a:t>
            </a:r>
            <a:r>
              <a:rPr lang="pl-PL" sz="1600" dirty="0" smtClean="0">
                <a:solidFill>
                  <a:schemeClr val="tx1"/>
                </a:solidFill>
              </a:rPr>
              <a:t>Pająk-Patkowska </a:t>
            </a:r>
            <a:r>
              <a:rPr lang="pl-PL" sz="1600" i="1" dirty="0" smtClean="0">
                <a:solidFill>
                  <a:schemeClr val="tx1"/>
                </a:solidFill>
              </a:rPr>
              <a:t>Przesłanki </a:t>
            </a:r>
            <a:r>
              <a:rPr lang="pl-PL" sz="1600" i="1" dirty="0">
                <a:solidFill>
                  <a:schemeClr val="tx1"/>
                </a:solidFill>
              </a:rPr>
              <a:t>aktywności i bierności obywatelskiej</a:t>
            </a:r>
            <a:endParaRPr lang="pl-PL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600" dirty="0">
              <a:solidFill>
                <a:schemeClr val="tx1"/>
              </a:solidFill>
            </a:endParaRPr>
          </a:p>
          <a:p>
            <a:r>
              <a:rPr lang="pl-PL" sz="1600" i="1" dirty="0" smtClean="0">
                <a:solidFill>
                  <a:schemeClr val="tx1"/>
                </a:solidFill>
              </a:rPr>
              <a:t>	</a:t>
            </a:r>
            <a:r>
              <a:rPr lang="pl-PL" sz="1600" dirty="0" smtClean="0">
                <a:solidFill>
                  <a:schemeClr val="tx1"/>
                </a:solidFill>
              </a:rPr>
              <a:t>Dr </a:t>
            </a:r>
            <a:r>
              <a:rPr lang="pl-PL" sz="1600" dirty="0">
                <a:solidFill>
                  <a:schemeClr val="tx1"/>
                </a:solidFill>
              </a:rPr>
              <a:t>Maciej </a:t>
            </a:r>
            <a:r>
              <a:rPr lang="pl-PL" sz="1600" dirty="0" smtClean="0">
                <a:solidFill>
                  <a:schemeClr val="tx1"/>
                </a:solidFill>
              </a:rPr>
              <a:t>Magiera </a:t>
            </a:r>
            <a:r>
              <a:rPr lang="pl-PL" sz="1600" i="1" dirty="0" smtClean="0">
                <a:solidFill>
                  <a:schemeClr val="tx1"/>
                </a:solidFill>
              </a:rPr>
              <a:t>Bariery </a:t>
            </a:r>
            <a:r>
              <a:rPr lang="pl-PL" sz="1600" i="1" dirty="0">
                <a:solidFill>
                  <a:schemeClr val="tx1"/>
                </a:solidFill>
              </a:rPr>
              <a:t>mentalne rozwoju społeczeństwa </a:t>
            </a:r>
            <a:r>
              <a:rPr lang="pl-PL" sz="1600" i="1" dirty="0" smtClean="0">
                <a:solidFill>
                  <a:schemeClr val="tx1"/>
                </a:solidFill>
              </a:rPr>
              <a:t>obywatelskiego</a:t>
            </a:r>
            <a:endParaRPr lang="pl-PL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600" i="1" dirty="0" smtClean="0">
                <a:solidFill>
                  <a:schemeClr val="tx1"/>
                </a:solidFill>
              </a:rPr>
              <a:t>	</a:t>
            </a:r>
            <a:r>
              <a:rPr lang="pl-PL" i="1" dirty="0" err="1" smtClean="0">
                <a:solidFill>
                  <a:schemeClr val="tx1"/>
                </a:solidFill>
              </a:rPr>
              <a:t>Webinary</a:t>
            </a:r>
            <a:r>
              <a:rPr lang="pl-PL" i="1" dirty="0" smtClean="0">
                <a:solidFill>
                  <a:schemeClr val="tx1"/>
                </a:solidFill>
              </a:rPr>
              <a:t> zawierające w swojej treści odniesienia do działalności Urzędu </a:t>
            </a:r>
            <a:r>
              <a:rPr lang="pl-PL" i="1" dirty="0">
                <a:solidFill>
                  <a:schemeClr val="tx1"/>
                </a:solidFill>
              </a:rPr>
              <a:t>Marszałkowskiego  Województwa </a:t>
            </a:r>
            <a:r>
              <a:rPr lang="pl-PL" i="1" dirty="0" smtClean="0">
                <a:solidFill>
                  <a:schemeClr val="tx1"/>
                </a:solidFill>
              </a:rPr>
              <a:t>Wielkopolskiego ruszyły 27 września i będą dostępne do końca grudnia na kanale YouTube CDN w Lesznie</a:t>
            </a:r>
            <a:endParaRPr lang="pl-PL" dirty="0">
              <a:solidFill>
                <a:schemeClr val="tx1"/>
              </a:solidFill>
            </a:endParaRPr>
          </a:p>
          <a:p>
            <a:r>
              <a:rPr lang="pl-PL" u="sng" dirty="0" smtClean="0">
                <a:solidFill>
                  <a:schemeClr val="tx1"/>
                </a:solidFill>
              </a:rPr>
              <a:t>Szczegóły:</a:t>
            </a:r>
          </a:p>
          <a:p>
            <a:pPr marL="0" indent="0">
              <a:buNone/>
            </a:pPr>
            <a:r>
              <a:rPr lang="pl-PL" dirty="0">
                <a:solidFill>
                  <a:schemeClr val="tx1"/>
                </a:solidFill>
              </a:rPr>
              <a:t>http://pracownia.cdn.leszno.pl/webinary-dla-nauczycieli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3275" y="4379494"/>
            <a:ext cx="2201154" cy="2252703"/>
          </a:xfrm>
          <a:prstGeom prst="rect">
            <a:avLst/>
          </a:prstGeom>
        </p:spPr>
      </p:pic>
      <p:cxnSp>
        <p:nvCxnSpPr>
          <p:cNvPr id="6" name="Łącznik prosty 5"/>
          <p:cNvCxnSpPr/>
          <p:nvPr/>
        </p:nvCxnSpPr>
        <p:spPr>
          <a:xfrm flipV="1">
            <a:off x="798897" y="1944303"/>
            <a:ext cx="10539664" cy="192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4409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213</TotalTime>
  <Words>1620</Words>
  <Application>Microsoft Office PowerPoint</Application>
  <PresentationFormat>Panoramiczny</PresentationFormat>
  <Paragraphs>159</Paragraphs>
  <Slides>17</Slides>
  <Notes>13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4" baseType="lpstr">
      <vt:lpstr>Arial</vt:lpstr>
      <vt:lpstr>Calibri</vt:lpstr>
      <vt:lpstr>Century Gothic</vt:lpstr>
      <vt:lpstr>Tahoma</vt:lpstr>
      <vt:lpstr>Times New Roman</vt:lpstr>
      <vt:lpstr>Wingdings 3</vt:lpstr>
      <vt:lpstr>Wycinek</vt:lpstr>
      <vt:lpstr>Prezentacja programu PowerPoint</vt:lpstr>
      <vt:lpstr>Cele projektu</vt:lpstr>
      <vt:lpstr>Organizatorzy, koordynatorzy, patroni</vt:lpstr>
      <vt:lpstr>Grupy docelowe - uczestnicy projektu</vt:lpstr>
      <vt:lpstr>Aktywności w ramach projektu –  I grupa docelowa kl. IV-VI</vt:lpstr>
      <vt:lpstr>Aktywności w ramach projektu –  II grupa docelowa kl. VII-VIII</vt:lpstr>
      <vt:lpstr>Aktywności w ramach projektu –  III grupa docelowa Uczniowie liceum</vt:lpstr>
      <vt:lpstr>Aktywności w ramach projektu –  IV grupa docelowa nauczyciele różnych przedmiotów</vt:lpstr>
      <vt:lpstr>Aktywności w ramach projektu –  IV grupa docelowa nauczyciele różnych przedmiotów</vt:lpstr>
      <vt:lpstr>Aktywności w ramach projektu –  IV grupa docelowa nauczyciele różnych przedmiotów</vt:lpstr>
      <vt:lpstr>Aktywności w ramach projektu –  V grupa docelowa słuchacze uniwersytetów trzeciego wieku</vt:lpstr>
      <vt:lpstr>Aktywności w ramach projektu –  inne działania</vt:lpstr>
      <vt:lpstr>Aktywności w ramach projektu –  inne działania</vt:lpstr>
      <vt:lpstr>Aktywności w ramach projektu –  inne działania</vt:lpstr>
      <vt:lpstr>Aktywności w ramach projektu –  inne działania</vt:lpstr>
      <vt:lpstr>Aktywności w ramach projektu –  inne działania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Tomasz</dc:creator>
  <cp:lastModifiedBy>Ksiazkiewicz Marcin</cp:lastModifiedBy>
  <cp:revision>33</cp:revision>
  <dcterms:created xsi:type="dcterms:W3CDTF">2021-09-28T17:52:57Z</dcterms:created>
  <dcterms:modified xsi:type="dcterms:W3CDTF">2021-10-22T09:31:11Z</dcterms:modified>
</cp:coreProperties>
</file>