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258" r:id="rId4"/>
    <p:sldId id="276" r:id="rId5"/>
    <p:sldId id="267" r:id="rId6"/>
    <p:sldId id="278" r:id="rId7"/>
    <p:sldId id="277" r:id="rId8"/>
    <p:sldId id="264" r:id="rId9"/>
    <p:sldId id="282" r:id="rId10"/>
    <p:sldId id="283" r:id="rId11"/>
    <p:sldId id="281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9" autoAdjust="0"/>
    <p:restoredTop sz="97373" autoAdjust="0"/>
  </p:normalViewPr>
  <p:slideViewPr>
    <p:cSldViewPr snapToGrid="0" snapToObjects="1" showGuides="1">
      <p:cViewPr varScale="1">
        <p:scale>
          <a:sx n="80" d="100"/>
          <a:sy n="80" d="100"/>
        </p:scale>
        <p:origin x="610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FE024-9708-9145-9E34-0C4B089543DF}" type="datetimeFigureOut">
              <a:rPr lang="pl-PL" smtClean="0"/>
              <a:t>06.09.2021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EA8E7-FB81-B343-9C40-CDA80A5BDD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45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A8E7-FB81-B343-9C40-CDA80A5BDDD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A8E7-FB81-B343-9C40-CDA80A5BDDD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7936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A8E7-FB81-B343-9C40-CDA80A5BDDD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138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A8E7-FB81-B343-9C40-CDA80A5BDDD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A8E7-FB81-B343-9C40-CDA80A5BDDD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1327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A8E7-FB81-B343-9C40-CDA80A5BDDD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13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A8E7-FB81-B343-9C40-CDA80A5BDDD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035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A8E7-FB81-B343-9C40-CDA80A5BDDD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101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A8E7-FB81-B343-9C40-CDA80A5BDDD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63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ólny 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, wewnątrz, ciemny&#10;&#10;Opis wygenerowany automatycznie">
            <a:extLst>
              <a:ext uri="{FF2B5EF4-FFF2-40B4-BE49-F238E27FC236}">
                <a16:creationId xmlns:a16="http://schemas.microsoft.com/office/drawing/2014/main" id="{7CBAA473-2A4D-2744-9B10-7D2034554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038" y="296863"/>
            <a:ext cx="3710257" cy="779090"/>
          </a:xfrm>
          <a:prstGeom prst="rect">
            <a:avLst/>
          </a:prstGeom>
        </p:spPr>
      </p:pic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2D5D2A50-F4AA-1A40-99AC-44580340AEB5}"/>
              </a:ext>
            </a:extLst>
          </p:cNvPr>
          <p:cNvCxnSpPr>
            <a:cxnSpLocks/>
          </p:cNvCxnSpPr>
          <p:nvPr userDrawn="1"/>
        </p:nvCxnSpPr>
        <p:spPr>
          <a:xfrm flipH="1">
            <a:off x="11887201" y="309627"/>
            <a:ext cx="4763" cy="753553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F15DCD4-FEF3-CB41-938C-F34C5B64C232}"/>
              </a:ext>
            </a:extLst>
          </p:cNvPr>
          <p:cNvSpPr txBox="1"/>
          <p:nvPr userDrawn="1"/>
        </p:nvSpPr>
        <p:spPr>
          <a:xfrm>
            <a:off x="6695422" y="403264"/>
            <a:ext cx="4537495" cy="7556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</a:t>
            </a:r>
            <a:r>
              <a:rPr lang="pl-PL" sz="1200" baseline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B+R Politechniki Poznańskiej</a:t>
            </a:r>
          </a:p>
          <a:p>
            <a:pPr algn="r"/>
            <a:r>
              <a:rPr lang="pl-PL" sz="1200" baseline="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WRPO 2014-2020</a:t>
            </a:r>
            <a:endParaRPr lang="pl-PL" sz="1200" dirty="0">
              <a:solidFill>
                <a:srgbClr val="0062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r" defTabSz="914400" rtl="0" eaLnBrk="1" latinLnBrk="0" hangingPunct="1"/>
            <a:r>
              <a:rPr lang="pl-PL" sz="1200" kern="1200" baseline="0" dirty="0">
                <a:solidFill>
                  <a:srgbClr val="0062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prof. dr hab. inż. Teofil JESIONOWSKI</a:t>
            </a:r>
          </a:p>
        </p:txBody>
      </p:sp>
      <p:sp>
        <p:nvSpPr>
          <p:cNvPr id="13" name="Symbol zastępczy tytułu 1">
            <a:extLst>
              <a:ext uri="{FF2B5EF4-FFF2-40B4-BE49-F238E27FC236}">
                <a16:creationId xmlns:a16="http://schemas.microsoft.com/office/drawing/2014/main" id="{552A1966-4A6E-5D46-8AA8-FF06F17E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324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48D6E7A0-E03B-3044-8761-478B2A3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872"/>
            <a:ext cx="10515600" cy="34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000">
                <a:solidFill>
                  <a:srgbClr val="006288"/>
                </a:solidFill>
              </a:defRPr>
            </a:lvl1pPr>
            <a:lvl2pPr algn="l">
              <a:defRPr sz="1800">
                <a:solidFill>
                  <a:srgbClr val="006288"/>
                </a:solidFill>
              </a:defRPr>
            </a:lvl2pPr>
            <a:lvl3pPr algn="l">
              <a:defRPr sz="1600">
                <a:solidFill>
                  <a:srgbClr val="006288"/>
                </a:solidFill>
              </a:defRPr>
            </a:lvl3pPr>
            <a:lvl4pPr algn="l">
              <a:defRPr sz="1200">
                <a:solidFill>
                  <a:srgbClr val="006288"/>
                </a:solidFill>
              </a:defRPr>
            </a:lvl4pPr>
            <a:lvl5pPr algn="l">
              <a:defRPr sz="1050">
                <a:solidFill>
                  <a:srgbClr val="006288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983330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, wewnątrz, ciemny&#10;&#10;Opis wygenerowany automatycznie">
            <a:extLst>
              <a:ext uri="{FF2B5EF4-FFF2-40B4-BE49-F238E27FC236}">
                <a16:creationId xmlns:a16="http://schemas.microsoft.com/office/drawing/2014/main" id="{7CBAA473-2A4D-2744-9B10-7D2034554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038" y="296863"/>
            <a:ext cx="3710257" cy="779090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6EC2CFDD-8495-AB45-9684-E2BE90670D0B}"/>
              </a:ext>
            </a:extLst>
          </p:cNvPr>
          <p:cNvCxnSpPr>
            <a:cxnSpLocks/>
          </p:cNvCxnSpPr>
          <p:nvPr userDrawn="1"/>
        </p:nvCxnSpPr>
        <p:spPr>
          <a:xfrm flipH="1">
            <a:off x="9603803" y="311723"/>
            <a:ext cx="1" cy="790066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C95595C-0B29-2D45-B259-03320A47DEE6}"/>
              </a:ext>
            </a:extLst>
          </p:cNvPr>
          <p:cNvSpPr txBox="1"/>
          <p:nvPr userDrawn="1"/>
        </p:nvSpPr>
        <p:spPr>
          <a:xfrm>
            <a:off x="4725053" y="309625"/>
            <a:ext cx="4537495" cy="7921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NAZWA KONFERENCJI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TYTUŁ PREZENTACJI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IMIĘ I NAZWISKO PROWADZĄCEGO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279EF0D-9B23-D743-9F36-7500076956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5059" y="309625"/>
            <a:ext cx="1946904" cy="795691"/>
          </a:xfrm>
          <a:prstGeom prst="rect">
            <a:avLst/>
          </a:prstGeom>
        </p:spPr>
      </p:pic>
      <p:sp>
        <p:nvSpPr>
          <p:cNvPr id="13" name="Symbol zastępczy tytułu 1">
            <a:extLst>
              <a:ext uri="{FF2B5EF4-FFF2-40B4-BE49-F238E27FC236}">
                <a16:creationId xmlns:a16="http://schemas.microsoft.com/office/drawing/2014/main" id="{017ED191-E859-6E45-8C7D-0BF63ABC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324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0F0E8653-A1F5-8A46-B6B7-BD0FAA87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872"/>
            <a:ext cx="10515600" cy="34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000">
                <a:solidFill>
                  <a:srgbClr val="006288"/>
                </a:solidFill>
              </a:defRPr>
            </a:lvl1pPr>
            <a:lvl2pPr algn="l">
              <a:defRPr sz="1800">
                <a:solidFill>
                  <a:srgbClr val="006288"/>
                </a:solidFill>
              </a:defRPr>
            </a:lvl2pPr>
            <a:lvl3pPr algn="l">
              <a:defRPr sz="1600">
                <a:solidFill>
                  <a:srgbClr val="006288"/>
                </a:solidFill>
              </a:defRPr>
            </a:lvl3pPr>
            <a:lvl4pPr algn="l">
              <a:defRPr sz="1200">
                <a:solidFill>
                  <a:srgbClr val="006288"/>
                </a:solidFill>
              </a:defRPr>
            </a:lvl4pPr>
            <a:lvl5pPr algn="l">
              <a:defRPr sz="1050">
                <a:solidFill>
                  <a:srgbClr val="006288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96381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M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, wewnątrz, ciemny&#10;&#10;Opis wygenerowany automatycznie">
            <a:extLst>
              <a:ext uri="{FF2B5EF4-FFF2-40B4-BE49-F238E27FC236}">
                <a16:creationId xmlns:a16="http://schemas.microsoft.com/office/drawing/2014/main" id="{7CBAA473-2A4D-2744-9B10-7D2034554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038" y="296863"/>
            <a:ext cx="3710257" cy="779090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9A763A46-EF52-FC4E-A203-2D9F23CFFF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80425" y="309625"/>
            <a:ext cx="2711538" cy="793209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A3D7F068-65CC-E04E-BFAF-FA034CF37258}"/>
              </a:ext>
            </a:extLst>
          </p:cNvPr>
          <p:cNvCxnSpPr>
            <a:cxnSpLocks/>
          </p:cNvCxnSpPr>
          <p:nvPr userDrawn="1"/>
        </p:nvCxnSpPr>
        <p:spPr>
          <a:xfrm flipH="1">
            <a:off x="8839169" y="311723"/>
            <a:ext cx="1" cy="790066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7334928-CB2A-3D4C-9897-A92767AD4166}"/>
              </a:ext>
            </a:extLst>
          </p:cNvPr>
          <p:cNvSpPr txBox="1"/>
          <p:nvPr userDrawn="1"/>
        </p:nvSpPr>
        <p:spPr>
          <a:xfrm>
            <a:off x="4378962" y="309625"/>
            <a:ext cx="4118952" cy="7921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NAZWA KONFERENCJI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TYTUŁ PREZENTACJI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IMIĘ I NAZWISKO PROWADZĄCEGO</a:t>
            </a:r>
          </a:p>
        </p:txBody>
      </p:sp>
      <p:sp>
        <p:nvSpPr>
          <p:cNvPr id="13" name="Symbol zastępczy tytułu 1">
            <a:extLst>
              <a:ext uri="{FF2B5EF4-FFF2-40B4-BE49-F238E27FC236}">
                <a16:creationId xmlns:a16="http://schemas.microsoft.com/office/drawing/2014/main" id="{C6745B84-35F7-F445-80B1-BE6D8F6EE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324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CE6BC271-379D-2C4B-892B-29381B49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872"/>
            <a:ext cx="10515600" cy="34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000">
                <a:solidFill>
                  <a:srgbClr val="006288"/>
                </a:solidFill>
              </a:defRPr>
            </a:lvl1pPr>
            <a:lvl2pPr algn="l">
              <a:defRPr sz="1800">
                <a:solidFill>
                  <a:srgbClr val="006288"/>
                </a:solidFill>
              </a:defRPr>
            </a:lvl2pPr>
            <a:lvl3pPr algn="l">
              <a:defRPr sz="1600">
                <a:solidFill>
                  <a:srgbClr val="006288"/>
                </a:solidFill>
              </a:defRPr>
            </a:lvl3pPr>
            <a:lvl4pPr algn="l">
              <a:defRPr sz="1200">
                <a:solidFill>
                  <a:srgbClr val="006288"/>
                </a:solidFill>
              </a:defRPr>
            </a:lvl4pPr>
            <a:lvl5pPr algn="l">
              <a:defRPr sz="1050">
                <a:solidFill>
                  <a:srgbClr val="006288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35219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, wewnątrz, ciemny&#10;&#10;Opis wygenerowany automatycznie">
            <a:extLst>
              <a:ext uri="{FF2B5EF4-FFF2-40B4-BE49-F238E27FC236}">
                <a16:creationId xmlns:a16="http://schemas.microsoft.com/office/drawing/2014/main" id="{7CBAA473-2A4D-2744-9B10-7D2034554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038" y="296863"/>
            <a:ext cx="3710257" cy="779090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64437103-E676-B146-99C1-79DAC460CC7D}"/>
              </a:ext>
            </a:extLst>
          </p:cNvPr>
          <p:cNvCxnSpPr>
            <a:cxnSpLocks/>
          </p:cNvCxnSpPr>
          <p:nvPr userDrawn="1"/>
        </p:nvCxnSpPr>
        <p:spPr>
          <a:xfrm flipH="1">
            <a:off x="9022526" y="311723"/>
            <a:ext cx="1" cy="790066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E3DE1C0-036E-964C-A34C-37ACE875E4EA}"/>
              </a:ext>
            </a:extLst>
          </p:cNvPr>
          <p:cNvSpPr txBox="1"/>
          <p:nvPr userDrawn="1"/>
        </p:nvSpPr>
        <p:spPr>
          <a:xfrm>
            <a:off x="4562319" y="309625"/>
            <a:ext cx="4118952" cy="7921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NAZWA KONFERENCJI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TYTUŁ PREZENTACJI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IMIĘ I NAZWISKO PROWADZĄCEGO</a:t>
            </a:r>
          </a:p>
        </p:txBody>
      </p: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17E65EA5-7E74-7A40-9875-8501E89363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3782" y="309625"/>
            <a:ext cx="2528181" cy="792163"/>
          </a:xfrm>
          <a:prstGeom prst="rect">
            <a:avLst/>
          </a:prstGeom>
        </p:spPr>
      </p:pic>
      <p:sp>
        <p:nvSpPr>
          <p:cNvPr id="13" name="Symbol zastępczy tytułu 1">
            <a:extLst>
              <a:ext uri="{FF2B5EF4-FFF2-40B4-BE49-F238E27FC236}">
                <a16:creationId xmlns:a16="http://schemas.microsoft.com/office/drawing/2014/main" id="{E423AAB2-63C9-EE4C-8760-657C22DCE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324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CCEB16CF-E799-0F4F-BC07-99872720B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872"/>
            <a:ext cx="10515600" cy="34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000">
                <a:solidFill>
                  <a:srgbClr val="006288"/>
                </a:solidFill>
              </a:defRPr>
            </a:lvl1pPr>
            <a:lvl2pPr algn="l">
              <a:defRPr sz="1800">
                <a:solidFill>
                  <a:srgbClr val="006288"/>
                </a:solidFill>
              </a:defRPr>
            </a:lvl2pPr>
            <a:lvl3pPr algn="l">
              <a:defRPr sz="1600">
                <a:solidFill>
                  <a:srgbClr val="006288"/>
                </a:solidFill>
              </a:defRPr>
            </a:lvl3pPr>
            <a:lvl4pPr algn="l">
              <a:defRPr sz="1200">
                <a:solidFill>
                  <a:srgbClr val="006288"/>
                </a:solidFill>
              </a:defRPr>
            </a:lvl4pPr>
            <a:lvl5pPr algn="l">
              <a:defRPr sz="1050">
                <a:solidFill>
                  <a:srgbClr val="006288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84428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, wewnątrz, ciemny&#10;&#10;Opis wygenerowany automatycznie">
            <a:extLst>
              <a:ext uri="{FF2B5EF4-FFF2-40B4-BE49-F238E27FC236}">
                <a16:creationId xmlns:a16="http://schemas.microsoft.com/office/drawing/2014/main" id="{7CBAA473-2A4D-2744-9B10-7D2034554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038" y="296863"/>
            <a:ext cx="3710257" cy="779090"/>
          </a:xfrm>
          <a:prstGeom prst="rect">
            <a:avLst/>
          </a:prstGeom>
        </p:spPr>
      </p:pic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0AB15657-C653-5347-A3EA-72C00EAF1807}"/>
              </a:ext>
            </a:extLst>
          </p:cNvPr>
          <p:cNvCxnSpPr>
            <a:cxnSpLocks/>
          </p:cNvCxnSpPr>
          <p:nvPr userDrawn="1"/>
        </p:nvCxnSpPr>
        <p:spPr>
          <a:xfrm flipH="1">
            <a:off x="9674236" y="311723"/>
            <a:ext cx="1" cy="790066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597231B-556B-D541-997D-A329FBA5AB79}"/>
              </a:ext>
            </a:extLst>
          </p:cNvPr>
          <p:cNvSpPr txBox="1"/>
          <p:nvPr userDrawn="1"/>
        </p:nvSpPr>
        <p:spPr>
          <a:xfrm>
            <a:off x="5214029" y="309625"/>
            <a:ext cx="4118952" cy="7921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NAZWA KONFERENCJI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TYTUŁ PREZENTACJI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IMIĘ I NAZWISKO PROWADZĄCEGO</a:t>
            </a:r>
          </a:p>
        </p:txBody>
      </p:sp>
      <p:sp>
        <p:nvSpPr>
          <p:cNvPr id="13" name="Symbol zastępczy tytułu 1">
            <a:extLst>
              <a:ext uri="{FF2B5EF4-FFF2-40B4-BE49-F238E27FC236}">
                <a16:creationId xmlns:a16="http://schemas.microsoft.com/office/drawing/2014/main" id="{F9FB7556-4E29-A444-B7DF-D110CC313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324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3C775F77-1E92-7746-8382-92FA10A91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872"/>
            <a:ext cx="10515600" cy="34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000">
                <a:solidFill>
                  <a:srgbClr val="006288"/>
                </a:solidFill>
              </a:defRPr>
            </a:lvl1pPr>
            <a:lvl2pPr algn="l">
              <a:defRPr sz="1800">
                <a:solidFill>
                  <a:srgbClr val="006288"/>
                </a:solidFill>
              </a:defRPr>
            </a:lvl2pPr>
            <a:lvl3pPr algn="l">
              <a:defRPr sz="1600">
                <a:solidFill>
                  <a:srgbClr val="006288"/>
                </a:solidFill>
              </a:defRPr>
            </a:lvl3pPr>
            <a:lvl4pPr algn="l">
              <a:defRPr sz="1200">
                <a:solidFill>
                  <a:srgbClr val="006288"/>
                </a:solidFill>
              </a:defRPr>
            </a:lvl4pPr>
            <a:lvl5pPr algn="l">
              <a:defRPr sz="1050">
                <a:solidFill>
                  <a:srgbClr val="006288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2" name="Obraz 11" descr="Obraz zawierający tekst, znak, zewnętrzne&#10;&#10;Opis wygenerowany automatycznie">
            <a:extLst>
              <a:ext uri="{FF2B5EF4-FFF2-40B4-BE49-F238E27FC236}">
                <a16:creationId xmlns:a16="http://schemas.microsoft.com/office/drawing/2014/main" id="{F4C222F4-9EE9-2648-A8E6-E2F5CEB1E9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5492" y="301911"/>
            <a:ext cx="1876470" cy="7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17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, wewnątrz, ciemny&#10;&#10;Opis wygenerowany automatycznie">
            <a:extLst>
              <a:ext uri="{FF2B5EF4-FFF2-40B4-BE49-F238E27FC236}">
                <a16:creationId xmlns:a16="http://schemas.microsoft.com/office/drawing/2014/main" id="{7CBAA473-2A4D-2744-9B10-7D2034554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038" y="296863"/>
            <a:ext cx="3710257" cy="779090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E3391D32-35B3-FB41-A7F6-E3C2ECF69D1C}"/>
              </a:ext>
            </a:extLst>
          </p:cNvPr>
          <p:cNvCxnSpPr>
            <a:cxnSpLocks/>
          </p:cNvCxnSpPr>
          <p:nvPr userDrawn="1"/>
        </p:nvCxnSpPr>
        <p:spPr>
          <a:xfrm flipH="1">
            <a:off x="9748365" y="306837"/>
            <a:ext cx="1" cy="790066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859CBDA-99E6-F84E-915B-8FFFAA40E290}"/>
              </a:ext>
            </a:extLst>
          </p:cNvPr>
          <p:cNvSpPr txBox="1"/>
          <p:nvPr userDrawn="1"/>
        </p:nvSpPr>
        <p:spPr>
          <a:xfrm>
            <a:off x="5288158" y="304739"/>
            <a:ext cx="4118952" cy="7921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NAZWA KONFERENCJI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TYTUŁ PREZENTACJI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IMIĘ I NAZWISKO PROWADZĄCEGO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151EC4E-B6FE-3343-926C-66D3FE1B5D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9621" y="297750"/>
            <a:ext cx="1802342" cy="799152"/>
          </a:xfrm>
          <a:prstGeom prst="rect">
            <a:avLst/>
          </a:prstGeom>
        </p:spPr>
      </p:pic>
      <p:sp>
        <p:nvSpPr>
          <p:cNvPr id="13" name="Symbol zastępczy tytułu 1">
            <a:extLst>
              <a:ext uri="{FF2B5EF4-FFF2-40B4-BE49-F238E27FC236}">
                <a16:creationId xmlns:a16="http://schemas.microsoft.com/office/drawing/2014/main" id="{F6DD7D7B-BD95-5541-A4D8-ABEA1746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324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662CE414-A4BA-7243-AA96-C801D876C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872"/>
            <a:ext cx="10515600" cy="34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000">
                <a:solidFill>
                  <a:srgbClr val="006288"/>
                </a:solidFill>
              </a:defRPr>
            </a:lvl1pPr>
            <a:lvl2pPr algn="l">
              <a:defRPr sz="1800">
                <a:solidFill>
                  <a:srgbClr val="006288"/>
                </a:solidFill>
              </a:defRPr>
            </a:lvl2pPr>
            <a:lvl3pPr algn="l">
              <a:defRPr sz="1600">
                <a:solidFill>
                  <a:srgbClr val="006288"/>
                </a:solidFill>
              </a:defRPr>
            </a:lvl3pPr>
            <a:lvl4pPr algn="l">
              <a:defRPr sz="1200">
                <a:solidFill>
                  <a:srgbClr val="006288"/>
                </a:solidFill>
              </a:defRPr>
            </a:lvl4pPr>
            <a:lvl5pPr algn="l">
              <a:defRPr sz="1050">
                <a:solidFill>
                  <a:srgbClr val="006288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6512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BBD08528-3349-8543-8F0D-393B2CFA9B7E}"/>
              </a:ext>
            </a:extLst>
          </p:cNvPr>
          <p:cNvCxnSpPr>
            <a:cxnSpLocks/>
          </p:cNvCxnSpPr>
          <p:nvPr userDrawn="1"/>
        </p:nvCxnSpPr>
        <p:spPr>
          <a:xfrm flipH="1">
            <a:off x="9623521" y="311722"/>
            <a:ext cx="1" cy="790066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8A1CB3D-A503-9940-905F-BB4B566C3872}"/>
              </a:ext>
            </a:extLst>
          </p:cNvPr>
          <p:cNvSpPr txBox="1"/>
          <p:nvPr userDrawn="1"/>
        </p:nvSpPr>
        <p:spPr>
          <a:xfrm>
            <a:off x="4744771" y="309624"/>
            <a:ext cx="4537495" cy="7921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AND SURNAME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D132FD5-97EF-5E4A-AD9A-38A6C72472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47613" y="346756"/>
            <a:ext cx="1944350" cy="71580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7C2DBD5-E2D4-D646-BE62-E760BE52F5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038" y="298650"/>
            <a:ext cx="4865003" cy="794725"/>
          </a:xfrm>
          <a:prstGeom prst="rect">
            <a:avLst/>
          </a:prstGeom>
        </p:spPr>
      </p:pic>
      <p:sp>
        <p:nvSpPr>
          <p:cNvPr id="11" name="Symbol zastępczy tytułu 1">
            <a:extLst>
              <a:ext uri="{FF2B5EF4-FFF2-40B4-BE49-F238E27FC236}">
                <a16:creationId xmlns:a16="http://schemas.microsoft.com/office/drawing/2014/main" id="{8E0923AF-DD31-914D-AC11-75753E90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324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11203D08-FAE7-BF45-B48C-47CBD76D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872"/>
            <a:ext cx="10515600" cy="34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000">
                <a:solidFill>
                  <a:srgbClr val="006288"/>
                </a:solidFill>
              </a:defRPr>
            </a:lvl1pPr>
            <a:lvl2pPr algn="l">
              <a:defRPr sz="1800">
                <a:solidFill>
                  <a:srgbClr val="006288"/>
                </a:solidFill>
              </a:defRPr>
            </a:lvl2pPr>
            <a:lvl3pPr algn="l">
              <a:defRPr sz="1600">
                <a:solidFill>
                  <a:srgbClr val="006288"/>
                </a:solidFill>
              </a:defRPr>
            </a:lvl3pPr>
            <a:lvl4pPr algn="l">
              <a:defRPr sz="1200">
                <a:solidFill>
                  <a:srgbClr val="006288"/>
                </a:solidFill>
              </a:defRPr>
            </a:lvl4pPr>
            <a:lvl5pPr algn="l">
              <a:defRPr sz="1050">
                <a:solidFill>
                  <a:srgbClr val="006288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96391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iE 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74BDA2D-7884-7A49-9529-74EE2B0E89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61150" y="328133"/>
            <a:ext cx="2530813" cy="735762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103C6502-099D-2D4C-B70E-B9CA91A52C80}"/>
              </a:ext>
            </a:extLst>
          </p:cNvPr>
          <p:cNvCxnSpPr>
            <a:cxnSpLocks/>
          </p:cNvCxnSpPr>
          <p:nvPr userDrawn="1"/>
        </p:nvCxnSpPr>
        <p:spPr>
          <a:xfrm flipH="1">
            <a:off x="9037058" y="306308"/>
            <a:ext cx="1" cy="790066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2A96E59-5939-C048-B5FE-A41C25B7C079}"/>
              </a:ext>
            </a:extLst>
          </p:cNvPr>
          <p:cNvSpPr txBox="1"/>
          <p:nvPr userDrawn="1"/>
        </p:nvSpPr>
        <p:spPr>
          <a:xfrm>
            <a:off x="4158308" y="304210"/>
            <a:ext cx="4537495" cy="7921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AND SURNAME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AE4F03E-21E3-174E-B91D-94A4A8515A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038" y="298650"/>
            <a:ext cx="4865003" cy="794725"/>
          </a:xfrm>
          <a:prstGeom prst="rect">
            <a:avLst/>
          </a:prstGeom>
        </p:spPr>
      </p:pic>
      <p:sp>
        <p:nvSpPr>
          <p:cNvPr id="7" name="Symbol zastępczy tytułu 1">
            <a:extLst>
              <a:ext uri="{FF2B5EF4-FFF2-40B4-BE49-F238E27FC236}">
                <a16:creationId xmlns:a16="http://schemas.microsoft.com/office/drawing/2014/main" id="{97A10EFC-21AB-8643-9A31-57421D1F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324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53F1AB13-C206-A64E-B3B0-E7B7BA3BE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872"/>
            <a:ext cx="10515600" cy="34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000">
                <a:solidFill>
                  <a:srgbClr val="006288"/>
                </a:solidFill>
              </a:defRPr>
            </a:lvl1pPr>
            <a:lvl2pPr algn="l">
              <a:defRPr sz="1800">
                <a:solidFill>
                  <a:srgbClr val="006288"/>
                </a:solidFill>
              </a:defRPr>
            </a:lvl2pPr>
            <a:lvl3pPr algn="l">
              <a:defRPr sz="1600">
                <a:solidFill>
                  <a:srgbClr val="006288"/>
                </a:solidFill>
              </a:defRPr>
            </a:lvl3pPr>
            <a:lvl4pPr algn="l">
              <a:defRPr sz="1200">
                <a:solidFill>
                  <a:srgbClr val="006288"/>
                </a:solidFill>
              </a:defRPr>
            </a:lvl4pPr>
            <a:lvl5pPr algn="l">
              <a:defRPr sz="1050">
                <a:solidFill>
                  <a:srgbClr val="006288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47838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iT 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F9CA9006-CC4E-AA49-981D-12E2490DE540}"/>
              </a:ext>
            </a:extLst>
          </p:cNvPr>
          <p:cNvCxnSpPr>
            <a:cxnSpLocks/>
          </p:cNvCxnSpPr>
          <p:nvPr userDrawn="1"/>
        </p:nvCxnSpPr>
        <p:spPr>
          <a:xfrm flipH="1">
            <a:off x="9330813" y="311723"/>
            <a:ext cx="1" cy="790066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8B1383C-D309-CB4E-AB71-0158AEE1DF31}"/>
              </a:ext>
            </a:extLst>
          </p:cNvPr>
          <p:cNvSpPr txBox="1"/>
          <p:nvPr userDrawn="1"/>
        </p:nvSpPr>
        <p:spPr>
          <a:xfrm>
            <a:off x="4452063" y="309625"/>
            <a:ext cx="4537495" cy="7921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AND SURNAME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74FCA77-E45F-9648-A14E-A55DC1E1A6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54905" y="389920"/>
            <a:ext cx="2237058" cy="63593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9DD8E6E-1356-4C43-A8F3-803BD0B852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038" y="310225"/>
            <a:ext cx="4865003" cy="794725"/>
          </a:xfrm>
          <a:prstGeom prst="rect">
            <a:avLst/>
          </a:prstGeom>
        </p:spPr>
      </p:pic>
      <p:sp>
        <p:nvSpPr>
          <p:cNvPr id="10" name="Symbol zastępczy tytułu 1">
            <a:extLst>
              <a:ext uri="{FF2B5EF4-FFF2-40B4-BE49-F238E27FC236}">
                <a16:creationId xmlns:a16="http://schemas.microsoft.com/office/drawing/2014/main" id="{E306AAD8-F569-2047-915B-4250D1FB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324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09D7F4BB-93AB-CB40-A73F-BEBFD1D2D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872"/>
            <a:ext cx="10515600" cy="34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000">
                <a:solidFill>
                  <a:srgbClr val="006288"/>
                </a:solidFill>
              </a:defRPr>
            </a:lvl1pPr>
            <a:lvl2pPr algn="l">
              <a:defRPr sz="1800">
                <a:solidFill>
                  <a:srgbClr val="006288"/>
                </a:solidFill>
              </a:defRPr>
            </a:lvl2pPr>
            <a:lvl3pPr algn="l">
              <a:defRPr sz="1600">
                <a:solidFill>
                  <a:srgbClr val="006288"/>
                </a:solidFill>
              </a:defRPr>
            </a:lvl3pPr>
            <a:lvl4pPr algn="l">
              <a:defRPr sz="1200">
                <a:solidFill>
                  <a:srgbClr val="006288"/>
                </a:solidFill>
              </a:defRPr>
            </a:lvl4pPr>
            <a:lvl5pPr algn="l">
              <a:defRPr sz="1050">
                <a:solidFill>
                  <a:srgbClr val="006288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45153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LiT 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AD7CF0ED-A863-7940-8B97-68C10FD288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93342" y="359834"/>
            <a:ext cx="2310496" cy="696110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40C4395A-3366-FF42-A04E-CC7A9B03B561}"/>
              </a:ext>
            </a:extLst>
          </p:cNvPr>
          <p:cNvCxnSpPr>
            <a:cxnSpLocks/>
          </p:cNvCxnSpPr>
          <p:nvPr userDrawn="1"/>
        </p:nvCxnSpPr>
        <p:spPr>
          <a:xfrm flipH="1">
            <a:off x="9252086" y="311723"/>
            <a:ext cx="1" cy="790066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724D49F-BE8D-FA4D-A079-C84F7082C075}"/>
              </a:ext>
            </a:extLst>
          </p:cNvPr>
          <p:cNvSpPr txBox="1"/>
          <p:nvPr userDrawn="1"/>
        </p:nvSpPr>
        <p:spPr>
          <a:xfrm>
            <a:off x="4373336" y="309625"/>
            <a:ext cx="4537495" cy="7921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AND SURNAME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60FE6D6-9F57-9847-AE9C-0815A086A6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038" y="310225"/>
            <a:ext cx="4865003" cy="794725"/>
          </a:xfrm>
          <a:prstGeom prst="rect">
            <a:avLst/>
          </a:prstGeom>
        </p:spPr>
      </p:pic>
      <p:sp>
        <p:nvSpPr>
          <p:cNvPr id="7" name="Symbol zastępczy tytułu 1">
            <a:extLst>
              <a:ext uri="{FF2B5EF4-FFF2-40B4-BE49-F238E27FC236}">
                <a16:creationId xmlns:a16="http://schemas.microsoft.com/office/drawing/2014/main" id="{AD9C972A-08F4-E04C-A93F-4D288E68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324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86E18855-5225-BF43-AA84-BA5823B7B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872"/>
            <a:ext cx="10515600" cy="34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000">
                <a:solidFill>
                  <a:srgbClr val="006288"/>
                </a:solidFill>
              </a:defRPr>
            </a:lvl1pPr>
            <a:lvl2pPr algn="l">
              <a:defRPr sz="1800">
                <a:solidFill>
                  <a:srgbClr val="006288"/>
                </a:solidFill>
              </a:defRPr>
            </a:lvl2pPr>
            <a:lvl3pPr algn="l">
              <a:defRPr sz="1600">
                <a:solidFill>
                  <a:srgbClr val="006288"/>
                </a:solidFill>
              </a:defRPr>
            </a:lvl3pPr>
            <a:lvl4pPr algn="l">
              <a:defRPr sz="1200">
                <a:solidFill>
                  <a:srgbClr val="006288"/>
                </a:solidFill>
              </a:defRPr>
            </a:lvl4pPr>
            <a:lvl5pPr algn="l">
              <a:defRPr sz="1050">
                <a:solidFill>
                  <a:srgbClr val="006288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87958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M 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6EC2CFDD-8495-AB45-9684-E2BE90670D0B}"/>
              </a:ext>
            </a:extLst>
          </p:cNvPr>
          <p:cNvCxnSpPr>
            <a:cxnSpLocks/>
          </p:cNvCxnSpPr>
          <p:nvPr userDrawn="1"/>
        </p:nvCxnSpPr>
        <p:spPr>
          <a:xfrm flipH="1">
            <a:off x="9603803" y="311723"/>
            <a:ext cx="1" cy="790066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C95595C-0B29-2D45-B259-03320A47DEE6}"/>
              </a:ext>
            </a:extLst>
          </p:cNvPr>
          <p:cNvSpPr txBox="1"/>
          <p:nvPr userDrawn="1"/>
        </p:nvSpPr>
        <p:spPr>
          <a:xfrm>
            <a:off x="4725053" y="309625"/>
            <a:ext cx="4537495" cy="7921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AND SURNAME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279EF0D-9B23-D743-9F36-7500076956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45059" y="322998"/>
            <a:ext cx="1946904" cy="76894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3E0A5CC-1CEF-994D-8631-9B11902510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038" y="310225"/>
            <a:ext cx="4865003" cy="794725"/>
          </a:xfrm>
          <a:prstGeom prst="rect">
            <a:avLst/>
          </a:prstGeom>
        </p:spPr>
      </p:pic>
      <p:sp>
        <p:nvSpPr>
          <p:cNvPr id="10" name="Symbol zastępczy tytułu 1">
            <a:extLst>
              <a:ext uri="{FF2B5EF4-FFF2-40B4-BE49-F238E27FC236}">
                <a16:creationId xmlns:a16="http://schemas.microsoft.com/office/drawing/2014/main" id="{EB562224-6456-E942-84D9-6BBB6080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324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5CA3DD05-B7A8-7844-9AE8-DAE97E07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872"/>
            <a:ext cx="10515600" cy="34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000">
                <a:solidFill>
                  <a:srgbClr val="006288"/>
                </a:solidFill>
              </a:defRPr>
            </a:lvl1pPr>
            <a:lvl2pPr algn="l">
              <a:defRPr sz="1800">
                <a:solidFill>
                  <a:srgbClr val="006288"/>
                </a:solidFill>
              </a:defRPr>
            </a:lvl2pPr>
            <a:lvl3pPr algn="l">
              <a:defRPr sz="1600">
                <a:solidFill>
                  <a:srgbClr val="006288"/>
                </a:solidFill>
              </a:defRPr>
            </a:lvl3pPr>
            <a:lvl4pPr algn="l">
              <a:defRPr sz="1200">
                <a:solidFill>
                  <a:srgbClr val="006288"/>
                </a:solidFill>
              </a:defRPr>
            </a:lvl4pPr>
            <a:lvl5pPr algn="l">
              <a:defRPr sz="1050">
                <a:solidFill>
                  <a:srgbClr val="006288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70931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ólny 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F66399B-DFB4-2946-8C7C-694A16BEF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006" y="289038"/>
            <a:ext cx="4865003" cy="794725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ADF7B688-149C-6645-AAE9-0EA65819837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887200" y="309625"/>
            <a:ext cx="4763" cy="753553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BDD4EE0-2F62-E94C-AB45-19006B612FA3}"/>
              </a:ext>
            </a:extLst>
          </p:cNvPr>
          <p:cNvSpPr txBox="1"/>
          <p:nvPr userDrawn="1"/>
        </p:nvSpPr>
        <p:spPr>
          <a:xfrm>
            <a:off x="7021992" y="309625"/>
            <a:ext cx="4537494" cy="7556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AND SURNAME</a:t>
            </a:r>
          </a:p>
        </p:txBody>
      </p:sp>
      <p:sp>
        <p:nvSpPr>
          <p:cNvPr id="15" name="Symbol zastępczy tytułu 1">
            <a:extLst>
              <a:ext uri="{FF2B5EF4-FFF2-40B4-BE49-F238E27FC236}">
                <a16:creationId xmlns:a16="http://schemas.microsoft.com/office/drawing/2014/main" id="{418758E0-1103-A14F-B3BB-2A69A230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324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49DCFC29-52D2-A644-9930-06102243D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872"/>
            <a:ext cx="10515600" cy="34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000">
                <a:solidFill>
                  <a:srgbClr val="006288"/>
                </a:solidFill>
              </a:defRPr>
            </a:lvl1pPr>
            <a:lvl2pPr algn="l">
              <a:defRPr sz="1800">
                <a:solidFill>
                  <a:srgbClr val="006288"/>
                </a:solidFill>
              </a:defRPr>
            </a:lvl2pPr>
            <a:lvl3pPr algn="l">
              <a:defRPr sz="1600">
                <a:solidFill>
                  <a:srgbClr val="006288"/>
                </a:solidFill>
              </a:defRPr>
            </a:lvl3pPr>
            <a:lvl4pPr algn="l">
              <a:defRPr sz="1200">
                <a:solidFill>
                  <a:srgbClr val="006288"/>
                </a:solidFill>
              </a:defRPr>
            </a:lvl4pPr>
            <a:lvl5pPr algn="l">
              <a:defRPr sz="1050">
                <a:solidFill>
                  <a:srgbClr val="006288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90155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MiFT 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9A763A46-EF52-FC4E-A203-2D9F23CFF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80425" y="326183"/>
            <a:ext cx="2711538" cy="760093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A3D7F068-65CC-E04E-BFAF-FA034CF37258}"/>
              </a:ext>
            </a:extLst>
          </p:cNvPr>
          <p:cNvCxnSpPr>
            <a:cxnSpLocks/>
          </p:cNvCxnSpPr>
          <p:nvPr userDrawn="1"/>
        </p:nvCxnSpPr>
        <p:spPr>
          <a:xfrm flipH="1">
            <a:off x="8839169" y="311723"/>
            <a:ext cx="1" cy="790066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7334928-CB2A-3D4C-9897-A92767AD4166}"/>
              </a:ext>
            </a:extLst>
          </p:cNvPr>
          <p:cNvSpPr txBox="1"/>
          <p:nvPr userDrawn="1"/>
        </p:nvSpPr>
        <p:spPr>
          <a:xfrm>
            <a:off x="4378962" y="309625"/>
            <a:ext cx="4118952" cy="7921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AND SURNAME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A51C860-ED6B-DD4B-B05B-890C87A1D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038" y="310225"/>
            <a:ext cx="4865003" cy="794725"/>
          </a:xfrm>
          <a:prstGeom prst="rect">
            <a:avLst/>
          </a:prstGeom>
        </p:spPr>
      </p:pic>
      <p:sp>
        <p:nvSpPr>
          <p:cNvPr id="7" name="Symbol zastępczy tytułu 1">
            <a:extLst>
              <a:ext uri="{FF2B5EF4-FFF2-40B4-BE49-F238E27FC236}">
                <a16:creationId xmlns:a16="http://schemas.microsoft.com/office/drawing/2014/main" id="{CD45B9B6-577B-B749-ABB8-AC0BDF38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324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E52491E5-266F-4D4F-9246-B302E20F6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872"/>
            <a:ext cx="10515600" cy="34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000">
                <a:solidFill>
                  <a:srgbClr val="006288"/>
                </a:solidFill>
              </a:defRPr>
            </a:lvl1pPr>
            <a:lvl2pPr algn="l">
              <a:defRPr sz="1800">
                <a:solidFill>
                  <a:srgbClr val="006288"/>
                </a:solidFill>
              </a:defRPr>
            </a:lvl2pPr>
            <a:lvl3pPr algn="l">
              <a:defRPr sz="1600">
                <a:solidFill>
                  <a:srgbClr val="006288"/>
                </a:solidFill>
              </a:defRPr>
            </a:lvl3pPr>
            <a:lvl4pPr algn="l">
              <a:defRPr sz="1200">
                <a:solidFill>
                  <a:srgbClr val="006288"/>
                </a:solidFill>
              </a:defRPr>
            </a:lvl4pPr>
            <a:lvl5pPr algn="l">
              <a:defRPr sz="1050">
                <a:solidFill>
                  <a:srgbClr val="006288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80898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SiE 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64437103-E676-B146-99C1-79DAC460CC7D}"/>
              </a:ext>
            </a:extLst>
          </p:cNvPr>
          <p:cNvCxnSpPr>
            <a:cxnSpLocks/>
          </p:cNvCxnSpPr>
          <p:nvPr userDrawn="1"/>
        </p:nvCxnSpPr>
        <p:spPr>
          <a:xfrm flipH="1">
            <a:off x="9022526" y="311723"/>
            <a:ext cx="1" cy="790066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E3DE1C0-036E-964C-A34C-37ACE875E4EA}"/>
              </a:ext>
            </a:extLst>
          </p:cNvPr>
          <p:cNvSpPr txBox="1"/>
          <p:nvPr userDrawn="1"/>
        </p:nvSpPr>
        <p:spPr>
          <a:xfrm>
            <a:off x="4562319" y="309625"/>
            <a:ext cx="4118952" cy="7921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AND SURNAME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7E65EA5-7E74-7A40-9875-8501E89363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63782" y="394104"/>
            <a:ext cx="2528181" cy="62320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119CAA-952F-1649-9AF1-15FB5AEE5B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038" y="310225"/>
            <a:ext cx="4865003" cy="794725"/>
          </a:xfrm>
          <a:prstGeom prst="rect">
            <a:avLst/>
          </a:prstGeom>
        </p:spPr>
      </p:pic>
      <p:sp>
        <p:nvSpPr>
          <p:cNvPr id="10" name="Symbol zastępczy tytułu 1">
            <a:extLst>
              <a:ext uri="{FF2B5EF4-FFF2-40B4-BE49-F238E27FC236}">
                <a16:creationId xmlns:a16="http://schemas.microsoft.com/office/drawing/2014/main" id="{3FD9E7C0-5173-1445-947A-29502D86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324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63575943-C00D-9246-9AF9-2ED152D84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872"/>
            <a:ext cx="10515600" cy="34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000">
                <a:solidFill>
                  <a:srgbClr val="006288"/>
                </a:solidFill>
              </a:defRPr>
            </a:lvl1pPr>
            <a:lvl2pPr algn="l">
              <a:defRPr sz="1800">
                <a:solidFill>
                  <a:srgbClr val="006288"/>
                </a:solidFill>
              </a:defRPr>
            </a:lvl2pPr>
            <a:lvl3pPr algn="l">
              <a:defRPr sz="1600">
                <a:solidFill>
                  <a:srgbClr val="006288"/>
                </a:solidFill>
              </a:defRPr>
            </a:lvl3pPr>
            <a:lvl4pPr algn="l">
              <a:defRPr sz="1200">
                <a:solidFill>
                  <a:srgbClr val="006288"/>
                </a:solidFill>
              </a:defRPr>
            </a:lvl4pPr>
            <a:lvl5pPr algn="l">
              <a:defRPr sz="1050">
                <a:solidFill>
                  <a:srgbClr val="006288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97549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Z 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0AB15657-C653-5347-A3EA-72C00EAF1807}"/>
              </a:ext>
            </a:extLst>
          </p:cNvPr>
          <p:cNvCxnSpPr>
            <a:cxnSpLocks/>
          </p:cNvCxnSpPr>
          <p:nvPr userDrawn="1"/>
        </p:nvCxnSpPr>
        <p:spPr>
          <a:xfrm flipH="1">
            <a:off x="9674236" y="311723"/>
            <a:ext cx="1" cy="790066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597231B-556B-D541-997D-A329FBA5AB79}"/>
              </a:ext>
            </a:extLst>
          </p:cNvPr>
          <p:cNvSpPr txBox="1"/>
          <p:nvPr userDrawn="1"/>
        </p:nvSpPr>
        <p:spPr>
          <a:xfrm>
            <a:off x="5214029" y="309625"/>
            <a:ext cx="4118952" cy="7921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AND SURNAME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219171C-6F6F-004A-8081-6811B3521A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038" y="310225"/>
            <a:ext cx="4865003" cy="794725"/>
          </a:xfrm>
          <a:prstGeom prst="rect">
            <a:avLst/>
          </a:prstGeom>
        </p:spPr>
      </p:pic>
      <p:sp>
        <p:nvSpPr>
          <p:cNvPr id="7" name="Symbol zastępczy tytułu 1">
            <a:extLst>
              <a:ext uri="{FF2B5EF4-FFF2-40B4-BE49-F238E27FC236}">
                <a16:creationId xmlns:a16="http://schemas.microsoft.com/office/drawing/2014/main" id="{1482FB99-5524-B144-8BA7-E2D13404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324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E95818D1-AFC7-DD4C-8D3B-C675EEF79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872"/>
            <a:ext cx="10515600" cy="34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000">
                <a:solidFill>
                  <a:srgbClr val="006288"/>
                </a:solidFill>
              </a:defRPr>
            </a:lvl1pPr>
            <a:lvl2pPr algn="l">
              <a:defRPr sz="1800">
                <a:solidFill>
                  <a:srgbClr val="006288"/>
                </a:solidFill>
              </a:defRPr>
            </a:lvl2pPr>
            <a:lvl3pPr algn="l">
              <a:defRPr sz="1600">
                <a:solidFill>
                  <a:srgbClr val="006288"/>
                </a:solidFill>
              </a:defRPr>
            </a:lvl3pPr>
            <a:lvl4pPr algn="l">
              <a:defRPr sz="1200">
                <a:solidFill>
                  <a:srgbClr val="006288"/>
                </a:solidFill>
              </a:defRPr>
            </a:lvl4pPr>
            <a:lvl5pPr algn="l">
              <a:defRPr sz="1050">
                <a:solidFill>
                  <a:srgbClr val="006288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03EAF52-08A3-044F-8331-B4EC7F587D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6780" y="296863"/>
            <a:ext cx="1995182" cy="78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26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TCH 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E3391D32-35B3-FB41-A7F6-E3C2ECF69D1C}"/>
              </a:ext>
            </a:extLst>
          </p:cNvPr>
          <p:cNvCxnSpPr>
            <a:cxnSpLocks/>
          </p:cNvCxnSpPr>
          <p:nvPr userDrawn="1"/>
        </p:nvCxnSpPr>
        <p:spPr>
          <a:xfrm flipH="1">
            <a:off x="9748365" y="306837"/>
            <a:ext cx="1" cy="790066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859CBDA-99E6-F84E-915B-8FFFAA40E290}"/>
              </a:ext>
            </a:extLst>
          </p:cNvPr>
          <p:cNvSpPr txBox="1"/>
          <p:nvPr userDrawn="1"/>
        </p:nvSpPr>
        <p:spPr>
          <a:xfrm>
            <a:off x="5288158" y="304739"/>
            <a:ext cx="4118952" cy="7921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AND SURNAME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151EC4E-B6FE-3343-926C-66D3FE1B5D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89621" y="303936"/>
            <a:ext cx="1802342" cy="7867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7462989-AB44-D84E-B92D-CF582EEDEC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038" y="310225"/>
            <a:ext cx="4865003" cy="794725"/>
          </a:xfrm>
          <a:prstGeom prst="rect">
            <a:avLst/>
          </a:prstGeom>
        </p:spPr>
      </p:pic>
      <p:sp>
        <p:nvSpPr>
          <p:cNvPr id="10" name="Symbol zastępczy tytułu 1">
            <a:extLst>
              <a:ext uri="{FF2B5EF4-FFF2-40B4-BE49-F238E27FC236}">
                <a16:creationId xmlns:a16="http://schemas.microsoft.com/office/drawing/2014/main" id="{0F5280CE-70AE-A847-AD61-A12FABF6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324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9D403B45-8113-D94C-B6D3-CA43E20DD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872"/>
            <a:ext cx="10515600" cy="34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000">
                <a:solidFill>
                  <a:srgbClr val="006288"/>
                </a:solidFill>
              </a:defRPr>
            </a:lvl1pPr>
            <a:lvl2pPr algn="l">
              <a:defRPr sz="1800">
                <a:solidFill>
                  <a:srgbClr val="006288"/>
                </a:solidFill>
              </a:defRPr>
            </a:lvl2pPr>
            <a:lvl3pPr algn="l">
              <a:defRPr sz="1600">
                <a:solidFill>
                  <a:srgbClr val="006288"/>
                </a:solidFill>
              </a:defRPr>
            </a:lvl3pPr>
            <a:lvl4pPr algn="l">
              <a:defRPr sz="1200">
                <a:solidFill>
                  <a:srgbClr val="006288"/>
                </a:solidFill>
              </a:defRPr>
            </a:lvl4pPr>
            <a:lvl5pPr algn="l">
              <a:defRPr sz="1050">
                <a:solidFill>
                  <a:srgbClr val="006288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90729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006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9" descr="Obraz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0" y="1689100"/>
            <a:ext cx="6858000" cy="347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62401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CIEMNY">
    <p:bg>
      <p:bgPr>
        <a:solidFill>
          <a:srgbClr val="006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10A28797-2210-F945-9E16-F56C7D3C57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2204" y="1947861"/>
            <a:ext cx="5847473" cy="3035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673A7C1-E9B6-8D4E-B927-E3E1D055D9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6915" y="1911350"/>
            <a:ext cx="3035300" cy="3035300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EF5931FF-AA89-A548-8BF9-EAFC9DDD23D5}"/>
              </a:ext>
            </a:extLst>
          </p:cNvPr>
          <p:cNvCxnSpPr>
            <a:cxnSpLocks/>
          </p:cNvCxnSpPr>
          <p:nvPr userDrawn="1"/>
        </p:nvCxnSpPr>
        <p:spPr>
          <a:xfrm>
            <a:off x="5082209" y="1984375"/>
            <a:ext cx="0" cy="296227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65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JAS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10A28797-2210-F945-9E16-F56C7D3C57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2204" y="1947861"/>
            <a:ext cx="5847473" cy="3035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6288"/>
                </a:solidFill>
              </a:defRPr>
            </a:lvl1pPr>
          </a:lstStyle>
          <a:p>
            <a:r>
              <a:rPr lang="pl-PL" dirty="0"/>
              <a:t>Tytuł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673A7C1-E9B6-8D4E-B927-E3E1D055D9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6915" y="1911350"/>
            <a:ext cx="3035300" cy="3035300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EF5931FF-AA89-A548-8BF9-EAFC9DDD23D5}"/>
              </a:ext>
            </a:extLst>
          </p:cNvPr>
          <p:cNvCxnSpPr>
            <a:cxnSpLocks/>
          </p:cNvCxnSpPr>
          <p:nvPr userDrawn="1"/>
        </p:nvCxnSpPr>
        <p:spPr>
          <a:xfrm>
            <a:off x="5082209" y="1984375"/>
            <a:ext cx="0" cy="2962275"/>
          </a:xfrm>
          <a:prstGeom prst="line">
            <a:avLst/>
          </a:prstGeom>
          <a:ln w="508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87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solidFill>
          <a:srgbClr val="006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5945299F-815C-7E42-91D7-F510549779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5863" y="1689100"/>
            <a:ext cx="7400273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2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, wewnątrz, ciemny&#10;&#10;Opis wygenerowany automatycznie">
            <a:extLst>
              <a:ext uri="{FF2B5EF4-FFF2-40B4-BE49-F238E27FC236}">
                <a16:creationId xmlns:a16="http://schemas.microsoft.com/office/drawing/2014/main" id="{7CBAA473-2A4D-2744-9B10-7D2034554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038" y="296863"/>
            <a:ext cx="3710257" cy="779090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BBD08528-3349-8543-8F0D-393B2CFA9B7E}"/>
              </a:ext>
            </a:extLst>
          </p:cNvPr>
          <p:cNvCxnSpPr>
            <a:cxnSpLocks/>
          </p:cNvCxnSpPr>
          <p:nvPr userDrawn="1"/>
        </p:nvCxnSpPr>
        <p:spPr>
          <a:xfrm flipH="1">
            <a:off x="9623521" y="311722"/>
            <a:ext cx="1" cy="790066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8A1CB3D-A503-9940-905F-BB4B566C3872}"/>
              </a:ext>
            </a:extLst>
          </p:cNvPr>
          <p:cNvSpPr txBox="1"/>
          <p:nvPr userDrawn="1"/>
        </p:nvSpPr>
        <p:spPr>
          <a:xfrm>
            <a:off x="4744771" y="309624"/>
            <a:ext cx="4537495" cy="7921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NAZWA KONFERENCJI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TYTUŁ PREZENTACJI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IMIĘ I NAZWISKO PROWADZĄCEGO</a:t>
            </a:r>
          </a:p>
        </p:txBody>
      </p:sp>
      <p:pic>
        <p:nvPicPr>
          <p:cNvPr id="7" name="Obraz 6" descr="Obraz zawierający tekst, clipart&#10;&#10;Opis wygenerowany automatycznie">
            <a:extLst>
              <a:ext uri="{FF2B5EF4-FFF2-40B4-BE49-F238E27FC236}">
                <a16:creationId xmlns:a16="http://schemas.microsoft.com/office/drawing/2014/main" id="{AD132FD5-97EF-5E4A-AD9A-38A6C7247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7613" y="309625"/>
            <a:ext cx="1944350" cy="790067"/>
          </a:xfrm>
          <a:prstGeom prst="rect">
            <a:avLst/>
          </a:prstGeom>
        </p:spPr>
      </p:pic>
      <p:sp>
        <p:nvSpPr>
          <p:cNvPr id="13" name="Symbol zastępczy tytułu 1">
            <a:extLst>
              <a:ext uri="{FF2B5EF4-FFF2-40B4-BE49-F238E27FC236}">
                <a16:creationId xmlns:a16="http://schemas.microsoft.com/office/drawing/2014/main" id="{6EBC8A29-571E-1E44-B0C7-C9205110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324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F63D7627-4A8A-F947-8C63-1ACF3E7C5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872"/>
            <a:ext cx="10515600" cy="34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000">
                <a:solidFill>
                  <a:srgbClr val="006288"/>
                </a:solidFill>
              </a:defRPr>
            </a:lvl1pPr>
            <a:lvl2pPr algn="l">
              <a:defRPr sz="1800">
                <a:solidFill>
                  <a:srgbClr val="006288"/>
                </a:solidFill>
              </a:defRPr>
            </a:lvl2pPr>
            <a:lvl3pPr algn="l">
              <a:defRPr sz="1600">
                <a:solidFill>
                  <a:srgbClr val="006288"/>
                </a:solidFill>
              </a:defRPr>
            </a:lvl3pPr>
            <a:lvl4pPr algn="l">
              <a:defRPr sz="1200">
                <a:solidFill>
                  <a:srgbClr val="006288"/>
                </a:solidFill>
              </a:defRPr>
            </a:lvl4pPr>
            <a:lvl5pPr algn="l">
              <a:defRPr sz="1050">
                <a:solidFill>
                  <a:srgbClr val="006288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210426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, wewnątrz, ciemny&#10;&#10;Opis wygenerowany automatycznie">
            <a:extLst>
              <a:ext uri="{FF2B5EF4-FFF2-40B4-BE49-F238E27FC236}">
                <a16:creationId xmlns:a16="http://schemas.microsoft.com/office/drawing/2014/main" id="{7CBAA473-2A4D-2744-9B10-7D2034554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038" y="296863"/>
            <a:ext cx="3710257" cy="779090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B74BDA2D-7884-7A49-9529-74EE2B0E89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1150" y="297750"/>
            <a:ext cx="2530813" cy="796528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103C6502-099D-2D4C-B70E-B9CA91A52C80}"/>
              </a:ext>
            </a:extLst>
          </p:cNvPr>
          <p:cNvCxnSpPr>
            <a:cxnSpLocks/>
          </p:cNvCxnSpPr>
          <p:nvPr userDrawn="1"/>
        </p:nvCxnSpPr>
        <p:spPr>
          <a:xfrm flipH="1">
            <a:off x="9037058" y="306308"/>
            <a:ext cx="1" cy="790066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2A96E59-5939-C048-B5FE-A41C25B7C079}"/>
              </a:ext>
            </a:extLst>
          </p:cNvPr>
          <p:cNvSpPr txBox="1"/>
          <p:nvPr userDrawn="1"/>
        </p:nvSpPr>
        <p:spPr>
          <a:xfrm>
            <a:off x="4158308" y="304210"/>
            <a:ext cx="4537495" cy="7921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NAZWA KONFERENCJI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TYTUŁ PREZENTACJI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IMIĘ I NAZWISKO PROWADZĄCEGO</a:t>
            </a:r>
          </a:p>
        </p:txBody>
      </p:sp>
      <p:sp>
        <p:nvSpPr>
          <p:cNvPr id="12" name="Symbol zastępczy tytułu 1">
            <a:extLst>
              <a:ext uri="{FF2B5EF4-FFF2-40B4-BE49-F238E27FC236}">
                <a16:creationId xmlns:a16="http://schemas.microsoft.com/office/drawing/2014/main" id="{F993C682-4C2F-914A-A0EA-B3B114BD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324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3" name="Symbol zastępczy tekstu 2">
            <a:extLst>
              <a:ext uri="{FF2B5EF4-FFF2-40B4-BE49-F238E27FC236}">
                <a16:creationId xmlns:a16="http://schemas.microsoft.com/office/drawing/2014/main" id="{292E4540-8108-4B4A-ACA6-09E8AAC2D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872"/>
            <a:ext cx="10515600" cy="34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000">
                <a:solidFill>
                  <a:srgbClr val="006288"/>
                </a:solidFill>
              </a:defRPr>
            </a:lvl1pPr>
            <a:lvl2pPr algn="l">
              <a:defRPr sz="1800">
                <a:solidFill>
                  <a:srgbClr val="006288"/>
                </a:solidFill>
              </a:defRPr>
            </a:lvl2pPr>
            <a:lvl3pPr algn="l">
              <a:defRPr sz="1600">
                <a:solidFill>
                  <a:srgbClr val="006288"/>
                </a:solidFill>
              </a:defRPr>
            </a:lvl3pPr>
            <a:lvl4pPr algn="l">
              <a:defRPr sz="1200">
                <a:solidFill>
                  <a:srgbClr val="006288"/>
                </a:solidFill>
              </a:defRPr>
            </a:lvl4pPr>
            <a:lvl5pPr algn="l">
              <a:defRPr sz="1050">
                <a:solidFill>
                  <a:srgbClr val="006288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54753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, wewnątrz, ciemny&#10;&#10;Opis wygenerowany automatycznie">
            <a:extLst>
              <a:ext uri="{FF2B5EF4-FFF2-40B4-BE49-F238E27FC236}">
                <a16:creationId xmlns:a16="http://schemas.microsoft.com/office/drawing/2014/main" id="{7CBAA473-2A4D-2744-9B10-7D2034554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038" y="296863"/>
            <a:ext cx="3710257" cy="779090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F9CA9006-CC4E-AA49-981D-12E2490DE540}"/>
              </a:ext>
            </a:extLst>
          </p:cNvPr>
          <p:cNvCxnSpPr>
            <a:cxnSpLocks/>
          </p:cNvCxnSpPr>
          <p:nvPr userDrawn="1"/>
        </p:nvCxnSpPr>
        <p:spPr>
          <a:xfrm flipH="1">
            <a:off x="9330813" y="311723"/>
            <a:ext cx="1" cy="790066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8B1383C-D309-CB4E-AB71-0158AEE1DF31}"/>
              </a:ext>
            </a:extLst>
          </p:cNvPr>
          <p:cNvSpPr txBox="1"/>
          <p:nvPr userDrawn="1"/>
        </p:nvSpPr>
        <p:spPr>
          <a:xfrm>
            <a:off x="4452063" y="309625"/>
            <a:ext cx="4537495" cy="7921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NAZWA KONFERENCJI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TYTUŁ PREZENTACJI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IMIĘ I NAZWISKO PROWADZĄCEGO</a:t>
            </a:r>
          </a:p>
        </p:txBody>
      </p: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F74FCA77-E45F-9648-A14E-A55DC1E1A6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4905" y="309625"/>
            <a:ext cx="2237058" cy="796528"/>
          </a:xfrm>
          <a:prstGeom prst="rect">
            <a:avLst/>
          </a:prstGeom>
        </p:spPr>
      </p:pic>
      <p:sp>
        <p:nvSpPr>
          <p:cNvPr id="13" name="Symbol zastępczy tytułu 1">
            <a:extLst>
              <a:ext uri="{FF2B5EF4-FFF2-40B4-BE49-F238E27FC236}">
                <a16:creationId xmlns:a16="http://schemas.microsoft.com/office/drawing/2014/main" id="{F110A7EB-9CF0-8A42-B53C-3DB34539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324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78CB24CC-62A4-3B46-A97E-EE650F046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872"/>
            <a:ext cx="10515600" cy="34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000">
                <a:solidFill>
                  <a:srgbClr val="006288"/>
                </a:solidFill>
              </a:defRPr>
            </a:lvl1pPr>
            <a:lvl2pPr algn="l">
              <a:defRPr sz="1800">
                <a:solidFill>
                  <a:srgbClr val="006288"/>
                </a:solidFill>
              </a:defRPr>
            </a:lvl2pPr>
            <a:lvl3pPr algn="l">
              <a:defRPr sz="1600">
                <a:solidFill>
                  <a:srgbClr val="006288"/>
                </a:solidFill>
              </a:defRPr>
            </a:lvl3pPr>
            <a:lvl4pPr algn="l">
              <a:defRPr sz="1200">
                <a:solidFill>
                  <a:srgbClr val="006288"/>
                </a:solidFill>
              </a:defRPr>
            </a:lvl4pPr>
            <a:lvl5pPr algn="l">
              <a:defRPr sz="1050">
                <a:solidFill>
                  <a:srgbClr val="006288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19578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, wewnątrz, ciemny&#10;&#10;Opis wygenerowany automatycznie">
            <a:extLst>
              <a:ext uri="{FF2B5EF4-FFF2-40B4-BE49-F238E27FC236}">
                <a16:creationId xmlns:a16="http://schemas.microsoft.com/office/drawing/2014/main" id="{7CBAA473-2A4D-2744-9B10-7D2034554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038" y="296863"/>
            <a:ext cx="3710257" cy="779090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AD7CF0ED-A863-7940-8B97-68C10FD288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3342" y="309625"/>
            <a:ext cx="2310496" cy="796528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40C4395A-3366-FF42-A04E-CC7A9B03B561}"/>
              </a:ext>
            </a:extLst>
          </p:cNvPr>
          <p:cNvCxnSpPr>
            <a:cxnSpLocks/>
          </p:cNvCxnSpPr>
          <p:nvPr userDrawn="1"/>
        </p:nvCxnSpPr>
        <p:spPr>
          <a:xfrm flipH="1">
            <a:off x="9252086" y="311723"/>
            <a:ext cx="1" cy="790066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724D49F-BE8D-FA4D-A079-C84F7082C075}"/>
              </a:ext>
            </a:extLst>
          </p:cNvPr>
          <p:cNvSpPr txBox="1"/>
          <p:nvPr userDrawn="1"/>
        </p:nvSpPr>
        <p:spPr>
          <a:xfrm>
            <a:off x="4373336" y="309625"/>
            <a:ext cx="4537495" cy="7921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NAZWA KONFERENCJI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TYTUŁ PREZENTACJI</a:t>
            </a:r>
          </a:p>
          <a:p>
            <a:pPr algn="r"/>
            <a:r>
              <a:rPr lang="pl-PL" sz="1200" dirty="0">
                <a:solidFill>
                  <a:srgbClr val="006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IMIĘ I NAZWISKO PROWADZĄCEGO</a:t>
            </a:r>
          </a:p>
        </p:txBody>
      </p:sp>
      <p:sp>
        <p:nvSpPr>
          <p:cNvPr id="13" name="Symbol zastępczy tytułu 1">
            <a:extLst>
              <a:ext uri="{FF2B5EF4-FFF2-40B4-BE49-F238E27FC236}">
                <a16:creationId xmlns:a16="http://schemas.microsoft.com/office/drawing/2014/main" id="{5E9AB12E-6D1E-3843-AE3A-489564B9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324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CC76FC0C-B7FA-5D4F-9589-3020FA2DA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8872"/>
            <a:ext cx="10515600" cy="34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000">
                <a:solidFill>
                  <a:srgbClr val="006288"/>
                </a:solidFill>
              </a:defRPr>
            </a:lvl1pPr>
            <a:lvl2pPr algn="l">
              <a:defRPr sz="1800">
                <a:solidFill>
                  <a:srgbClr val="006288"/>
                </a:solidFill>
              </a:defRPr>
            </a:lvl2pPr>
            <a:lvl3pPr algn="l">
              <a:defRPr sz="1600">
                <a:solidFill>
                  <a:srgbClr val="006288"/>
                </a:solidFill>
              </a:defRPr>
            </a:lvl3pPr>
            <a:lvl4pPr algn="l">
              <a:defRPr sz="1200">
                <a:solidFill>
                  <a:srgbClr val="006288"/>
                </a:solidFill>
              </a:defRPr>
            </a:lvl4pPr>
            <a:lvl5pPr algn="l">
              <a:defRPr sz="1050">
                <a:solidFill>
                  <a:srgbClr val="006288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221603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73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28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2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28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28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28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28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491" userDrawn="1">
          <p15:clr>
            <a:srgbClr val="F26B43"/>
          </p15:clr>
        </p15:guide>
        <p15:guide id="7" orient="horz" pos="4133" userDrawn="1">
          <p15:clr>
            <a:srgbClr val="F26B43"/>
          </p15:clr>
        </p15:guide>
        <p15:guide id="8" orient="horz" pos="6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5185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C2E11EC-D5F0-0543-A259-0826C3BC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350" y="898217"/>
            <a:ext cx="12401551" cy="984404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Infrastruktura B+R Politechniki </a:t>
            </a:r>
            <a:r>
              <a:rPr lang="pl-PL" sz="2800" dirty="0" smtClean="0"/>
              <a:t>Poznańskiej na </a:t>
            </a:r>
            <a:r>
              <a:rPr lang="pl-PL" sz="2800" dirty="0" smtClean="0"/>
              <a:t>Lotnisku w Kąkolewie</a:t>
            </a:r>
            <a:endParaRPr lang="pl-PL" sz="2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3" y="1695450"/>
            <a:ext cx="7796922" cy="507579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99" y="3926223"/>
            <a:ext cx="4297617" cy="28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5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C2E11EC-D5F0-0543-A259-0826C3BC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11" y="1200150"/>
            <a:ext cx="10325814" cy="39814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/>
              <a:t>Projekty B+R wspierane przez WRPO i współpracę z Samorządem Województwa Wielkopolskiego budują innowacyjną przyszłość naszego regionu.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Filarem </a:t>
            </a:r>
            <a:r>
              <a:rPr lang="pl-PL" sz="2400" dirty="0"/>
              <a:t>tej współpracy jest silne przekonanie władz samorządowych o kluczowej roli współpracy nauki i przemysłu jako wielkopolskiej odpowiedzi na wyzwania przyszłości.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Taka </a:t>
            </a:r>
            <a:r>
              <a:rPr lang="pl-PL" sz="2400" dirty="0"/>
              <a:t>bliska i skuteczna współpraca jest nieocenioną wartością. Jest także rekomendacją dla podejmowania kolejnych wspólnych inicjatyw.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5310079"/>
            <a:ext cx="10058400" cy="10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3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FA07D27-ACF3-0C49-851C-C15939D6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Infrastruktura B+R Politechniki Poznańskiej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WRPO 2014-2020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9" y="5586304"/>
            <a:ext cx="10058400" cy="10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7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C2E11EC-D5F0-0543-A259-0826C3BC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73" y="1229636"/>
            <a:ext cx="10515600" cy="580504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Infrastruktura B+R Politechniki Poznańskiej</a:t>
            </a:r>
          </a:p>
        </p:txBody>
      </p:sp>
      <p:sp>
        <p:nvSpPr>
          <p:cNvPr id="6" name="Tytuł 2">
            <a:extLst>
              <a:ext uri="{FF2B5EF4-FFF2-40B4-BE49-F238E27FC236}">
                <a16:creationId xmlns:a16="http://schemas.microsoft.com/office/drawing/2014/main" id="{B3FFAC4F-B1AE-4F7E-AF06-8678BF2C5D8C}"/>
              </a:ext>
            </a:extLst>
          </p:cNvPr>
          <p:cNvSpPr txBox="1">
            <a:spLocks/>
          </p:cNvSpPr>
          <p:nvPr/>
        </p:nvSpPr>
        <p:spPr>
          <a:xfrm>
            <a:off x="738673" y="1764002"/>
            <a:ext cx="10515600" cy="406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rgbClr val="00628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pl-PL" sz="2000" dirty="0">
                <a:solidFill>
                  <a:schemeClr val="tx1"/>
                </a:solidFill>
              </a:rPr>
              <a:t>WRPO 2014-2020, Działanie 1.1. Wsparcie infrastruktury B+R w sektorze nauki</a:t>
            </a:r>
          </a:p>
        </p:txBody>
      </p:sp>
      <p:graphicFrame>
        <p:nvGraphicFramePr>
          <p:cNvPr id="2" name="Tabela 6">
            <a:extLst>
              <a:ext uri="{FF2B5EF4-FFF2-40B4-BE49-F238E27FC236}">
                <a16:creationId xmlns:a16="http://schemas.microsoft.com/office/drawing/2014/main" id="{159442D9-C2C1-4B5D-99FF-18C71BD0B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70330"/>
              </p:ext>
            </p:extLst>
          </p:nvPr>
        </p:nvGraphicFramePr>
        <p:xfrm>
          <a:off x="547397" y="2344506"/>
          <a:ext cx="10706876" cy="4257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0481">
                  <a:extLst>
                    <a:ext uri="{9D8B030D-6E8A-4147-A177-3AD203B41FA5}">
                      <a16:colId xmlns:a16="http://schemas.microsoft.com/office/drawing/2014/main" val="2027107064"/>
                    </a:ext>
                  </a:extLst>
                </a:gridCol>
                <a:gridCol w="1984310">
                  <a:extLst>
                    <a:ext uri="{9D8B030D-6E8A-4147-A177-3AD203B41FA5}">
                      <a16:colId xmlns:a16="http://schemas.microsoft.com/office/drawing/2014/main" val="375212973"/>
                    </a:ext>
                  </a:extLst>
                </a:gridCol>
                <a:gridCol w="1992085">
                  <a:extLst>
                    <a:ext uri="{9D8B030D-6E8A-4147-A177-3AD203B41FA5}">
                      <a16:colId xmlns:a16="http://schemas.microsoft.com/office/drawing/2014/main" val="4202089224"/>
                    </a:ext>
                  </a:extLst>
                </a:gridCol>
              </a:tblGrid>
              <a:tr h="344583">
                <a:tc>
                  <a:txBody>
                    <a:bodyPr/>
                    <a:lstStyle/>
                    <a:p>
                      <a:pPr marL="87313" indent="0"/>
                      <a:r>
                        <a:rPr lang="pl-PL" dirty="0"/>
                        <a:t>Projekt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Wartość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Dofinansowanie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574486"/>
                  </a:ext>
                </a:extLst>
              </a:tr>
              <a:tr h="603020">
                <a:tc>
                  <a:txBody>
                    <a:bodyPr/>
                    <a:lstStyle/>
                    <a:p>
                      <a:pPr marL="87313" indent="0"/>
                      <a:r>
                        <a:rPr lang="pl-PL" dirty="0"/>
                        <a:t>„AEROSFERA 2.0. Stanowisko obserwacji, nadzoru i śledzenia obiektów satelitarnych Politechniki Poznańskiej (SONSOS)”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6 765 000,00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4 070 039,00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590684"/>
                  </a:ext>
                </a:extLst>
              </a:tr>
              <a:tr h="603020">
                <a:tc>
                  <a:txBody>
                    <a:bodyPr/>
                    <a:lstStyle/>
                    <a:p>
                      <a:pPr marL="87313" indent="0"/>
                      <a:r>
                        <a:rPr lang="pl-PL" dirty="0"/>
                        <a:t>„AEROSFERA 2.0. </a:t>
                      </a:r>
                      <a:r>
                        <a:rPr lang="pl-PL" dirty="0" err="1"/>
                        <a:t>Aerokosmiczna</a:t>
                      </a:r>
                      <a:r>
                        <a:rPr lang="pl-PL" dirty="0"/>
                        <a:t> Transmisja Danych (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POLYITAN)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6 943 350,00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4 176 107,50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6564110"/>
                  </a:ext>
                </a:extLst>
              </a:tr>
              <a:tr h="603020">
                <a:tc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„Ośrodek Testowania Robotów Kosmicznych (OTRK)”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12 293 850,00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7 411 292,50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0864735"/>
                  </a:ext>
                </a:extLst>
              </a:tr>
              <a:tr h="1004199">
                <a:tc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„Sztuczna inteligencja w analizie i modelowaniu dużych zbiorów danych medycznych oraz w diagnostyce i terapeutyce medycznej”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5 664 150,00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3 414 607,50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397956"/>
                  </a:ext>
                </a:extLst>
              </a:tr>
              <a:tr h="1004199">
                <a:tc>
                  <a:txBody>
                    <a:bodyPr/>
                    <a:lstStyle/>
                    <a:p>
                      <a:pPr marL="92075" indent="0"/>
                      <a:r>
                        <a:rPr lang="pl-PL" sz="2000" b="1" dirty="0"/>
                        <a:t>Infrastruktura B+R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 smtClean="0"/>
                        <a:t>31 666 350,00</a:t>
                      </a:r>
                      <a:endParaRPr lang="pl-PL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 smtClean="0"/>
                        <a:t>19 072 046,50</a:t>
                      </a:r>
                      <a:endParaRPr lang="pl-PL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3601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7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C2E11EC-D5F0-0543-A259-0826C3BC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33" y="1336152"/>
            <a:ext cx="10515600" cy="90537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„AEROSFERA 2.0. Stanowisko obserwacji, nadzoru i śledzenia obiektów satelitarnych Politechniki Poznańskiej (SONSOS)”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0BE0788-238F-6A45-AEAA-BC6C6595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878872"/>
            <a:ext cx="4400550" cy="341696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1800" dirty="0"/>
              <a:t>konstrukcje dla </a:t>
            </a:r>
            <a:r>
              <a:rPr lang="pl-PL" sz="1800" dirty="0" err="1"/>
              <a:t>ultraprecyzyjnego</a:t>
            </a:r>
            <a:r>
              <a:rPr lang="pl-PL" sz="1800" dirty="0"/>
              <a:t>, pozycjonowania dynamicznego i ich </a:t>
            </a:r>
            <a:r>
              <a:rPr lang="pl-PL" sz="1800" dirty="0" smtClean="0"/>
              <a:t>zastosowania</a:t>
            </a:r>
            <a:endParaRPr lang="pl-PL" sz="18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1800" dirty="0"/>
              <a:t>algorytmy pozycjonowania z dużą precyzją i dynamiką </a:t>
            </a:r>
            <a:r>
              <a:rPr lang="pl-PL" sz="1800" dirty="0" smtClean="0"/>
              <a:t>ruchu</a:t>
            </a:r>
            <a:endParaRPr lang="pl-PL" sz="18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1800" dirty="0"/>
              <a:t>prowadzenie obserwacji obiektów przemieszczających się po orbitach wokół Ziemi z dużą prędkością kątową (identyfikacja, śledzenie trajektorii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1800" dirty="0"/>
              <a:t>zarządzanie aparaturą </a:t>
            </a:r>
            <a:r>
              <a:rPr lang="pl-PL" sz="1800" dirty="0" smtClean="0"/>
              <a:t>obserwacyjną</a:t>
            </a:r>
            <a:endParaRPr lang="pl-PL" sz="1800" dirty="0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5A0FF225-94B8-422D-A29E-31108566E390}"/>
              </a:ext>
            </a:extLst>
          </p:cNvPr>
          <p:cNvSpPr txBox="1">
            <a:spLocks/>
          </p:cNvSpPr>
          <p:nvPr/>
        </p:nvSpPr>
        <p:spPr>
          <a:xfrm>
            <a:off x="5583983" y="2933602"/>
            <a:ext cx="6022230" cy="3359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2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28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628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628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00628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x-none" sz="1600" dirty="0"/>
              <a:t>2 kopuł</a:t>
            </a:r>
            <a:r>
              <a:rPr lang="pl-PL" sz="1600" dirty="0"/>
              <a:t>y</a:t>
            </a:r>
            <a:r>
              <a:rPr lang="x-none" sz="1600" dirty="0"/>
              <a:t> </a:t>
            </a:r>
            <a:r>
              <a:rPr lang="pl-PL" sz="1600" dirty="0"/>
              <a:t>obserwacji </a:t>
            </a:r>
            <a:r>
              <a:rPr lang="x-none" sz="1600" smtClean="0"/>
              <a:t>astronomicznych</a:t>
            </a:r>
            <a:endParaRPr lang="pl-PL" sz="16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600" dirty="0"/>
              <a:t>zestaw urządzeń pomiarowych w wykonaniu przemysłowym dla pomiaru i akwizycji danych </a:t>
            </a:r>
            <a:r>
              <a:rPr lang="pl-PL" sz="1600" dirty="0" smtClean="0"/>
              <a:t>zewnętrznych</a:t>
            </a:r>
            <a:endParaRPr lang="pl-PL" sz="16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x-none" sz="1600" dirty="0"/>
              <a:t>zestaw optyczn</a:t>
            </a:r>
            <a:r>
              <a:rPr lang="pl-PL" sz="1600" dirty="0"/>
              <a:t>ego</a:t>
            </a:r>
            <a:r>
              <a:rPr lang="x-none" sz="1600" dirty="0"/>
              <a:t> teleskop</a:t>
            </a:r>
            <a:r>
              <a:rPr lang="pl-PL" sz="1600" dirty="0"/>
              <a:t>u szerokokątnego </a:t>
            </a:r>
            <a:r>
              <a:rPr lang="x-none" sz="1600" dirty="0"/>
              <a:t>z polem obserwacji 7 stopni </a:t>
            </a:r>
            <a:r>
              <a:rPr lang="pl-PL" sz="1600" dirty="0"/>
              <a:t>(apertura 30+ cm</a:t>
            </a:r>
            <a:r>
              <a:rPr lang="x-none" sz="1600" smtClean="0"/>
              <a:t>)</a:t>
            </a:r>
            <a:endParaRPr lang="pl-PL" sz="16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l-PL" sz="1600" dirty="0"/>
              <a:t>m</a:t>
            </a:r>
            <a:r>
              <a:rPr lang="x-none" sz="1600" dirty="0"/>
              <a:t>odułow</a:t>
            </a:r>
            <a:r>
              <a:rPr lang="pl-PL" sz="1600" dirty="0"/>
              <a:t>y </a:t>
            </a:r>
            <a:r>
              <a:rPr lang="x-none" sz="1600" dirty="0"/>
              <a:t>robot horyzontaln</a:t>
            </a:r>
            <a:r>
              <a:rPr lang="pl-PL" sz="1600" dirty="0"/>
              <a:t>y o </a:t>
            </a:r>
            <a:r>
              <a:rPr lang="x-none" sz="1600" dirty="0"/>
              <a:t>dwóch stopniach swobody</a:t>
            </a:r>
            <a:r>
              <a:rPr lang="pl-PL" sz="1600" dirty="0"/>
              <a:t> ze </a:t>
            </a:r>
            <a:r>
              <a:rPr lang="x-none" sz="1600" dirty="0"/>
              <a:t> specjalizowan</a:t>
            </a:r>
            <a:r>
              <a:rPr lang="pl-PL" sz="1600" dirty="0" err="1"/>
              <a:t>ym</a:t>
            </a:r>
            <a:r>
              <a:rPr lang="x-none" sz="1600" dirty="0"/>
              <a:t> układ</a:t>
            </a:r>
            <a:r>
              <a:rPr lang="pl-PL" sz="1600" dirty="0"/>
              <a:t>em</a:t>
            </a:r>
            <a:r>
              <a:rPr lang="x-none" sz="1600" dirty="0"/>
              <a:t> sterowania dla </a:t>
            </a:r>
            <a:r>
              <a:rPr lang="pl-PL" sz="1600" dirty="0"/>
              <a:t>pozycjonowania</a:t>
            </a:r>
            <a:r>
              <a:rPr lang="x-none" sz="1600" dirty="0"/>
              <a:t> urządzeń </a:t>
            </a:r>
            <a:r>
              <a:rPr lang="x-none" sz="1600"/>
              <a:t>aparatury </a:t>
            </a:r>
            <a:r>
              <a:rPr lang="x-none" sz="1600" smtClean="0"/>
              <a:t>obserwacyjnej</a:t>
            </a:r>
            <a:endParaRPr lang="pl-PL" sz="16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x-none" sz="1600" dirty="0"/>
              <a:t>zestaw kamer 4kx4k z matrycą wysokiej rozdzielczości </a:t>
            </a:r>
            <a:r>
              <a:rPr lang="pl-PL" sz="1600" dirty="0"/>
              <a:t>z komputerami do akwizycji danych obrazowania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x-none" sz="1600" dirty="0"/>
              <a:t>elementy komunikacji laserowej – nadajnik i odbiorniki;</a:t>
            </a:r>
            <a:endParaRPr lang="pl-PL" sz="16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x-none" sz="1600" dirty="0"/>
              <a:t>oprogramowani</a:t>
            </a:r>
            <a:r>
              <a:rPr lang="pl-PL" sz="1600" dirty="0"/>
              <a:t>e</a:t>
            </a:r>
            <a:r>
              <a:rPr lang="x-none" sz="1600" dirty="0"/>
              <a:t> </a:t>
            </a:r>
            <a:r>
              <a:rPr lang="pl-PL" sz="1600" dirty="0"/>
              <a:t>zarządzania eksploatacją obserwatorium</a:t>
            </a:r>
            <a:r>
              <a:rPr lang="x-none" sz="1600" dirty="0"/>
              <a:t> </a:t>
            </a:r>
            <a:r>
              <a:rPr lang="pl-PL" sz="1600" dirty="0"/>
              <a:t>(kopuła, aparatura, obserwacje)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B6BAC3D-906E-4D8D-8F93-1FCBAA9E84CC}"/>
              </a:ext>
            </a:extLst>
          </p:cNvPr>
          <p:cNvSpPr txBox="1"/>
          <p:nvPr/>
        </p:nvSpPr>
        <p:spPr>
          <a:xfrm>
            <a:off x="811765" y="2509540"/>
            <a:ext cx="469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/>
              <a:t>Obszary B+R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ED120A5-22D6-4FF6-83FE-4D051DDAC7EC}"/>
              </a:ext>
            </a:extLst>
          </p:cNvPr>
          <p:cNvSpPr txBox="1"/>
          <p:nvPr/>
        </p:nvSpPr>
        <p:spPr>
          <a:xfrm>
            <a:off x="5884507" y="2511473"/>
            <a:ext cx="469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/>
              <a:t>Infrastruktura B+R</a:t>
            </a:r>
          </a:p>
        </p:txBody>
      </p:sp>
    </p:spTree>
    <p:extLst>
      <p:ext uri="{BB962C8B-B14F-4D97-AF65-F5344CB8AC3E}">
        <p14:creationId xmlns:p14="http://schemas.microsoft.com/office/powerpoint/2010/main" val="397936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C2E11EC-D5F0-0543-A259-0826C3BC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2" y="1147497"/>
            <a:ext cx="10847614" cy="905377"/>
          </a:xfrm>
        </p:spPr>
        <p:txBody>
          <a:bodyPr>
            <a:normAutofit/>
          </a:bodyPr>
          <a:lstStyle/>
          <a:p>
            <a:pPr lvl="0" algn="ctr"/>
            <a:r>
              <a:rPr lang="pl-PL" dirty="0"/>
              <a:t>„Ośrodek Testowania Robotów Kosmicznych (OTRK)”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0BE0788-238F-6A45-AEAA-BC6C6595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97" y="2536843"/>
            <a:ext cx="4417503" cy="3416966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pl-PL" dirty="0"/>
              <a:t>konstrukcje planetarnych pojazdów eksploracyjnych (roboty mobilne)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pl-PL" dirty="0"/>
              <a:t>algorytmy precyzyjnego sterowania pojazdami eksploracyjnymi z autonomią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pl-PL" dirty="0"/>
              <a:t>algorytmy sterowania pokładową aparaturą obserwacyjną (realizacja programów eksploracyjnych)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pl-PL" dirty="0"/>
              <a:t>algorytmy zarządzania konfiguracją pojazdów eksploracyjnych (misje eksploracyjne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EC45D0E6-3158-4C88-B275-3368B2B80F18}"/>
              </a:ext>
            </a:extLst>
          </p:cNvPr>
          <p:cNvSpPr txBox="1">
            <a:spLocks/>
          </p:cNvSpPr>
          <p:nvPr/>
        </p:nvSpPr>
        <p:spPr>
          <a:xfrm>
            <a:off x="5305617" y="2612674"/>
            <a:ext cx="6231255" cy="391875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2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28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628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628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00628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6400" dirty="0"/>
              <a:t>poligon doświadczalny z </a:t>
            </a:r>
            <a:r>
              <a:rPr lang="pl-PL" sz="6400" dirty="0" err="1"/>
              <a:t>rekonfigurowalnym</a:t>
            </a:r>
            <a:r>
              <a:rPr lang="pl-PL" sz="6400" dirty="0"/>
              <a:t> podłożem testowym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6400" dirty="0"/>
              <a:t>laboratoria walidacji środowiskowej (komora niskich ciśnień, komora niskich temperatur,  platforma mikrograwitacji)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6400" dirty="0"/>
              <a:t>Centrum Kontroli Misji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6400" dirty="0"/>
              <a:t>optyczne śledzenie pojazdów eksploracyjnych,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6400" dirty="0"/>
              <a:t>symulacja opóźnień komunikacyjnych dla sterowania pojazdami eksploracyjnymi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6400" dirty="0"/>
              <a:t>symulacja oświetlenia planetarnego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6400" dirty="0"/>
              <a:t>projekcja układu gwiazd i horyzontu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6400" dirty="0"/>
              <a:t>doświadczalne pojazdy eksploracyjne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6400" dirty="0"/>
              <a:t>system budowania map terenowych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6400" dirty="0"/>
              <a:t>bezzałogowe pokładowe statki powietrzne pojazdów eksploracyjnych</a:t>
            </a:r>
          </a:p>
          <a:p>
            <a:pPr lvl="1">
              <a:spcBef>
                <a:spcPts val="0"/>
              </a:spcBef>
            </a:pPr>
            <a:endParaRPr lang="pl-PL" sz="1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B94ACF9-2B6C-4D3B-AE4B-CB001E44B653}"/>
              </a:ext>
            </a:extLst>
          </p:cNvPr>
          <p:cNvSpPr txBox="1"/>
          <p:nvPr/>
        </p:nvSpPr>
        <p:spPr>
          <a:xfrm>
            <a:off x="612321" y="2069371"/>
            <a:ext cx="469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/>
              <a:t>Obszary B+R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DE21068-5A3B-409B-8AA5-69D5D29AC515}"/>
              </a:ext>
            </a:extLst>
          </p:cNvPr>
          <p:cNvSpPr txBox="1"/>
          <p:nvPr/>
        </p:nvSpPr>
        <p:spPr>
          <a:xfrm>
            <a:off x="5341582" y="2071817"/>
            <a:ext cx="469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/>
              <a:t>Infrastruktura B+R</a:t>
            </a:r>
          </a:p>
        </p:txBody>
      </p:sp>
    </p:spTree>
    <p:extLst>
      <p:ext uri="{BB962C8B-B14F-4D97-AF65-F5344CB8AC3E}">
        <p14:creationId xmlns:p14="http://schemas.microsoft.com/office/powerpoint/2010/main" val="254164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C2E11EC-D5F0-0543-A259-0826C3BC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10" y="1146636"/>
            <a:ext cx="9503229" cy="90537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„AEROSFERA 2.0. </a:t>
            </a:r>
            <a:r>
              <a:rPr lang="pl-PL" dirty="0" err="1"/>
              <a:t>Aerokosmiczna</a:t>
            </a:r>
            <a:r>
              <a:rPr lang="pl-PL" dirty="0"/>
              <a:t> Transmisja Danych (POLYITAN)”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0BE0788-238F-6A45-AEAA-BC6C6595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21" y="2633572"/>
            <a:ext cx="4564517" cy="3416966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pl-PL" sz="1800" dirty="0"/>
              <a:t>konstrukcja toru nadawczo-odbiorczego dla kanałów radiowej komunikacji satelitarnej w pasmach radiowych powyżej 5GHz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pl-PL" sz="1800" dirty="0"/>
              <a:t>algorytmy sterowania dla wysokowydajnych kanałów radiowej komunikacji satelitarnej w pasmach powyżej 5GHz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pl-PL" sz="1800" dirty="0"/>
              <a:t>gromadzenie, udostępnianie i przetwarzanie brzegowe dużych wolumenów danych obrazowania powierzchni Ziemi</a:t>
            </a:r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3EA07E10-A53C-40E5-A561-4CDD3E4BFE0A}"/>
              </a:ext>
            </a:extLst>
          </p:cNvPr>
          <p:cNvSpPr txBox="1">
            <a:spLocks/>
          </p:cNvSpPr>
          <p:nvPr/>
        </p:nvSpPr>
        <p:spPr>
          <a:xfrm>
            <a:off x="5519737" y="2536842"/>
            <a:ext cx="6129338" cy="407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2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28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628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628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00628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1600" dirty="0"/>
              <a:t>2 wieże anten nadawczo-odbiorczych z zapleczami technicznymi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1600" dirty="0"/>
              <a:t>zestaw anteny parabolicznej (apertura 4m) z antenami kierunkowymi </a:t>
            </a:r>
            <a:r>
              <a:rPr lang="pl-PL" sz="1600" dirty="0" err="1"/>
              <a:t>Yagi</a:t>
            </a:r>
            <a:r>
              <a:rPr lang="pl-PL" sz="1600" dirty="0"/>
              <a:t> prac </a:t>
            </a:r>
            <a:r>
              <a:rPr lang="pl-PL" sz="1600" dirty="0" smtClean="0"/>
              <a:t>B+R</a:t>
            </a:r>
            <a:endParaRPr lang="pl-PL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x-none" sz="1600" dirty="0"/>
              <a:t>anten</a:t>
            </a:r>
            <a:r>
              <a:rPr lang="pl-PL" sz="1600" dirty="0"/>
              <a:t>a</a:t>
            </a:r>
            <a:r>
              <a:rPr lang="x-none" sz="1600" dirty="0"/>
              <a:t> paraboliczn</a:t>
            </a:r>
            <a:r>
              <a:rPr lang="pl-PL" sz="1600" dirty="0"/>
              <a:t>a walidacji prac B+R (apertura ~4,</a:t>
            </a:r>
            <a:r>
              <a:rPr lang="x-none" sz="1600" dirty="0"/>
              <a:t>5m</a:t>
            </a:r>
            <a:r>
              <a:rPr lang="pl-PL" sz="1600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1600" dirty="0"/>
              <a:t>specjalistyczna aparatura (analizator widma czasu rzeczywistego, generator częstości radiowych, komponenty radia programowanego, jednostki sterujące)</a:t>
            </a:r>
          </a:p>
          <a:p>
            <a:pPr marL="228600" lvl="1">
              <a:lnSpc>
                <a:spcPct val="100000"/>
              </a:lnSpc>
              <a:spcBef>
                <a:spcPts val="600"/>
              </a:spcBef>
            </a:pPr>
            <a:r>
              <a:rPr lang="x-none" sz="1600" dirty="0"/>
              <a:t>zasob</a:t>
            </a:r>
            <a:r>
              <a:rPr lang="pl-PL" sz="1600" dirty="0"/>
              <a:t>y</a:t>
            </a:r>
            <a:r>
              <a:rPr lang="x-none" sz="1600" dirty="0"/>
              <a:t> informatyczn</a:t>
            </a:r>
            <a:r>
              <a:rPr lang="pl-PL" sz="1600" dirty="0"/>
              <a:t>e B+R </a:t>
            </a:r>
          </a:p>
          <a:p>
            <a:pPr marL="228600" lvl="1">
              <a:lnSpc>
                <a:spcPct val="100000"/>
              </a:lnSpc>
              <a:spcBef>
                <a:spcPts val="600"/>
              </a:spcBef>
            </a:pPr>
            <a:r>
              <a:rPr lang="x-none" sz="1600" dirty="0"/>
              <a:t>oprogramowani</a:t>
            </a:r>
            <a:r>
              <a:rPr lang="pl-PL" sz="1600" dirty="0"/>
              <a:t>e</a:t>
            </a:r>
            <a:r>
              <a:rPr lang="x-none" sz="1600" dirty="0"/>
              <a:t> </a:t>
            </a:r>
            <a:r>
              <a:rPr lang="pl-PL" sz="1600" dirty="0"/>
              <a:t>systemu dowodzenia centrum komunikacyjnym (eksploatacja anten, komunikacja satelitarna)</a:t>
            </a:r>
            <a:r>
              <a:rPr lang="x-none" sz="1600" dirty="0"/>
              <a:t> </a:t>
            </a:r>
            <a:endParaRPr lang="pl-PL" sz="1600" dirty="0"/>
          </a:p>
          <a:p>
            <a:pPr marL="228600" lvl="1">
              <a:lnSpc>
                <a:spcPct val="100000"/>
              </a:lnSpc>
              <a:spcBef>
                <a:spcPts val="600"/>
              </a:spcBef>
            </a:pPr>
            <a:r>
              <a:rPr lang="x-none" sz="1600" dirty="0"/>
              <a:t>oprogramowani</a:t>
            </a:r>
            <a:r>
              <a:rPr lang="pl-PL" sz="1600" dirty="0"/>
              <a:t>e</a:t>
            </a:r>
            <a:r>
              <a:rPr lang="x-none" sz="1600" dirty="0"/>
              <a:t> pozyskiwania, gromadzenia i przetwarzania </a:t>
            </a:r>
            <a:r>
              <a:rPr lang="pl-PL" sz="1600" dirty="0"/>
              <a:t>brzegowego </a:t>
            </a:r>
            <a:r>
              <a:rPr lang="x-none" sz="1600" dirty="0"/>
              <a:t>danych </a:t>
            </a:r>
            <a:r>
              <a:rPr lang="pl-PL" sz="1600" dirty="0"/>
              <a:t>obrazowania</a:t>
            </a:r>
            <a:r>
              <a:rPr lang="x-none" sz="1600" dirty="0"/>
              <a:t> satelitarnego</a:t>
            </a:r>
            <a:endParaRPr lang="pl-PL" sz="1600" dirty="0"/>
          </a:p>
          <a:p>
            <a:pPr lvl="1"/>
            <a:endParaRPr lang="pl-PL" sz="1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C8F7BC5-47DD-41FA-97D0-2FFB8F8C32EF}"/>
              </a:ext>
            </a:extLst>
          </p:cNvPr>
          <p:cNvSpPr txBox="1"/>
          <p:nvPr/>
        </p:nvSpPr>
        <p:spPr>
          <a:xfrm>
            <a:off x="612321" y="2038595"/>
            <a:ext cx="469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/>
              <a:t>Obszary B+R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D8615B7-CB8D-4363-8C3E-3CD379958DFE}"/>
              </a:ext>
            </a:extLst>
          </p:cNvPr>
          <p:cNvSpPr txBox="1"/>
          <p:nvPr/>
        </p:nvSpPr>
        <p:spPr>
          <a:xfrm>
            <a:off x="5884507" y="2052257"/>
            <a:ext cx="469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/>
              <a:t>Infrastruktura B+R</a:t>
            </a:r>
          </a:p>
        </p:txBody>
      </p:sp>
    </p:spTree>
    <p:extLst>
      <p:ext uri="{BB962C8B-B14F-4D97-AF65-F5344CB8AC3E}">
        <p14:creationId xmlns:p14="http://schemas.microsoft.com/office/powerpoint/2010/main" val="221136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C2E11EC-D5F0-0543-A259-0826C3BC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1" y="1254609"/>
            <a:ext cx="11062607" cy="905377"/>
          </a:xfrm>
        </p:spPr>
        <p:txBody>
          <a:bodyPr>
            <a:normAutofit fontScale="90000"/>
          </a:bodyPr>
          <a:lstStyle/>
          <a:p>
            <a:r>
              <a:rPr lang="pl-PL" dirty="0"/>
              <a:t>„Sztuczna inteligencja w analizie i modelowaniu dużych zbiorów danych medycznych oraz w diagnostyce i terapeutyce medycznej”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0BE0788-238F-6A45-AEAA-BC6C6595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21" y="2599310"/>
            <a:ext cx="5059680" cy="34169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pl-PL" sz="1600" dirty="0"/>
              <a:t>zastosowania sztucznej inteligencji (analiza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modelowaniu dużych zbiorów danych medycznych, diagnostyka i terapeutyka medyczna)</a:t>
            </a:r>
          </a:p>
          <a:p>
            <a:pPr lvl="0">
              <a:spcBef>
                <a:spcPts val="600"/>
              </a:spcBef>
            </a:pPr>
            <a:r>
              <a:rPr lang="pl-PL" sz="1600" dirty="0"/>
              <a:t>konstrukcja modeli diagnostycznych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predykcyjnych z dużych wolumenów danych medycznych (badania kliniczne, diagnostyka, obrazowanie</a:t>
            </a:r>
            <a:r>
              <a:rPr lang="pl-PL" sz="1600" dirty="0" smtClean="0"/>
              <a:t>)</a:t>
            </a:r>
            <a:endParaRPr lang="pl-PL" sz="1600" dirty="0"/>
          </a:p>
          <a:p>
            <a:pPr lvl="0">
              <a:spcBef>
                <a:spcPts val="600"/>
              </a:spcBef>
            </a:pPr>
            <a:r>
              <a:rPr lang="pl-PL" sz="1600" dirty="0"/>
              <a:t>ekstrakcja wiedzy o zdrowiu z danych tekstowych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wykorzystaniem grafów wiedzy;</a:t>
            </a:r>
          </a:p>
          <a:p>
            <a:pPr lvl="0">
              <a:spcBef>
                <a:spcPts val="600"/>
              </a:spcBef>
            </a:pPr>
            <a:r>
              <a:rPr lang="pl-PL" sz="1600" dirty="0"/>
              <a:t>dynamiczna adaptacja zaleceń klinicznych do stanu pacjenta oraz warunków </a:t>
            </a:r>
            <a:r>
              <a:rPr lang="pl-PL" sz="1600" dirty="0" smtClean="0"/>
              <a:t>środowiskowych</a:t>
            </a:r>
            <a:endParaRPr lang="pl-PL" sz="1600" dirty="0"/>
          </a:p>
          <a:p>
            <a:pPr lvl="0">
              <a:spcBef>
                <a:spcPts val="600"/>
              </a:spcBef>
            </a:pPr>
            <a:r>
              <a:rPr lang="pl-PL" sz="1600" dirty="0"/>
              <a:t>eksploracja masywnych repozytoriów danych medycznych dla poprawy diagnostyki i terapii wybranych </a:t>
            </a:r>
            <a:r>
              <a:rPr lang="pl-PL" sz="1600" dirty="0" smtClean="0"/>
              <a:t>chorób</a:t>
            </a:r>
            <a:endParaRPr lang="pl-PL" sz="1600" dirty="0"/>
          </a:p>
          <a:p>
            <a:pPr lvl="0">
              <a:spcBef>
                <a:spcPts val="600"/>
              </a:spcBef>
            </a:pPr>
            <a:r>
              <a:rPr lang="pl-PL" sz="1600" dirty="0"/>
              <a:t>modelowanie wybranych aspektów środowiska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optymalizacji ich wpływu na jakość </a:t>
            </a:r>
            <a:r>
              <a:rPr lang="pl-PL" sz="1600" dirty="0" smtClean="0"/>
              <a:t>życia</a:t>
            </a:r>
            <a:endParaRPr lang="pl-PL" sz="1600" dirty="0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E434C55F-D55F-4A3E-8D38-DDBE93447F65}"/>
              </a:ext>
            </a:extLst>
          </p:cNvPr>
          <p:cNvSpPr txBox="1">
            <a:spLocks/>
          </p:cNvSpPr>
          <p:nvPr/>
        </p:nvSpPr>
        <p:spPr>
          <a:xfrm>
            <a:off x="6024426" y="2783086"/>
            <a:ext cx="5931256" cy="3416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2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28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628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628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00628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3" lvl="1" indent="-180975">
              <a:lnSpc>
                <a:spcPct val="100000"/>
              </a:lnSpc>
              <a:spcBef>
                <a:spcPts val="600"/>
              </a:spcBef>
            </a:pPr>
            <a:r>
              <a:rPr lang="pl-PL" sz="1600" dirty="0"/>
              <a:t>klaster SI: zestaw 2 serwerów obliczeniowych uczenia maszynowego i sztucznej </a:t>
            </a:r>
            <a:r>
              <a:rPr lang="pl-PL" sz="1600" dirty="0" smtClean="0"/>
              <a:t>inteligencji</a:t>
            </a:r>
            <a:endParaRPr lang="pl-PL" sz="1600" dirty="0"/>
          </a:p>
          <a:p>
            <a:pPr marL="538163" lvl="1" indent="-180975">
              <a:lnSpc>
                <a:spcPct val="100000"/>
              </a:lnSpc>
              <a:spcBef>
                <a:spcPts val="600"/>
              </a:spcBef>
            </a:pPr>
            <a:r>
              <a:rPr lang="pl-PL" sz="1600" dirty="0"/>
              <a:t>klaster SI: zestaw 2 serwerów obliczeniowych przetwarzania </a:t>
            </a:r>
            <a:r>
              <a:rPr lang="pl-PL" sz="1600" dirty="0" smtClean="0"/>
              <a:t>równoległego</a:t>
            </a:r>
            <a:endParaRPr lang="pl-PL" sz="1600" dirty="0"/>
          </a:p>
          <a:p>
            <a:pPr marL="538163" lvl="1" indent="-180975">
              <a:lnSpc>
                <a:spcPct val="100000"/>
              </a:lnSpc>
              <a:spcBef>
                <a:spcPts val="600"/>
              </a:spcBef>
            </a:pPr>
            <a:r>
              <a:rPr lang="pl-PL" sz="1600" dirty="0"/>
              <a:t>klaster SI: zestaw serwera </a:t>
            </a:r>
            <a:r>
              <a:rPr lang="pl-PL" sz="1600" dirty="0" smtClean="0"/>
              <a:t>dostępowego</a:t>
            </a:r>
            <a:endParaRPr lang="pl-PL" sz="1600" dirty="0"/>
          </a:p>
          <a:p>
            <a:pPr marL="538163" lvl="1" indent="-180975">
              <a:lnSpc>
                <a:spcPct val="100000"/>
              </a:lnSpc>
              <a:spcBef>
                <a:spcPts val="600"/>
              </a:spcBef>
            </a:pPr>
            <a:r>
              <a:rPr lang="pl-PL" sz="1600" dirty="0"/>
              <a:t>urządzenia szerokopasmowej transmisji danych </a:t>
            </a:r>
            <a:r>
              <a:rPr lang="pl-PL" sz="1600" dirty="0" smtClean="0"/>
              <a:t>100Gb/s</a:t>
            </a:r>
            <a:endParaRPr lang="pl-PL" sz="1600" dirty="0"/>
          </a:p>
          <a:p>
            <a:pPr marL="538163" lvl="1" indent="-180975">
              <a:lnSpc>
                <a:spcPct val="100000"/>
              </a:lnSpc>
              <a:spcBef>
                <a:spcPts val="600"/>
              </a:spcBef>
            </a:pPr>
            <a:r>
              <a:rPr lang="x-none" sz="1600" dirty="0"/>
              <a:t>przestrze</a:t>
            </a:r>
            <a:r>
              <a:rPr lang="pl-PL" sz="1600" dirty="0"/>
              <a:t>ń</a:t>
            </a:r>
            <a:r>
              <a:rPr lang="x-none" sz="1600" dirty="0"/>
              <a:t> danych (macierz </a:t>
            </a:r>
            <a:r>
              <a:rPr lang="x-none" sz="1600"/>
              <a:t>dyskowa</a:t>
            </a:r>
            <a:r>
              <a:rPr lang="x-none" sz="1600" smtClean="0"/>
              <a:t>)</a:t>
            </a:r>
            <a:endParaRPr lang="pl-PL" sz="1600" dirty="0"/>
          </a:p>
          <a:p>
            <a:pPr marL="538163" lvl="1" indent="-180975">
              <a:lnSpc>
                <a:spcPct val="100000"/>
              </a:lnSpc>
              <a:spcBef>
                <a:spcPts val="600"/>
              </a:spcBef>
            </a:pPr>
            <a:r>
              <a:rPr lang="x-none" sz="1600" dirty="0"/>
              <a:t>specjalistyczne oprogramowanie aplikacyjne budowy, testowania i walidacji prototypów konstruktów </a:t>
            </a:r>
            <a:r>
              <a:rPr lang="x-none" sz="1600"/>
              <a:t>sztucznej </a:t>
            </a:r>
            <a:r>
              <a:rPr lang="x-none" sz="1600" smtClean="0"/>
              <a:t>inteligencji</a:t>
            </a:r>
            <a:endParaRPr lang="pl-PL" sz="1600" dirty="0"/>
          </a:p>
          <a:p>
            <a:pPr marL="538163" lvl="1" indent="-180975">
              <a:lnSpc>
                <a:spcPct val="100000"/>
              </a:lnSpc>
              <a:spcBef>
                <a:spcPts val="600"/>
              </a:spcBef>
            </a:pPr>
            <a:r>
              <a:rPr lang="x-none" sz="1600" dirty="0"/>
              <a:t>dostęp do banków danych </a:t>
            </a:r>
            <a:r>
              <a:rPr lang="x-none" sz="1600"/>
              <a:t>obrazowania </a:t>
            </a:r>
            <a:r>
              <a:rPr lang="x-none" sz="1600" smtClean="0"/>
              <a:t>medycznego</a:t>
            </a:r>
            <a:endParaRPr lang="pl-PL" sz="1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900C164-ED3E-47EA-BA79-4B03495E66F1}"/>
              </a:ext>
            </a:extLst>
          </p:cNvPr>
          <p:cNvSpPr txBox="1"/>
          <p:nvPr/>
        </p:nvSpPr>
        <p:spPr>
          <a:xfrm>
            <a:off x="612321" y="2150097"/>
            <a:ext cx="469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/>
              <a:t>Obszary B+R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3770D4D-4752-4828-A6AE-EBA99BF1D091}"/>
              </a:ext>
            </a:extLst>
          </p:cNvPr>
          <p:cNvSpPr txBox="1"/>
          <p:nvPr/>
        </p:nvSpPr>
        <p:spPr>
          <a:xfrm>
            <a:off x="6098820" y="2213071"/>
            <a:ext cx="469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/>
              <a:t>Infrastruktura B+R</a:t>
            </a:r>
          </a:p>
        </p:txBody>
      </p:sp>
    </p:spTree>
    <p:extLst>
      <p:ext uri="{BB962C8B-B14F-4D97-AF65-F5344CB8AC3E}">
        <p14:creationId xmlns:p14="http://schemas.microsoft.com/office/powerpoint/2010/main" val="4247656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C2E11EC-D5F0-0543-A259-0826C3BC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1234921"/>
            <a:ext cx="10515600" cy="471959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Infrastruktura B+R Politechniki Poznańskiej</a:t>
            </a:r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9224" y="1981386"/>
            <a:ext cx="3927688" cy="2422074"/>
          </a:xfrm>
          <a:prstGeom prst="rect">
            <a:avLst/>
          </a:prstGeom>
          <a:ln>
            <a:solidFill>
              <a:srgbClr val="006288"/>
            </a:solidFill>
          </a:ln>
        </p:spPr>
      </p:pic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CA7F211-C70B-44BC-8229-DCE180851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913" y="2010832"/>
            <a:ext cx="4119232" cy="2531612"/>
          </a:xfrm>
          <a:prstGeom prst="rect">
            <a:avLst/>
          </a:prstGeom>
          <a:ln>
            <a:solidFill>
              <a:srgbClr val="006288"/>
            </a:solidFill>
          </a:ln>
        </p:spPr>
      </p:pic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id="{25572F9B-1FA0-4B34-B159-77B9DF990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737" y="4471005"/>
            <a:ext cx="5099832" cy="2305056"/>
          </a:xfrm>
          <a:prstGeom prst="rect">
            <a:avLst/>
          </a:prstGeom>
          <a:ln>
            <a:solidFill>
              <a:srgbClr val="006288"/>
            </a:solidFill>
          </a:ln>
        </p:spPr>
      </p:pic>
      <p:pic>
        <p:nvPicPr>
          <p:cNvPr id="7" name="Symbol zastępczy zawartości 4">
            <a:extLst>
              <a:ext uri="{FF2B5EF4-FFF2-40B4-BE49-F238E27FC236}">
                <a16:creationId xmlns:a16="http://schemas.microsoft.com/office/drawing/2014/main" id="{7957C1D3-FC17-4A6B-BC1A-2C7E0F38D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37" y="4686773"/>
            <a:ext cx="3302003" cy="1895212"/>
          </a:xfrm>
          <a:prstGeom prst="rect">
            <a:avLst/>
          </a:prstGeom>
          <a:ln>
            <a:solidFill>
              <a:srgbClr val="006288"/>
            </a:solidFill>
          </a:ln>
        </p:spPr>
      </p:pic>
      <p:sp>
        <p:nvSpPr>
          <p:cNvPr id="8" name="pole tekstowe 7"/>
          <p:cNvSpPr txBox="1"/>
          <p:nvPr/>
        </p:nvSpPr>
        <p:spPr>
          <a:xfrm>
            <a:off x="561975" y="2638425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6288"/>
                </a:solidFill>
              </a:rPr>
              <a:t>SONSOS</a:t>
            </a:r>
            <a:endParaRPr lang="pl-PL" b="1" dirty="0">
              <a:solidFill>
                <a:srgbClr val="006288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776912" y="2823091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6288"/>
                </a:solidFill>
              </a:rPr>
              <a:t>POLYITAN</a:t>
            </a:r>
            <a:endParaRPr lang="pl-PL" b="1" dirty="0">
              <a:solidFill>
                <a:srgbClr val="006288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84729" y="5176838"/>
            <a:ext cx="95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6288"/>
                </a:solidFill>
              </a:rPr>
              <a:t>OTRK</a:t>
            </a:r>
            <a:endParaRPr lang="pl-PL" b="1" dirty="0">
              <a:solidFill>
                <a:srgbClr val="006288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543674" y="4983719"/>
            <a:ext cx="150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6288"/>
                </a:solidFill>
              </a:rPr>
              <a:t>Sztuczna inteligencja</a:t>
            </a:r>
            <a:endParaRPr lang="pl-PL" b="1" dirty="0">
              <a:solidFill>
                <a:srgbClr val="0062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3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0" y="1000125"/>
            <a:ext cx="10058400" cy="6550029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0C2E11EC-D5F0-0543-A259-0826C3BC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1234921"/>
            <a:ext cx="10515600" cy="984404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Infrastruktura B+R Politechniki </a:t>
            </a:r>
            <a:r>
              <a:rPr lang="pl-PL" dirty="0" smtClean="0"/>
              <a:t>Poznańskiej </a:t>
            </a:r>
            <a:br>
              <a:rPr lang="pl-PL" dirty="0" smtClean="0"/>
            </a:br>
            <a:r>
              <a:rPr lang="pl-PL" dirty="0" smtClean="0"/>
              <a:t>na Lotnisku w Kąkolewie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453187" y="3546395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6288"/>
                </a:solidFill>
              </a:rPr>
              <a:t>POLYITAN</a:t>
            </a:r>
            <a:endParaRPr lang="pl-PL" b="1" dirty="0">
              <a:solidFill>
                <a:srgbClr val="006288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333104" y="3173968"/>
            <a:ext cx="95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6288"/>
                </a:solidFill>
              </a:rPr>
              <a:t>OTRK</a:t>
            </a:r>
            <a:endParaRPr lang="pl-PL" b="1" dirty="0">
              <a:solidFill>
                <a:srgbClr val="006288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394947" y="3905807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6288"/>
                </a:solidFill>
              </a:rPr>
              <a:t>SONSOS</a:t>
            </a:r>
            <a:endParaRPr lang="pl-PL" b="1" dirty="0">
              <a:solidFill>
                <a:srgbClr val="006288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775073" y="2850802"/>
            <a:ext cx="212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6288"/>
                </a:solidFill>
              </a:rPr>
              <a:t>AEROSFERA Lotnisko rzeczy</a:t>
            </a:r>
            <a:endParaRPr lang="pl-PL" b="1" dirty="0">
              <a:solidFill>
                <a:srgbClr val="0062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46349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757</Words>
  <Application>Microsoft Office PowerPoint</Application>
  <PresentationFormat>Panoramiczny</PresentationFormat>
  <Paragraphs>102</Paragraphs>
  <Slides>11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Arial</vt:lpstr>
      <vt:lpstr>Calibri</vt:lpstr>
      <vt:lpstr>Projekt niestandardowy</vt:lpstr>
      <vt:lpstr>Prezentacja programu PowerPoint</vt:lpstr>
      <vt:lpstr>Infrastruktura B+R Politechniki Poznańskiej   WRPO 2014-2020</vt:lpstr>
      <vt:lpstr>Infrastruktura B+R Politechniki Poznańskiej</vt:lpstr>
      <vt:lpstr>„AEROSFERA 2.0. Stanowisko obserwacji, nadzoru i śledzenia obiektów satelitarnych Politechniki Poznańskiej (SONSOS)”</vt:lpstr>
      <vt:lpstr>„Ośrodek Testowania Robotów Kosmicznych (OTRK)”</vt:lpstr>
      <vt:lpstr>„AEROSFERA 2.0. Aerokosmiczna Transmisja Danych (POLYITAN)”</vt:lpstr>
      <vt:lpstr>„Sztuczna inteligencja w analizie i modelowaniu dużych zbiorów danych medycznych oraz w diagnostyce i terapeutyce medycznej”</vt:lpstr>
      <vt:lpstr>Infrastruktura B+R Politechniki Poznańskiej</vt:lpstr>
      <vt:lpstr>Infrastruktura B+R Politechniki Poznańskiej  na Lotnisku w Kąkolewie</vt:lpstr>
      <vt:lpstr>Infrastruktura B+R Politechniki Poznańskiej na Lotnisku w Kąkolewie</vt:lpstr>
      <vt:lpstr>Projekty B+R wspierane przez WRPO i współpracę z Samorządem Województwa Wielkopolskiego budują innowacyjną przyszłość naszego regionu.  Filarem tej współpracy jest silne przekonanie władz samorządowych o kluczowej roli współpracy nauki i przemysłu jako wielkopolskiej odpowiedzi na wyzwania przyszłości.  Taka bliska i skuteczna współpraca jest nieocenioną wartością. Jest także rekomendacją dla podejmowania kolejnych wspólnych inicjatyw.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Hauza</dc:creator>
  <cp:lastModifiedBy>Irena Lisowska</cp:lastModifiedBy>
  <cp:revision>52</cp:revision>
  <dcterms:created xsi:type="dcterms:W3CDTF">2021-03-09T11:32:41Z</dcterms:created>
  <dcterms:modified xsi:type="dcterms:W3CDTF">2021-09-06T05:56:21Z</dcterms:modified>
</cp:coreProperties>
</file>