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3" r:id="rId1"/>
  </p:sldMasterIdLst>
  <p:notesMasterIdLst>
    <p:notesMasterId r:id="rId39"/>
  </p:notesMasterIdLst>
  <p:handoutMasterIdLst>
    <p:handoutMasterId r:id="rId40"/>
  </p:handoutMasterIdLst>
  <p:sldIdLst>
    <p:sldId id="256" r:id="rId2"/>
    <p:sldId id="322" r:id="rId3"/>
    <p:sldId id="388" r:id="rId4"/>
    <p:sldId id="323" r:id="rId5"/>
    <p:sldId id="327" r:id="rId6"/>
    <p:sldId id="329" r:id="rId7"/>
    <p:sldId id="332" r:id="rId8"/>
    <p:sldId id="333" r:id="rId9"/>
    <p:sldId id="334" r:id="rId10"/>
    <p:sldId id="335" r:id="rId11"/>
    <p:sldId id="337" r:id="rId12"/>
    <p:sldId id="338" r:id="rId13"/>
    <p:sldId id="368" r:id="rId14"/>
    <p:sldId id="383" r:id="rId15"/>
    <p:sldId id="341" r:id="rId16"/>
    <p:sldId id="382" r:id="rId17"/>
    <p:sldId id="384" r:id="rId18"/>
    <p:sldId id="372" r:id="rId19"/>
    <p:sldId id="343" r:id="rId20"/>
    <p:sldId id="344" r:id="rId21"/>
    <p:sldId id="346" r:id="rId22"/>
    <p:sldId id="350" r:id="rId23"/>
    <p:sldId id="351" r:id="rId24"/>
    <p:sldId id="352" r:id="rId25"/>
    <p:sldId id="391" r:id="rId26"/>
    <p:sldId id="379" r:id="rId27"/>
    <p:sldId id="385" r:id="rId28"/>
    <p:sldId id="355" r:id="rId29"/>
    <p:sldId id="389" r:id="rId30"/>
    <p:sldId id="386" r:id="rId31"/>
    <p:sldId id="359" r:id="rId32"/>
    <p:sldId id="387" r:id="rId33"/>
    <p:sldId id="362" r:id="rId34"/>
    <p:sldId id="363" r:id="rId35"/>
    <p:sldId id="390" r:id="rId36"/>
    <p:sldId id="366" r:id="rId37"/>
    <p:sldId id="295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9900"/>
    <a:srgbClr val="33CC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'Struktura dochody 2019'!$D$2</c:f>
              <c:strCache>
                <c:ptCount val="1"/>
                <c:pt idx="0">
                  <c:v>wyk. 2020</c:v>
                </c:pt>
              </c:strCache>
            </c:strRef>
          </c:tx>
          <c:spPr>
            <a:noFill/>
            <a:ln w="57150">
              <a:solidFill>
                <a:schemeClr val="accent6"/>
              </a:solidFill>
            </a:ln>
          </c:spPr>
          <c:explosion val="5"/>
          <c:dPt>
            <c:idx val="0"/>
            <c:bubble3D val="0"/>
            <c:spPr>
              <a:noFill/>
              <a:ln w="571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42-4ADA-B219-509285262869}"/>
              </c:ext>
            </c:extLst>
          </c:dPt>
          <c:dPt>
            <c:idx val="1"/>
            <c:bubble3D val="0"/>
            <c:spPr>
              <a:noFill/>
              <a:ln w="571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2-4ADA-B219-509285262869}"/>
              </c:ext>
            </c:extLst>
          </c:dPt>
          <c:dPt>
            <c:idx val="2"/>
            <c:bubble3D val="0"/>
            <c:spPr>
              <a:noFill/>
              <a:ln w="571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42-4ADA-B219-509285262869}"/>
              </c:ext>
            </c:extLst>
          </c:dPt>
          <c:dPt>
            <c:idx val="3"/>
            <c:bubble3D val="0"/>
            <c:spPr>
              <a:noFill/>
              <a:ln w="5715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42-4ADA-B219-509285262869}"/>
              </c:ext>
            </c:extLst>
          </c:dPt>
          <c:cat>
            <c:strRef>
              <c:f>'Struktura dochody 2019'!$C$3:$C$6</c:f>
              <c:strCache>
                <c:ptCount val="4"/>
                <c:pt idx="0">
                  <c:v>Udziały we wpływach z podatków</c:v>
                </c:pt>
                <c:pt idx="1">
                  <c:v>Dotacje celowe</c:v>
                </c:pt>
                <c:pt idx="2">
                  <c:v>Pozostałe dochody</c:v>
                </c:pt>
                <c:pt idx="3">
                  <c:v>Subwencja ogólna</c:v>
                </c:pt>
              </c:strCache>
            </c:strRef>
          </c:cat>
          <c:val>
            <c:numRef>
              <c:f>'Struktura dochody 2019'!$D$3:$D$6</c:f>
              <c:numCache>
                <c:formatCode>#,##0.0</c:formatCode>
                <c:ptCount val="4"/>
                <c:pt idx="0">
                  <c:v>909.4</c:v>
                </c:pt>
                <c:pt idx="1">
                  <c:v>632.9</c:v>
                </c:pt>
                <c:pt idx="2">
                  <c:v>179.6</c:v>
                </c:pt>
                <c:pt idx="3">
                  <c:v>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42-4ADA-B219-509285262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49904234943605"/>
          <c:y val="4.9766020101145891E-2"/>
          <c:w val="0.79143023338298923"/>
          <c:h val="0.89277190960885988"/>
        </c:manualLayout>
      </c:layout>
      <c:pieChart>
        <c:varyColors val="1"/>
        <c:ser>
          <c:idx val="0"/>
          <c:order val="0"/>
          <c:tx>
            <c:strRef>
              <c:f>'Struktura CIT PIT 2019 '!$D$3</c:f>
              <c:strCache>
                <c:ptCount val="1"/>
                <c:pt idx="0">
                  <c:v>2020</c:v>
                </c:pt>
              </c:strCache>
            </c:strRef>
          </c:tx>
          <c:spPr>
            <a:noFill/>
            <a:ln w="63500">
              <a:solidFill>
                <a:schemeClr val="accent2"/>
              </a:solidFill>
            </a:ln>
          </c:spPr>
          <c:explosion val="5"/>
          <c:dPt>
            <c:idx val="0"/>
            <c:bubble3D val="0"/>
            <c:spPr>
              <a:noFill/>
              <a:ln w="63500"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06-4BEC-A55F-014AB4DAE01A}"/>
              </c:ext>
            </c:extLst>
          </c:dPt>
          <c:dPt>
            <c:idx val="1"/>
            <c:bubble3D val="0"/>
            <c:spPr>
              <a:noFill/>
              <a:ln w="635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06-4BEC-A55F-014AB4DAE01A}"/>
              </c:ext>
            </c:extLst>
          </c:dPt>
          <c:dLbls>
            <c:delete val="1"/>
          </c:dLbls>
          <c:cat>
            <c:strRef>
              <c:f>'Struktura CIT PIT 2019 '!$C$4:$C$5</c:f>
              <c:strCache>
                <c:ptCount val="2"/>
                <c:pt idx="0">
                  <c:v>CIT</c:v>
                </c:pt>
                <c:pt idx="1">
                  <c:v>PIT</c:v>
                </c:pt>
              </c:strCache>
            </c:strRef>
          </c:cat>
          <c:val>
            <c:numRef>
              <c:f>'Struktura CIT PIT 2019 '!$D$4:$D$5</c:f>
              <c:numCache>
                <c:formatCode>#,##0.0</c:formatCode>
                <c:ptCount val="2"/>
                <c:pt idx="0">
                  <c:v>743</c:v>
                </c:pt>
                <c:pt idx="1">
                  <c:v>166.4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06-4BEC-A55F-014AB4DAE01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697084917617236E-2"/>
          <c:y val="5.3840063341250986E-2"/>
          <c:w val="0.9104351499788762"/>
          <c:h val="0.87965162311955658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explosion val="7"/>
            <c:spPr>
              <a:noFill/>
              <a:ln w="60325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52-4C07-B5F3-596D1D4E757F}"/>
              </c:ext>
            </c:extLst>
          </c:dPt>
          <c:dPt>
            <c:idx val="1"/>
            <c:bubble3D val="0"/>
            <c:spPr>
              <a:noFill/>
              <a:ln w="571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52-4C07-B5F3-596D1D4E757F}"/>
              </c:ext>
            </c:extLst>
          </c:dPt>
          <c:dPt>
            <c:idx val="2"/>
            <c:bubble3D val="0"/>
            <c:spPr>
              <a:noFill/>
              <a:ln w="57150">
                <a:solidFill>
                  <a:schemeClr val="accent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52-4C07-B5F3-596D1D4E757F}"/>
              </c:ext>
            </c:extLst>
          </c:dPt>
          <c:dPt>
            <c:idx val="3"/>
            <c:bubble3D val="0"/>
            <c:spPr>
              <a:noFill/>
              <a:ln w="60325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52-4C07-B5F3-596D1D4E757F}"/>
              </c:ext>
            </c:extLst>
          </c:dPt>
          <c:dLbls>
            <c:dLbl>
              <c:idx val="0"/>
              <c:layout>
                <c:manualLayout>
                  <c:x val="0.10116498097424693"/>
                  <c:y val="-3.0879089453099908E-3"/>
                </c:manualLayout>
              </c:layout>
              <c:tx>
                <c:rich>
                  <a:bodyPr/>
                  <a:lstStyle/>
                  <a:p>
                    <a:fld id="{75F3AD9E-4E51-4FE7-AA7C-9E0D11C27C3F}" type="CATEGORYNAME">
                      <a:rPr lang="pl-PL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[NAZWA KATEGORII]</a:t>
                    </a:fld>
                    <a:endParaRPr lang="pl-PL" sz="1400" dirty="0">
                      <a:solidFill>
                        <a:schemeClr val="accent1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  <a:p>
                    <a:endParaRPr lang="pl-PL" sz="1400" baseline="0" dirty="0">
                      <a:solidFill>
                        <a:schemeClr val="accent1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  <a:p>
                    <a:fld id="{9C1B0176-66BC-4BE3-B6B0-61C9578F656C}" type="VALUE">
                      <a:rPr lang="pl-PL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[WARTOŚĆ]</a:t>
                    </a:fld>
                    <a:r>
                      <a:rPr lang="pl-PL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 mln zł</a:t>
                    </a:r>
                    <a:endParaRPr lang="pl-PL" sz="1400" baseline="0" dirty="0">
                      <a:solidFill>
                        <a:schemeClr val="accent1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  <a:p>
                    <a:r>
                      <a:rPr lang="pl-PL" sz="1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59,0%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52-4C07-B5F3-596D1D4E757F}"/>
                </c:ext>
              </c:extLst>
            </c:dLbl>
            <c:dLbl>
              <c:idx val="1"/>
              <c:layout>
                <c:manualLayout>
                  <c:x val="-3.3249037786626606E-2"/>
                  <c:y val="-0.134746292105410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3EFC7F-C3DB-4ECE-8069-CA7D1BE62AEF}" type="CATEGORYNAME">
                      <a:rPr lang="pl-PL" sz="140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rPr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endParaRPr lang="pl-PL" sz="1400" baseline="0" dirty="0">
                      <a:solidFill>
                        <a:schemeClr val="accent2"/>
                      </a:solidFill>
                      <a:latin typeface="Century Gothic" panose="020B0502020202020204" pitchFamily="34" charset="0"/>
                    </a:endParaRPr>
                  </a:p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l-PL" sz="1400" dirty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rPr>
                      <a:t/>
                    </a:r>
                    <a:br>
                      <a:rPr lang="pl-PL" sz="1400" dirty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rPr>
                    </a:br>
                    <a:fld id="{91E1DFA9-5A9F-4B6F-99CF-47195853FCE6}" type="VALUE">
                      <a:rPr lang="pl-PL" sz="140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rPr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r>
                      <a:rPr lang="pl-PL" sz="1400" dirty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rPr>
                      <a:t> mln zł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l-PL" sz="1400" baseline="0" dirty="0" smtClean="0">
                        <a:solidFill>
                          <a:schemeClr val="accent2"/>
                        </a:solidFill>
                        <a:latin typeface="Century Gothic" panose="020B0502020202020204" pitchFamily="34" charset="0"/>
                      </a:rPr>
                      <a:t>14,0%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38360794254332"/>
                      <c:h val="0.190356419224319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52-4C07-B5F3-596D1D4E757F}"/>
                </c:ext>
              </c:extLst>
            </c:dLbl>
            <c:dLbl>
              <c:idx val="2"/>
              <c:layout>
                <c:manualLayout>
                  <c:x val="-7.7921229750393173E-2"/>
                  <c:y val="-9.2450352808105971E-2"/>
                </c:manualLayout>
              </c:layout>
              <c:tx>
                <c:rich>
                  <a:bodyPr/>
                  <a:lstStyle/>
                  <a:p>
                    <a:fld id="{37CDB43C-D6DC-493E-8E1D-05E681B15759}" type="CATEGORYNAME">
                      <a:rPr lang="pl-PL" sz="1400">
                        <a:solidFill>
                          <a:schemeClr val="accent3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[NAZWA KATEGORII]</a:t>
                    </a:fld>
                    <a:endParaRPr lang="pl-PL" sz="1400" dirty="0">
                      <a:solidFill>
                        <a:schemeClr val="accent3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  <a:p>
                    <a:endParaRPr lang="pl-PL" sz="1400" baseline="0" dirty="0">
                      <a:solidFill>
                        <a:schemeClr val="accent3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  <a:p>
                    <a:fld id="{D1D67E2B-FCF4-49B2-850C-0646A81A4FE3}" type="VALUE">
                      <a:rPr lang="pl-PL" sz="1400">
                        <a:solidFill>
                          <a:schemeClr val="accent3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[WARTOŚĆ]</a:t>
                    </a:fld>
                    <a:r>
                      <a:rPr lang="pl-PL" sz="1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 mln zł</a:t>
                    </a:r>
                  </a:p>
                  <a:p>
                    <a:r>
                      <a:rPr lang="pl-PL" sz="1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86,0%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52-4C07-B5F3-596D1D4E757F}"/>
                </c:ext>
              </c:extLst>
            </c:dLbl>
            <c:dLbl>
              <c:idx val="3"/>
              <c:layout>
                <c:manualLayout>
                  <c:x val="-0.23061318582039098"/>
                  <c:y val="-3.3648801689204265E-3"/>
                </c:manualLayout>
              </c:layout>
              <c:tx>
                <c:rich>
                  <a:bodyPr/>
                  <a:lstStyle/>
                  <a:p>
                    <a:r>
                      <a:rPr lang="pl-PL" sz="14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wydatki majątkowe</a:t>
                    </a:r>
                  </a:p>
                  <a:p>
                    <a:endParaRPr lang="pl-PL" sz="1400" dirty="0">
                      <a:solidFill>
                        <a:schemeClr val="accent4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  <a:p>
                    <a:fld id="{DE29486D-0333-44B5-960C-37AAF3E0835F}" type="VALUE">
                      <a:rPr lang="pl-PL" sz="140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/>
                      <a:t>[WARTOŚĆ]</a:t>
                    </a:fld>
                    <a:r>
                      <a:rPr lang="pl-PL" sz="14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 mln zł</a:t>
                    </a:r>
                  </a:p>
                  <a:p>
                    <a:r>
                      <a:rPr lang="pl-PL" sz="1400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41,0%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B52-4C07-B5F3-596D1D4E757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'struktura wydatków'!$B$3:$B$5</c:f>
              <c:strCache>
                <c:ptCount val="3"/>
                <c:pt idx="0">
                  <c:v>wydatki bieżące</c:v>
                </c:pt>
                <c:pt idx="1">
                  <c:v>zadania jednoroczne</c:v>
                </c:pt>
                <c:pt idx="2">
                  <c:v>WPF</c:v>
                </c:pt>
              </c:strCache>
            </c:strRef>
          </c:cat>
          <c:val>
            <c:numRef>
              <c:f>'struktura wydatków'!$C$3:$C$5</c:f>
              <c:numCache>
                <c:formatCode>General</c:formatCode>
                <c:ptCount val="3"/>
                <c:pt idx="0">
                  <c:v>967.5</c:v>
                </c:pt>
                <c:pt idx="1">
                  <c:v>94.3</c:v>
                </c:pt>
                <c:pt idx="2">
                  <c:v>578.9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52-4C07-B5F3-596D1D4E75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gapWidth val="184"/>
        <c:splitType val="pos"/>
        <c:splitPos val="2"/>
        <c:secondPieSize val="66"/>
        <c:serLines>
          <c:spPr>
            <a:ln w="15875" cap="flat" cmpd="sng" algn="ctr">
              <a:solidFill>
                <a:schemeClr val="tx1">
                  <a:lumMod val="35000"/>
                  <a:lumOff val="65000"/>
                </a:schemeClr>
              </a:solidFill>
              <a:prstDash val="sysDash"/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'Wyd. majątkowe'!$B$4</c:f>
              <c:strCache>
                <c:ptCount val="1"/>
                <c:pt idx="0">
                  <c:v>Wydatki majątkowe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 w="635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'Wyd. majątkowe'!$G$3:$Q$3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'Wyd. majątkowe'!$G$4:$Q$4</c:f>
              <c:numCache>
                <c:formatCode>#,##0.0</c:formatCode>
                <c:ptCount val="11"/>
                <c:pt idx="0">
                  <c:v>500.44729586</c:v>
                </c:pt>
                <c:pt idx="1">
                  <c:v>630.09148262999997</c:v>
                </c:pt>
                <c:pt idx="2">
                  <c:v>409.42196264000012</c:v>
                </c:pt>
                <c:pt idx="3">
                  <c:v>640.6604968800001</c:v>
                </c:pt>
                <c:pt idx="4">
                  <c:v>482.67885187000002</c:v>
                </c:pt>
                <c:pt idx="5">
                  <c:v>338.18775478999999</c:v>
                </c:pt>
                <c:pt idx="6">
                  <c:v>244.26735726999999</c:v>
                </c:pt>
                <c:pt idx="7">
                  <c:v>345.08870929000005</c:v>
                </c:pt>
                <c:pt idx="8">
                  <c:v>350.43532914000008</c:v>
                </c:pt>
                <c:pt idx="9">
                  <c:v>645.90862700000002</c:v>
                </c:pt>
                <c:pt idx="10">
                  <c:v>673.18705599999998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4-42B5-82B2-964AF7CB6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9409064"/>
        <c:axId val="429404360"/>
      </c:barChart>
      <c:lineChart>
        <c:grouping val="standard"/>
        <c:varyColors val="0"/>
        <c:ser>
          <c:idx val="1"/>
          <c:order val="1"/>
          <c:tx>
            <c:strRef>
              <c:f>'Wyd. majątkowe'!$B$5</c:f>
              <c:strCache>
                <c:ptCount val="1"/>
                <c:pt idx="0">
                  <c:v>% wydatków ogółem</c:v>
                </c:pt>
              </c:strCache>
            </c:strRef>
          </c:tx>
          <c:spPr>
            <a:ln w="53975" cap="rnd">
              <a:solidFill>
                <a:schemeClr val="tx1">
                  <a:lumMod val="65000"/>
                  <a:lumOff val="35000"/>
                </a:schemeClr>
              </a:solidFill>
              <a:prstDash val="sysDash"/>
              <a:round/>
            </a:ln>
            <a:effectLst>
              <a:outerShdw dist="25400" dir="2700000" algn="tl" rotWithShape="0">
                <a:schemeClr val="accent2"/>
              </a:outerShdw>
            </a:effectLst>
          </c:spPr>
          <c:marker>
            <c:symbol val="none"/>
          </c:marker>
          <c:dLbls>
            <c:dLbl>
              <c:idx val="9"/>
              <c:layout>
                <c:manualLayout>
                  <c:x val="-2.3207621132652932E-2"/>
                  <c:y val="6.42038688676512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AA-4A5C-A48C-39D62CC85506}"/>
                </c:ext>
              </c:extLst>
            </c:dLbl>
            <c:dLbl>
              <c:idx val="10"/>
              <c:layout>
                <c:manualLayout>
                  <c:x val="-2.5653427503940011E-2"/>
                  <c:y val="4.38942227252546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AA-4A5C-A48C-39D62CC855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'Wyd. majątkowe'!$G$3:$Q$3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'Wyd. majątkowe'!$G$5:$Q$5</c:f>
              <c:numCache>
                <c:formatCode>0.0%</c:formatCode>
                <c:ptCount val="11"/>
                <c:pt idx="0">
                  <c:v>0.44566787492007459</c:v>
                </c:pt>
                <c:pt idx="1">
                  <c:v>0.46565304887577119</c:v>
                </c:pt>
                <c:pt idx="2">
                  <c:v>0.36037424779813954</c:v>
                </c:pt>
                <c:pt idx="3">
                  <c:v>0.46232476675475553</c:v>
                </c:pt>
                <c:pt idx="4">
                  <c:v>0.39340806042735632</c:v>
                </c:pt>
                <c:pt idx="5">
                  <c:v>0.32513296473596109</c:v>
                </c:pt>
                <c:pt idx="6">
                  <c:v>0.25670582101077355</c:v>
                </c:pt>
                <c:pt idx="7">
                  <c:v>0.29414625016541962</c:v>
                </c:pt>
                <c:pt idx="8">
                  <c:v>0.27582961062443923</c:v>
                </c:pt>
                <c:pt idx="9">
                  <c:v>0.40949144220850608</c:v>
                </c:pt>
                <c:pt idx="10">
                  <c:v>0.41030372002200344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64-42B5-82B2-964AF7CB6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406712"/>
        <c:axId val="429405928"/>
      </c:lineChart>
      <c:catAx>
        <c:axId val="42940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9404360"/>
        <c:crosses val="autoZero"/>
        <c:auto val="1"/>
        <c:lblAlgn val="ctr"/>
        <c:lblOffset val="100"/>
        <c:noMultiLvlLbl val="0"/>
      </c:catAx>
      <c:valAx>
        <c:axId val="429404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9409064"/>
        <c:crosses val="autoZero"/>
        <c:crossBetween val="between"/>
      </c:valAx>
      <c:valAx>
        <c:axId val="429405928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9406712"/>
        <c:crosses val="max"/>
        <c:crossBetween val="between"/>
      </c:valAx>
      <c:catAx>
        <c:axId val="429406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94059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'Struktura wydatki'!$D$2</c:f>
              <c:strCache>
                <c:ptCount val="1"/>
                <c:pt idx="0">
                  <c:v>Wykon. 2020</c:v>
                </c:pt>
              </c:strCache>
            </c:strRef>
          </c:tx>
          <c:spPr>
            <a:noFill/>
            <a:ln w="57150">
              <a:solidFill>
                <a:schemeClr val="accent6"/>
              </a:solidFill>
            </a:ln>
          </c:spPr>
          <c:explosion val="5"/>
          <c:dPt>
            <c:idx val="0"/>
            <c:bubble3D val="0"/>
            <c:spPr>
              <a:noFill/>
              <a:ln w="571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9A-4CBF-A287-39CC47A2AAC8}"/>
              </c:ext>
            </c:extLst>
          </c:dPt>
          <c:dPt>
            <c:idx val="1"/>
            <c:bubble3D val="0"/>
            <c:spPr>
              <a:noFill/>
              <a:ln w="571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9A-4CBF-A287-39CC47A2AAC8}"/>
              </c:ext>
            </c:extLst>
          </c:dPt>
          <c:dPt>
            <c:idx val="2"/>
            <c:bubble3D val="0"/>
            <c:spPr>
              <a:noFill/>
              <a:ln w="571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9A-4CBF-A287-39CC47A2AAC8}"/>
              </c:ext>
            </c:extLst>
          </c:dPt>
          <c:dPt>
            <c:idx val="3"/>
            <c:bubble3D val="0"/>
            <c:spPr>
              <a:noFill/>
              <a:ln w="571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9A-4CBF-A287-39CC47A2AAC8}"/>
              </c:ext>
            </c:extLst>
          </c:dPt>
          <c:dPt>
            <c:idx val="4"/>
            <c:bubble3D val="0"/>
            <c:spPr>
              <a:noFill/>
              <a:ln w="571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9A-4CBF-A287-39CC47A2AAC8}"/>
              </c:ext>
            </c:extLst>
          </c:dPt>
          <c:dPt>
            <c:idx val="5"/>
            <c:bubble3D val="0"/>
            <c:spPr>
              <a:noFill/>
              <a:ln w="571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E9A-4CBF-A287-39CC47A2AAC8}"/>
              </c:ext>
            </c:extLst>
          </c:dPt>
          <c:cat>
            <c:strRef>
              <c:f>'Struktura wydatki'!$C$3:$C$10</c:f>
              <c:strCache>
                <c:ptCount val="8"/>
                <c:pt idx="0">
                  <c:v>Transport i łączność</c:v>
                </c:pt>
                <c:pt idx="1">
                  <c:v>Ochrona zdrowia, Pomoc społeczna</c:v>
                </c:pt>
                <c:pt idx="2">
                  <c:v>Kultura</c:v>
                </c:pt>
                <c:pt idx="3">
                  <c:v>Oświata</c:v>
                </c:pt>
                <c:pt idx="4">
                  <c:v>Administracja publiczna</c:v>
                </c:pt>
                <c:pt idx="5">
                  <c:v>Rolnictwo i łowiectwo</c:v>
                </c:pt>
                <c:pt idx="6">
                  <c:v>Ochrona środowiska, parki</c:v>
                </c:pt>
                <c:pt idx="7">
                  <c:v>Pozostałe</c:v>
                </c:pt>
              </c:strCache>
            </c:strRef>
          </c:cat>
          <c:val>
            <c:numRef>
              <c:f>'Struktura wydatki'!$D$3:$D$10</c:f>
              <c:numCache>
                <c:formatCode>#,##0.0</c:formatCode>
                <c:ptCount val="8"/>
                <c:pt idx="0">
                  <c:v>673.8</c:v>
                </c:pt>
                <c:pt idx="1">
                  <c:v>415.1</c:v>
                </c:pt>
                <c:pt idx="2">
                  <c:v>166.5</c:v>
                </c:pt>
                <c:pt idx="3">
                  <c:v>125.8</c:v>
                </c:pt>
                <c:pt idx="4">
                  <c:v>123.2</c:v>
                </c:pt>
                <c:pt idx="5">
                  <c:v>43.4</c:v>
                </c:pt>
                <c:pt idx="6">
                  <c:v>27.5</c:v>
                </c:pt>
                <c:pt idx="7">
                  <c:v>65.400000000000006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E9A-4CBF-A287-39CC47A2A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'Woj. dług'!$C$21</c:f>
              <c:strCache>
                <c:ptCount val="1"/>
                <c:pt idx="0">
                  <c:v>2020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Pt>
            <c:idx val="6"/>
            <c:invertIfNegative val="0"/>
            <c:bubble3D val="0"/>
            <c:spPr>
              <a:noFill/>
              <a:ln w="25400" cap="flat" cmpd="sng" algn="ctr">
                <a:solidFill>
                  <a:schemeClr val="accent3">
                    <a:lumMod val="50000"/>
                  </a:schemeClr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0C-4BD2-AF10-0035A720F3A6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E0C-4BD2-AF10-0035A720F3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'Woj. dług'!$B$22:$B$37</c:f>
              <c:strCache>
                <c:ptCount val="16"/>
                <c:pt idx="0">
                  <c:v>MAZOWIECKIE</c:v>
                </c:pt>
                <c:pt idx="1">
                  <c:v>LUBELSKIE</c:v>
                </c:pt>
                <c:pt idx="2">
                  <c:v>ŁÓDZKIE</c:v>
                </c:pt>
                <c:pt idx="3">
                  <c:v>MAŁOPOLSKIE</c:v>
                </c:pt>
                <c:pt idx="4">
                  <c:v>ŚLĄSKIE</c:v>
                </c:pt>
                <c:pt idx="5">
                  <c:v>DOLNOŚLĄSKIE</c:v>
                </c:pt>
                <c:pt idx="6">
                  <c:v>WIELKOPOLSKIE</c:v>
                </c:pt>
                <c:pt idx="7">
                  <c:v>WARMIŃSKO-MAZURSKIE</c:v>
                </c:pt>
                <c:pt idx="8">
                  <c:v>ZACHODNIOPOMORSKIE</c:v>
                </c:pt>
                <c:pt idx="9">
                  <c:v>PODLASKIE</c:v>
                </c:pt>
                <c:pt idx="10">
                  <c:v>PODKARPACKIE</c:v>
                </c:pt>
                <c:pt idx="11">
                  <c:v>KUJAWSKO-POMORSKIE</c:v>
                </c:pt>
                <c:pt idx="12">
                  <c:v>POMORSKIE</c:v>
                </c:pt>
                <c:pt idx="13">
                  <c:v>LUBUSKIE</c:v>
                </c:pt>
                <c:pt idx="14">
                  <c:v>ŚWIĘTOKRZYSKIE</c:v>
                </c:pt>
                <c:pt idx="15">
                  <c:v>OPOLSKIE</c:v>
                </c:pt>
              </c:strCache>
            </c:strRef>
          </c:cat>
          <c:val>
            <c:numRef>
              <c:f>'Woj. dług'!$C$22:$C$37</c:f>
              <c:numCache>
                <c:formatCode>#\ ##0.0</c:formatCode>
                <c:ptCount val="16"/>
                <c:pt idx="0">
                  <c:v>945.29787799999997</c:v>
                </c:pt>
                <c:pt idx="1">
                  <c:v>691.69570399999998</c:v>
                </c:pt>
                <c:pt idx="2">
                  <c:v>568.89795000000004</c:v>
                </c:pt>
                <c:pt idx="3">
                  <c:v>485.92227300000002</c:v>
                </c:pt>
                <c:pt idx="4">
                  <c:v>458.60100799999998</c:v>
                </c:pt>
                <c:pt idx="5">
                  <c:v>411.43560000000002</c:v>
                </c:pt>
                <c:pt idx="6">
                  <c:v>408.51558199999999</c:v>
                </c:pt>
                <c:pt idx="7">
                  <c:v>346.19565899999998</c:v>
                </c:pt>
                <c:pt idx="8">
                  <c:v>294.92280399999999</c:v>
                </c:pt>
                <c:pt idx="9">
                  <c:v>288.7</c:v>
                </c:pt>
                <c:pt idx="10">
                  <c:v>270.8</c:v>
                </c:pt>
                <c:pt idx="11">
                  <c:v>269.14325300000002</c:v>
                </c:pt>
                <c:pt idx="12">
                  <c:v>243.915806</c:v>
                </c:pt>
                <c:pt idx="13">
                  <c:v>230.97264699999999</c:v>
                </c:pt>
                <c:pt idx="14">
                  <c:v>118.766667</c:v>
                </c:pt>
                <c:pt idx="1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0C-4BD2-AF10-0035A720F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435521448"/>
        <c:axId val="435521056"/>
      </c:barChart>
      <c:catAx>
        <c:axId val="43552144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5521056"/>
        <c:crosses val="autoZero"/>
        <c:auto val="1"/>
        <c:lblAlgn val="ctr"/>
        <c:lblOffset val="100"/>
        <c:noMultiLvlLbl val="0"/>
      </c:catAx>
      <c:valAx>
        <c:axId val="435521056"/>
        <c:scaling>
          <c:orientation val="minMax"/>
        </c:scaling>
        <c:delete val="0"/>
        <c:axPos val="t"/>
        <c:numFmt formatCode="#\ ##0.0" sourceLinked="1"/>
        <c:majorTickMark val="none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5521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'[Nadwyżka operacyjna 2008-2019.xlsx]BP (2)'!$C$31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2CD-434A-BE60-514C50BB76E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2CD-434A-BE60-514C50BB76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'[Nadwyżka operacyjna 2008-2019.xlsx]BP (2)'!$B$32:$B$33</c:f>
              <c:strCache>
                <c:ptCount val="2"/>
                <c:pt idx="0">
                  <c:v>Dochody majątkowe</c:v>
                </c:pt>
                <c:pt idx="1">
                  <c:v>Wydatki majątkowe</c:v>
                </c:pt>
              </c:strCache>
            </c:strRef>
          </c:cat>
          <c:val>
            <c:numRef>
              <c:f>'[Nadwyżka operacyjna 2008-2019.xlsx]BP (2)'!$C$32:$C$33</c:f>
              <c:numCache>
                <c:formatCode>#\ ##0.0</c:formatCode>
                <c:ptCount val="2"/>
                <c:pt idx="0">
                  <c:v>1688.1</c:v>
                </c:pt>
                <c:pt idx="1">
                  <c:v>3720.4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CD-434A-BE60-514C50BB76E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86567144"/>
        <c:axId val="386559696"/>
      </c:barChart>
      <c:catAx>
        <c:axId val="38656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6559696"/>
        <c:crosses val="autoZero"/>
        <c:auto val="1"/>
        <c:lblAlgn val="ctr"/>
        <c:lblOffset val="100"/>
        <c:noMultiLvlLbl val="0"/>
      </c:catAx>
      <c:valAx>
        <c:axId val="38655969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8656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DDCE7-4CB3-4EA2-BB73-5A60ADC94D31}" type="doc">
      <dgm:prSet loTypeId="urn:microsoft.com/office/officeart/2005/8/layout/vList5" loCatId="list" qsTypeId="urn:microsoft.com/office/officeart/2005/8/quickstyle/simple2" qsCatId="simple" csTypeId="urn:microsoft.com/office/officeart/2005/8/colors/colorful2" csCatId="colorful" phldr="1"/>
      <dgm:spPr/>
    </dgm:pt>
    <dgm:pt modelId="{2DD1D5E6-48F7-4F55-BCBA-A524783E65A1}">
      <dgm:prSet phldrT="[Tekst]" custT="1"/>
      <dgm:spPr/>
      <dgm:t>
        <a:bodyPr/>
        <a:lstStyle/>
        <a:p>
          <a:r>
            <a:rPr lang="pl-PL" sz="5000" b="1" dirty="0" smtClean="0"/>
            <a:t>Dochody      1.814.741.419,06</a:t>
          </a:r>
          <a:endParaRPr lang="pl-PL" sz="5000" b="1" dirty="0"/>
        </a:p>
      </dgm:t>
    </dgm:pt>
    <dgm:pt modelId="{D9B24EEB-9C96-438B-A647-88CF4696BEC5}" type="parTrans" cxnId="{187F3271-80E6-4562-BB01-9FFED3B8D1BB}">
      <dgm:prSet/>
      <dgm:spPr/>
      <dgm:t>
        <a:bodyPr/>
        <a:lstStyle/>
        <a:p>
          <a:endParaRPr lang="pl-PL"/>
        </a:p>
      </dgm:t>
    </dgm:pt>
    <dgm:pt modelId="{7CA47088-9CEB-453C-ABD7-0EB18ACBC1E2}" type="sibTrans" cxnId="{187F3271-80E6-4562-BB01-9FFED3B8D1BB}">
      <dgm:prSet/>
      <dgm:spPr/>
      <dgm:t>
        <a:bodyPr/>
        <a:lstStyle/>
        <a:p>
          <a:endParaRPr lang="pl-PL"/>
        </a:p>
      </dgm:t>
    </dgm:pt>
    <dgm:pt modelId="{92BB5AC6-37B6-45D8-8EB9-230BA66A2372}">
      <dgm:prSet phldrT="[Tekst]" custT="1"/>
      <dgm:spPr/>
      <dgm:t>
        <a:bodyPr/>
        <a:lstStyle/>
        <a:p>
          <a:r>
            <a:rPr lang="pl-PL" sz="5000" b="1" dirty="0" smtClean="0"/>
            <a:t>Wydatki       1.640.704.247,45</a:t>
          </a:r>
          <a:endParaRPr lang="pl-PL" sz="5000" b="1" dirty="0"/>
        </a:p>
      </dgm:t>
    </dgm:pt>
    <dgm:pt modelId="{E634B769-4961-4C53-80C9-154853420F4D}" type="parTrans" cxnId="{A056DB79-B3CC-4597-876B-7480824D3AB8}">
      <dgm:prSet/>
      <dgm:spPr/>
      <dgm:t>
        <a:bodyPr/>
        <a:lstStyle/>
        <a:p>
          <a:endParaRPr lang="pl-PL"/>
        </a:p>
      </dgm:t>
    </dgm:pt>
    <dgm:pt modelId="{3DF6F756-8994-4A64-8FC6-91F4E5817E74}" type="sibTrans" cxnId="{A056DB79-B3CC-4597-876B-7480824D3AB8}">
      <dgm:prSet/>
      <dgm:spPr/>
      <dgm:t>
        <a:bodyPr/>
        <a:lstStyle/>
        <a:p>
          <a:endParaRPr lang="pl-PL"/>
        </a:p>
      </dgm:t>
    </dgm:pt>
    <dgm:pt modelId="{F0FE7ADF-CA27-446E-A5B3-6F9277C8106C}" type="pres">
      <dgm:prSet presAssocID="{59CDDCE7-4CB3-4EA2-BB73-5A60ADC94D31}" presName="Name0" presStyleCnt="0">
        <dgm:presLayoutVars>
          <dgm:dir/>
          <dgm:animLvl val="lvl"/>
          <dgm:resizeHandles val="exact"/>
        </dgm:presLayoutVars>
      </dgm:prSet>
      <dgm:spPr/>
    </dgm:pt>
    <dgm:pt modelId="{6E9A1BEE-D147-4B07-A42F-3E154F8607BE}" type="pres">
      <dgm:prSet presAssocID="{2DD1D5E6-48F7-4F55-BCBA-A524783E65A1}" presName="linNode" presStyleCnt="0"/>
      <dgm:spPr/>
    </dgm:pt>
    <dgm:pt modelId="{22ED2B1A-12C0-4D9D-B133-DC8382F97FB9}" type="pres">
      <dgm:prSet presAssocID="{2DD1D5E6-48F7-4F55-BCBA-A524783E65A1}" presName="parentText" presStyleLbl="node1" presStyleIdx="0" presStyleCnt="2" custScaleX="25212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B0526E-9E0A-4D81-887E-AB026737F69C}" type="pres">
      <dgm:prSet presAssocID="{7CA47088-9CEB-453C-ABD7-0EB18ACBC1E2}" presName="sp" presStyleCnt="0"/>
      <dgm:spPr/>
    </dgm:pt>
    <dgm:pt modelId="{7E3EB307-BE3B-4D4C-922A-8ACB498E754C}" type="pres">
      <dgm:prSet presAssocID="{92BB5AC6-37B6-45D8-8EB9-230BA66A2372}" presName="linNode" presStyleCnt="0"/>
      <dgm:spPr/>
    </dgm:pt>
    <dgm:pt modelId="{B030B7AF-3DA3-4ACD-9674-6CD9ABA1B639}" type="pres">
      <dgm:prSet presAssocID="{92BB5AC6-37B6-45D8-8EB9-230BA66A2372}" presName="parentText" presStyleLbl="node1" presStyleIdx="1" presStyleCnt="2" custScaleX="25212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513AD38-39BA-4874-BB4F-77ADD4FF3D66}" type="presOf" srcId="{92BB5AC6-37B6-45D8-8EB9-230BA66A2372}" destId="{B030B7AF-3DA3-4ACD-9674-6CD9ABA1B639}" srcOrd="0" destOrd="0" presId="urn:microsoft.com/office/officeart/2005/8/layout/vList5"/>
    <dgm:cxn modelId="{37175476-9B85-4487-AB2B-3B1976BC00B1}" type="presOf" srcId="{2DD1D5E6-48F7-4F55-BCBA-A524783E65A1}" destId="{22ED2B1A-12C0-4D9D-B133-DC8382F97FB9}" srcOrd="0" destOrd="0" presId="urn:microsoft.com/office/officeart/2005/8/layout/vList5"/>
    <dgm:cxn modelId="{187F3271-80E6-4562-BB01-9FFED3B8D1BB}" srcId="{59CDDCE7-4CB3-4EA2-BB73-5A60ADC94D31}" destId="{2DD1D5E6-48F7-4F55-BCBA-A524783E65A1}" srcOrd="0" destOrd="0" parTransId="{D9B24EEB-9C96-438B-A647-88CF4696BEC5}" sibTransId="{7CA47088-9CEB-453C-ABD7-0EB18ACBC1E2}"/>
    <dgm:cxn modelId="{836CB49B-BCB8-47C3-B7C5-04177C4A7209}" type="presOf" srcId="{59CDDCE7-4CB3-4EA2-BB73-5A60ADC94D31}" destId="{F0FE7ADF-CA27-446E-A5B3-6F9277C8106C}" srcOrd="0" destOrd="0" presId="urn:microsoft.com/office/officeart/2005/8/layout/vList5"/>
    <dgm:cxn modelId="{A056DB79-B3CC-4597-876B-7480824D3AB8}" srcId="{59CDDCE7-4CB3-4EA2-BB73-5A60ADC94D31}" destId="{92BB5AC6-37B6-45D8-8EB9-230BA66A2372}" srcOrd="1" destOrd="0" parTransId="{E634B769-4961-4C53-80C9-154853420F4D}" sibTransId="{3DF6F756-8994-4A64-8FC6-91F4E5817E74}"/>
    <dgm:cxn modelId="{30196709-47C3-4C09-974B-87276B31B861}" type="presParOf" srcId="{F0FE7ADF-CA27-446E-A5B3-6F9277C8106C}" destId="{6E9A1BEE-D147-4B07-A42F-3E154F8607BE}" srcOrd="0" destOrd="0" presId="urn:microsoft.com/office/officeart/2005/8/layout/vList5"/>
    <dgm:cxn modelId="{DCBB9D73-F42D-42CF-BD53-2F61189B9A72}" type="presParOf" srcId="{6E9A1BEE-D147-4B07-A42F-3E154F8607BE}" destId="{22ED2B1A-12C0-4D9D-B133-DC8382F97FB9}" srcOrd="0" destOrd="0" presId="urn:microsoft.com/office/officeart/2005/8/layout/vList5"/>
    <dgm:cxn modelId="{F794894A-BD0B-41C9-A0C6-7FC3A0CA0843}" type="presParOf" srcId="{F0FE7ADF-CA27-446E-A5B3-6F9277C8106C}" destId="{BFB0526E-9E0A-4D81-887E-AB026737F69C}" srcOrd="1" destOrd="0" presId="urn:microsoft.com/office/officeart/2005/8/layout/vList5"/>
    <dgm:cxn modelId="{97C1596A-4B2F-4B63-8FDF-6689CDD823A3}" type="presParOf" srcId="{F0FE7ADF-CA27-446E-A5B3-6F9277C8106C}" destId="{7E3EB307-BE3B-4D4C-922A-8ACB498E754C}" srcOrd="2" destOrd="0" presId="urn:microsoft.com/office/officeart/2005/8/layout/vList5"/>
    <dgm:cxn modelId="{7C33FD4A-2433-408F-8EE8-749F26267FF5}" type="presParOf" srcId="{7E3EB307-BE3B-4D4C-922A-8ACB498E754C}" destId="{B030B7AF-3DA3-4ACD-9674-6CD9ABA1B63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373830-6CA7-49DC-8790-4355A0FD3373}" type="doc">
      <dgm:prSet loTypeId="urn:microsoft.com/office/officeart/2005/8/layout/hProcess3" loCatId="process" qsTypeId="urn:microsoft.com/office/officeart/2005/8/quickstyle/3d6" qsCatId="3D" csTypeId="urn:microsoft.com/office/officeart/2005/8/colors/accent2_2" csCatId="accent2" phldr="1"/>
      <dgm:spPr/>
    </dgm:pt>
    <dgm:pt modelId="{1F506B9E-FDC9-47AF-98E0-6EAF7D2B62E7}">
      <dgm:prSet phldrT="[Tekst]" phldr="1"/>
      <dgm:spPr/>
      <dgm:t>
        <a:bodyPr/>
        <a:lstStyle/>
        <a:p>
          <a:endParaRPr lang="pl-PL" dirty="0">
            <a:noFill/>
          </a:endParaRPr>
        </a:p>
      </dgm:t>
    </dgm:pt>
    <dgm:pt modelId="{A28D2779-A94D-4571-8895-2A7671E6BE85}" type="parTrans" cxnId="{A822B564-9E85-4D73-8087-2231B4CAAD07}">
      <dgm:prSet/>
      <dgm:spPr/>
      <dgm:t>
        <a:bodyPr/>
        <a:lstStyle/>
        <a:p>
          <a:endParaRPr lang="pl-PL"/>
        </a:p>
      </dgm:t>
    </dgm:pt>
    <dgm:pt modelId="{677A99D9-74C9-4D8B-9D3F-5BC29A438505}" type="sibTrans" cxnId="{A822B564-9E85-4D73-8087-2231B4CAAD07}">
      <dgm:prSet/>
      <dgm:spPr/>
      <dgm:t>
        <a:bodyPr/>
        <a:lstStyle/>
        <a:p>
          <a:endParaRPr lang="pl-PL"/>
        </a:p>
      </dgm:t>
    </dgm:pt>
    <dgm:pt modelId="{C66DBC29-1C0A-4B91-93CD-E8119C26A505}">
      <dgm:prSet phldrT="[Tekst]" phldr="1"/>
      <dgm:spPr/>
      <dgm:t>
        <a:bodyPr/>
        <a:lstStyle/>
        <a:p>
          <a:endParaRPr lang="pl-PL" dirty="0">
            <a:noFill/>
          </a:endParaRPr>
        </a:p>
      </dgm:t>
    </dgm:pt>
    <dgm:pt modelId="{7D52E59E-5BC2-48CD-BA32-754D3CF24260}" type="parTrans" cxnId="{A2F05221-8CC0-41D7-BD16-83F36D11458D}">
      <dgm:prSet/>
      <dgm:spPr/>
      <dgm:t>
        <a:bodyPr/>
        <a:lstStyle/>
        <a:p>
          <a:endParaRPr lang="pl-PL"/>
        </a:p>
      </dgm:t>
    </dgm:pt>
    <dgm:pt modelId="{B27E00D1-974B-46CF-B0BF-8647ACF5814D}" type="sibTrans" cxnId="{A2F05221-8CC0-41D7-BD16-83F36D11458D}">
      <dgm:prSet/>
      <dgm:spPr/>
      <dgm:t>
        <a:bodyPr/>
        <a:lstStyle/>
        <a:p>
          <a:endParaRPr lang="pl-PL"/>
        </a:p>
      </dgm:t>
    </dgm:pt>
    <dgm:pt modelId="{FC1502CE-D379-419D-AAC1-896E919F831B}">
      <dgm:prSet phldrT="[Tekst]" phldr="1"/>
      <dgm:spPr/>
      <dgm:t>
        <a:bodyPr/>
        <a:lstStyle/>
        <a:p>
          <a:endParaRPr lang="pl-PL" dirty="0">
            <a:noFill/>
          </a:endParaRPr>
        </a:p>
      </dgm:t>
    </dgm:pt>
    <dgm:pt modelId="{5677AC50-0ADF-4834-8F64-52A8F52B2FC1}" type="parTrans" cxnId="{F10FC79D-9A1B-4DE0-B4DE-08525674D01B}">
      <dgm:prSet/>
      <dgm:spPr/>
      <dgm:t>
        <a:bodyPr/>
        <a:lstStyle/>
        <a:p>
          <a:endParaRPr lang="pl-PL"/>
        </a:p>
      </dgm:t>
    </dgm:pt>
    <dgm:pt modelId="{F3FD0279-D380-427E-B0B2-E7D4534DE38C}" type="sibTrans" cxnId="{F10FC79D-9A1B-4DE0-B4DE-08525674D01B}">
      <dgm:prSet/>
      <dgm:spPr/>
      <dgm:t>
        <a:bodyPr/>
        <a:lstStyle/>
        <a:p>
          <a:endParaRPr lang="pl-PL"/>
        </a:p>
      </dgm:t>
    </dgm:pt>
    <dgm:pt modelId="{9B9C050A-3657-4950-9633-61DF3CA9A1B8}" type="pres">
      <dgm:prSet presAssocID="{F6373830-6CA7-49DC-8790-4355A0FD3373}" presName="Name0" presStyleCnt="0">
        <dgm:presLayoutVars>
          <dgm:dir/>
          <dgm:animLvl val="lvl"/>
          <dgm:resizeHandles val="exact"/>
        </dgm:presLayoutVars>
      </dgm:prSet>
      <dgm:spPr/>
    </dgm:pt>
    <dgm:pt modelId="{45B842F1-C85C-453C-A34D-201256CC895D}" type="pres">
      <dgm:prSet presAssocID="{F6373830-6CA7-49DC-8790-4355A0FD3373}" presName="dummy" presStyleCnt="0"/>
      <dgm:spPr/>
    </dgm:pt>
    <dgm:pt modelId="{97E5414A-88C5-41B9-8424-8B3E182A181A}" type="pres">
      <dgm:prSet presAssocID="{F6373830-6CA7-49DC-8790-4355A0FD3373}" presName="linH" presStyleCnt="0"/>
      <dgm:spPr/>
    </dgm:pt>
    <dgm:pt modelId="{E27F1F4F-9943-492F-BF5C-2C2D1872F16C}" type="pres">
      <dgm:prSet presAssocID="{F6373830-6CA7-49DC-8790-4355A0FD3373}" presName="padding1" presStyleCnt="0"/>
      <dgm:spPr/>
    </dgm:pt>
    <dgm:pt modelId="{54DC8ACD-7814-4C9B-AAD0-D2696474EEA0}" type="pres">
      <dgm:prSet presAssocID="{1F506B9E-FDC9-47AF-98E0-6EAF7D2B62E7}" presName="linV" presStyleCnt="0"/>
      <dgm:spPr/>
    </dgm:pt>
    <dgm:pt modelId="{BA6E271B-89A3-4C1A-8F1A-8449755883C9}" type="pres">
      <dgm:prSet presAssocID="{1F506B9E-FDC9-47AF-98E0-6EAF7D2B62E7}" presName="spVertical1" presStyleCnt="0"/>
      <dgm:spPr/>
    </dgm:pt>
    <dgm:pt modelId="{68F4190F-C5CC-4A86-B5D9-CA7FDC267AFB}" type="pres">
      <dgm:prSet presAssocID="{1F506B9E-FDC9-47AF-98E0-6EAF7D2B62E7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D54923-A1CA-4FEF-A22D-47BD6684647E}" type="pres">
      <dgm:prSet presAssocID="{1F506B9E-FDC9-47AF-98E0-6EAF7D2B62E7}" presName="spVertical2" presStyleCnt="0"/>
      <dgm:spPr/>
    </dgm:pt>
    <dgm:pt modelId="{CBF0AE1F-8DA7-4479-B40C-8E2E68A59C7E}" type="pres">
      <dgm:prSet presAssocID="{1F506B9E-FDC9-47AF-98E0-6EAF7D2B62E7}" presName="spVertical3" presStyleCnt="0"/>
      <dgm:spPr/>
    </dgm:pt>
    <dgm:pt modelId="{F142AB28-145C-4C51-93F4-FEB67278F156}" type="pres">
      <dgm:prSet presAssocID="{677A99D9-74C9-4D8B-9D3F-5BC29A438505}" presName="space" presStyleCnt="0"/>
      <dgm:spPr/>
    </dgm:pt>
    <dgm:pt modelId="{C71BF8DE-4CBE-41E7-8336-802E87E973B4}" type="pres">
      <dgm:prSet presAssocID="{C66DBC29-1C0A-4B91-93CD-E8119C26A505}" presName="linV" presStyleCnt="0"/>
      <dgm:spPr/>
    </dgm:pt>
    <dgm:pt modelId="{B77A85EE-05B7-4672-8276-5D203DE1EB3F}" type="pres">
      <dgm:prSet presAssocID="{C66DBC29-1C0A-4B91-93CD-E8119C26A505}" presName="spVertical1" presStyleCnt="0"/>
      <dgm:spPr/>
    </dgm:pt>
    <dgm:pt modelId="{CEF7528A-0BF7-4594-AB58-FFF81BCBE4DF}" type="pres">
      <dgm:prSet presAssocID="{C66DBC29-1C0A-4B91-93CD-E8119C26A505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21E6A8-1556-4657-91A4-B51B948C8CB6}" type="pres">
      <dgm:prSet presAssocID="{C66DBC29-1C0A-4B91-93CD-E8119C26A505}" presName="spVertical2" presStyleCnt="0"/>
      <dgm:spPr/>
    </dgm:pt>
    <dgm:pt modelId="{90A0B0ED-11BC-4059-9A7B-5BDE93B048B1}" type="pres">
      <dgm:prSet presAssocID="{C66DBC29-1C0A-4B91-93CD-E8119C26A505}" presName="spVertical3" presStyleCnt="0"/>
      <dgm:spPr/>
    </dgm:pt>
    <dgm:pt modelId="{97582AA7-6454-4735-890B-3FAC06F5C3B0}" type="pres">
      <dgm:prSet presAssocID="{B27E00D1-974B-46CF-B0BF-8647ACF5814D}" presName="space" presStyleCnt="0"/>
      <dgm:spPr/>
    </dgm:pt>
    <dgm:pt modelId="{3A0BFFC0-88FC-4864-868B-D9454E5F4D2F}" type="pres">
      <dgm:prSet presAssocID="{FC1502CE-D379-419D-AAC1-896E919F831B}" presName="linV" presStyleCnt="0"/>
      <dgm:spPr/>
    </dgm:pt>
    <dgm:pt modelId="{F6B9198C-205E-4C32-B0E7-E9C99FDB39FC}" type="pres">
      <dgm:prSet presAssocID="{FC1502CE-D379-419D-AAC1-896E919F831B}" presName="spVertical1" presStyleCnt="0"/>
      <dgm:spPr/>
    </dgm:pt>
    <dgm:pt modelId="{184D38A8-752B-4B35-85AC-C0AAB1DD5DB9}" type="pres">
      <dgm:prSet presAssocID="{FC1502CE-D379-419D-AAC1-896E919F831B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6182DD-33C7-4ADF-83B4-D43B3ADAC27D}" type="pres">
      <dgm:prSet presAssocID="{FC1502CE-D379-419D-AAC1-896E919F831B}" presName="spVertical2" presStyleCnt="0"/>
      <dgm:spPr/>
    </dgm:pt>
    <dgm:pt modelId="{86BEB657-6512-4C58-88E8-B60DB83E1A2B}" type="pres">
      <dgm:prSet presAssocID="{FC1502CE-D379-419D-AAC1-896E919F831B}" presName="spVertical3" presStyleCnt="0"/>
      <dgm:spPr/>
    </dgm:pt>
    <dgm:pt modelId="{822A37F1-6440-4C85-91E2-1BBC579467E1}" type="pres">
      <dgm:prSet presAssocID="{F6373830-6CA7-49DC-8790-4355A0FD3373}" presName="padding2" presStyleCnt="0"/>
      <dgm:spPr/>
    </dgm:pt>
    <dgm:pt modelId="{E237F491-3E5D-443C-87E5-6D3F617080A6}" type="pres">
      <dgm:prSet presAssocID="{F6373830-6CA7-49DC-8790-4355A0FD3373}" presName="negArrow" presStyleCnt="0"/>
      <dgm:spPr/>
    </dgm:pt>
    <dgm:pt modelId="{7900398B-303F-410C-BBAA-9C7ABF35AEFC}" type="pres">
      <dgm:prSet presAssocID="{F6373830-6CA7-49DC-8790-4355A0FD3373}" presName="backgroundArrow" presStyleLbl="node1" presStyleIdx="0" presStyleCnt="1" custLinFactNeighborX="2972" custLinFactNeighborY="-346"/>
      <dgm:spPr/>
    </dgm:pt>
  </dgm:ptLst>
  <dgm:cxnLst>
    <dgm:cxn modelId="{A2F05221-8CC0-41D7-BD16-83F36D11458D}" srcId="{F6373830-6CA7-49DC-8790-4355A0FD3373}" destId="{C66DBC29-1C0A-4B91-93CD-E8119C26A505}" srcOrd="1" destOrd="0" parTransId="{7D52E59E-5BC2-48CD-BA32-754D3CF24260}" sibTransId="{B27E00D1-974B-46CF-B0BF-8647ACF5814D}"/>
    <dgm:cxn modelId="{B02B7E4C-559E-49CC-B316-2DF0D7ED9A06}" type="presOf" srcId="{1F506B9E-FDC9-47AF-98E0-6EAF7D2B62E7}" destId="{68F4190F-C5CC-4A86-B5D9-CA7FDC267AFB}" srcOrd="0" destOrd="0" presId="urn:microsoft.com/office/officeart/2005/8/layout/hProcess3"/>
    <dgm:cxn modelId="{601DF62E-4F71-4334-97DF-53DC21189630}" type="presOf" srcId="{F6373830-6CA7-49DC-8790-4355A0FD3373}" destId="{9B9C050A-3657-4950-9633-61DF3CA9A1B8}" srcOrd="0" destOrd="0" presId="urn:microsoft.com/office/officeart/2005/8/layout/hProcess3"/>
    <dgm:cxn modelId="{83AF83A2-34E9-45D4-B3C9-CA5DEE228DE0}" type="presOf" srcId="{FC1502CE-D379-419D-AAC1-896E919F831B}" destId="{184D38A8-752B-4B35-85AC-C0AAB1DD5DB9}" srcOrd="0" destOrd="0" presId="urn:microsoft.com/office/officeart/2005/8/layout/hProcess3"/>
    <dgm:cxn modelId="{195F2055-BCC8-43A9-AA7A-7C212EDE9305}" type="presOf" srcId="{C66DBC29-1C0A-4B91-93CD-E8119C26A505}" destId="{CEF7528A-0BF7-4594-AB58-FFF81BCBE4DF}" srcOrd="0" destOrd="0" presId="urn:microsoft.com/office/officeart/2005/8/layout/hProcess3"/>
    <dgm:cxn modelId="{A822B564-9E85-4D73-8087-2231B4CAAD07}" srcId="{F6373830-6CA7-49DC-8790-4355A0FD3373}" destId="{1F506B9E-FDC9-47AF-98E0-6EAF7D2B62E7}" srcOrd="0" destOrd="0" parTransId="{A28D2779-A94D-4571-8895-2A7671E6BE85}" sibTransId="{677A99D9-74C9-4D8B-9D3F-5BC29A438505}"/>
    <dgm:cxn modelId="{F10FC79D-9A1B-4DE0-B4DE-08525674D01B}" srcId="{F6373830-6CA7-49DC-8790-4355A0FD3373}" destId="{FC1502CE-D379-419D-AAC1-896E919F831B}" srcOrd="2" destOrd="0" parTransId="{5677AC50-0ADF-4834-8F64-52A8F52B2FC1}" sibTransId="{F3FD0279-D380-427E-B0B2-E7D4534DE38C}"/>
    <dgm:cxn modelId="{7FBE620C-0FE9-4417-820A-7B404E084253}" type="presParOf" srcId="{9B9C050A-3657-4950-9633-61DF3CA9A1B8}" destId="{45B842F1-C85C-453C-A34D-201256CC895D}" srcOrd="0" destOrd="0" presId="urn:microsoft.com/office/officeart/2005/8/layout/hProcess3"/>
    <dgm:cxn modelId="{402C4993-B3DA-46B2-8F76-E731C725575B}" type="presParOf" srcId="{9B9C050A-3657-4950-9633-61DF3CA9A1B8}" destId="{97E5414A-88C5-41B9-8424-8B3E182A181A}" srcOrd="1" destOrd="0" presId="urn:microsoft.com/office/officeart/2005/8/layout/hProcess3"/>
    <dgm:cxn modelId="{AB5407FD-863D-4A17-BA2B-6B3EBA8E9A59}" type="presParOf" srcId="{97E5414A-88C5-41B9-8424-8B3E182A181A}" destId="{E27F1F4F-9943-492F-BF5C-2C2D1872F16C}" srcOrd="0" destOrd="0" presId="urn:microsoft.com/office/officeart/2005/8/layout/hProcess3"/>
    <dgm:cxn modelId="{F66BEB15-7544-4D6B-A97A-3D900BEECC8F}" type="presParOf" srcId="{97E5414A-88C5-41B9-8424-8B3E182A181A}" destId="{54DC8ACD-7814-4C9B-AAD0-D2696474EEA0}" srcOrd="1" destOrd="0" presId="urn:microsoft.com/office/officeart/2005/8/layout/hProcess3"/>
    <dgm:cxn modelId="{8E6500C7-850E-4370-A643-9F563FBFF5E8}" type="presParOf" srcId="{54DC8ACD-7814-4C9B-AAD0-D2696474EEA0}" destId="{BA6E271B-89A3-4C1A-8F1A-8449755883C9}" srcOrd="0" destOrd="0" presId="urn:microsoft.com/office/officeart/2005/8/layout/hProcess3"/>
    <dgm:cxn modelId="{193FE996-1F38-4933-9F5D-9073A1EA0E7C}" type="presParOf" srcId="{54DC8ACD-7814-4C9B-AAD0-D2696474EEA0}" destId="{68F4190F-C5CC-4A86-B5D9-CA7FDC267AFB}" srcOrd="1" destOrd="0" presId="urn:microsoft.com/office/officeart/2005/8/layout/hProcess3"/>
    <dgm:cxn modelId="{0020E625-C7EB-4926-8E5C-ED7D4BB620F2}" type="presParOf" srcId="{54DC8ACD-7814-4C9B-AAD0-D2696474EEA0}" destId="{54D54923-A1CA-4FEF-A22D-47BD6684647E}" srcOrd="2" destOrd="0" presId="urn:microsoft.com/office/officeart/2005/8/layout/hProcess3"/>
    <dgm:cxn modelId="{3D946A34-B666-4A67-AF57-3DD88C296BDC}" type="presParOf" srcId="{54DC8ACD-7814-4C9B-AAD0-D2696474EEA0}" destId="{CBF0AE1F-8DA7-4479-B40C-8E2E68A59C7E}" srcOrd="3" destOrd="0" presId="urn:microsoft.com/office/officeart/2005/8/layout/hProcess3"/>
    <dgm:cxn modelId="{C53644E2-1960-46E2-B848-8CAB96C18D9C}" type="presParOf" srcId="{97E5414A-88C5-41B9-8424-8B3E182A181A}" destId="{F142AB28-145C-4C51-93F4-FEB67278F156}" srcOrd="2" destOrd="0" presId="urn:microsoft.com/office/officeart/2005/8/layout/hProcess3"/>
    <dgm:cxn modelId="{097FDA64-67A1-4ED8-B1DF-FB88B6C08562}" type="presParOf" srcId="{97E5414A-88C5-41B9-8424-8B3E182A181A}" destId="{C71BF8DE-4CBE-41E7-8336-802E87E973B4}" srcOrd="3" destOrd="0" presId="urn:microsoft.com/office/officeart/2005/8/layout/hProcess3"/>
    <dgm:cxn modelId="{8ACE1352-EF69-4005-9461-1E8676E78C89}" type="presParOf" srcId="{C71BF8DE-4CBE-41E7-8336-802E87E973B4}" destId="{B77A85EE-05B7-4672-8276-5D203DE1EB3F}" srcOrd="0" destOrd="0" presId="urn:microsoft.com/office/officeart/2005/8/layout/hProcess3"/>
    <dgm:cxn modelId="{3D8A88EE-8EAD-444E-B765-BD99FDA96346}" type="presParOf" srcId="{C71BF8DE-4CBE-41E7-8336-802E87E973B4}" destId="{CEF7528A-0BF7-4594-AB58-FFF81BCBE4DF}" srcOrd="1" destOrd="0" presId="urn:microsoft.com/office/officeart/2005/8/layout/hProcess3"/>
    <dgm:cxn modelId="{6CB6A481-9176-4AA1-937B-95CF56611831}" type="presParOf" srcId="{C71BF8DE-4CBE-41E7-8336-802E87E973B4}" destId="{CF21E6A8-1556-4657-91A4-B51B948C8CB6}" srcOrd="2" destOrd="0" presId="urn:microsoft.com/office/officeart/2005/8/layout/hProcess3"/>
    <dgm:cxn modelId="{0DC4A5C5-503C-4908-A61C-3DE6D2DB35F9}" type="presParOf" srcId="{C71BF8DE-4CBE-41E7-8336-802E87E973B4}" destId="{90A0B0ED-11BC-4059-9A7B-5BDE93B048B1}" srcOrd="3" destOrd="0" presId="urn:microsoft.com/office/officeart/2005/8/layout/hProcess3"/>
    <dgm:cxn modelId="{27E33703-FF60-4177-A01D-A8DFF5063958}" type="presParOf" srcId="{97E5414A-88C5-41B9-8424-8B3E182A181A}" destId="{97582AA7-6454-4735-890B-3FAC06F5C3B0}" srcOrd="4" destOrd="0" presId="urn:microsoft.com/office/officeart/2005/8/layout/hProcess3"/>
    <dgm:cxn modelId="{E16D4660-AD1E-4613-8486-AEEA70BA922C}" type="presParOf" srcId="{97E5414A-88C5-41B9-8424-8B3E182A181A}" destId="{3A0BFFC0-88FC-4864-868B-D9454E5F4D2F}" srcOrd="5" destOrd="0" presId="urn:microsoft.com/office/officeart/2005/8/layout/hProcess3"/>
    <dgm:cxn modelId="{56BDFB01-E3A7-441E-9C01-F6951EA59139}" type="presParOf" srcId="{3A0BFFC0-88FC-4864-868B-D9454E5F4D2F}" destId="{F6B9198C-205E-4C32-B0E7-E9C99FDB39FC}" srcOrd="0" destOrd="0" presId="urn:microsoft.com/office/officeart/2005/8/layout/hProcess3"/>
    <dgm:cxn modelId="{2D9A4297-BE3E-45E0-93C2-0BFA075495FB}" type="presParOf" srcId="{3A0BFFC0-88FC-4864-868B-D9454E5F4D2F}" destId="{184D38A8-752B-4B35-85AC-C0AAB1DD5DB9}" srcOrd="1" destOrd="0" presId="urn:microsoft.com/office/officeart/2005/8/layout/hProcess3"/>
    <dgm:cxn modelId="{0AAAAF5A-6527-4408-A5D9-5440B64319C5}" type="presParOf" srcId="{3A0BFFC0-88FC-4864-868B-D9454E5F4D2F}" destId="{AC6182DD-33C7-4ADF-83B4-D43B3ADAC27D}" srcOrd="2" destOrd="0" presId="urn:microsoft.com/office/officeart/2005/8/layout/hProcess3"/>
    <dgm:cxn modelId="{06582FAE-97E3-44DF-A030-2C9D8BBB81E8}" type="presParOf" srcId="{3A0BFFC0-88FC-4864-868B-D9454E5F4D2F}" destId="{86BEB657-6512-4C58-88E8-B60DB83E1A2B}" srcOrd="3" destOrd="0" presId="urn:microsoft.com/office/officeart/2005/8/layout/hProcess3"/>
    <dgm:cxn modelId="{236EF59A-2CD4-476D-B98E-A8F91DF11DB6}" type="presParOf" srcId="{97E5414A-88C5-41B9-8424-8B3E182A181A}" destId="{822A37F1-6440-4C85-91E2-1BBC579467E1}" srcOrd="6" destOrd="0" presId="urn:microsoft.com/office/officeart/2005/8/layout/hProcess3"/>
    <dgm:cxn modelId="{8FDCA1D5-0E41-4B74-B453-1D76D27427D0}" type="presParOf" srcId="{97E5414A-88C5-41B9-8424-8B3E182A181A}" destId="{E237F491-3E5D-443C-87E5-6D3F617080A6}" srcOrd="7" destOrd="0" presId="urn:microsoft.com/office/officeart/2005/8/layout/hProcess3"/>
    <dgm:cxn modelId="{0A9F02F9-E7BD-495E-88FF-9C3BF8DDED06}" type="presParOf" srcId="{97E5414A-88C5-41B9-8424-8B3E182A181A}" destId="{7900398B-303F-410C-BBAA-9C7ABF35AEF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D2B1A-12C0-4D9D-B133-DC8382F97FB9}">
      <dsp:nvSpPr>
        <dsp:cNvPr id="0" name=""/>
        <dsp:cNvSpPr/>
      </dsp:nvSpPr>
      <dsp:spPr>
        <a:xfrm>
          <a:off x="482316" y="31"/>
          <a:ext cx="9480778" cy="12434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000" b="1" kern="1200" dirty="0" smtClean="0"/>
            <a:t>Dochody      1.814.741.419,06</a:t>
          </a:r>
          <a:endParaRPr lang="pl-PL" sz="5000" b="1" kern="1200" dirty="0"/>
        </a:p>
      </dsp:txBody>
      <dsp:txXfrm>
        <a:off x="543018" y="60733"/>
        <a:ext cx="9359374" cy="1122089"/>
      </dsp:txXfrm>
    </dsp:sp>
    <dsp:sp modelId="{B030B7AF-3DA3-4ACD-9674-6CD9ABA1B639}">
      <dsp:nvSpPr>
        <dsp:cNvPr id="0" name=""/>
        <dsp:cNvSpPr/>
      </dsp:nvSpPr>
      <dsp:spPr>
        <a:xfrm>
          <a:off x="482316" y="1305698"/>
          <a:ext cx="9480778" cy="1243493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000" b="1" kern="1200" dirty="0" smtClean="0"/>
            <a:t>Wydatki       1.640.704.247,45</a:t>
          </a:r>
          <a:endParaRPr lang="pl-PL" sz="5000" b="1" kern="1200" dirty="0"/>
        </a:p>
      </dsp:txBody>
      <dsp:txXfrm>
        <a:off x="543018" y="1366400"/>
        <a:ext cx="9359374" cy="1122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0398B-303F-410C-BBAA-9C7ABF35AEFC}">
      <dsp:nvSpPr>
        <dsp:cNvPr id="0" name=""/>
        <dsp:cNvSpPr/>
      </dsp:nvSpPr>
      <dsp:spPr>
        <a:xfrm>
          <a:off x="0" y="0"/>
          <a:ext cx="1852819" cy="864000"/>
        </a:xfrm>
        <a:prstGeom prst="right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D38A8-752B-4B35-85AC-C0AAB1DD5DB9}">
      <dsp:nvSpPr>
        <dsp:cNvPr id="0" name=""/>
        <dsp:cNvSpPr/>
      </dsp:nvSpPr>
      <dsp:spPr>
        <a:xfrm>
          <a:off x="1221069" y="217516"/>
          <a:ext cx="446467" cy="432000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>
            <a:noFill/>
          </a:endParaRPr>
        </a:p>
      </dsp:txBody>
      <dsp:txXfrm>
        <a:off x="1221069" y="217516"/>
        <a:ext cx="446467" cy="432000"/>
      </dsp:txXfrm>
    </dsp:sp>
    <dsp:sp modelId="{CEF7528A-0BF7-4594-AB58-FFF81BCBE4DF}">
      <dsp:nvSpPr>
        <dsp:cNvPr id="0" name=""/>
        <dsp:cNvSpPr/>
      </dsp:nvSpPr>
      <dsp:spPr>
        <a:xfrm>
          <a:off x="685307" y="217516"/>
          <a:ext cx="446467" cy="432000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>
            <a:noFill/>
          </a:endParaRPr>
        </a:p>
      </dsp:txBody>
      <dsp:txXfrm>
        <a:off x="685307" y="217516"/>
        <a:ext cx="446467" cy="432000"/>
      </dsp:txXfrm>
    </dsp:sp>
    <dsp:sp modelId="{68F4190F-C5CC-4A86-B5D9-CA7FDC267AFB}">
      <dsp:nvSpPr>
        <dsp:cNvPr id="0" name=""/>
        <dsp:cNvSpPr/>
      </dsp:nvSpPr>
      <dsp:spPr>
        <a:xfrm>
          <a:off x="149546" y="217516"/>
          <a:ext cx="446467" cy="432000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>
            <a:noFill/>
          </a:endParaRPr>
        </a:p>
      </dsp:txBody>
      <dsp:txXfrm>
        <a:off x="149546" y="217516"/>
        <a:ext cx="446467" cy="43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0C5F0-381A-4B5E-9151-F8982E43AFA5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3FF04-63DF-4075-9178-E4B3CE8624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216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28BE7-1846-48B5-9219-E1D7A7B74C63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251A5-E9D2-45EC-9866-3F0462B5DA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1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6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09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02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09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63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64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5961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32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89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235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09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3F68B9A-4C3F-4D4F-BB89-E6BE50E3B3C8}" type="datetimeFigureOut">
              <a:rPr lang="pl-PL" smtClean="0"/>
              <a:t>27.05.2021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5DC06405-1F05-4A23-AA22-392BAC9DD015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45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png"/><Relationship Id="rId4" Type="http://schemas.openxmlformats.org/officeDocument/2006/relationships/diagramData" Target="../diagrams/data2.xml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dirty="0" smtClean="0"/>
              <a:t>Poznań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+mj-lt"/>
              </a:rPr>
              <a:t>Maj 2021 </a:t>
            </a:r>
            <a:endParaRPr lang="pl-PL" sz="36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258165"/>
            <a:ext cx="854108" cy="996460"/>
          </a:xfrm>
          <a:prstGeom prst="rect">
            <a:avLst/>
          </a:prstGeom>
        </p:spPr>
      </p:pic>
      <p:sp>
        <p:nvSpPr>
          <p:cNvPr id="12" name="Tytuł 7"/>
          <p:cNvSpPr txBox="1">
            <a:spLocks/>
          </p:cNvSpPr>
          <p:nvPr/>
        </p:nvSpPr>
        <p:spPr>
          <a:xfrm>
            <a:off x="1906292" y="1501367"/>
            <a:ext cx="9748433" cy="263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l-PL" sz="4100" b="1" dirty="0" smtClean="0">
                <a:solidFill>
                  <a:schemeClr val="bg1"/>
                </a:solidFill>
              </a:rPr>
              <a:t>Sprawozdanie z wykonania budżetu </a:t>
            </a:r>
          </a:p>
          <a:p>
            <a:pPr algn="l">
              <a:lnSpc>
                <a:spcPct val="120000"/>
              </a:lnSpc>
            </a:pPr>
            <a:r>
              <a:rPr lang="pl-PL" sz="4100" b="1" dirty="0" smtClean="0">
                <a:solidFill>
                  <a:schemeClr val="bg1"/>
                </a:solidFill>
              </a:rPr>
              <a:t>województwa wielkopolskiego za 2020 rok</a:t>
            </a:r>
            <a:endParaRPr lang="pl-PL" sz="4100" dirty="0" smtClean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endParaRPr lang="pl-PL" sz="2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pl-PL" sz="2800" dirty="0" smtClean="0">
                <a:solidFill>
                  <a:schemeClr val="bg1"/>
                </a:solidFill>
              </a:rPr>
              <a:t> 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4" descr="Podobny obraz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711" y="3211973"/>
            <a:ext cx="1279829" cy="88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dobny obraz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4" y="3726658"/>
            <a:ext cx="1177266" cy="11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99" y="4315291"/>
            <a:ext cx="1003252" cy="699411"/>
          </a:xfrm>
          <a:prstGeom prst="rect">
            <a:avLst/>
          </a:prstGeom>
        </p:spPr>
      </p:pic>
      <p:pic>
        <p:nvPicPr>
          <p:cNvPr id="15" name="Picture 6" descr="Podob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9" y="2729153"/>
            <a:ext cx="1217161" cy="9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odobny obraz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5" y="5001383"/>
            <a:ext cx="1000004" cy="10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le tekstowe 17"/>
          <p:cNvSpPr txBox="1"/>
          <p:nvPr/>
        </p:nvSpPr>
        <p:spPr>
          <a:xfrm>
            <a:off x="1788149" y="794819"/>
            <a:ext cx="8948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Wydatki majątkowe w ważniejszych działach budżetu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     (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 mln zł)</a:t>
            </a:r>
          </a:p>
        </p:txBody>
      </p:sp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70394"/>
              </p:ext>
            </p:extLst>
          </p:nvPr>
        </p:nvGraphicFramePr>
        <p:xfrm>
          <a:off x="1776760" y="1968900"/>
          <a:ext cx="8971471" cy="3372930"/>
        </p:xfrm>
        <a:graphic>
          <a:graphicData uri="http://schemas.openxmlformats.org/drawingml/2006/table">
            <a:tbl>
              <a:tblPr/>
              <a:tblGrid>
                <a:gridCol w="5756694">
                  <a:extLst>
                    <a:ext uri="{9D8B030D-6E8A-4147-A177-3AD203B41FA5}">
                      <a16:colId xmlns:a16="http://schemas.microsoft.com/office/drawing/2014/main" val="3222996585"/>
                    </a:ext>
                  </a:extLst>
                </a:gridCol>
                <a:gridCol w="1551317">
                  <a:extLst>
                    <a:ext uri="{9D8B030D-6E8A-4147-A177-3AD203B41FA5}">
                      <a16:colId xmlns:a16="http://schemas.microsoft.com/office/drawing/2014/main" val="915791222"/>
                    </a:ext>
                  </a:extLst>
                </a:gridCol>
                <a:gridCol w="1663460">
                  <a:extLst>
                    <a:ext uri="{9D8B030D-6E8A-4147-A177-3AD203B41FA5}">
                      <a16:colId xmlns:a16="http://schemas.microsoft.com/office/drawing/2014/main" val="4102569191"/>
                    </a:ext>
                  </a:extLst>
                </a:gridCol>
              </a:tblGrid>
              <a:tr h="658380">
                <a:tc>
                  <a:txBody>
                    <a:bodyPr/>
                    <a:lstStyle/>
                    <a:p>
                      <a:pPr algn="ctr" fontAlgn="ctr"/>
                      <a:endParaRPr lang="pl-PL" sz="1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Kwota</a:t>
                      </a:r>
                      <a:endParaRPr lang="pl-PL" sz="17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ilość przedsięwzięć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009338"/>
                  </a:ext>
                </a:extLst>
              </a:tr>
              <a:tr h="452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WYDATKI </a:t>
                      </a:r>
                      <a:r>
                        <a:rPr lang="pl-PL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MAJĄTKOWE </a:t>
                      </a:r>
                      <a:r>
                        <a:rPr lang="pl-PL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OGÓŁEM, w tym: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673,2</a:t>
                      </a:r>
                      <a:endParaRPr lang="pl-PL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102</a:t>
                      </a:r>
                      <a:endParaRPr lang="pl-PL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46061"/>
                  </a:ext>
                </a:extLst>
              </a:tr>
              <a:tr h="452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Ochrona zdrowia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234,2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563980"/>
                  </a:ext>
                </a:extLst>
              </a:tr>
              <a:tr h="452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Drogi</a:t>
                      </a:r>
                      <a:r>
                        <a:rPr lang="pl-PL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publiczne wojewódzkie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161,8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682245"/>
                  </a:ext>
                </a:extLst>
              </a:tr>
              <a:tr h="452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Krajowe pasażerskie przewozy kolejowe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127,7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4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237623"/>
                  </a:ext>
                </a:extLst>
              </a:tr>
              <a:tr h="452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Kultura i ochrona dziedzictwa narodowego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38,6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674317"/>
                  </a:ext>
                </a:extLst>
              </a:tr>
              <a:tr h="4524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Oświata i wychowanie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35,0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8</a:t>
                      </a:r>
                      <a:endParaRPr lang="pl-PL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79717"/>
                  </a:ext>
                </a:extLst>
              </a:tr>
            </a:tbl>
          </a:graphicData>
        </a:graphic>
      </p:graphicFrame>
      <p:sp>
        <p:nvSpPr>
          <p:cNvPr id="17" name="pole tekstowe 16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Łącznik prosty 19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446010" y="768232"/>
            <a:ext cx="969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Krajowe pasażerskie przewozy kolejowe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51" y="4562689"/>
            <a:ext cx="2634118" cy="180791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40" y="1321859"/>
            <a:ext cx="1415615" cy="1141625"/>
          </a:xfrm>
          <a:prstGeom prst="rect">
            <a:avLst/>
          </a:prstGeom>
        </p:spPr>
      </p:pic>
      <p:pic>
        <p:nvPicPr>
          <p:cNvPr id="16" name="Picture 8" descr="Strona Główna - Koleje Wielkopolsk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5" y="2559608"/>
            <a:ext cx="1910584" cy="47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Bus, tramwaj, kole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0" y="3129580"/>
            <a:ext cx="2510139" cy="9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le tekstowe 17"/>
          <p:cNvSpPr txBox="1"/>
          <p:nvPr/>
        </p:nvSpPr>
        <p:spPr>
          <a:xfrm>
            <a:off x="3913051" y="1499715"/>
            <a:ext cx="72270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Wydatki bieżące</a:t>
            </a:r>
            <a:r>
              <a:rPr lang="pl-PL" i="1" dirty="0" smtClean="0">
                <a:latin typeface="Century Gothic" panose="020B0502020202020204" pitchFamily="34" charset="0"/>
              </a:rPr>
              <a:t>						</a:t>
            </a:r>
            <a:r>
              <a:rPr lang="pl-PL" b="1" i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256,0 mln zł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pl-PL" i="1" dirty="0" smtClean="0">
                <a:latin typeface="Century Gothic" panose="020B0502020202020204" pitchFamily="34" charset="0"/>
              </a:rPr>
              <a:t>w tym dotacje: 						</a:t>
            </a:r>
            <a:r>
              <a:rPr lang="pl-PL" b="1" i="1" dirty="0" smtClean="0">
                <a:latin typeface="Century Gothic" panose="020B0502020202020204" pitchFamily="34" charset="0"/>
              </a:rPr>
              <a:t>225,2 mln zł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i="1" dirty="0" smtClean="0">
                <a:latin typeface="Century Gothic" panose="020B0502020202020204" pitchFamily="34" charset="0"/>
              </a:rPr>
              <a:t>POLREGIO 						117,4 mln zł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i="1" dirty="0" smtClean="0">
                <a:latin typeface="Century Gothic" panose="020B0502020202020204" pitchFamily="34" charset="0"/>
              </a:rPr>
              <a:t>Koleje Wielkopolskie 				  95,0 mln zł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i="1" dirty="0" smtClean="0">
                <a:latin typeface="Century Gothic" panose="020B0502020202020204" pitchFamily="34" charset="0"/>
              </a:rPr>
              <a:t>PKM 								  11,8 mln zł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913051" y="4797234"/>
            <a:ext cx="7227086" cy="128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i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Wydatki majątkowe</a:t>
            </a:r>
            <a:r>
              <a:rPr lang="pl-PL" i="1" dirty="0">
                <a:latin typeface="Century Gothic" panose="020B0502020202020204" pitchFamily="34" charset="0"/>
              </a:rPr>
              <a:t>	</a:t>
            </a:r>
            <a:r>
              <a:rPr lang="pl-PL" i="1" dirty="0" smtClean="0">
                <a:latin typeface="Century Gothic" panose="020B0502020202020204" pitchFamily="34" charset="0"/>
              </a:rPr>
              <a:t>				</a:t>
            </a:r>
            <a:r>
              <a:rPr lang="pl-PL" b="1" i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127,7 mln zł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pl-PL" i="1" dirty="0" smtClean="0">
                <a:latin typeface="Century Gothic" panose="020B0502020202020204" pitchFamily="34" charset="0"/>
              </a:rPr>
              <a:t>w tym: 						</a:t>
            </a:r>
            <a:endParaRPr lang="pl-PL" b="1" i="1" dirty="0" smtClean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i="1" dirty="0" smtClean="0">
                <a:latin typeface="Century Gothic" panose="020B0502020202020204" pitchFamily="34" charset="0"/>
              </a:rPr>
              <a:t>zakup </a:t>
            </a:r>
            <a:r>
              <a:rPr lang="pl-PL" b="1" i="1" dirty="0" smtClean="0">
                <a:latin typeface="Century Gothic" panose="020B0502020202020204" pitchFamily="34" charset="0"/>
              </a:rPr>
              <a:t>5 sztuk nowych EZT </a:t>
            </a:r>
            <a:r>
              <a:rPr lang="pl-PL" i="1" dirty="0" smtClean="0">
                <a:latin typeface="Century Gothic" panose="020B0502020202020204" pitchFamily="34" charset="0"/>
              </a:rPr>
              <a:t>			122,3 mln zł</a:t>
            </a:r>
          </a:p>
        </p:txBody>
      </p:sp>
      <p:sp>
        <p:nvSpPr>
          <p:cNvPr id="2" name="Strzałka w górę 1"/>
          <p:cNvSpPr/>
          <p:nvPr/>
        </p:nvSpPr>
        <p:spPr>
          <a:xfrm>
            <a:off x="10113263" y="2151172"/>
            <a:ext cx="484632" cy="1390314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0597895" y="2381076"/>
            <a:ext cx="150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Więcej o </a:t>
            </a:r>
          </a:p>
          <a:p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25,1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zł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pl-PL" dirty="0" smtClean="0">
                <a:latin typeface="Century Gothic" panose="020B0502020202020204" pitchFamily="34" charset="0"/>
              </a:rPr>
              <a:t>niż w 2019 r.</a:t>
            </a:r>
          </a:p>
          <a:p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12,6% </a:t>
            </a:r>
            <a:endParaRPr lang="pl-PL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Łącznik prosty 19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4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461884" y="760969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drogi publiczne wojewódzkie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562708" y="1566788"/>
            <a:ext cx="1162929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540000" algn="l"/>
              </a:tabLst>
              <a:defRPr/>
            </a:pPr>
            <a:r>
              <a:rPr lang="pl-P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pl-PL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Wydatki bieżące							  			96,9 mln zł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540000" algn="l"/>
              </a:tabLst>
              <a:defRPr/>
            </a:pPr>
            <a:endParaRPr lang="pl-PL" sz="800" b="1" dirty="0" smtClean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>
              <a:tabLst>
                <a:tab pos="468000" algn="l"/>
                <a:tab pos="540000" algn="l"/>
              </a:tabLst>
              <a:defRPr/>
            </a:pPr>
            <a:r>
              <a:rPr lang="pl-PL" b="1" dirty="0">
                <a:solidFill>
                  <a:schemeClr val="accent1">
                    <a:lumMod val="25000"/>
                  </a:schemeClr>
                </a:solidFill>
                <a:latin typeface="Century Gothic" panose="020B0502020202020204" pitchFamily="34" charset="0"/>
              </a:rPr>
              <a:t>	 </a:t>
            </a:r>
            <a:r>
              <a:rPr lang="pl-PL" dirty="0" smtClean="0">
                <a:latin typeface="Century Gothic" panose="020B0502020202020204" pitchFamily="34" charset="0"/>
              </a:rPr>
              <a:t>w</a:t>
            </a:r>
            <a:r>
              <a:rPr lang="pl-PL" b="1" dirty="0" smtClean="0">
                <a:solidFill>
                  <a:srgbClr val="993300"/>
                </a:solidFill>
                <a:latin typeface="Century Gothic" panose="020B0502020202020204" pitchFamily="34" charset="0"/>
              </a:rPr>
              <a:t> </a:t>
            </a:r>
            <a:r>
              <a:rPr lang="pl-PL" altLang="pl-PL" dirty="0" smtClean="0">
                <a:latin typeface="Century Gothic" panose="020B0502020202020204" pitchFamily="34" charset="0"/>
              </a:rPr>
              <a:t>tym: </a:t>
            </a:r>
            <a:r>
              <a:rPr lang="pl-PL" altLang="pl-PL" b="1" dirty="0" smtClean="0">
                <a:latin typeface="Century Gothic" panose="020B0502020202020204" pitchFamily="34" charset="0"/>
              </a:rPr>
              <a:t>bieżące utrzymanie dróg i mostów </a:t>
            </a:r>
            <a:r>
              <a:rPr lang="pl-PL" altLang="pl-PL" dirty="0" smtClean="0">
                <a:latin typeface="Century Gothic" panose="020B0502020202020204" pitchFamily="34" charset="0"/>
              </a:rPr>
              <a:t/>
            </a:r>
            <a:br>
              <a:rPr lang="pl-PL" altLang="pl-PL" dirty="0" smtClean="0">
                <a:latin typeface="Century Gothic" panose="020B0502020202020204" pitchFamily="34" charset="0"/>
              </a:rPr>
            </a:br>
            <a:r>
              <a:rPr lang="pl-PL" altLang="pl-PL" dirty="0" smtClean="0">
                <a:latin typeface="Century Gothic" panose="020B0502020202020204" pitchFamily="34" charset="0"/>
              </a:rPr>
              <a:t>	 (remonty, roboty utrzymaniowe i interwencyjne)	</a:t>
            </a:r>
            <a:r>
              <a:rPr lang="pl-PL" altLang="pl-PL" dirty="0">
                <a:latin typeface="Century Gothic" panose="020B0502020202020204" pitchFamily="34" charset="0"/>
              </a:rPr>
              <a:t> </a:t>
            </a:r>
            <a:r>
              <a:rPr lang="pl-PL" altLang="pl-PL" dirty="0" smtClean="0">
                <a:latin typeface="Century Gothic" panose="020B0502020202020204" pitchFamily="34" charset="0"/>
              </a:rPr>
              <a:t>          	67,1 mln zł</a:t>
            </a:r>
            <a:endParaRPr lang="pl-PL" dirty="0" smtClean="0">
              <a:latin typeface="Century Gothic" panose="020B0502020202020204" pitchFamily="34" charset="0"/>
            </a:endParaRPr>
          </a:p>
          <a:p>
            <a:pPr>
              <a:tabLst>
                <a:tab pos="540000" algn="l"/>
              </a:tabLst>
              <a:defRPr/>
            </a:pPr>
            <a:endParaRPr lang="pl-PL" b="1" dirty="0" smtClean="0">
              <a:solidFill>
                <a:schemeClr val="accent1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>
              <a:tabLst>
                <a:tab pos="540000" algn="l"/>
              </a:tabLst>
              <a:defRPr/>
            </a:pPr>
            <a:endParaRPr lang="pl-PL" b="1" dirty="0">
              <a:solidFill>
                <a:schemeClr val="accent1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361950">
              <a:buFont typeface="Wingdings" pitchFamily="2" charset="2"/>
              <a:buChar char="Ø"/>
              <a:tabLst>
                <a:tab pos="540000" algn="l"/>
              </a:tabLst>
              <a:defRPr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Wydatki 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majątkowe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					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				161,8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mln 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zł</a:t>
            </a:r>
            <a:endParaRPr lang="pl-PL" sz="2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  <a:tabLst>
                <a:tab pos="468000" algn="l"/>
                <a:tab pos="540000" algn="l"/>
              </a:tabLst>
              <a:defRPr/>
            </a:pPr>
            <a:endParaRPr lang="pl-PL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  <a:tabLst>
                <a:tab pos="468000" algn="l"/>
                <a:tab pos="540000" algn="l"/>
              </a:tabLst>
              <a:defRPr/>
            </a:pPr>
            <a:r>
              <a:rPr lang="pl-PL" b="1" dirty="0" smtClean="0">
                <a:solidFill>
                  <a:schemeClr val="accent1">
                    <a:lumMod val="25000"/>
                  </a:schemeClr>
                </a:solidFill>
                <a:latin typeface="Century Gothic" panose="020B0502020202020204" pitchFamily="34" charset="0"/>
              </a:rPr>
              <a:t> 	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w tym: inwestycje w zakresie budowy i rozbudowy</a:t>
            </a:r>
            <a:endParaRPr lang="pl-PL" b="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dirty="0" smtClean="0">
                <a:latin typeface="Century Gothic" panose="020B0502020202020204" pitchFamily="34" charset="0"/>
              </a:rPr>
              <a:t>Budowa obwodnicy Wronek w ciągu drogi woj. nr 182 i 184  					24,6 mln zł</a:t>
            </a: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dirty="0" smtClean="0">
                <a:latin typeface="Century Gothic" panose="020B0502020202020204" pitchFamily="34" charset="0"/>
              </a:rPr>
              <a:t>Rozbudowa drogi nr 123 (na odc. od skrzyżowania w m. Huta Szklana 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dirty="0">
                <a:latin typeface="Century Gothic" panose="020B0502020202020204" pitchFamily="34" charset="0"/>
              </a:rPr>
              <a:t>	 </a:t>
            </a:r>
            <a:r>
              <a:rPr lang="pl-PL" dirty="0" smtClean="0">
                <a:latin typeface="Century Gothic" panose="020B0502020202020204" pitchFamily="34" charset="0"/>
              </a:rPr>
              <a:t>    do końca obszaru zabudowanego m. Kuźnica Żelichowska)  		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</a:rPr>
              <a:t>   			19,4 mln zł</a:t>
            </a: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dirty="0" smtClean="0">
                <a:latin typeface="Century Gothic" panose="020B0502020202020204" pitchFamily="34" charset="0"/>
              </a:rPr>
              <a:t>Rozbudowa drogi wojewódzkiej nr 305 (od granicy powiatu leszczyńskiego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dirty="0">
                <a:latin typeface="Century Gothic" panose="020B0502020202020204" pitchFamily="34" charset="0"/>
              </a:rPr>
              <a:t>	 </a:t>
            </a:r>
            <a:r>
              <a:rPr lang="pl-PL" dirty="0" smtClean="0">
                <a:latin typeface="Century Gothic" panose="020B0502020202020204" pitchFamily="34" charset="0"/>
              </a:rPr>
              <a:t>    do granicy województwa wielkopolskiego) 									16,0 mln zł	</a:t>
            </a:r>
          </a:p>
        </p:txBody>
      </p:sp>
      <p:pic>
        <p:nvPicPr>
          <p:cNvPr id="22" name="Picture 2" descr="Spychacz, projektowanie i budowa maszyn - Wektory stockowe spychacz  gąsienicowy, obrazy i ilustracje | Depositphotos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344" y="1442170"/>
            <a:ext cx="1775985" cy="13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:Road-substub.svg – Wikipedi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77" y="3090237"/>
            <a:ext cx="1369920" cy="12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461884" y="760969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drogi publiczne wojewódzkie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85078" y="1229352"/>
            <a:ext cx="5650409" cy="84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i="1" dirty="0" smtClean="0">
                <a:latin typeface="Century Gothic" panose="020B0502020202020204" pitchFamily="34" charset="0"/>
              </a:rPr>
              <a:t>DW 242 Wyrzysk-Osiek nad Notecią</a:t>
            </a:r>
          </a:p>
          <a:p>
            <a:pPr marL="271462" lvl="1">
              <a:lnSpc>
                <a:spcPct val="114000"/>
              </a:lnSpc>
            </a:pPr>
            <a:r>
              <a:rPr lang="pl-PL" sz="1700" b="1" i="1" dirty="0" smtClean="0">
                <a:latin typeface="Century Gothic" panose="020B0502020202020204" pitchFamily="34" charset="0"/>
              </a:rPr>
              <a:t>	   Wartość:  28,3 mln zł </a:t>
            </a:r>
            <a:endParaRPr lang="pl-PL" sz="1700" b="1" i="1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6" y="2186905"/>
            <a:ext cx="4778143" cy="44867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40" y="2186908"/>
            <a:ext cx="4602145" cy="4490774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235487" y="1238562"/>
            <a:ext cx="5650409" cy="84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i="1" dirty="0" smtClean="0">
                <a:latin typeface="Century Gothic" panose="020B0502020202020204" pitchFamily="34" charset="0"/>
              </a:rPr>
              <a:t>DW 302 odc. Nowy Tomyśl-Sęków</a:t>
            </a:r>
          </a:p>
          <a:p>
            <a:pPr marL="271462" lvl="1">
              <a:lnSpc>
                <a:spcPct val="114000"/>
              </a:lnSpc>
            </a:pPr>
            <a:r>
              <a:rPr lang="pl-PL" sz="1700" b="1" i="1" dirty="0" smtClean="0">
                <a:latin typeface="Century Gothic" panose="020B0502020202020204" pitchFamily="34" charset="0"/>
              </a:rPr>
              <a:t>	   Wartość: 0,9 mln zł </a:t>
            </a:r>
            <a:endParaRPr lang="pl-PL" sz="17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155560" y="744380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ochrona zdrowia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84254" y="1403926"/>
            <a:ext cx="1123405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540000" algn="l"/>
              </a:tabLst>
              <a:defRPr/>
            </a:pPr>
            <a:r>
              <a:rPr lang="pl-PL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Wydatki ogółem								  285,4 mln zł</a:t>
            </a:r>
          </a:p>
          <a:p>
            <a:pPr>
              <a:tabLst>
                <a:tab pos="540000" algn="l"/>
              </a:tabLst>
              <a:defRPr/>
            </a:pPr>
            <a:endParaRPr lang="pl-PL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tabLst>
                <a:tab pos="540000" algn="l"/>
              </a:tabLst>
              <a:defRPr/>
            </a:pPr>
            <a:endParaRPr lang="pl-PL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540000" algn="l"/>
              </a:tabLst>
              <a:defRPr/>
            </a:pPr>
            <a:r>
              <a:rPr lang="pl-PL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Wydatki 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majątkowe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							  234,2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mln </a:t>
            </a:r>
            <a:r>
              <a:rPr lang="pl-PL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zł</a:t>
            </a:r>
          </a:p>
          <a:p>
            <a:pPr>
              <a:tabLst>
                <a:tab pos="540000" algn="l"/>
              </a:tabLst>
              <a:defRPr/>
            </a:pPr>
            <a:endParaRPr lang="pl-PL" sz="2000" b="1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>
              <a:tabLst>
                <a:tab pos="540000" algn="l"/>
              </a:tabLst>
              <a:defRPr/>
            </a:pPr>
            <a:endParaRPr lang="pl-PL" sz="1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  <a:tabLst>
                <a:tab pos="468000" algn="l"/>
                <a:tab pos="540000" algn="l"/>
              </a:tabLst>
              <a:defRPr/>
            </a:pPr>
            <a:r>
              <a:rPr lang="pl-PL" sz="2000" b="1" dirty="0">
                <a:solidFill>
                  <a:schemeClr val="accent1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2000" b="1" dirty="0" smtClean="0">
                <a:solidFill>
                  <a:schemeClr val="accent1">
                    <a:lumMod val="25000"/>
                  </a:schemeClr>
                </a:solidFill>
                <a:latin typeface="Century Gothic" panose="020B0502020202020204" pitchFamily="34" charset="0"/>
              </a:rPr>
              <a:t>     </a:t>
            </a:r>
            <a:r>
              <a:rPr lang="pl-PL" b="1" dirty="0" smtClean="0">
                <a:solidFill>
                  <a:schemeClr val="accent1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</a:rPr>
              <a:t>w tym zlokalizowane w:</a:t>
            </a:r>
            <a:endParaRPr lang="pl-PL" dirty="0"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b="1" dirty="0">
                <a:latin typeface="Century Gothic" panose="020B0502020202020204" pitchFamily="34" charset="0"/>
              </a:rPr>
              <a:t>Wojewódzkim Szpitalu Zespolonym w </a:t>
            </a:r>
            <a:r>
              <a:rPr lang="pl-PL" b="1" dirty="0" smtClean="0">
                <a:latin typeface="Century Gothic" panose="020B0502020202020204" pitchFamily="34" charset="0"/>
              </a:rPr>
              <a:t>Koninie 						       11,0 mln zł</a:t>
            </a: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endParaRPr lang="pl-PL" sz="900" b="1" dirty="0" smtClean="0"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b="1" dirty="0">
                <a:latin typeface="Century Gothic" panose="020B0502020202020204" pitchFamily="34" charset="0"/>
              </a:rPr>
              <a:t>Wojewódzkim Szpitalu Zespolonym w Kaliszu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</a:rPr>
              <a:t>							</a:t>
            </a:r>
            <a:r>
              <a:rPr lang="pl-PL" b="1" dirty="0" smtClean="0">
                <a:latin typeface="Century Gothic" panose="020B0502020202020204" pitchFamily="34" charset="0"/>
              </a:rPr>
              <a:t>10,0 mln zł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endParaRPr lang="pl-PL" sz="900" b="1" dirty="0" smtClean="0"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b="1" dirty="0" smtClean="0">
                <a:latin typeface="Century Gothic" panose="020B0502020202020204" pitchFamily="34" charset="0"/>
              </a:rPr>
              <a:t>Szpitalu Wojewódzkim w Poznaniu </a:t>
            </a:r>
            <a:r>
              <a:rPr lang="pl-PL" dirty="0" smtClean="0">
                <a:latin typeface="Century Gothic" panose="020B0502020202020204" pitchFamily="34" charset="0"/>
              </a:rPr>
              <a:t>							 		  </a:t>
            </a:r>
            <a:r>
              <a:rPr lang="pl-PL" b="1" dirty="0" smtClean="0">
                <a:latin typeface="Century Gothic" panose="020B0502020202020204" pitchFamily="34" charset="0"/>
              </a:rPr>
              <a:t>9,2 </a:t>
            </a:r>
            <a:r>
              <a:rPr lang="pl-PL" b="1" dirty="0">
                <a:latin typeface="Century Gothic" panose="020B0502020202020204" pitchFamily="34" charset="0"/>
              </a:rPr>
              <a:t>mln </a:t>
            </a:r>
            <a:r>
              <a:rPr lang="pl-PL" b="1" dirty="0" smtClean="0">
                <a:latin typeface="Century Gothic" panose="020B0502020202020204" pitchFamily="34" charset="0"/>
              </a:rPr>
              <a:t>zł</a:t>
            </a: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endParaRPr lang="pl-PL" sz="900" b="1" dirty="0"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b="1" dirty="0">
                <a:latin typeface="Century Gothic" panose="020B0502020202020204" pitchFamily="34" charset="0"/>
              </a:rPr>
              <a:t>Wojewódzkim Szpitalu Zespolonym w Lesznie </a:t>
            </a:r>
            <a:r>
              <a:rPr lang="pl-PL" dirty="0" smtClean="0">
                <a:latin typeface="Century Gothic" panose="020B0502020202020204" pitchFamily="34" charset="0"/>
              </a:rPr>
              <a:t>							  </a:t>
            </a:r>
            <a:r>
              <a:rPr lang="pl-PL" b="1" dirty="0" smtClean="0">
                <a:latin typeface="Century Gothic" panose="020B0502020202020204" pitchFamily="34" charset="0"/>
              </a:rPr>
              <a:t>8,6 </a:t>
            </a:r>
            <a:r>
              <a:rPr lang="pl-PL" b="1" dirty="0">
                <a:latin typeface="Century Gothic" panose="020B0502020202020204" pitchFamily="34" charset="0"/>
              </a:rPr>
              <a:t>mln </a:t>
            </a:r>
            <a:r>
              <a:rPr lang="pl-PL" b="1" dirty="0" smtClean="0">
                <a:latin typeface="Century Gothic" panose="020B0502020202020204" pitchFamily="34" charset="0"/>
              </a:rPr>
              <a:t>zł</a:t>
            </a: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endParaRPr lang="pl-PL" sz="900" b="1" dirty="0" smtClean="0"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b="1" dirty="0" smtClean="0">
                <a:latin typeface="Century Gothic" panose="020B0502020202020204" pitchFamily="34" charset="0"/>
              </a:rPr>
              <a:t>Wielkopolskim Centrum Neuropsychiatrycznym w Kościanie 			  5,8 mln zł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919" y="829862"/>
            <a:ext cx="2634097" cy="280349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303292" y="727431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ochrona zdrowia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24460" y="1150691"/>
            <a:ext cx="112340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40000" algn="l"/>
              </a:tabLst>
              <a:defRPr/>
            </a:pPr>
            <a:r>
              <a:rPr lang="pl-PL" dirty="0" smtClean="0">
                <a:latin typeface="Century Gothic" panose="020B0502020202020204" pitchFamily="34" charset="0"/>
              </a:rPr>
              <a:t>Budowa </a:t>
            </a:r>
            <a:r>
              <a:rPr lang="pl-PL" dirty="0">
                <a:latin typeface="Century Gothic" panose="020B0502020202020204" pitchFamily="34" charset="0"/>
              </a:rPr>
              <a:t>Wielkopolskiego Centrum Zdrowia Dziecka (szpitala pediatrycznego) </a:t>
            </a:r>
            <a:endParaRPr lang="pl-PL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tabLst>
                <a:tab pos="540000" algn="l"/>
              </a:tabLst>
              <a:defRPr/>
            </a:pPr>
            <a:r>
              <a:rPr lang="pl-PL" dirty="0" smtClean="0">
                <a:latin typeface="Century Gothic" panose="020B0502020202020204" pitchFamily="34" charset="0"/>
              </a:rPr>
              <a:t>    wraz </a:t>
            </a:r>
            <a:r>
              <a:rPr lang="pl-PL" dirty="0">
                <a:latin typeface="Century Gothic" panose="020B0502020202020204" pitchFamily="34" charset="0"/>
              </a:rPr>
              <a:t>z jego </a:t>
            </a:r>
            <a:r>
              <a:rPr lang="pl-PL" dirty="0" smtClean="0">
                <a:latin typeface="Century Gothic" panose="020B0502020202020204" pitchFamily="34" charset="0"/>
              </a:rPr>
              <a:t>wyposażeniem 									</a:t>
            </a:r>
            <a:r>
              <a:rPr lang="pl-PL" b="1" dirty="0" smtClean="0">
                <a:latin typeface="Century Gothic" panose="020B0502020202020204" pitchFamily="34" charset="0"/>
              </a:rPr>
              <a:t>149,3 mln zł</a:t>
            </a:r>
          </a:p>
          <a:p>
            <a:pPr>
              <a:lnSpc>
                <a:spcPct val="150000"/>
              </a:lnSpc>
              <a:tabLst>
                <a:tab pos="540000" algn="l"/>
              </a:tabLst>
              <a:defRPr/>
            </a:pP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454,1 mln zł, lata realizacji 2018-2021 </a:t>
            </a:r>
            <a:endParaRPr lang="pl-PL" i="1" dirty="0" smtClean="0">
              <a:latin typeface="Century Gothic" panose="020B0502020202020204" pitchFamily="34" charset="0"/>
            </a:endParaRP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endParaRPr lang="pl-PL" sz="2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Do WCZD przeniesione zostaną wszystkie oddziały, poradnie, Zakład Diagnostyki Obrazowej oraz administracja z budynków przy ulicy Krysiewicza, Nowowiejski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2604255"/>
            <a:ext cx="5021943" cy="41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zpitalewielkopolski.pl/wp-content/uploads/2021/02/DJI_0236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63" y="2579062"/>
            <a:ext cx="6239654" cy="41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lektroniczna wersja akt pracowniczych nie taka atrakcyjna - Kadry - rp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62" y="2904641"/>
            <a:ext cx="6461982" cy="38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365777" y="838698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ochrona zdrowia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97631" y="1410639"/>
            <a:ext cx="1123405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40000" algn="l"/>
              </a:tabLst>
              <a:defRPr/>
            </a:pPr>
            <a:r>
              <a:rPr lang="pl-PL" dirty="0">
                <a:latin typeface="Century Gothic" panose="020B0502020202020204" pitchFamily="34" charset="0"/>
              </a:rPr>
              <a:t>Wyposażenie wojewódzkich, powiatowych i miejskich podmiotów leczniczych w narzędzia informatyczne umożliwiające wdrożenie </a:t>
            </a:r>
            <a:r>
              <a:rPr lang="pl-PL" b="1" dirty="0">
                <a:latin typeface="Century Gothic" panose="020B0502020202020204" pitchFamily="34" charset="0"/>
              </a:rPr>
              <a:t>Elektronicznej Dokumentacji Medycznej </a:t>
            </a:r>
            <a:r>
              <a:rPr lang="pl-PL" dirty="0">
                <a:latin typeface="Century Gothic" panose="020B0502020202020204" pitchFamily="34" charset="0"/>
              </a:rPr>
              <a:t>oraz stworzenie sieci wymiany danych między podmiotami leczniczymi samorządu województwa</a:t>
            </a:r>
            <a:r>
              <a:rPr lang="pl-PL" dirty="0" smtClean="0">
                <a:latin typeface="Century Gothic" panose="020B0502020202020204" pitchFamily="34" charset="0"/>
              </a:rPr>
              <a:t>	</a:t>
            </a:r>
            <a:r>
              <a:rPr lang="pl-PL" b="1" dirty="0" smtClean="0">
                <a:latin typeface="Century Gothic" panose="020B0502020202020204" pitchFamily="34" charset="0"/>
              </a:rPr>
              <a:t>5,4 mln zł</a:t>
            </a:r>
            <a:r>
              <a:rPr lang="pl-PL" b="1" dirty="0">
                <a:latin typeface="Century Gothic" panose="020B0502020202020204" pitchFamily="34" charset="0"/>
              </a:rPr>
              <a:t> </a:t>
            </a:r>
            <a:endParaRPr lang="pl-PL" b="1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tabLst>
                <a:tab pos="540000" algn="l"/>
              </a:tabLst>
              <a:defRPr/>
            </a:pP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Łączne nakłady 94,3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zł, lata realizacji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2017-2021</a:t>
            </a:r>
          </a:p>
          <a:p>
            <a:pPr>
              <a:lnSpc>
                <a:spcPct val="150000"/>
              </a:lnSpc>
              <a:tabLst>
                <a:tab pos="540000" algn="l"/>
              </a:tabLst>
              <a:defRPr/>
            </a:pPr>
            <a:endParaRPr lang="pl-PL" sz="1000" b="1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40000" algn="l"/>
              </a:tabLst>
              <a:defRPr/>
            </a:pPr>
            <a:r>
              <a:rPr lang="pl-PL" i="1" dirty="0" smtClean="0">
                <a:latin typeface="Century Gothic" panose="020B0502020202020204" pitchFamily="34" charset="0"/>
              </a:rPr>
              <a:t>W programie uczestniczy </a:t>
            </a:r>
            <a:r>
              <a:rPr lang="pl-PL" b="1" i="1" dirty="0">
                <a:latin typeface="Century Gothic" panose="020B0502020202020204" pitchFamily="34" charset="0"/>
              </a:rPr>
              <a:t>54 Partnerów </a:t>
            </a:r>
            <a:r>
              <a:rPr lang="pl-PL" i="1" dirty="0" smtClean="0">
                <a:latin typeface="Century Gothic" panose="020B0502020202020204" pitchFamily="34" charset="0"/>
              </a:rPr>
              <a:t>(</a:t>
            </a:r>
            <a:r>
              <a:rPr lang="pl-PL" i="1" dirty="0">
                <a:latin typeface="Century Gothic" panose="020B0502020202020204" pitchFamily="34" charset="0"/>
              </a:rPr>
              <a:t>w tym: </a:t>
            </a:r>
            <a:r>
              <a:rPr lang="pl-PL" b="1" i="1" dirty="0">
                <a:latin typeface="Century Gothic" panose="020B0502020202020204" pitchFamily="34" charset="0"/>
              </a:rPr>
              <a:t>34 Powiaty i Miasto Poznań </a:t>
            </a:r>
            <a:r>
              <a:rPr lang="pl-PL" i="1" dirty="0">
                <a:latin typeface="Century Gothic" panose="020B0502020202020204" pitchFamily="34" charset="0"/>
              </a:rPr>
              <a:t>oraz </a:t>
            </a:r>
            <a:endParaRPr lang="pl-PL" i="1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tabLst>
                <a:tab pos="540000" algn="l"/>
              </a:tabLst>
              <a:defRPr/>
            </a:pPr>
            <a:r>
              <a:rPr lang="pl-PL" i="1" dirty="0">
                <a:latin typeface="Century Gothic" panose="020B0502020202020204" pitchFamily="34" charset="0"/>
              </a:rPr>
              <a:t> </a:t>
            </a:r>
            <a:r>
              <a:rPr lang="pl-PL" i="1" dirty="0" smtClean="0">
                <a:latin typeface="Century Gothic" panose="020B0502020202020204" pitchFamily="34" charset="0"/>
              </a:rPr>
              <a:t>    </a:t>
            </a:r>
            <a:r>
              <a:rPr lang="pl-PL" b="1" i="1" dirty="0" smtClean="0">
                <a:latin typeface="Century Gothic" panose="020B0502020202020204" pitchFamily="34" charset="0"/>
              </a:rPr>
              <a:t>20 jednostek </a:t>
            </a:r>
            <a:r>
              <a:rPr lang="pl-PL" b="1" i="1" dirty="0">
                <a:latin typeface="Century Gothic" panose="020B0502020202020204" pitchFamily="34" charset="0"/>
              </a:rPr>
              <a:t>podległych </a:t>
            </a:r>
            <a:r>
              <a:rPr lang="pl-PL" i="1" dirty="0">
                <a:latin typeface="Century Gothic" panose="020B0502020202020204" pitchFamily="34" charset="0"/>
              </a:rPr>
              <a:t>Woj. Wielkopolskiemu)</a:t>
            </a:r>
          </a:p>
          <a:p>
            <a:pPr>
              <a:lnSpc>
                <a:spcPct val="150000"/>
              </a:lnSpc>
              <a:tabLst>
                <a:tab pos="540000" algn="l"/>
              </a:tabLst>
              <a:defRPr/>
            </a:pPr>
            <a:endParaRPr lang="pl-PL" i="1" dirty="0" smtClean="0">
              <a:latin typeface="Century Gothic" panose="020B0502020202020204" pitchFamily="34" charset="0"/>
            </a:endParaRP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endParaRPr lang="pl-PL" sz="200" b="1" dirty="0" smtClean="0">
              <a:solidFill>
                <a:srgbClr val="00206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276149" y="840341"/>
            <a:ext cx="91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Wydatki na przeciwdziałanie COVID-19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99562" y="2045960"/>
            <a:ext cx="6386266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i="1" dirty="0" smtClean="0">
                <a:latin typeface="Century Gothic" panose="020B0502020202020204" pitchFamily="34" charset="0"/>
              </a:rPr>
              <a:t>Wydatki ogółem					</a:t>
            </a:r>
            <a:r>
              <a:rPr lang="pl-PL" sz="2200" b="1" i="1" dirty="0" smtClean="0">
                <a:latin typeface="Century Gothic" panose="020B0502020202020204" pitchFamily="34" charset="0"/>
              </a:rPr>
              <a:t>132,4 mln zł</a:t>
            </a:r>
            <a:r>
              <a:rPr lang="pl-PL" sz="2200" i="1" dirty="0" smtClean="0"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2200" i="1" dirty="0">
                <a:latin typeface="Century Gothic" panose="020B0502020202020204" pitchFamily="34" charset="0"/>
              </a:rPr>
              <a:t>	</a:t>
            </a:r>
            <a:r>
              <a:rPr lang="pl-PL" sz="2200" i="1" dirty="0" smtClean="0">
                <a:latin typeface="Century Gothic" panose="020B0502020202020204" pitchFamily="34" charset="0"/>
              </a:rPr>
              <a:t>z tego: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i="1" dirty="0" smtClean="0">
                <a:latin typeface="Century Gothic" panose="020B0502020202020204" pitchFamily="34" charset="0"/>
              </a:rPr>
              <a:t>Wydatki bieżące 				100,2 mln zł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i="1" dirty="0" smtClean="0">
                <a:latin typeface="Century Gothic" panose="020B0502020202020204" pitchFamily="34" charset="0"/>
              </a:rPr>
              <a:t>Wydatki majątkowe 	  		  32,2 mln zł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900" i="1" dirty="0" smtClean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l-PL" sz="2000" b="1" i="1" dirty="0" smtClean="0">
                <a:latin typeface="Century Gothic" panose="020B0502020202020204" pitchFamily="34" charset="0"/>
              </a:rPr>
              <a:t>Wydatki współfinansowane ze środków UE</a:t>
            </a:r>
          </a:p>
        </p:txBody>
      </p:sp>
      <p:pic>
        <p:nvPicPr>
          <p:cNvPr id="3080" name="Picture 8" descr="Engle: COVID-19 hospital matrix gaming ideas | PAXsi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56" y="1858945"/>
            <a:ext cx="5123576" cy="321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19273" y="5240120"/>
            <a:ext cx="10310319" cy="1285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l-PL" sz="1700" b="1" i="1" dirty="0" smtClean="0">
                <a:latin typeface="Century Gothic" panose="020B0502020202020204" pitchFamily="34" charset="0"/>
              </a:rPr>
              <a:t>Środki przeznaczono m.in</a:t>
            </a:r>
            <a:r>
              <a:rPr lang="pl-PL" sz="1700" dirty="0" smtClean="0">
                <a:latin typeface="Century Gothic" panose="020B0502020202020204" pitchFamily="34" charset="0"/>
              </a:rPr>
              <a:t>. </a:t>
            </a:r>
            <a:r>
              <a:rPr lang="pl-PL" sz="1700" dirty="0">
                <a:latin typeface="Century Gothic" panose="020B0502020202020204" pitchFamily="34" charset="0"/>
              </a:rPr>
              <a:t>n</a:t>
            </a:r>
            <a:r>
              <a:rPr lang="pl-PL" sz="1700" dirty="0" smtClean="0">
                <a:latin typeface="Century Gothic" panose="020B0502020202020204" pitchFamily="34" charset="0"/>
              </a:rPr>
              <a:t>a zakup </a:t>
            </a:r>
            <a:r>
              <a:rPr lang="pl-PL" sz="1700" dirty="0">
                <a:latin typeface="Century Gothic" panose="020B0502020202020204" pitchFamily="34" charset="0"/>
              </a:rPr>
              <a:t>testów i </a:t>
            </a:r>
            <a:r>
              <a:rPr lang="pl-PL" sz="1700" dirty="0" smtClean="0">
                <a:latin typeface="Century Gothic" panose="020B0502020202020204" pitchFamily="34" charset="0"/>
              </a:rPr>
              <a:t>usług związanych </a:t>
            </a:r>
            <a:r>
              <a:rPr lang="pl-PL" sz="1700" dirty="0">
                <a:latin typeface="Century Gothic" panose="020B0502020202020204" pitchFamily="34" charset="0"/>
              </a:rPr>
              <a:t>z ich przeprowadzeniem, </a:t>
            </a:r>
            <a:r>
              <a:rPr lang="pl-PL" sz="1700" dirty="0" smtClean="0">
                <a:latin typeface="Century Gothic" panose="020B0502020202020204" pitchFamily="34" charset="0"/>
              </a:rPr>
              <a:t>doposażenie stanowisk </a:t>
            </a:r>
            <a:r>
              <a:rPr lang="pl-PL" sz="1700" dirty="0">
                <a:latin typeface="Century Gothic" panose="020B0502020202020204" pitchFamily="34" charset="0"/>
              </a:rPr>
              <a:t>pracy w środki ochrony </a:t>
            </a:r>
            <a:r>
              <a:rPr lang="pl-PL" sz="1700" dirty="0" smtClean="0">
                <a:latin typeface="Century Gothic" panose="020B0502020202020204" pitchFamily="34" charset="0"/>
              </a:rPr>
              <a:t>indywidualnej, zakup sprzętu niezbędny </a:t>
            </a:r>
            <a:r>
              <a:rPr lang="pl-PL" sz="1700" dirty="0">
                <a:latin typeface="Century Gothic" panose="020B0502020202020204" pitchFamily="34" charset="0"/>
              </a:rPr>
              <a:t>do walki z epidemią, zakup usług </a:t>
            </a:r>
            <a:r>
              <a:rPr lang="pl-PL" sz="1700" dirty="0" smtClean="0">
                <a:latin typeface="Century Gothic" panose="020B0502020202020204" pitchFamily="34" charset="0"/>
              </a:rPr>
              <a:t>i sprzętu związanego zabezpieczeniem </a:t>
            </a:r>
            <a:r>
              <a:rPr lang="pl-PL" sz="1700" dirty="0">
                <a:latin typeface="Century Gothic" panose="020B0502020202020204" pitchFamily="34" charset="0"/>
              </a:rPr>
              <a:t>i dezynfekcją </a:t>
            </a:r>
            <a:r>
              <a:rPr lang="pl-PL" sz="1700" dirty="0" smtClean="0">
                <a:latin typeface="Century Gothic" panose="020B0502020202020204" pitchFamily="34" charset="0"/>
              </a:rPr>
              <a:t>miejsc, zapewnienie </a:t>
            </a:r>
            <a:r>
              <a:rPr lang="pl-PL" sz="1700" dirty="0">
                <a:latin typeface="Century Gothic" panose="020B0502020202020204" pitchFamily="34" charset="0"/>
              </a:rPr>
              <a:t>dodatkowego wynagrodzenia dla </a:t>
            </a:r>
            <a:r>
              <a:rPr lang="pl-PL" sz="1700" dirty="0" smtClean="0">
                <a:latin typeface="Century Gothic" panose="020B0502020202020204" pitchFamily="34" charset="0"/>
              </a:rPr>
              <a:t>pracowników</a:t>
            </a:r>
            <a:endParaRPr lang="pl-PL" sz="1700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561154" y="767579"/>
            <a:ext cx="916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Wydatki na przeciwdziałanie COVID-19 </a:t>
            </a:r>
          </a:p>
          <a:p>
            <a:pPr algn="ctr"/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l-PL" sz="16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Wydatki zrealizowane przez Regionalny Ośrodek Polityki Społecznej </a:t>
            </a:r>
            <a:endParaRPr lang="pl-PL" sz="16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pic>
        <p:nvPicPr>
          <p:cNvPr id="16" name="Picture 8" descr="Stop covid19 19 coronavirus with red symbol dang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0"/>
          <a:stretch/>
        </p:blipFill>
        <p:spPr bwMode="auto">
          <a:xfrm>
            <a:off x="7642142" y="3575980"/>
            <a:ext cx="3330976" cy="205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powiat.pila.pl/f/ROPS%204.jpg?t=fls1_Uk9QU19DT1ZJRC9ST1BTIDQuanBn&amp;u=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06" y="3271000"/>
            <a:ext cx="4617139" cy="30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95126" y="1696201"/>
            <a:ext cx="5650409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b="1" i="1" dirty="0">
                <a:latin typeface="Century Gothic" panose="020B0502020202020204" pitchFamily="34" charset="0"/>
              </a:rPr>
              <a:t>Domy Pomocy Społecznej bezpieczne w Wielkopolsce </a:t>
            </a:r>
            <a:r>
              <a:rPr lang="pl-PL" i="1" dirty="0" smtClean="0">
                <a:latin typeface="Century Gothic" panose="020B0502020202020204" pitchFamily="34" charset="0"/>
              </a:rPr>
              <a:t>(</a:t>
            </a:r>
            <a:r>
              <a:rPr lang="pl-PL" i="1" dirty="0">
                <a:latin typeface="Century Gothic" panose="020B0502020202020204" pitchFamily="34" charset="0"/>
              </a:rPr>
              <a:t>środki z Ministerstwa Rozwoju, Pracy i Technologii)  	</a:t>
            </a:r>
            <a:r>
              <a:rPr lang="pl-PL" b="1" i="1" dirty="0" smtClean="0">
                <a:latin typeface="Century Gothic" panose="020B0502020202020204" pitchFamily="34" charset="0"/>
              </a:rPr>
              <a:t>32,0 </a:t>
            </a:r>
            <a:r>
              <a:rPr lang="pl-PL" b="1" i="1" dirty="0">
                <a:latin typeface="Century Gothic" panose="020B0502020202020204" pitchFamily="34" charset="0"/>
              </a:rPr>
              <a:t>mln zł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6143491" y="1696201"/>
            <a:ext cx="5650409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b="1" i="1" dirty="0">
                <a:latin typeface="Century Gothic" panose="020B0502020202020204" pitchFamily="34" charset="0"/>
              </a:rPr>
              <a:t>STOP COVID-19</a:t>
            </a:r>
            <a:r>
              <a:rPr lang="pl-PL" i="1" dirty="0">
                <a:latin typeface="Century Gothic" panose="020B0502020202020204" pitchFamily="34" charset="0"/>
              </a:rPr>
              <a:t>. Bezpieczne systemy społeczne </a:t>
            </a:r>
            <a:r>
              <a:rPr lang="pl-PL" i="1" dirty="0" smtClean="0">
                <a:latin typeface="Century Gothic" panose="020B0502020202020204" pitchFamily="34" charset="0"/>
              </a:rPr>
              <a:t>w </a:t>
            </a:r>
            <a:r>
              <a:rPr lang="pl-PL" i="1" dirty="0">
                <a:latin typeface="Century Gothic" panose="020B0502020202020204" pitchFamily="34" charset="0"/>
              </a:rPr>
              <a:t>Wielkopolsce (środki UE+BP) 						</a:t>
            </a:r>
            <a:r>
              <a:rPr lang="pl-PL" i="1" dirty="0" smtClean="0">
                <a:latin typeface="Century Gothic" panose="020B0502020202020204" pitchFamily="34" charset="0"/>
              </a:rPr>
              <a:t>		</a:t>
            </a:r>
            <a:r>
              <a:rPr lang="pl-PL" b="1" i="1" dirty="0" smtClean="0">
                <a:latin typeface="Century Gothic" panose="020B0502020202020204" pitchFamily="34" charset="0"/>
              </a:rPr>
              <a:t>25,6 </a:t>
            </a:r>
            <a:r>
              <a:rPr lang="pl-PL" b="1" i="1" dirty="0">
                <a:latin typeface="Century Gothic" panose="020B0502020202020204" pitchFamily="34" charset="0"/>
              </a:rPr>
              <a:t>mln zł</a:t>
            </a:r>
          </a:p>
        </p:txBody>
      </p:sp>
    </p:spTree>
    <p:extLst>
      <p:ext uri="{BB962C8B-B14F-4D97-AF65-F5344CB8AC3E}">
        <p14:creationId xmlns:p14="http://schemas.microsoft.com/office/powerpoint/2010/main" val="37074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ultura 2017 | regionie Trenczyn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7" y="1417084"/>
            <a:ext cx="7582735" cy="490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321206" y="758548"/>
            <a:ext cx="987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kultura i ochrona dziedzictwa narodowego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275181" y="1392673"/>
            <a:ext cx="867339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Wydatki bieżące 										127,9 mln zł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i="1" dirty="0" smtClean="0">
                <a:latin typeface="Century Gothic" panose="020B0502020202020204" pitchFamily="34" charset="0"/>
              </a:rPr>
              <a:t>Dotacje podmiotowe dla </a:t>
            </a:r>
            <a:r>
              <a:rPr lang="pl-PL" sz="2000" b="1" i="1" dirty="0" smtClean="0">
                <a:latin typeface="Century Gothic" panose="020B0502020202020204" pitchFamily="34" charset="0"/>
              </a:rPr>
              <a:t>21</a:t>
            </a:r>
            <a:r>
              <a:rPr lang="pl-PL" sz="2000" i="1" dirty="0" smtClean="0">
                <a:latin typeface="Century Gothic" panose="020B0502020202020204" pitchFamily="34" charset="0"/>
              </a:rPr>
              <a:t> </a:t>
            </a:r>
            <a:r>
              <a:rPr lang="pl-PL" sz="2000" b="1" i="1" dirty="0" smtClean="0">
                <a:latin typeface="Century Gothic" panose="020B0502020202020204" pitchFamily="34" charset="0"/>
              </a:rPr>
              <a:t>instytucji kultury </a:t>
            </a:r>
            <a:r>
              <a:rPr lang="pl-PL" sz="2000" i="1" dirty="0" smtClean="0">
                <a:latin typeface="Century Gothic" panose="020B0502020202020204" pitchFamily="34" charset="0"/>
              </a:rPr>
              <a:t>		</a:t>
            </a:r>
            <a:r>
              <a:rPr lang="pl-PL" sz="2000" b="1" i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117,9 mln zł</a:t>
            </a:r>
          </a:p>
          <a:p>
            <a:pPr>
              <a:lnSpc>
                <a:spcPct val="150000"/>
              </a:lnSpc>
            </a:pPr>
            <a:r>
              <a:rPr lang="pl-PL" sz="20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		</a:t>
            </a:r>
            <a:r>
              <a:rPr lang="pl-PL" sz="2000" dirty="0" smtClean="0">
                <a:latin typeface="Century Gothic" panose="020B0502020202020204" pitchFamily="34" charset="0"/>
              </a:rPr>
              <a:t>w tym: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smtClean="0">
                <a:latin typeface="Century Gothic" panose="020B0502020202020204" pitchFamily="34" charset="0"/>
              </a:rPr>
              <a:t>Teatry 											</a:t>
            </a:r>
            <a:r>
              <a:rPr lang="pl-PL" sz="2000" b="1" dirty="0" smtClean="0">
                <a:latin typeface="Century Gothic" panose="020B0502020202020204" pitchFamily="34" charset="0"/>
              </a:rPr>
              <a:t>51,5 mln zł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smtClean="0">
                <a:latin typeface="Century Gothic" panose="020B0502020202020204" pitchFamily="34" charset="0"/>
              </a:rPr>
              <a:t>Muzea 											</a:t>
            </a:r>
            <a:r>
              <a:rPr lang="pl-PL" sz="2000" b="1" dirty="0" smtClean="0">
                <a:latin typeface="Century Gothic" panose="020B0502020202020204" pitchFamily="34" charset="0"/>
              </a:rPr>
              <a:t>39,3 mln zł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smtClean="0">
                <a:latin typeface="Century Gothic" panose="020B0502020202020204" pitchFamily="34" charset="0"/>
              </a:rPr>
              <a:t>Filharmonia i </a:t>
            </a:r>
            <a:r>
              <a:rPr lang="pl-PL" sz="2000" dirty="0" err="1" smtClean="0">
                <a:latin typeface="Century Gothic" panose="020B0502020202020204" pitchFamily="34" charset="0"/>
              </a:rPr>
              <a:t>Amadeus</a:t>
            </a:r>
            <a:r>
              <a:rPr lang="pl-PL" sz="2000" dirty="0" smtClean="0">
                <a:latin typeface="Century Gothic" panose="020B0502020202020204" pitchFamily="34" charset="0"/>
              </a:rPr>
              <a:t> 						</a:t>
            </a:r>
            <a:r>
              <a:rPr lang="pl-PL" sz="2000" b="1" dirty="0" smtClean="0">
                <a:latin typeface="Century Gothic" panose="020B0502020202020204" pitchFamily="34" charset="0"/>
              </a:rPr>
              <a:t>11,9 mln zł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smtClean="0">
                <a:latin typeface="Century Gothic" panose="020B0502020202020204" pitchFamily="34" charset="0"/>
              </a:rPr>
              <a:t>Centra Kultury i Sztuki (Konin, Kalisz) 			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b="1" dirty="0" smtClean="0">
                <a:latin typeface="Century Gothic" panose="020B0502020202020204" pitchFamily="34" charset="0"/>
              </a:rPr>
              <a:t>7,8 mln zł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i="1" dirty="0" smtClean="0">
                <a:latin typeface="Century Gothic" panose="020B0502020202020204" pitchFamily="34" charset="0"/>
              </a:rPr>
              <a:t>Dotacje celowe dla instytucji kultury 				  </a:t>
            </a:r>
            <a:r>
              <a:rPr lang="pl-PL" sz="2000" b="1" i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3,9 </a:t>
            </a:r>
            <a:r>
              <a:rPr lang="pl-PL" sz="20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mln </a:t>
            </a:r>
            <a:r>
              <a:rPr lang="pl-PL" sz="2000" b="1" i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zł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800" b="1" i="1" dirty="0" smtClean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Wydatki majątkowe 									 38,6 mln zł</a:t>
            </a:r>
            <a:endParaRPr lang="pl-PL" sz="2000" b="1" i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1411642" y="729160"/>
            <a:ext cx="9606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Podstawa prawna uchwały w sprawie absolutorium dla Zarządu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057056" y="1203147"/>
            <a:ext cx="8788582" cy="5516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tabLst>
                <a:tab pos="468000" algn="l"/>
                <a:tab pos="540000" algn="l"/>
              </a:tabLst>
              <a:defRPr/>
            </a:pP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9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Uchwała </a:t>
            </a:r>
            <a:r>
              <a:rPr lang="pl-PL" sz="19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RIO w Poznaniu 	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sz="19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    </a:t>
            </a:r>
            <a:r>
              <a:rPr lang="pl-PL" sz="19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o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sprawozdaniu z wykonania budżetu za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2020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rok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wraz z informacją   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    o stanie mienia z dnia 27.04.2021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r.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alt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  –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opinia pozytywna </a:t>
            </a:r>
          </a:p>
          <a:p>
            <a:pPr>
              <a:tabLst>
                <a:tab pos="468000" algn="l"/>
                <a:tab pos="540000" algn="l"/>
              </a:tabLst>
              <a:defRPr/>
            </a:pPr>
            <a:endParaRPr lang="pl-PL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468000" algn="l"/>
                <a:tab pos="540000" algn="l"/>
              </a:tabLst>
              <a:defRPr/>
            </a:pPr>
            <a:r>
              <a:rPr lang="pl-PL" sz="20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pl-PL" sz="19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Uchwała RIO w Poznaniu 	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sz="19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 sprawie wyrażenia opinii o wniosku Komisji Rewizyjnej o udzielenie </a:t>
            </a:r>
            <a:br>
              <a:rPr lang="pl-PL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absolutorium Zarządowi Województwa Wielkopolskiego z tytułu   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wykonania budżetu za 2020 rok z dnia 14.05.2020 r.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altLang="pl-PL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pl-PL" alt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– opinia: wniosek Komisji Rewizyjnej </a:t>
            </a:r>
            <a:r>
              <a:rPr lang="pl-PL" altLang="pl-PL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ws</a:t>
            </a:r>
            <a:r>
              <a:rPr lang="pl-PL" alt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 absolutorium dla Zarządu 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alt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  należycie uzasadniony </a:t>
            </a:r>
            <a:endParaRPr lang="pl-PL" b="1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tabLst>
                <a:tab pos="540000" algn="l"/>
              </a:tabLst>
              <a:defRPr/>
            </a:pPr>
            <a:endParaRPr lang="pl-PL" sz="20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4000"/>
              </a:lnSpc>
              <a:buFont typeface="Wingdings" pitchFamily="2" charset="2"/>
              <a:buChar char="Ø"/>
              <a:tabLst>
                <a:tab pos="540000" algn="l"/>
              </a:tabLst>
              <a:defRPr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9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Sprawozdanie niezależnego biegłego rewidenta </a:t>
            </a:r>
          </a:p>
          <a:p>
            <a:pPr>
              <a:lnSpc>
                <a:spcPct val="114000"/>
              </a:lnSpc>
              <a:tabLst>
                <a:tab pos="540000" algn="l"/>
              </a:tabLst>
              <a:defRPr/>
            </a:pPr>
            <a:r>
              <a:rPr lang="pl-PL" sz="19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z badania rocznego sprawozdania finansowego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     Województwa Wielkopolskiego za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2020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rok z dnia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07.04.2021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     -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opinia z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badania: </a:t>
            </a:r>
            <a:r>
              <a:rPr lang="pl-PL" dirty="0" smtClean="0">
                <a:latin typeface="Century Gothic" panose="020B0502020202020204" pitchFamily="34" charset="0"/>
              </a:rPr>
              <a:t>sprawozdanie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przedstawia rzetelny i jasny obraz </a:t>
            </a:r>
          </a:p>
          <a:p>
            <a:pPr>
              <a:lnSpc>
                <a:spcPct val="114000"/>
              </a:lnSpc>
              <a:tabLst>
                <a:tab pos="468000" algn="l"/>
                <a:tab pos="540000" algn="l"/>
              </a:tabLst>
              <a:defRPr/>
            </a:pP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     sytuacji majątkowej i finansowej WW oraz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wynik finansowy za 2020 rok</a:t>
            </a:r>
          </a:p>
        </p:txBody>
      </p:sp>
      <p:pic>
        <p:nvPicPr>
          <p:cNvPr id="2052" name="Picture 4" descr="Zmiany w Prawie Wodnym… | GGS Proje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8" y="2203704"/>
            <a:ext cx="2499113" cy="29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ole tekstowe 40"/>
          <p:cNvSpPr txBox="1"/>
          <p:nvPr/>
        </p:nvSpPr>
        <p:spPr>
          <a:xfrm>
            <a:off x="590734" y="1367924"/>
            <a:ext cx="10191147" cy="11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i="1" dirty="0">
                <a:latin typeface="Century Gothic" panose="020B0502020202020204" pitchFamily="34" charset="0"/>
              </a:rPr>
              <a:t>Adaptacja budynków położonych w Poznaniu </a:t>
            </a:r>
            <a:r>
              <a:rPr lang="pl-PL" sz="1700" i="1" dirty="0" smtClean="0">
                <a:latin typeface="Century Gothic" panose="020B0502020202020204" pitchFamily="34" charset="0"/>
              </a:rPr>
              <a:t>przy ul</a:t>
            </a:r>
            <a:r>
              <a:rPr lang="pl-PL" sz="1700" i="1" dirty="0">
                <a:latin typeface="Century Gothic" panose="020B0502020202020204" pitchFamily="34" charset="0"/>
              </a:rPr>
              <a:t>. Taczaka (w tym renowacja kamienicy) na cele kulturalne </a:t>
            </a:r>
            <a:r>
              <a:rPr lang="pl-PL" sz="1700" b="1" i="1" dirty="0">
                <a:latin typeface="Century Gothic" panose="020B0502020202020204" pitchFamily="34" charset="0"/>
              </a:rPr>
              <a:t>Polskiego Teatru Tańca </a:t>
            </a:r>
            <a:r>
              <a:rPr lang="pl-PL" sz="1700" i="1" dirty="0" smtClean="0">
                <a:latin typeface="Century Gothic" panose="020B0502020202020204" pitchFamily="34" charset="0"/>
              </a:rPr>
              <a:t>wraz z </a:t>
            </a:r>
            <a:r>
              <a:rPr lang="pl-PL" sz="1700" i="1" dirty="0">
                <a:latin typeface="Century Gothic" panose="020B0502020202020204" pitchFamily="34" charset="0"/>
              </a:rPr>
              <a:t>wyposażeniem</a:t>
            </a:r>
            <a:r>
              <a:rPr lang="pl-PL" sz="1600" i="1" dirty="0">
                <a:latin typeface="Century Gothic" panose="020B0502020202020204" pitchFamily="34" charset="0"/>
              </a:rPr>
              <a:t>	</a:t>
            </a:r>
            <a:r>
              <a:rPr lang="pl-PL" sz="1700" b="1" i="1" dirty="0" smtClean="0">
                <a:latin typeface="Century Gothic" panose="020B0502020202020204" pitchFamily="34" charset="0"/>
              </a:rPr>
              <a:t>11,1 </a:t>
            </a:r>
            <a:r>
              <a:rPr lang="pl-PL" sz="1700" b="1" i="1" dirty="0">
                <a:latin typeface="Century Gothic" panose="020B0502020202020204" pitchFamily="34" charset="0"/>
              </a:rPr>
              <a:t>mln zł</a:t>
            </a:r>
          </a:p>
          <a:p>
            <a:pPr lvl="1">
              <a:lnSpc>
                <a:spcPct val="114000"/>
              </a:lnSpc>
            </a:pPr>
            <a:r>
              <a:rPr lang="pl-PL" sz="16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pl-PL" sz="1600" b="1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21,3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zł, lata realizacji 2016-2021</a:t>
            </a:r>
            <a:endParaRPr lang="pl-PL" sz="1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54" y="2763510"/>
            <a:ext cx="2829803" cy="39375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94" y="2763510"/>
            <a:ext cx="2917933" cy="39375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99" y="3367791"/>
            <a:ext cx="4520184" cy="30134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321206" y="758548"/>
            <a:ext cx="987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kultura i ochrona dziedzictwa narodowego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ole tekstowe 40"/>
          <p:cNvSpPr txBox="1"/>
          <p:nvPr/>
        </p:nvSpPr>
        <p:spPr>
          <a:xfrm>
            <a:off x="590734" y="1407221"/>
            <a:ext cx="10191147" cy="1162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i="1" dirty="0" smtClean="0">
                <a:latin typeface="Century Gothic" panose="020B0502020202020204" pitchFamily="34" charset="0"/>
              </a:rPr>
              <a:t>Przebudowa </a:t>
            </a:r>
            <a:r>
              <a:rPr lang="pl-PL" i="1" dirty="0">
                <a:latin typeface="Century Gothic" panose="020B0502020202020204" pitchFamily="34" charset="0"/>
              </a:rPr>
              <a:t>i rozbudowa obiektu Centrum </a:t>
            </a:r>
            <a:r>
              <a:rPr lang="pl-PL" i="1" dirty="0" smtClean="0">
                <a:latin typeface="Century Gothic" panose="020B0502020202020204" pitchFamily="34" charset="0"/>
              </a:rPr>
              <a:t>Kultury i </a:t>
            </a:r>
            <a:r>
              <a:rPr lang="pl-PL" i="1" dirty="0">
                <a:latin typeface="Century Gothic" panose="020B0502020202020204" pitchFamily="34" charset="0"/>
              </a:rPr>
              <a:t>Sztuki w Koninie </a:t>
            </a:r>
            <a:endParaRPr lang="pl-PL" i="1" dirty="0" smtClean="0">
              <a:latin typeface="Century Gothic" panose="020B0502020202020204" pitchFamily="34" charset="0"/>
            </a:endParaRPr>
          </a:p>
          <a:p>
            <a:pPr marL="271462" lvl="1">
              <a:lnSpc>
                <a:spcPct val="114000"/>
              </a:lnSpc>
            </a:pPr>
            <a:r>
              <a:rPr lang="pl-PL" i="1" dirty="0">
                <a:latin typeface="Century Gothic" panose="020B0502020202020204" pitchFamily="34" charset="0"/>
              </a:rPr>
              <a:t> </a:t>
            </a:r>
            <a:r>
              <a:rPr lang="pl-PL" i="1" dirty="0" smtClean="0">
                <a:latin typeface="Century Gothic" panose="020B0502020202020204" pitchFamily="34" charset="0"/>
              </a:rPr>
              <a:t>      - </a:t>
            </a:r>
            <a:r>
              <a:rPr lang="pl-PL" b="1" i="1" dirty="0">
                <a:latin typeface="Century Gothic" panose="020B0502020202020204" pitchFamily="34" charset="0"/>
              </a:rPr>
              <a:t>Domu Kultury Oskard</a:t>
            </a:r>
            <a:r>
              <a:rPr lang="pl-PL" sz="1600" i="1" dirty="0">
                <a:latin typeface="Century Gothic" panose="020B0502020202020204" pitchFamily="34" charset="0"/>
              </a:rPr>
              <a:t>	</a:t>
            </a:r>
            <a:r>
              <a:rPr lang="pl-PL" sz="1600" i="1" dirty="0" smtClean="0">
                <a:latin typeface="Century Gothic" panose="020B0502020202020204" pitchFamily="34" charset="0"/>
              </a:rPr>
              <a:t>								</a:t>
            </a:r>
            <a:r>
              <a:rPr lang="pl-PL" b="1" i="1" dirty="0" smtClean="0">
                <a:latin typeface="Century Gothic" panose="020B0502020202020204" pitchFamily="34" charset="0"/>
              </a:rPr>
              <a:t>7,5 </a:t>
            </a:r>
            <a:r>
              <a:rPr lang="pl-PL" b="1" i="1" dirty="0">
                <a:latin typeface="Century Gothic" panose="020B0502020202020204" pitchFamily="34" charset="0"/>
              </a:rPr>
              <a:t>mln zł</a:t>
            </a:r>
          </a:p>
          <a:p>
            <a:pPr lvl="1">
              <a:lnSpc>
                <a:spcPct val="114000"/>
              </a:lnSpc>
            </a:pPr>
            <a:r>
              <a:rPr lang="pl-PL" sz="16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pl-PL" sz="1600" b="1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26,7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zł, lata realizacji 2017-2020</a:t>
            </a:r>
            <a:endParaRPr lang="pl-PL" sz="1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0" y="2824307"/>
            <a:ext cx="5507808" cy="367083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75" y="2849067"/>
            <a:ext cx="5470656" cy="364607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321206" y="758548"/>
            <a:ext cx="987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kultura i ochrona dziedzictwa narodowego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590734" y="1424411"/>
            <a:ext cx="10191147" cy="11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i="1" dirty="0">
                <a:latin typeface="Century Gothic" panose="020B0502020202020204" pitchFamily="34" charset="0"/>
              </a:rPr>
              <a:t>Termomodernizacja i rozbudowa budynków </a:t>
            </a:r>
            <a:r>
              <a:rPr lang="pl-PL" sz="1700" b="1" i="1" dirty="0">
                <a:latin typeface="Century Gothic" panose="020B0502020202020204" pitchFamily="34" charset="0"/>
              </a:rPr>
              <a:t>Wielkopolskiego Samorządowego Centrum Edukacji i Terapii w Starej Łubiance</a:t>
            </a:r>
            <a:r>
              <a:rPr lang="pl-PL" sz="1700" i="1" dirty="0">
                <a:latin typeface="Century Gothic" panose="020B0502020202020204" pitchFamily="34" charset="0"/>
              </a:rPr>
              <a:t> </a:t>
            </a:r>
            <a:r>
              <a:rPr lang="pl-PL" sz="1700" i="1" dirty="0" smtClean="0">
                <a:latin typeface="Century Gothic" panose="020B0502020202020204" pitchFamily="34" charset="0"/>
              </a:rPr>
              <a:t>– </a:t>
            </a:r>
            <a:r>
              <a:rPr lang="pl-PL" sz="1700" i="1" dirty="0">
                <a:latin typeface="Century Gothic" panose="020B0502020202020204" pitchFamily="34" charset="0"/>
              </a:rPr>
              <a:t>I etap </a:t>
            </a:r>
            <a:r>
              <a:rPr lang="pl-PL" sz="1600" i="1" dirty="0">
                <a:latin typeface="Century Gothic" panose="020B0502020202020204" pitchFamily="34" charset="0"/>
              </a:rPr>
              <a:t>	</a:t>
            </a:r>
            <a:r>
              <a:rPr lang="pl-PL" sz="1600" i="1" dirty="0" smtClean="0">
                <a:latin typeface="Century Gothic" panose="020B0502020202020204" pitchFamily="34" charset="0"/>
              </a:rPr>
              <a:t>		</a:t>
            </a:r>
            <a:r>
              <a:rPr lang="pl-PL" sz="1700" b="1" i="1" dirty="0" smtClean="0">
                <a:latin typeface="Century Gothic" panose="020B0502020202020204" pitchFamily="34" charset="0"/>
              </a:rPr>
              <a:t>15,5 </a:t>
            </a:r>
            <a:r>
              <a:rPr lang="pl-PL" sz="1700" b="1" i="1" dirty="0">
                <a:latin typeface="Century Gothic" panose="020B0502020202020204" pitchFamily="34" charset="0"/>
              </a:rPr>
              <a:t>mln zł</a:t>
            </a:r>
          </a:p>
          <a:p>
            <a:pPr lvl="1">
              <a:lnSpc>
                <a:spcPct val="114000"/>
              </a:lnSpc>
            </a:pPr>
            <a:r>
              <a:rPr lang="pl-PL" sz="16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pl-PL" sz="1600" b="1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29,6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zł, lata realizacji 2014-2022</a:t>
            </a:r>
            <a:endParaRPr lang="pl-PL" sz="1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Symbol zastępczy zawartości 5" descr="1. Szkoła str. płn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620" y="2971574"/>
            <a:ext cx="4604551" cy="3452170"/>
          </a:xfrm>
          <a:prstGeom prst="rect">
            <a:avLst/>
          </a:prstGeom>
        </p:spPr>
      </p:pic>
      <p:pic>
        <p:nvPicPr>
          <p:cNvPr id="15" name="Symbol zastępczy zawartości 6" descr="9. Szkoła str. płn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7830" y="2971574"/>
            <a:ext cx="4689615" cy="345217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321206" y="758548"/>
            <a:ext cx="987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oświata i wychowanie 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590734" y="1424411"/>
            <a:ext cx="11397050" cy="110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i="1" dirty="0" smtClean="0">
                <a:latin typeface="Century Gothic" panose="020B0502020202020204" pitchFamily="34" charset="0"/>
              </a:rPr>
              <a:t>Przebudowa </a:t>
            </a:r>
            <a:r>
              <a:rPr lang="pl-PL" sz="1700" i="1" dirty="0">
                <a:latin typeface="Century Gothic" panose="020B0502020202020204" pitchFamily="34" charset="0"/>
              </a:rPr>
              <a:t>na nowoczesne centrum kształcenia </a:t>
            </a:r>
            <a:r>
              <a:rPr lang="pl-PL" sz="1700" i="1" dirty="0" smtClean="0">
                <a:latin typeface="Century Gothic" panose="020B0502020202020204" pitchFamily="34" charset="0"/>
              </a:rPr>
              <a:t>budynku </a:t>
            </a:r>
            <a:r>
              <a:rPr lang="pl-PL" sz="1700" b="1" i="1" dirty="0" smtClean="0">
                <a:latin typeface="Century Gothic" panose="020B0502020202020204" pitchFamily="34" charset="0"/>
              </a:rPr>
              <a:t>Wielkopolskiego Samorządowego Centrum </a:t>
            </a:r>
            <a:r>
              <a:rPr lang="pl-PL" sz="1700" b="1" i="1" dirty="0">
                <a:latin typeface="Century Gothic" panose="020B0502020202020204" pitchFamily="34" charset="0"/>
              </a:rPr>
              <a:t>Kształcenia </a:t>
            </a:r>
            <a:r>
              <a:rPr lang="pl-PL" sz="1700" b="1" i="1" dirty="0" smtClean="0">
                <a:latin typeface="Century Gothic" panose="020B0502020202020204" pitchFamily="34" charset="0"/>
              </a:rPr>
              <a:t>Zawodowego </a:t>
            </a:r>
            <a:r>
              <a:rPr lang="pl-PL" sz="1700" b="1" i="1" dirty="0">
                <a:latin typeface="Century Gothic" panose="020B0502020202020204" pitchFamily="34" charset="0"/>
              </a:rPr>
              <a:t>i </a:t>
            </a:r>
            <a:r>
              <a:rPr lang="pl-PL" sz="1700" b="1" i="1" dirty="0" smtClean="0">
                <a:latin typeface="Century Gothic" panose="020B0502020202020204" pitchFamily="34" charset="0"/>
              </a:rPr>
              <a:t>Ustawicznego nr </a:t>
            </a:r>
            <a:r>
              <a:rPr lang="pl-PL" sz="1700" b="1" i="1" dirty="0">
                <a:latin typeface="Century Gothic" panose="020B0502020202020204" pitchFamily="34" charset="0"/>
              </a:rPr>
              <a:t>2 </a:t>
            </a:r>
            <a:r>
              <a:rPr lang="pl-PL" sz="1700" i="1" dirty="0">
                <a:latin typeface="Century Gothic" panose="020B0502020202020204" pitchFamily="34" charset="0"/>
              </a:rPr>
              <a:t>w Poznaniu </a:t>
            </a:r>
            <a:r>
              <a:rPr lang="pl-PL" sz="1700" i="1" dirty="0" smtClean="0">
                <a:latin typeface="Century Gothic" panose="020B0502020202020204" pitchFamily="34" charset="0"/>
              </a:rPr>
              <a:t> przy </a:t>
            </a:r>
            <a:r>
              <a:rPr lang="pl-PL" sz="1700" i="1" dirty="0">
                <a:latin typeface="Century Gothic" panose="020B0502020202020204" pitchFamily="34" charset="0"/>
              </a:rPr>
              <a:t>ul. Mostowej 6 </a:t>
            </a:r>
            <a:r>
              <a:rPr lang="pl-PL" sz="1600" i="1" dirty="0">
                <a:latin typeface="Century Gothic" panose="020B0502020202020204" pitchFamily="34" charset="0"/>
              </a:rPr>
              <a:t>	</a:t>
            </a:r>
            <a:r>
              <a:rPr lang="pl-PL" sz="1700" b="1" i="1" dirty="0" smtClean="0">
                <a:latin typeface="Century Gothic" panose="020B0502020202020204" pitchFamily="34" charset="0"/>
              </a:rPr>
              <a:t>16,1 </a:t>
            </a:r>
            <a:r>
              <a:rPr lang="pl-PL" sz="1700" b="1" i="1" dirty="0">
                <a:latin typeface="Century Gothic" panose="020B0502020202020204" pitchFamily="34" charset="0"/>
              </a:rPr>
              <a:t>mln </a:t>
            </a:r>
            <a:r>
              <a:rPr lang="pl-PL" sz="1700" b="1" i="1" dirty="0" smtClean="0">
                <a:latin typeface="Century Gothic" panose="020B0502020202020204" pitchFamily="34" charset="0"/>
              </a:rPr>
              <a:t>zł</a:t>
            </a: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800" b="1" i="1" dirty="0" smtClean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25,6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zł, lata realizacji 2016-2020</a:t>
            </a:r>
            <a:endParaRPr lang="pl-PL" sz="1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Symbol zastępczy zawartości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4" y="2842902"/>
            <a:ext cx="5214891" cy="328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ymbol zastępczy zawartości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73" y="2842902"/>
            <a:ext cx="5019033" cy="328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1321206" y="758548"/>
            <a:ext cx="987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oświata i wychowanie 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590734" y="1424411"/>
            <a:ext cx="10191147" cy="11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i="1" dirty="0">
                <a:latin typeface="Century Gothic" panose="020B0502020202020204" pitchFamily="34" charset="0"/>
              </a:rPr>
              <a:t>Adaptacja pomieszczeń hali na potrzeby magazynu </a:t>
            </a:r>
            <a:r>
              <a:rPr lang="pl-PL" sz="1700" b="1" i="1" dirty="0">
                <a:latin typeface="Century Gothic" panose="020B0502020202020204" pitchFamily="34" charset="0"/>
              </a:rPr>
              <a:t>Publicznej Biblioteki </a:t>
            </a:r>
            <a:endParaRPr lang="pl-PL" sz="1700" b="1" i="1" dirty="0" smtClean="0">
              <a:latin typeface="Century Gothic" panose="020B0502020202020204" pitchFamily="34" charset="0"/>
            </a:endParaRPr>
          </a:p>
          <a:p>
            <a:pPr marL="271462" lvl="1">
              <a:lnSpc>
                <a:spcPct val="114000"/>
              </a:lnSpc>
            </a:pPr>
            <a:r>
              <a:rPr lang="pl-PL" sz="1700" b="1" i="1" dirty="0">
                <a:latin typeface="Century Gothic" panose="020B0502020202020204" pitchFamily="34" charset="0"/>
              </a:rPr>
              <a:t> </a:t>
            </a:r>
            <a:r>
              <a:rPr lang="pl-PL" sz="1700" b="1" i="1" dirty="0" smtClean="0">
                <a:latin typeface="Century Gothic" panose="020B0502020202020204" pitchFamily="34" charset="0"/>
              </a:rPr>
              <a:t>     Pedagogicznej </a:t>
            </a:r>
            <a:r>
              <a:rPr lang="pl-PL" sz="1700" b="1" i="1" dirty="0">
                <a:latin typeface="Century Gothic" panose="020B0502020202020204" pitchFamily="34" charset="0"/>
              </a:rPr>
              <a:t>w Kaliszu</a:t>
            </a:r>
            <a:r>
              <a:rPr lang="pl-PL" sz="1700" i="1" dirty="0">
                <a:latin typeface="Century Gothic" panose="020B0502020202020204" pitchFamily="34" charset="0"/>
              </a:rPr>
              <a:t> </a:t>
            </a:r>
            <a:r>
              <a:rPr lang="pl-PL" sz="1600" i="1" dirty="0">
                <a:latin typeface="Century Gothic" panose="020B0502020202020204" pitchFamily="34" charset="0"/>
              </a:rPr>
              <a:t>	</a:t>
            </a:r>
            <a:r>
              <a:rPr lang="pl-PL" sz="1600" i="1" dirty="0" smtClean="0">
                <a:latin typeface="Century Gothic" panose="020B0502020202020204" pitchFamily="34" charset="0"/>
              </a:rPr>
              <a:t>											</a:t>
            </a:r>
            <a:r>
              <a:rPr lang="pl-PL" sz="1700" b="1" i="1" dirty="0" smtClean="0">
                <a:latin typeface="Century Gothic" panose="020B0502020202020204" pitchFamily="34" charset="0"/>
              </a:rPr>
              <a:t>6,3 </a:t>
            </a:r>
            <a:r>
              <a:rPr lang="pl-PL" sz="1700" b="1" i="1" dirty="0">
                <a:latin typeface="Century Gothic" panose="020B0502020202020204" pitchFamily="34" charset="0"/>
              </a:rPr>
              <a:t>mln zł</a:t>
            </a:r>
          </a:p>
          <a:p>
            <a:pPr lvl="1">
              <a:lnSpc>
                <a:spcPct val="114000"/>
              </a:lnSpc>
            </a:pPr>
            <a:r>
              <a:rPr lang="pl-PL" sz="16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pl-PL" sz="1600" b="1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11,4 </a:t>
            </a:r>
            <a:r>
              <a:rPr lang="pl-PL" sz="16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</a:t>
            </a:r>
            <a:r>
              <a:rPr lang="pl-PL" sz="16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zł, lata realizacji 2013-2020</a:t>
            </a:r>
            <a:endParaRPr lang="pl-PL" sz="1600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734" y="2840038"/>
            <a:ext cx="5087051" cy="3531733"/>
          </a:xfrm>
          <a:prstGeom prst="rect">
            <a:avLst/>
          </a:prstGeom>
        </p:spPr>
      </p:pic>
      <p:pic>
        <p:nvPicPr>
          <p:cNvPr id="1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07" y="2840038"/>
            <a:ext cx="5686960" cy="35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321206" y="758548"/>
            <a:ext cx="987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– oświata i wychowanie 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projekty edukacyjne w trakcie realizacji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9562" y="2016600"/>
            <a:ext cx="10792694" cy="451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000" algn="l"/>
              </a:tabLst>
              <a:defRPr/>
            </a:pPr>
            <a:endParaRPr lang="pl-PL" sz="800" b="1" dirty="0" smtClean="0">
              <a:solidFill>
                <a:srgbClr val="002060"/>
              </a:solidFill>
              <a:latin typeface="PT Serif" panose="020A0603040505020204" pitchFamily="18" charset="-18"/>
            </a:endParaRPr>
          </a:p>
          <a:p>
            <a:pPr>
              <a:spcAft>
                <a:spcPts val="1200"/>
              </a:spcAft>
              <a:tabLst>
                <a:tab pos="468000" algn="l"/>
                <a:tab pos="540000" algn="l"/>
              </a:tabLst>
              <a:defRPr/>
            </a:pPr>
            <a:r>
              <a:rPr lang="pl-PL" sz="2200" b="1" dirty="0" smtClean="0">
                <a:solidFill>
                  <a:schemeClr val="accent1"/>
                </a:solidFill>
                <a:latin typeface="PT Serif" panose="020A0603040505020204" pitchFamily="18" charset="-18"/>
              </a:rPr>
              <a:t>		</a:t>
            </a:r>
            <a:r>
              <a:rPr lang="pl-PL" sz="2000" b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Projekty finansowane z WRPO 2014+</a:t>
            </a:r>
            <a:endParaRPr lang="pl-PL" sz="20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sz="2000" b="1" dirty="0">
                <a:latin typeface="Century Gothic" panose="020B0502020202020204" pitchFamily="34" charset="0"/>
              </a:rPr>
              <a:t>Cyfrowa Szkoła </a:t>
            </a:r>
            <a:r>
              <a:rPr lang="pl-PL" sz="2000" b="1" dirty="0" smtClean="0">
                <a:latin typeface="Century Gothic" panose="020B0502020202020204" pitchFamily="34" charset="0"/>
              </a:rPr>
              <a:t>Wielkopolsk@2020 </a:t>
            </a:r>
            <a:r>
              <a:rPr lang="pl-PL" sz="2000" dirty="0" smtClean="0">
                <a:latin typeface="Century Gothic" panose="020B0502020202020204" pitchFamily="34" charset="0"/>
              </a:rPr>
              <a:t>							</a:t>
            </a:r>
            <a:r>
              <a:rPr lang="pl-PL" sz="2000" b="1" dirty="0" smtClean="0">
                <a:latin typeface="Century Gothic" panose="020B0502020202020204" pitchFamily="34" charset="0"/>
              </a:rPr>
              <a:t>10,5 </a:t>
            </a:r>
            <a:r>
              <a:rPr lang="pl-PL" sz="2000" b="1" dirty="0">
                <a:latin typeface="Century Gothic" panose="020B0502020202020204" pitchFamily="34" charset="0"/>
              </a:rPr>
              <a:t>mln </a:t>
            </a:r>
            <a:r>
              <a:rPr lang="pl-PL" sz="2000" b="1" dirty="0" smtClean="0">
                <a:latin typeface="Century Gothic" panose="020B0502020202020204" pitchFamily="34" charset="0"/>
              </a:rPr>
              <a:t>zł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sz="2000" b="1" dirty="0" smtClean="0">
                <a:latin typeface="Century Gothic" panose="020B0502020202020204" pitchFamily="34" charset="0"/>
              </a:rPr>
              <a:t> 	</a:t>
            </a:r>
            <a:r>
              <a:rPr lang="pl-PL" sz="1600" dirty="0" smtClean="0">
                <a:latin typeface="Century Gothic" panose="020B0502020202020204" pitchFamily="34" charset="0"/>
              </a:rPr>
              <a:t>Podniesienie jakości edukacji poprzez rozwój kompetencji cyfrowych z wykorzystaniem</a:t>
            </a:r>
            <a:r>
              <a:rPr lang="pl-PL" sz="1600" b="1" dirty="0" smtClean="0">
                <a:latin typeface="Century Gothic" panose="020B0502020202020204" pitchFamily="34" charset="0"/>
              </a:rPr>
              <a:t> 		  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sz="1600" dirty="0">
                <a:latin typeface="Century Gothic" panose="020B0502020202020204" pitchFamily="34" charset="0"/>
              </a:rPr>
              <a:t> </a:t>
            </a:r>
            <a:r>
              <a:rPr lang="pl-PL" sz="1600" dirty="0" smtClean="0">
                <a:latin typeface="Century Gothic" panose="020B0502020202020204" pitchFamily="34" charset="0"/>
              </a:rPr>
              <a:t>     technologii informacyjno-komunikacyjnych (TIK) – projekt obejmie 700 szkół na terenie Wielkopolski</a:t>
            </a:r>
            <a:endParaRPr lang="pl-PL" sz="2000" dirty="0" smtClean="0">
              <a:latin typeface="Century Gothic" panose="020B0502020202020204" pitchFamily="34" charset="0"/>
            </a:endParaRP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sz="2000" b="1" dirty="0">
                <a:latin typeface="Century Gothic" panose="020B0502020202020204" pitchFamily="34" charset="0"/>
              </a:rPr>
              <a:t>    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nakłady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112,3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zł, lata realizacji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2016-2023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endParaRPr lang="pl-PL" sz="900" b="1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4.749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l-PL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nauczycieli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wzięło udział w szkoleniach podnoszących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kompetencje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z zakresu wykorzystania TIK w nauczaniu. </a:t>
            </a: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Organizacja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i realizacja webinariów i wykładów w trybie stacjonarnym i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online</a:t>
            </a: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7.431 </a:t>
            </a:r>
            <a:r>
              <a:rPr lang="pl-PL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uczniów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wzięło udział w zajęciach pozalekcyjnych  podnoszących kompetencje kluczowe, Organizacja i realizacja 5 konferencji edukacyjnych </a:t>
            </a:r>
          </a:p>
        </p:txBody>
      </p:sp>
      <p:pic>
        <p:nvPicPr>
          <p:cNvPr id="16" name="Picture 4" descr="Cyfrowa SzkoÅa Wielkopolsk@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1324394"/>
            <a:ext cx="4820008" cy="13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projekty edukacyjne w trakcie realizacji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689078" y="1387580"/>
            <a:ext cx="10644995" cy="4885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000" algn="l"/>
              </a:tabLst>
              <a:defRPr/>
            </a:pPr>
            <a:endParaRPr lang="pl-PL" sz="800" b="1" dirty="0" smtClean="0">
              <a:solidFill>
                <a:srgbClr val="002060"/>
              </a:solidFill>
              <a:latin typeface="PT Serif" panose="020A0603040505020204" pitchFamily="18" charset="-18"/>
            </a:endParaRPr>
          </a:p>
          <a:p>
            <a:pPr>
              <a:spcAft>
                <a:spcPts val="1200"/>
              </a:spcAft>
              <a:tabLst>
                <a:tab pos="468000" algn="l"/>
                <a:tab pos="540000" algn="l"/>
              </a:tabLst>
              <a:defRPr/>
            </a:pPr>
            <a:r>
              <a:rPr lang="pl-PL" sz="2200" b="1" dirty="0" smtClean="0">
                <a:solidFill>
                  <a:schemeClr val="accent1"/>
                </a:solidFill>
                <a:latin typeface="PT Serif" panose="020A0603040505020204" pitchFamily="18" charset="-18"/>
              </a:rPr>
              <a:t>		</a:t>
            </a:r>
            <a:r>
              <a:rPr lang="pl-PL" sz="2000" b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Projekty finansowane z WRPO 2014+</a:t>
            </a:r>
            <a:endParaRPr lang="pl-PL" sz="20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77888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534988" algn="l"/>
                <a:tab pos="539750" algn="l"/>
              </a:tabLst>
              <a:defRPr/>
            </a:pPr>
            <a:r>
              <a:rPr lang="pl-PL" sz="2000" b="1" dirty="0">
                <a:latin typeface="Century Gothic" panose="020B0502020202020204" pitchFamily="34" charset="0"/>
              </a:rPr>
              <a:t>Czas Zawodowców </a:t>
            </a:r>
            <a:r>
              <a:rPr lang="pl-PL" sz="2000" b="1" dirty="0" smtClean="0">
                <a:latin typeface="Century Gothic" panose="020B0502020202020204" pitchFamily="34" charset="0"/>
              </a:rPr>
              <a:t>BIS – </a:t>
            </a:r>
            <a:r>
              <a:rPr lang="pl-PL" sz="2000" b="1" dirty="0">
                <a:latin typeface="Century Gothic" panose="020B0502020202020204" pitchFamily="34" charset="0"/>
              </a:rPr>
              <a:t>z</a:t>
            </a:r>
            <a:r>
              <a:rPr lang="pl-PL" sz="2000" b="1" dirty="0" smtClean="0">
                <a:latin typeface="Century Gothic" panose="020B0502020202020204" pitchFamily="34" charset="0"/>
              </a:rPr>
              <a:t>awodowa Wielkopolska</a:t>
            </a:r>
            <a:r>
              <a:rPr lang="pl-PL" sz="2000" b="1" dirty="0">
                <a:latin typeface="Century Gothic" panose="020B0502020202020204" pitchFamily="34" charset="0"/>
              </a:rPr>
              <a:t> </a:t>
            </a:r>
            <a:r>
              <a:rPr lang="pl-PL" sz="2000" dirty="0" smtClean="0">
                <a:latin typeface="Century Gothic" panose="020B0502020202020204" pitchFamily="34" charset="0"/>
              </a:rPr>
              <a:t>			</a:t>
            </a:r>
            <a:r>
              <a:rPr lang="pl-PL" sz="2000" b="1" dirty="0" smtClean="0">
                <a:latin typeface="Century Gothic" panose="020B0502020202020204" pitchFamily="34" charset="0"/>
              </a:rPr>
              <a:t>7,2 </a:t>
            </a:r>
            <a:r>
              <a:rPr lang="pl-PL" sz="2000" b="1" dirty="0">
                <a:latin typeface="Century Gothic" panose="020B0502020202020204" pitchFamily="34" charset="0"/>
              </a:rPr>
              <a:t>mln </a:t>
            </a:r>
            <a:r>
              <a:rPr lang="pl-PL" sz="2000" b="1" dirty="0" smtClean="0">
                <a:latin typeface="Century Gothic" panose="020B0502020202020204" pitchFamily="34" charset="0"/>
              </a:rPr>
              <a:t>zł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sz="20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Łączne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nakłady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84,7 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mln zł, lata realizacji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2016-2023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endParaRPr lang="pl-PL" sz="800" b="1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W 2020 rozwijano współpracę z </a:t>
            </a:r>
            <a:r>
              <a:rPr lang="pl-PL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81 wielkopolskimi szkołami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, które przystąpiły do projektu </a:t>
            </a:r>
            <a:endParaRPr lang="pl-PL" sz="16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    w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zakresie realizacji staży zawodowych i dodatkowych zajęć w laboratoriach dla uczniów </a:t>
            </a:r>
            <a:endParaRPr lang="pl-PL" sz="16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    tych szkół. </a:t>
            </a:r>
            <a:endParaRPr lang="pl-PL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1.461 </a:t>
            </a:r>
            <a:r>
              <a:rPr lang="pl-PL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uczniów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rozpoczęło realizację staży u pracodawców w 29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zawodach</a:t>
            </a: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1.325 </a:t>
            </a:r>
            <a:r>
              <a:rPr lang="pl-PL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uczniom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wypłacono stypendium stażowe w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ramach ww. projektu</a:t>
            </a:r>
          </a:p>
          <a:p>
            <a:pPr marL="820738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34988" algn="l"/>
                <a:tab pos="539750" algn="l"/>
              </a:tabLst>
              <a:defRPr/>
            </a:pPr>
            <a:r>
              <a:rPr lang="pl-PL" sz="1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1.074 </a:t>
            </a:r>
            <a:r>
              <a:rPr lang="pl-PL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uczniów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skorzystało z dodatkowych specjalistycznych zajęć w laboratoriach </a:t>
            </a:r>
            <a:r>
              <a:rPr lang="pl-PL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 </a:t>
            </a:r>
            <a:r>
              <a:rPr lang="pl-PL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Poznaniu, Pile i Kaliszu </a:t>
            </a:r>
          </a:p>
          <a:p>
            <a:pPr marL="534988">
              <a:lnSpc>
                <a:spcPct val="150000"/>
              </a:lnSpc>
              <a:tabLst>
                <a:tab pos="534988" algn="l"/>
                <a:tab pos="539750" algn="l"/>
              </a:tabLst>
              <a:defRPr/>
            </a:pPr>
            <a:endParaRPr lang="pl-PL" b="1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Czas zawodowcÃ³w 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97" y="5525117"/>
            <a:ext cx="5149121" cy="10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lityka społeczna: Europejczycy oczekują od UE więcej działań ...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76" y="1387580"/>
            <a:ext cx="8045386" cy="483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Polityka społeczna (wybrane projekty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algn="ctr"/>
            <a:endParaRPr lang="pl-PL" b="1" i="1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l-PL" b="1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Projekty realizowane przez ROPS </a:t>
            </a:r>
            <a:endParaRPr lang="pl-PL" b="1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268251" y="1886857"/>
            <a:ext cx="91491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r>
              <a:rPr lang="pl-PL" dirty="0" smtClean="0">
                <a:latin typeface="Century Gothic" panose="020B0502020202020204" pitchFamily="34" charset="0"/>
              </a:rPr>
              <a:t>Wielkopolski </a:t>
            </a:r>
            <a:r>
              <a:rPr lang="pl-PL" dirty="0">
                <a:latin typeface="Century Gothic" panose="020B0502020202020204" pitchFamily="34" charset="0"/>
              </a:rPr>
              <a:t>Ośrodek </a:t>
            </a:r>
            <a:r>
              <a:rPr lang="pl-PL" dirty="0" smtClean="0">
                <a:latin typeface="Century Gothic" panose="020B0502020202020204" pitchFamily="34" charset="0"/>
              </a:rPr>
              <a:t>Adopcyjny	 </a:t>
            </a:r>
            <a:r>
              <a:rPr lang="pl-PL" dirty="0">
                <a:latin typeface="Century Gothic" panose="020B0502020202020204" pitchFamily="34" charset="0"/>
              </a:rPr>
              <a:t>			</a:t>
            </a:r>
            <a:r>
              <a:rPr lang="pl-PL" dirty="0" smtClean="0">
                <a:latin typeface="Century Gothic" panose="020B0502020202020204" pitchFamily="34" charset="0"/>
              </a:rPr>
              <a:t>		</a:t>
            </a:r>
            <a:r>
              <a:rPr lang="pl-PL" b="1" dirty="0" smtClean="0">
                <a:latin typeface="Century Gothic" panose="020B0502020202020204" pitchFamily="34" charset="0"/>
              </a:rPr>
              <a:t>3,7 </a:t>
            </a:r>
            <a:r>
              <a:rPr lang="pl-PL" b="1" dirty="0">
                <a:latin typeface="Century Gothic" panose="020B0502020202020204" pitchFamily="34" charset="0"/>
              </a:rPr>
              <a:t>mln zł</a:t>
            </a:r>
          </a:p>
          <a:p>
            <a:pPr lvl="2">
              <a:tabLst>
                <a:tab pos="468000" algn="l"/>
                <a:tab pos="540000" algn="l"/>
              </a:tabLst>
              <a:defRPr/>
            </a:pPr>
            <a:endParaRPr lang="pl-PL" dirty="0" smtClean="0">
              <a:latin typeface="Century Gothic" panose="020B0502020202020204" pitchFamily="34" charset="0"/>
            </a:endParaRPr>
          </a:p>
          <a:p>
            <a:pPr lvl="2">
              <a:tabLst>
                <a:tab pos="468000" algn="l"/>
                <a:tab pos="540000" algn="l"/>
              </a:tabLst>
              <a:defRPr/>
            </a:pPr>
            <a:endParaRPr lang="pl-PL" sz="900" dirty="0" smtClean="0">
              <a:latin typeface="Century Gothic" panose="020B0502020202020204" pitchFamily="34" charset="0"/>
            </a:endParaRPr>
          </a:p>
          <a:p>
            <a:pPr lvl="2">
              <a:tabLst>
                <a:tab pos="468000" algn="l"/>
                <a:tab pos="540000" algn="l"/>
              </a:tabLst>
              <a:defRPr/>
            </a:pPr>
            <a:endParaRPr lang="pl-PL" sz="900" dirty="0">
              <a:latin typeface="Century Gothic" panose="020B0502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r>
              <a:rPr lang="pl-PL" altLang="pl-PL" dirty="0">
                <a:latin typeface="Century Gothic" panose="020B0502020202020204" pitchFamily="34" charset="0"/>
              </a:rPr>
              <a:t>Koordynacja </a:t>
            </a:r>
            <a:r>
              <a:rPr lang="pl-PL" altLang="pl-PL" dirty="0" smtClean="0">
                <a:latin typeface="Century Gothic" panose="020B0502020202020204" pitchFamily="34" charset="0"/>
              </a:rPr>
              <a:t>– efektywna i skuteczna </a:t>
            </a:r>
            <a:r>
              <a:rPr lang="pl-PL" altLang="pl-PL" dirty="0">
                <a:latin typeface="Century Gothic" panose="020B0502020202020204" pitchFamily="34" charset="0"/>
              </a:rPr>
              <a:t>	</a:t>
            </a:r>
            <a:r>
              <a:rPr lang="pl-PL" altLang="pl-PL" dirty="0" smtClean="0">
                <a:latin typeface="Century Gothic" panose="020B0502020202020204" pitchFamily="34" charset="0"/>
              </a:rPr>
              <a:t>				</a:t>
            </a:r>
            <a:r>
              <a:rPr lang="pl-PL" altLang="pl-PL" b="1" dirty="0" smtClean="0">
                <a:latin typeface="Century Gothic" panose="020B0502020202020204" pitchFamily="34" charset="0"/>
              </a:rPr>
              <a:t>1,3 </a:t>
            </a:r>
            <a:r>
              <a:rPr lang="pl-PL" altLang="pl-PL" b="1" dirty="0">
                <a:latin typeface="Century Gothic" panose="020B0502020202020204" pitchFamily="34" charset="0"/>
              </a:rPr>
              <a:t>mln zł</a:t>
            </a:r>
          </a:p>
          <a:p>
            <a:pPr>
              <a:tabLst>
                <a:tab pos="468000" algn="l"/>
                <a:tab pos="540000" algn="l"/>
              </a:tabLst>
              <a:defRPr/>
            </a:pPr>
            <a:r>
              <a:rPr lang="pl-PL" i="1" dirty="0">
                <a:latin typeface="Century Gothic" panose="020B0502020202020204" pitchFamily="34" charset="0"/>
              </a:rPr>
              <a:t>			</a:t>
            </a:r>
            <a:endParaRPr lang="pl-PL" i="1" dirty="0" smtClean="0">
              <a:latin typeface="Century Gothic" panose="020B0502020202020204" pitchFamily="34" charset="0"/>
            </a:endParaRPr>
          </a:p>
          <a:p>
            <a:pPr>
              <a:tabLst>
                <a:tab pos="468000" algn="l"/>
                <a:tab pos="540000" algn="l"/>
              </a:tabLst>
              <a:defRPr/>
            </a:pPr>
            <a:endParaRPr lang="pl-PL" sz="900" dirty="0" smtClean="0">
              <a:latin typeface="Century Gothic" panose="020B0502020202020204" pitchFamily="34" charset="0"/>
            </a:endParaRPr>
          </a:p>
          <a:p>
            <a:pPr>
              <a:tabLst>
                <a:tab pos="468000" algn="l"/>
                <a:tab pos="540000" algn="l"/>
              </a:tabLst>
              <a:defRPr/>
            </a:pPr>
            <a:endParaRPr lang="pl-PL" sz="900" dirty="0" smtClean="0">
              <a:latin typeface="Century Gothic" panose="020B0502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r>
              <a:rPr lang="pl-PL" altLang="pl-PL" dirty="0" smtClean="0">
                <a:latin typeface="Century Gothic" panose="020B0502020202020204" pitchFamily="34" charset="0"/>
              </a:rPr>
              <a:t>Akademia Samodzielności dla osób </a:t>
            </a:r>
          </a:p>
          <a:p>
            <a:pPr lvl="2">
              <a:tabLst>
                <a:tab pos="468000" algn="l"/>
                <a:tab pos="540000" algn="l"/>
              </a:tabLst>
              <a:defRPr/>
            </a:pPr>
            <a:r>
              <a:rPr lang="pl-PL" altLang="pl-PL" dirty="0" smtClean="0">
                <a:latin typeface="Century Gothic" panose="020B0502020202020204" pitchFamily="34" charset="0"/>
              </a:rPr>
              <a:t>      z niepełnosprawnością w Wielkopolsce				</a:t>
            </a:r>
            <a:r>
              <a:rPr lang="pl-PL" altLang="pl-PL" b="1" dirty="0" smtClean="0">
                <a:latin typeface="Century Gothic" panose="020B0502020202020204" pitchFamily="34" charset="0"/>
              </a:rPr>
              <a:t>0,7 mln zł</a:t>
            </a: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endParaRPr lang="pl-PL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endParaRPr lang="pl-PL" b="1" i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r>
              <a:rPr lang="pl-PL" altLang="pl-PL" smtClean="0">
                <a:latin typeface="Century Gothic" panose="020B0502020202020204" pitchFamily="34" charset="0"/>
              </a:rPr>
              <a:t>„Partnerstwo </a:t>
            </a:r>
            <a:r>
              <a:rPr lang="pl-PL" altLang="pl-PL" dirty="0">
                <a:latin typeface="Century Gothic" panose="020B0502020202020204" pitchFamily="34" charset="0"/>
              </a:rPr>
              <a:t>dla </a:t>
            </a:r>
            <a:r>
              <a:rPr lang="pl-PL" altLang="pl-PL" dirty="0" smtClean="0">
                <a:latin typeface="Century Gothic" panose="020B0502020202020204" pitchFamily="34" charset="0"/>
              </a:rPr>
              <a:t>Rodziny”</a:t>
            </a:r>
            <a:r>
              <a:rPr lang="pl-PL" altLang="pl-PL" dirty="0">
                <a:latin typeface="Century Gothic" panose="020B0502020202020204" pitchFamily="34" charset="0"/>
              </a:rPr>
              <a:t>					      	  </a:t>
            </a:r>
            <a:r>
              <a:rPr lang="pl-PL" altLang="pl-PL">
                <a:latin typeface="Century Gothic" panose="020B0502020202020204" pitchFamily="34" charset="0"/>
              </a:rPr>
              <a:t>	</a:t>
            </a:r>
            <a:r>
              <a:rPr lang="pl-PL" altLang="pl-PL" b="1" smtClean="0">
                <a:latin typeface="Century Gothic" panose="020B0502020202020204" pitchFamily="34" charset="0"/>
              </a:rPr>
              <a:t>0,5 </a:t>
            </a:r>
            <a:r>
              <a:rPr lang="pl-PL" altLang="pl-PL" b="1" dirty="0">
                <a:latin typeface="Century Gothic" panose="020B0502020202020204" pitchFamily="34" charset="0"/>
              </a:rPr>
              <a:t>mln zł</a:t>
            </a: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endParaRPr lang="pl-PL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endParaRPr lang="pl-PL" b="1" i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  <a:tabLst>
                <a:tab pos="468000" algn="l"/>
                <a:tab pos="540000" algn="l"/>
              </a:tabLst>
              <a:defRPr/>
            </a:pPr>
            <a:r>
              <a:rPr lang="pl-PL" altLang="pl-PL" dirty="0">
                <a:latin typeface="Century Gothic" panose="020B0502020202020204" pitchFamily="34" charset="0"/>
              </a:rPr>
              <a:t>Koordynacja rozwoju ekonomii społecznej </a:t>
            </a:r>
            <a:br>
              <a:rPr lang="pl-PL" altLang="pl-PL" dirty="0">
                <a:latin typeface="Century Gothic" panose="020B0502020202020204" pitchFamily="34" charset="0"/>
              </a:rPr>
            </a:br>
            <a:r>
              <a:rPr lang="pl-PL" altLang="pl-PL" dirty="0">
                <a:latin typeface="Century Gothic" panose="020B0502020202020204" pitchFamily="34" charset="0"/>
              </a:rPr>
              <a:t>w województwie wielkopolskim na lata 2019-2022 </a:t>
            </a:r>
            <a:r>
              <a:rPr lang="pl-PL" dirty="0" smtClean="0">
                <a:latin typeface="Century Gothic" panose="020B0502020202020204" pitchFamily="34" charset="0"/>
              </a:rPr>
              <a:t>		</a:t>
            </a:r>
            <a:r>
              <a:rPr lang="pl-PL" b="1" dirty="0" smtClean="0">
                <a:latin typeface="Century Gothic" panose="020B0502020202020204" pitchFamily="34" charset="0"/>
              </a:rPr>
              <a:t>0,5 mln zł</a:t>
            </a:r>
            <a:endParaRPr lang="pl-PL" sz="2000" b="1" dirty="0" smtClean="0">
              <a:latin typeface="PT Serif" panose="020A0603040505020204" pitchFamily="18" charset="-18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- rolnictwo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ochrona środowiska 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95" y="1499715"/>
            <a:ext cx="3783659" cy="1322057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2478916" y="3245505"/>
            <a:ext cx="7421962" cy="69685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>
                <a:latin typeface="Century Gothic" panose="020B0502020202020204" pitchFamily="34" charset="0"/>
              </a:rPr>
              <a:t>PIĘKNIEJE WIELKOPOLSKA WIEŚ</a:t>
            </a:r>
          </a:p>
          <a:p>
            <a:endParaRPr lang="pl-PL" sz="3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4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831555"/>
              </p:ext>
            </p:extLst>
          </p:nvPr>
        </p:nvGraphicFramePr>
        <p:xfrm>
          <a:off x="1773936" y="4060782"/>
          <a:ext cx="8668512" cy="149769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668512">
                  <a:extLst>
                    <a:ext uri="{9D8B030D-6E8A-4147-A177-3AD203B41FA5}">
                      <a16:colId xmlns:a16="http://schemas.microsoft.com/office/drawing/2014/main" val="877621033"/>
                    </a:ext>
                  </a:extLst>
                </a:gridCol>
              </a:tblGrid>
              <a:tr h="878569">
                <a:tc>
                  <a:txBody>
                    <a:bodyPr/>
                    <a:lstStyle/>
                    <a:p>
                      <a:pPr algn="ctr"/>
                      <a:r>
                        <a:rPr lang="pl-PL" sz="2400" baseline="0" dirty="0" smtClean="0"/>
                        <a:t>DOTACJE</a:t>
                      </a:r>
                      <a:endParaRPr lang="pl-P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2982933"/>
                  </a:ext>
                </a:extLst>
              </a:tr>
              <a:tr h="492298">
                <a:tc>
                  <a:txBody>
                    <a:bodyPr/>
                    <a:lstStyle/>
                    <a:p>
                      <a:pPr algn="ctr" fontAlgn="b"/>
                      <a:r>
                        <a:rPr lang="pl-PL" sz="40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3,2</a:t>
                      </a:r>
                      <a:r>
                        <a:rPr lang="pl-PL" sz="4000" b="1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mln zł </a:t>
                      </a:r>
                      <a:endParaRPr lang="pl-PL" sz="40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1608798"/>
                  </a:ext>
                </a:extLst>
              </a:tr>
            </a:tbl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682064" y="1291733"/>
            <a:ext cx="10191147" cy="216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dirty="0" smtClean="0">
                <a:latin typeface="Century Gothic" panose="020B0502020202020204" pitchFamily="34" charset="0"/>
              </a:rPr>
              <a:t>Realizacja </a:t>
            </a:r>
            <a:r>
              <a:rPr lang="pl-PL" sz="1700" dirty="0">
                <a:latin typeface="Century Gothic" panose="020B0502020202020204" pitchFamily="34" charset="0"/>
              </a:rPr>
              <a:t>III </a:t>
            </a:r>
            <a:r>
              <a:rPr lang="pl-PL" sz="1700" dirty="0" smtClean="0">
                <a:latin typeface="Century Gothic" panose="020B0502020202020204" pitchFamily="34" charset="0"/>
              </a:rPr>
              <a:t>edycji </a:t>
            </a:r>
            <a:r>
              <a:rPr lang="pl-PL" sz="17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„</a:t>
            </a:r>
            <a:r>
              <a:rPr lang="pl-PL" sz="17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Programu poprawy </a:t>
            </a:r>
            <a:r>
              <a:rPr lang="pl-PL" sz="1700" b="1" i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warunków </a:t>
            </a:r>
            <a:r>
              <a:rPr lang="pl-PL" sz="17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fitosanitarnych rodzin pszczelich poprzez </a:t>
            </a:r>
            <a:r>
              <a:rPr lang="pl-PL" sz="1700" b="1" i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wsparcie </a:t>
            </a:r>
            <a:r>
              <a:rPr lang="pl-PL" sz="17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finansowe zakupu węzy </a:t>
            </a:r>
            <a:r>
              <a:rPr lang="pl-PL" sz="1700" b="1" i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pszczelej</a:t>
            </a:r>
            <a:r>
              <a:rPr lang="pl-PL" sz="1700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” </a:t>
            </a:r>
            <a:r>
              <a:rPr lang="pl-PL" sz="1700" i="1" dirty="0" smtClean="0">
                <a:latin typeface="Century Gothic" panose="020B0502020202020204" pitchFamily="34" charset="0"/>
              </a:rPr>
              <a:t>			</a:t>
            </a:r>
            <a:r>
              <a:rPr lang="pl-PL" sz="1700" b="1" i="1" dirty="0" smtClean="0">
                <a:latin typeface="Century Gothic" panose="020B0502020202020204" pitchFamily="34" charset="0"/>
              </a:rPr>
              <a:t>2,0 </a:t>
            </a:r>
            <a:r>
              <a:rPr lang="pl-PL" sz="1700" b="1" i="1" dirty="0">
                <a:latin typeface="Century Gothic" panose="020B0502020202020204" pitchFamily="34" charset="0"/>
              </a:rPr>
              <a:t>mln </a:t>
            </a:r>
            <a:r>
              <a:rPr lang="pl-PL" sz="1700" b="1" i="1" dirty="0" smtClean="0">
                <a:latin typeface="Century Gothic" panose="020B0502020202020204" pitchFamily="34" charset="0"/>
              </a:rPr>
              <a:t>zł</a:t>
            </a: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8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dirty="0" smtClean="0">
                <a:latin typeface="Century Gothic" panose="020B0502020202020204" pitchFamily="34" charset="0"/>
              </a:rPr>
              <a:t>Wsparcie dla </a:t>
            </a:r>
            <a:r>
              <a:rPr lang="pl-PL" sz="1700" b="1" dirty="0" smtClean="0">
                <a:latin typeface="Century Gothic" panose="020B0502020202020204" pitchFamily="34" charset="0"/>
              </a:rPr>
              <a:t>4.633 </a:t>
            </a:r>
            <a:r>
              <a:rPr lang="pl-PL" sz="1700" dirty="0">
                <a:latin typeface="Century Gothic" panose="020B0502020202020204" pitchFamily="34" charset="0"/>
              </a:rPr>
              <a:t>gospodarstw pasiecznych, </a:t>
            </a:r>
            <a:r>
              <a:rPr lang="pl-PL" sz="1700" dirty="0" smtClean="0">
                <a:latin typeface="Century Gothic" panose="020B0502020202020204" pitchFamily="34" charset="0"/>
              </a:rPr>
              <a:t>nowa </a:t>
            </a:r>
            <a:r>
              <a:rPr lang="pl-PL" sz="1700" dirty="0">
                <a:latin typeface="Century Gothic" panose="020B0502020202020204" pitchFamily="34" charset="0"/>
              </a:rPr>
              <a:t>węza </a:t>
            </a:r>
            <a:r>
              <a:rPr lang="pl-PL" sz="1700" dirty="0" smtClean="0">
                <a:latin typeface="Century Gothic" panose="020B0502020202020204" pitchFamily="34" charset="0"/>
              </a:rPr>
              <a:t>pszczela w </a:t>
            </a:r>
            <a:r>
              <a:rPr lang="pl-PL" sz="1700" b="1" dirty="0" smtClean="0">
                <a:latin typeface="Century Gothic" panose="020B0502020202020204" pitchFamily="34" charset="0"/>
              </a:rPr>
              <a:t>140.046</a:t>
            </a:r>
            <a:r>
              <a:rPr lang="pl-PL" sz="1700" dirty="0" smtClean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ulach, </a:t>
            </a:r>
            <a:r>
              <a:rPr lang="pl-PL" sz="1700" dirty="0" smtClean="0">
                <a:latin typeface="Century Gothic" panose="020B0502020202020204" pitchFamily="34" charset="0"/>
              </a:rPr>
              <a:t> ilość </a:t>
            </a:r>
            <a:r>
              <a:rPr lang="pl-PL" sz="1700" dirty="0">
                <a:latin typeface="Century Gothic" panose="020B0502020202020204" pitchFamily="34" charset="0"/>
              </a:rPr>
              <a:t>zakupionej </a:t>
            </a:r>
            <a:r>
              <a:rPr lang="pl-PL" sz="1700" dirty="0" smtClean="0">
                <a:latin typeface="Century Gothic" panose="020B0502020202020204" pitchFamily="34" charset="0"/>
              </a:rPr>
              <a:t>węzy </a:t>
            </a:r>
            <a:r>
              <a:rPr lang="pl-PL" sz="1700" dirty="0">
                <a:latin typeface="Century Gothic" panose="020B0502020202020204" pitchFamily="34" charset="0"/>
              </a:rPr>
              <a:t>prawie </a:t>
            </a:r>
            <a:r>
              <a:rPr lang="pl-PL" sz="1700" b="1" dirty="0">
                <a:latin typeface="Century Gothic" panose="020B0502020202020204" pitchFamily="34" charset="0"/>
              </a:rPr>
              <a:t>45 </a:t>
            </a:r>
            <a:r>
              <a:rPr lang="pl-PL" sz="1700" b="1" dirty="0" smtClean="0">
                <a:latin typeface="Century Gothic" panose="020B0502020202020204" pitchFamily="34" charset="0"/>
              </a:rPr>
              <a:t>ton</a:t>
            </a: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800" b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Program </a:t>
            </a:r>
            <a:r>
              <a:rPr lang="pl-PL" sz="1700" b="1" i="1" dirty="0" err="1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nasadzeń</a:t>
            </a:r>
            <a:r>
              <a:rPr lang="pl-PL" sz="17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drzew miododajnych </a:t>
            </a:r>
            <a:r>
              <a:rPr lang="pl-PL" sz="1700" dirty="0" smtClean="0">
                <a:latin typeface="Century Gothic" panose="020B0502020202020204" pitchFamily="34" charset="0"/>
              </a:rPr>
              <a:t>– pomoc finansowa </a:t>
            </a:r>
            <a:r>
              <a:rPr lang="pl-PL" sz="1700" b="1" dirty="0" smtClean="0">
                <a:latin typeface="Century Gothic" panose="020B0502020202020204" pitchFamily="34" charset="0"/>
              </a:rPr>
              <a:t>1,1 mln zł</a:t>
            </a:r>
            <a:r>
              <a:rPr lang="pl-PL" sz="1700" dirty="0">
                <a:latin typeface="Century Gothic" panose="020B0502020202020204" pitchFamily="34" charset="0"/>
              </a:rPr>
              <a:t>, </a:t>
            </a:r>
            <a:r>
              <a:rPr lang="pl-PL" sz="1700" dirty="0" smtClean="0">
                <a:latin typeface="Century Gothic" panose="020B0502020202020204" pitchFamily="34" charset="0"/>
              </a:rPr>
              <a:t>dotacje dla </a:t>
            </a:r>
            <a:r>
              <a:rPr lang="pl-PL" sz="1700" b="1" dirty="0">
                <a:latin typeface="Century Gothic" panose="020B0502020202020204" pitchFamily="34" charset="0"/>
              </a:rPr>
              <a:t>75 </a:t>
            </a:r>
            <a:r>
              <a:rPr lang="pl-PL" sz="1700" b="1" dirty="0" smtClean="0">
                <a:latin typeface="Century Gothic" panose="020B0502020202020204" pitchFamily="34" charset="0"/>
              </a:rPr>
              <a:t>podmiotów</a:t>
            </a:r>
            <a:r>
              <a:rPr lang="pl-PL" sz="1700" dirty="0" smtClean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(8 powiatów oraz 67 gmin), </a:t>
            </a:r>
            <a:r>
              <a:rPr lang="pl-PL" sz="1700" dirty="0" smtClean="0">
                <a:latin typeface="Century Gothic" panose="020B0502020202020204" pitchFamily="34" charset="0"/>
              </a:rPr>
              <a:t>ilość </a:t>
            </a:r>
            <a:r>
              <a:rPr lang="pl-PL" sz="1700" dirty="0">
                <a:latin typeface="Century Gothic" panose="020B0502020202020204" pitchFamily="34" charset="0"/>
              </a:rPr>
              <a:t>zakupionych sadzonek </a:t>
            </a:r>
            <a:r>
              <a:rPr lang="pl-PL" sz="1700" b="1" dirty="0">
                <a:latin typeface="Century Gothic" panose="020B0502020202020204" pitchFamily="34" charset="0"/>
              </a:rPr>
              <a:t>10 475 </a:t>
            </a:r>
            <a:r>
              <a:rPr lang="pl-PL" sz="1700" b="1" dirty="0" smtClean="0">
                <a:latin typeface="Century Gothic" panose="020B0502020202020204" pitchFamily="34" charset="0"/>
              </a:rPr>
              <a:t>sztuk</a:t>
            </a:r>
            <a:endParaRPr lang="pl-PL" sz="1700" b="1" dirty="0">
              <a:latin typeface="Century Gothic" panose="020B0502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9" y="3616056"/>
            <a:ext cx="4546055" cy="289870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94" y="3634127"/>
            <a:ext cx="4873913" cy="288063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- rolnictwo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ochrona środowiska 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9224" y="861999"/>
            <a:ext cx="91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Realizacja budżetu w 2020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roku 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300453" y="1437316"/>
            <a:ext cx="6705619" cy="510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Budżet realizowany w warunkach wysokiej niepewności (obostrzenia, „</a:t>
            </a:r>
            <a:r>
              <a:rPr lang="pl-PL" sz="165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lockdown</a:t>
            </a:r>
            <a:r>
              <a:rPr lang="pl-PL" sz="16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”) w wyniku </a:t>
            </a:r>
            <a:r>
              <a:rPr lang="pl-PL" sz="165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epidemii COVID-19</a:t>
            </a:r>
            <a:r>
              <a:rPr lang="pl-PL" sz="1650" dirty="0" smtClean="0">
                <a:latin typeface="Century Gothic" panose="020B0502020202020204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latin typeface="Century Gothic" panose="020B0502020202020204" pitchFamily="34" charset="0"/>
              </a:rPr>
              <a:t>Głęboki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spadek wpływów z CIT </a:t>
            </a:r>
            <a:r>
              <a:rPr lang="pl-PL" sz="1650" dirty="0" smtClean="0">
                <a:latin typeface="Century Gothic" panose="020B0502020202020204" pitchFamily="34" charset="0"/>
              </a:rPr>
              <a:t>w kwietniu i maju, 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>
                <a:latin typeface="Century Gothic" panose="020B0502020202020204" pitchFamily="34" charset="0"/>
              </a:rPr>
              <a:t>D</a:t>
            </a:r>
            <a:r>
              <a:rPr lang="pl-PL" sz="1650" dirty="0" smtClean="0">
                <a:latin typeface="Century Gothic" panose="020B0502020202020204" pitchFamily="34" charset="0"/>
              </a:rPr>
              <a:t>okonanie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oszczędności</a:t>
            </a:r>
            <a:r>
              <a:rPr lang="pl-PL" sz="1650" dirty="0" smtClean="0">
                <a:latin typeface="Century Gothic" panose="020B0502020202020204" pitchFamily="34" charset="0"/>
              </a:rPr>
              <a:t> w wydatkach bieżących,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Optymalizacja </a:t>
            </a:r>
            <a:r>
              <a:rPr lang="pl-PL" sz="165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wydatków </a:t>
            </a:r>
            <a:r>
              <a:rPr lang="pl-PL" sz="1650" dirty="0" smtClean="0">
                <a:latin typeface="Century Gothic" panose="020B0502020202020204" pitchFamily="34" charset="0"/>
              </a:rPr>
              <a:t>oraz zapewnienie bezpiecznej realizacji budżetu w przypadku nasilenia się negatywnych skutków epidemii,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latin typeface="Century Gothic" panose="020B0502020202020204" pitchFamily="34" charset="0"/>
              </a:rPr>
              <a:t>Zarządzanie finansami Województwa podporządkowane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zachowaniu płynności finansowej </a:t>
            </a:r>
            <a:r>
              <a:rPr lang="pl-PL" sz="165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pl-PL" sz="1650" dirty="0" smtClean="0">
                <a:latin typeface="Century Gothic" panose="020B0502020202020204" pitchFamily="34" charset="0"/>
              </a:rPr>
              <a:t>utrzymaniu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nadwyżki </a:t>
            </a:r>
            <a:r>
              <a:rPr lang="pl-PL" sz="165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operacyjnej.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Utrzymanie poziomu zadłużenia </a:t>
            </a:r>
            <a:r>
              <a:rPr lang="pl-PL" sz="1650" dirty="0" smtClean="0">
                <a:latin typeface="Century Gothic" panose="020B0502020202020204" pitchFamily="34" charset="0"/>
              </a:rPr>
              <a:t>(od 2013 roku) – jak podkreśla Fitch </a:t>
            </a:r>
            <a:r>
              <a:rPr lang="pl-PL" sz="1650" dirty="0" err="1" smtClean="0">
                <a:latin typeface="Century Gothic" panose="020B0502020202020204" pitchFamily="34" charset="0"/>
              </a:rPr>
              <a:t>Ratings</a:t>
            </a:r>
            <a:r>
              <a:rPr lang="pl-PL" sz="1650" dirty="0">
                <a:latin typeface="Century Gothic" panose="020B0502020202020204" pitchFamily="34" charset="0"/>
              </a:rPr>
              <a:t> </a:t>
            </a:r>
            <a:r>
              <a:rPr lang="pl-PL" sz="1650" dirty="0" smtClean="0">
                <a:latin typeface="Century Gothic" panose="020B0502020202020204" pitchFamily="34" charset="0"/>
              </a:rPr>
              <a:t>– niezwykle istotne</a:t>
            </a:r>
            <a:r>
              <a:rPr lang="pl-PL" sz="165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1650" dirty="0" smtClean="0">
                <a:latin typeface="Century Gothic" panose="020B0502020202020204" pitchFamily="34" charset="0"/>
              </a:rPr>
              <a:t>w perspektywie przyszłych wydatków inwestycyjnych. </a:t>
            </a:r>
          </a:p>
        </p:txBody>
      </p:sp>
      <p:pic>
        <p:nvPicPr>
          <p:cNvPr id="11" name="Picture 4" descr="Dziecko jechało w butach w koszyku bydgoskiej Biedronki. Wolno tak?  [komentarz sklepu] | Polska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0" y="2569464"/>
            <a:ext cx="4384506" cy="22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Łącznik prosty 15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- rolnictwo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ochrona środowiska 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821472" y="1387580"/>
            <a:ext cx="10555802" cy="339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9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b="1" dirty="0">
                <a:latin typeface="Century Gothic" panose="020B0502020202020204" pitchFamily="34" charset="0"/>
              </a:rPr>
              <a:t>Kampania informacyjna </a:t>
            </a:r>
            <a:r>
              <a:rPr lang="pl-PL" sz="1700" dirty="0" smtClean="0">
                <a:latin typeface="Century Gothic" panose="020B0502020202020204" pitchFamily="34" charset="0"/>
              </a:rPr>
              <a:t>„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Jakość powietrza to jakość życia</a:t>
            </a:r>
            <a:r>
              <a:rPr lang="pl-PL" sz="1700" dirty="0" smtClean="0">
                <a:latin typeface="Century Gothic" panose="020B0502020202020204" pitchFamily="34" charset="0"/>
              </a:rPr>
              <a:t>” 				</a:t>
            </a:r>
            <a:r>
              <a:rPr lang="pl-PL" sz="1700" b="1" dirty="0" smtClean="0">
                <a:latin typeface="Century Gothic" panose="020B0502020202020204" pitchFamily="34" charset="0"/>
              </a:rPr>
              <a:t>120,0 tys. zł</a:t>
            </a: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800" dirty="0" smtClean="0">
              <a:latin typeface="Century Gothic" panose="020B0502020202020204" pitchFamily="34" charset="0"/>
            </a:endParaRPr>
          </a:p>
          <a:p>
            <a:pPr marL="271462" lvl="1">
              <a:lnSpc>
                <a:spcPct val="114000"/>
              </a:lnSpc>
            </a:pPr>
            <a:r>
              <a:rPr lang="pl-PL" sz="1700" b="1" i="1" dirty="0" smtClean="0">
                <a:latin typeface="Century Gothic" panose="020B0502020202020204" pitchFamily="34" charset="0"/>
              </a:rPr>
              <a:t>      </a:t>
            </a:r>
            <a:r>
              <a:rPr lang="pl-PL" sz="1700" dirty="0" smtClean="0">
                <a:latin typeface="Century Gothic" panose="020B0502020202020204" pitchFamily="34" charset="0"/>
              </a:rPr>
              <a:t>Kampania </a:t>
            </a:r>
            <a:r>
              <a:rPr lang="pl-PL" sz="1700" dirty="0">
                <a:latin typeface="Century Gothic" panose="020B0502020202020204" pitchFamily="34" charset="0"/>
              </a:rPr>
              <a:t>była prowadzona w 10 stacjach radiowych i w 8 stacjach </a:t>
            </a:r>
            <a:r>
              <a:rPr lang="pl-PL" sz="1700" dirty="0" smtClean="0">
                <a:latin typeface="Century Gothic" panose="020B0502020202020204" pitchFamily="34" charset="0"/>
              </a:rPr>
              <a:t>telewizyjnych</a:t>
            </a:r>
          </a:p>
          <a:p>
            <a:pPr marL="271462" lvl="1">
              <a:lnSpc>
                <a:spcPct val="114000"/>
              </a:lnSpc>
            </a:pPr>
            <a:endParaRPr lang="pl-PL" sz="1200" b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800" b="1" i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b="1" dirty="0">
                <a:latin typeface="Century Gothic" panose="020B0502020202020204" pitchFamily="34" charset="0"/>
              </a:rPr>
              <a:t>Działania proekologiczne i </a:t>
            </a:r>
            <a:r>
              <a:rPr lang="pl-PL" sz="1700" b="1" dirty="0" err="1">
                <a:latin typeface="Century Gothic" panose="020B0502020202020204" pitchFamily="34" charset="0"/>
              </a:rPr>
              <a:t>prokulturowe</a:t>
            </a:r>
            <a:r>
              <a:rPr lang="pl-PL" sz="1700" b="1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	</a:t>
            </a:r>
            <a:r>
              <a:rPr lang="pl-PL" sz="1700" dirty="0" smtClean="0">
                <a:latin typeface="Century Gothic" panose="020B0502020202020204" pitchFamily="34" charset="0"/>
              </a:rPr>
              <a:t>								</a:t>
            </a:r>
            <a:r>
              <a:rPr lang="pl-PL" sz="1700" b="1" dirty="0" smtClean="0">
                <a:latin typeface="Century Gothic" panose="020B0502020202020204" pitchFamily="34" charset="0"/>
              </a:rPr>
              <a:t>314,4 tys. zł</a:t>
            </a: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800" b="1" dirty="0" smtClean="0">
              <a:latin typeface="Century Gothic" panose="020B0502020202020204" pitchFamily="34" charset="0"/>
            </a:endParaRPr>
          </a:p>
          <a:p>
            <a:pPr marL="271462" lvl="1">
              <a:lnSpc>
                <a:spcPct val="114000"/>
              </a:lnSpc>
            </a:pPr>
            <a:r>
              <a:rPr lang="pl-PL" sz="1700" dirty="0" smtClean="0">
                <a:latin typeface="Century Gothic" panose="020B0502020202020204" pitchFamily="34" charset="0"/>
              </a:rPr>
              <a:t>	   Konkurs</a:t>
            </a:r>
            <a:r>
              <a:rPr lang="pl-PL" sz="1700" b="1" dirty="0" smtClean="0">
                <a:latin typeface="Century Gothic" panose="020B0502020202020204" pitchFamily="34" charset="0"/>
              </a:rPr>
              <a:t> „</a:t>
            </a: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Nasz pomysł na ochronę środowiska” V </a:t>
            </a:r>
            <a:r>
              <a:rPr lang="pl-PL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edycja 				 98,7 tys. zł</a:t>
            </a:r>
          </a:p>
          <a:p>
            <a:pPr marL="271462" lvl="1">
              <a:lnSpc>
                <a:spcPct val="114000"/>
              </a:lnSpc>
            </a:pPr>
            <a:endParaRPr lang="pl-PL" sz="1200" b="1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71462" lvl="1">
              <a:lnSpc>
                <a:spcPct val="114000"/>
              </a:lnSpc>
            </a:pPr>
            <a:endParaRPr lang="pl-PL" sz="800" b="1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Olimpiada Wiedzy Ekologicznej XXXV</a:t>
            </a:r>
          </a:p>
          <a:p>
            <a:pPr marL="271462" lvl="1">
              <a:lnSpc>
                <a:spcPct val="114000"/>
              </a:lnSpc>
            </a:pPr>
            <a:endParaRPr lang="pl-PL" b="1" i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17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7" name="Picture 4" descr="Ochrona środowiska – Fem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36" y="3043713"/>
            <a:ext cx="4974336" cy="37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590733" y="1332230"/>
            <a:ext cx="10713663" cy="144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dirty="0" smtClean="0">
                <a:latin typeface="Century Gothic" panose="020B0502020202020204" pitchFamily="34" charset="0"/>
              </a:rPr>
              <a:t>Program Lekkoatletyczny </a:t>
            </a:r>
            <a:r>
              <a:rPr lang="pl-PL" sz="1700" dirty="0">
                <a:latin typeface="Century Gothic" panose="020B0502020202020204" pitchFamily="34" charset="0"/>
              </a:rPr>
              <a:t>- </a:t>
            </a:r>
            <a:r>
              <a:rPr lang="pl-PL" sz="1700" dirty="0" smtClean="0">
                <a:latin typeface="Century Gothic" panose="020B0502020202020204" pitchFamily="34" charset="0"/>
              </a:rPr>
              <a:t>ogółem </a:t>
            </a:r>
            <a:r>
              <a:rPr lang="pl-PL" sz="1700" dirty="0">
                <a:latin typeface="Century Gothic" panose="020B0502020202020204" pitchFamily="34" charset="0"/>
              </a:rPr>
              <a:t>w 2020 roku na dofinansowanie obiektów lekkoatletycznych SWW przeznaczył kwotę </a:t>
            </a:r>
            <a:r>
              <a:rPr lang="pl-PL" sz="1700" b="1" dirty="0" smtClean="0">
                <a:latin typeface="Century Gothic" panose="020B0502020202020204" pitchFamily="34" charset="0"/>
              </a:rPr>
              <a:t>2,0 </a:t>
            </a:r>
            <a:r>
              <a:rPr lang="pl-PL" sz="1700" b="1" dirty="0">
                <a:latin typeface="Century Gothic" panose="020B0502020202020204" pitchFamily="34" charset="0"/>
              </a:rPr>
              <a:t>mln zł</a:t>
            </a:r>
            <a:r>
              <a:rPr lang="pl-PL" sz="1700" dirty="0">
                <a:latin typeface="Century Gothic" panose="020B0502020202020204" pitchFamily="34" charset="0"/>
              </a:rPr>
              <a:t>, która wspomogła budowę </a:t>
            </a:r>
            <a:r>
              <a:rPr lang="pl-PL" sz="1700" b="1" dirty="0">
                <a:latin typeface="Century Gothic" panose="020B0502020202020204" pitchFamily="34" charset="0"/>
              </a:rPr>
              <a:t>12 </a:t>
            </a:r>
            <a:r>
              <a:rPr lang="pl-PL" sz="1700" b="1" dirty="0" smtClean="0">
                <a:latin typeface="Century Gothic" panose="020B0502020202020204" pitchFamily="34" charset="0"/>
              </a:rPr>
              <a:t>obiektów,</a:t>
            </a: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pl-PL" sz="900" b="1" dirty="0" smtClean="0">
              <a:latin typeface="Century Gothic" panose="020B0502020202020204" pitchFamily="34" charset="0"/>
            </a:endParaRPr>
          </a:p>
          <a:p>
            <a:pPr marL="622300" lvl="1" indent="-350838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l-PL" sz="1700" dirty="0">
                <a:latin typeface="Century Gothic" panose="020B0502020202020204" pitchFamily="34" charset="0"/>
              </a:rPr>
              <a:t>Program „Szatnia na medal” -  w 2020 roku dofinansowano </a:t>
            </a:r>
            <a:r>
              <a:rPr lang="pl-PL" sz="1700" b="1" dirty="0">
                <a:latin typeface="Century Gothic" panose="020B0502020202020204" pitchFamily="34" charset="0"/>
              </a:rPr>
              <a:t>58 zadań </a:t>
            </a:r>
            <a:r>
              <a:rPr lang="pl-PL" sz="1700" dirty="0">
                <a:latin typeface="Century Gothic" panose="020B0502020202020204" pitchFamily="34" charset="0"/>
              </a:rPr>
              <a:t>w ramach Programu za łączną kwotę ponad </a:t>
            </a:r>
            <a:r>
              <a:rPr lang="pl-PL" sz="1700" b="1" dirty="0">
                <a:latin typeface="Century Gothic" panose="020B0502020202020204" pitchFamily="34" charset="0"/>
              </a:rPr>
              <a:t>3,8 mln zł</a:t>
            </a:r>
            <a:r>
              <a:rPr lang="pl-PL" sz="1700" b="1" dirty="0" smtClean="0"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Ważniejsze wydatki - kultura fizyczna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" y="3254644"/>
            <a:ext cx="3649944" cy="26158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3254644"/>
            <a:ext cx="3712464" cy="26158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3254644"/>
            <a:ext cx="3465575" cy="26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hojnow.pl - Pomoc socjalna dla uczniów zamieszkałych na terenie gminy  Chojnó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5" y="3218228"/>
            <a:ext cx="3320468" cy="24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Wybrane dotacje z budżetu Województwa w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2020 roku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225293" y="1507131"/>
            <a:ext cx="94973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Łączna wartość udzielanej pomocy		 						68,4 mln zł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z tego: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sektor finansów publicznych 								38,9 mln zł      </a:t>
            </a:r>
          </a:p>
          <a:p>
            <a:pPr lvl="1">
              <a:lnSpc>
                <a:spcPct val="150000"/>
              </a:lnSpc>
            </a:pP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	w tym:</a:t>
            </a: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budowa i modernizacja dróg dojazdowych </a:t>
            </a:r>
            <a:b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do </a:t>
            </a:r>
            <a:r>
              <a:rPr lang="pl-PL" dirty="0">
                <a:latin typeface="Century Gothic" panose="020B0502020202020204" pitchFamily="34" charset="0"/>
                <a:cs typeface="Arial" panose="020B0604020202020204" pitchFamily="34" charset="0"/>
              </a:rPr>
              <a:t>gruntów </a:t>
            </a: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rolnych i inne 						</a:t>
            </a: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19,9 mln zł</a:t>
            </a:r>
            <a:endParaRPr lang="pl-PL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realizacja Programu Samorządu Województwa</a:t>
            </a:r>
            <a:b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„Szatnia na Medal” 					  			  </a:t>
            </a: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3,8 mln zł</a:t>
            </a: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     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X edycja konkursu</a:t>
            </a:r>
            <a:b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„Pięknieje wielkopolska wieś” 				 		  </a:t>
            </a: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3,2 mln zł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rogram „Deszczówka” 							  </a:t>
            </a:r>
            <a:r>
              <a:rPr lang="pl-PL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1,2 mln zł</a:t>
            </a:r>
          </a:p>
          <a:p>
            <a:pPr lvl="3">
              <a:lnSpc>
                <a:spcPct val="150000"/>
              </a:lnSpc>
            </a:pPr>
            <a:r>
              <a:rPr lang="pl-PL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  (zadanie zrealizowane przez 30 samorządów)</a:t>
            </a:r>
            <a:endParaRPr lang="pl-PL" dirty="0" smtClean="0"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3768" y="795983"/>
            <a:ext cx="987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Wybrane dotacje z budżetu Województwa w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2020 roku 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612400" y="1701821"/>
            <a:ext cx="96591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jedn. spoza sektora finansów publicznych </a:t>
            </a:r>
            <a:r>
              <a:rPr lang="pl-PL" sz="16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						29,5 mln zł</a:t>
            </a:r>
          </a:p>
          <a:p>
            <a:pPr lvl="2">
              <a:lnSpc>
                <a:spcPct val="150000"/>
              </a:lnSpc>
            </a:pP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 tym: </a:t>
            </a: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organizacje sfery pożytku publicznego 						18,2 mln zł </a:t>
            </a:r>
          </a:p>
          <a:p>
            <a:pPr lvl="2">
              <a:lnSpc>
                <a:spcPct val="175000"/>
              </a:lnSpc>
            </a:pP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    </a:t>
            </a:r>
            <a:r>
              <a:rPr lang="pl-PL" sz="1600" dirty="0"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 tym:  </a:t>
            </a:r>
          </a:p>
          <a:p>
            <a:pPr marL="2171700" lvl="4" indent="-342900">
              <a:lnSpc>
                <a:spcPct val="175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zadania z zakresu kultury fizycznej i krajoznawstwa 		  	  </a:t>
            </a:r>
            <a:r>
              <a:rPr lang="pl-PL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,8 mln zł</a:t>
            </a: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      </a:t>
            </a:r>
          </a:p>
          <a:p>
            <a:pPr marL="2171700" lvl="4" indent="-342900">
              <a:lnSpc>
                <a:spcPct val="175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zadania z zakresu zdrowia, pomocy społecznej i rodziny  	</a:t>
            </a:r>
            <a:r>
              <a:rPr lang="pl-PL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	 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3,8 mln zł</a:t>
            </a:r>
          </a:p>
          <a:p>
            <a:pPr marL="2171700" lvl="4" indent="-342900">
              <a:lnSpc>
                <a:spcPct val="175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zadania z zakresu kultury			 	</a:t>
            </a:r>
            <a:r>
              <a:rPr lang="pl-PL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				 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3,5 mln zł</a:t>
            </a:r>
          </a:p>
          <a:p>
            <a:pPr marL="2171700" lvl="4" indent="-342900">
              <a:lnSpc>
                <a:spcPct val="175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oprawa warunków fitosanitarnych, zakup węzy pszczelej 	</a:t>
            </a:r>
            <a:r>
              <a:rPr lang="pl-PL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2,0 mln zł </a:t>
            </a:r>
          </a:p>
          <a:p>
            <a:pPr lvl="2">
              <a:lnSpc>
                <a:spcPct val="175000"/>
              </a:lnSpc>
            </a:pPr>
            <a:r>
              <a:rPr lang="pl-PL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   	   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- rolnicze zagospodarowanie gruntów 				  			  4,2 mln zł	    - hostel dla uzależnionych od alkoholu 							  2,4 mln zł</a:t>
            </a:r>
          </a:p>
          <a:p>
            <a:pPr lvl="2">
              <a:lnSpc>
                <a:spcPct val="175000"/>
              </a:lnSpc>
            </a:pPr>
            <a:r>
              <a:rPr lang="pl-PL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         - </a:t>
            </a:r>
            <a:r>
              <a:rPr lang="pl-PL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spółki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wodne 						  						  2,0 mln zł </a:t>
            </a:r>
          </a:p>
          <a:p>
            <a:pPr lvl="2">
              <a:lnSpc>
                <a:spcPct val="175000"/>
              </a:lnSpc>
            </a:pP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	    - </a:t>
            </a:r>
            <a:r>
              <a:rPr lang="pl-PL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chotnicza Straż </a:t>
            </a:r>
            <a:r>
              <a:rPr lang="pl-PL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ożarna 									</a:t>
            </a:r>
            <a:r>
              <a:rPr lang="pl-PL" sz="1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1,5 mln zł </a:t>
            </a:r>
            <a:endParaRPr lang="pl-PL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913" y="2074084"/>
            <a:ext cx="1035418" cy="862849"/>
          </a:xfrm>
          <a:prstGeom prst="rect">
            <a:avLst/>
          </a:prstGeom>
        </p:spPr>
      </p:pic>
      <p:pic>
        <p:nvPicPr>
          <p:cNvPr id="15" name="Picture 2" descr="Informacje dotyczÄce Åwiadczenia pielÄgnacyjnego.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4" y="3245425"/>
            <a:ext cx="1310344" cy="92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440" y="4540860"/>
            <a:ext cx="756960" cy="688560"/>
          </a:xfrm>
          <a:prstGeom prst="rect">
            <a:avLst/>
          </a:prstGeom>
          <a:noFill/>
        </p:spPr>
      </p:pic>
      <p:pic>
        <p:nvPicPr>
          <p:cNvPr id="18" name="Picture 2" descr="Podobny obraz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9" y="5595252"/>
            <a:ext cx="954947" cy="9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moc w spłaceniu długów - jak rozplanować spłacanie rat pożyczek? •  JakwyjśćZdługów.pl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62" y="1834008"/>
            <a:ext cx="76200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155560" y="792090"/>
            <a:ext cx="98781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Zadłużenie Województw w </a:t>
            </a:r>
            <a:r>
              <a:rPr lang="pl-PL" sz="19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2020 </a:t>
            </a:r>
            <a:r>
              <a:rPr lang="pl-PL" sz="19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r. (kwotowo w mln zł i w % dochodów ogółem)</a:t>
            </a:r>
          </a:p>
        </p:txBody>
      </p:sp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592921"/>
              </p:ext>
            </p:extLst>
          </p:nvPr>
        </p:nvGraphicFramePr>
        <p:xfrm>
          <a:off x="522515" y="1422771"/>
          <a:ext cx="6226629" cy="520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749563"/>
              </p:ext>
            </p:extLst>
          </p:nvPr>
        </p:nvGraphicFramePr>
        <p:xfrm>
          <a:off x="7331871" y="1423142"/>
          <a:ext cx="4230338" cy="5200844"/>
        </p:xfrm>
        <a:graphic>
          <a:graphicData uri="http://schemas.openxmlformats.org/drawingml/2006/table">
            <a:tbl>
              <a:tblPr/>
              <a:tblGrid>
                <a:gridCol w="2975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93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ZADŁUŻENIE / DOCH. OGÓŁEM (%)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 LUBELSKIE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66,0%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 ŁÓDZKIE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52,2%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 WARMIŃSKO-MAZURSKIE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39,6%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 LUBUSKIE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37,5%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 PODLASKIE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34,3%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 DOLNOŚLĄSKIE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29,8%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 ZACHODNIOPOMORSKIE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28,5%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 MAZOWIECKIE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26,8%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 ŚLĄSKIE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24,7%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 KUJAWSKO-POMORSKIE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24,0%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11. MAŁOPOLSKIE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23,7%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12. WIELKOPOLSKIE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22,5%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13. POMORSKIE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22,1%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14. PODKARPACKIE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21,1%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15. ŚWIĘTOKRZYSKIE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17,2%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593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16. OPOLSKIE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12,7%</a:t>
                      </a:r>
                    </a:p>
                  </a:txBody>
                  <a:tcPr marL="8830" marR="8830" marT="88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702350" y="853830"/>
            <a:ext cx="9164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Dochody majątkowe i wydatki majątkowe w latach 2013-2020 (w mln zł)</a:t>
            </a:r>
            <a:endParaRPr lang="pl-PL" sz="20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284687" y="1565731"/>
            <a:ext cx="5588000" cy="433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 latach 2013-2020 łączne skumulowane: </a:t>
            </a:r>
          </a:p>
          <a:p>
            <a:pPr marL="742950" lvl="1" indent="-285750">
              <a:lnSpc>
                <a:spcPct val="150000"/>
              </a:lnSpc>
              <a:spcBef>
                <a:spcPts val="115"/>
              </a:spcBef>
              <a:buFont typeface="Arial" panose="020B0604020202020204" pitchFamily="34" charset="0"/>
              <a:buChar char="•"/>
            </a:pPr>
            <a:r>
              <a:rPr lang="pl-PL" sz="16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dochody majątkowe 	</a:t>
            </a:r>
            <a:r>
              <a:rPr lang="pl-PL" sz="165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1.688,1 mln zł</a:t>
            </a:r>
            <a:r>
              <a:rPr lang="pl-PL" sz="16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</a:p>
          <a:p>
            <a:pPr marL="742950" lvl="1" indent="-285750">
              <a:lnSpc>
                <a:spcPct val="150000"/>
              </a:lnSpc>
              <a:spcBef>
                <a:spcPts val="115"/>
              </a:spcBef>
              <a:buFont typeface="Arial" panose="020B0604020202020204" pitchFamily="34" charset="0"/>
              <a:buChar char="•"/>
            </a:pPr>
            <a:r>
              <a:rPr lang="pl-PL" sz="16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wydatki majątkowe 	</a:t>
            </a:r>
            <a:r>
              <a:rPr lang="pl-PL" sz="165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3.720,4 mln zł</a:t>
            </a:r>
            <a:r>
              <a:rPr lang="pl-PL" sz="1650" dirty="0" smtClean="0">
                <a:latin typeface="Century Gothic" panose="020B0502020202020204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latin typeface="Century Gothic" panose="020B0502020202020204" pitchFamily="34" charset="0"/>
              </a:rPr>
              <a:t>zadłużenie Województwa w tym okresie – na stałym poziomie, 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latin typeface="Century Gothic" panose="020B0502020202020204" pitchFamily="34" charset="0"/>
              </a:rPr>
              <a:t>drugim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głównym źródłem </a:t>
            </a:r>
            <a:r>
              <a:rPr lang="pl-PL" sz="1650" dirty="0" smtClean="0">
                <a:latin typeface="Century Gothic" panose="020B0502020202020204" pitchFamily="34" charset="0"/>
              </a:rPr>
              <a:t>sfinansowania wydatków </a:t>
            </a:r>
            <a:r>
              <a:rPr lang="pl-PL" sz="1650" dirty="0">
                <a:latin typeface="Century Gothic" panose="020B0502020202020204" pitchFamily="34" charset="0"/>
              </a:rPr>
              <a:t>majątkowych (oprócz dochodów majątkowych) </a:t>
            </a:r>
            <a:r>
              <a:rPr lang="pl-PL" sz="1650" dirty="0" smtClean="0">
                <a:latin typeface="Century Gothic" panose="020B0502020202020204" pitchFamily="34" charset="0"/>
              </a:rPr>
              <a:t>– </a:t>
            </a:r>
            <a:r>
              <a:rPr lang="pl-PL" sz="165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środki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własne Województwa</a:t>
            </a:r>
            <a:r>
              <a:rPr lang="pl-PL" sz="1650" dirty="0" smtClean="0">
                <a:latin typeface="Century Gothic" panose="020B0502020202020204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spcBef>
                <a:spcPts val="115"/>
              </a:spcBef>
              <a:buFont typeface="Wingdings" panose="05000000000000000000" pitchFamily="2" charset="2"/>
              <a:buChar char="ü"/>
            </a:pPr>
            <a:r>
              <a:rPr lang="pl-PL" sz="1650" dirty="0" smtClean="0">
                <a:latin typeface="Century Gothic" panose="020B0502020202020204" pitchFamily="34" charset="0"/>
              </a:rPr>
              <a:t>Województwo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dobrze przygotowane </a:t>
            </a:r>
            <a:r>
              <a:rPr lang="pl-PL" sz="1650" dirty="0" smtClean="0">
                <a:latin typeface="Century Gothic" panose="020B0502020202020204" pitchFamily="34" charset="0"/>
              </a:rPr>
              <a:t>na realizację inwestycji z nowej unijnej perspektywy finansowej.</a:t>
            </a:r>
          </a:p>
        </p:txBody>
      </p:sp>
      <p:graphicFrame>
        <p:nvGraphicFramePr>
          <p:cNvPr id="15" name="Wykres 14"/>
          <p:cNvGraphicFramePr>
            <a:graphicFrameLocks/>
          </p:cNvGraphicFramePr>
          <p:nvPr>
            <p:extLst/>
          </p:nvPr>
        </p:nvGraphicFramePr>
        <p:xfrm>
          <a:off x="994107" y="1570193"/>
          <a:ext cx="4855149" cy="4656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9224" y="861999"/>
            <a:ext cx="9164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Raport Fitch </a:t>
            </a:r>
            <a:r>
              <a:rPr lang="pl-PL" sz="2000" b="1" i="1" dirty="0" err="1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Ratings</a:t>
            </a:r>
            <a:endParaRPr lang="pl-PL" sz="20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41" y="1398607"/>
            <a:ext cx="3744433" cy="874251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103342" y="1398607"/>
            <a:ext cx="6381249" cy="116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5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Międzynarodowy długoterminowy</a:t>
            </a:r>
            <a:r>
              <a:rPr lang="pl-PL" sz="15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pl-PL" sz="15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pl-PL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pl-PL" altLang="pl-PL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–</a:t>
            </a:r>
            <a:r>
              <a:rPr lang="pl-PL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</a:t>
            </a:r>
            <a:r>
              <a:rPr lang="pl-PL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z </a:t>
            </a:r>
            <a:r>
              <a:rPr lang="pl-PL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perspektywą </a:t>
            </a:r>
            <a:r>
              <a:rPr lang="pl-PL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stabilną</a:t>
            </a:r>
          </a:p>
          <a:p>
            <a:pPr>
              <a:lnSpc>
                <a:spcPct val="150000"/>
              </a:lnSpc>
            </a:pPr>
            <a:r>
              <a:rPr lang="pl-PL" sz="15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Krajowy długoterminowy: </a:t>
            </a:r>
            <a:r>
              <a:rPr lang="pl-PL" sz="15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     </a:t>
            </a:r>
            <a:r>
              <a:rPr lang="pl-PL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AAA(</a:t>
            </a:r>
            <a:r>
              <a:rPr lang="pl-PL" sz="15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pol</a:t>
            </a:r>
            <a:r>
              <a:rPr lang="pl-PL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   </a:t>
            </a:r>
            <a:r>
              <a:rPr lang="pl-PL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z perspektywą stabilną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latin typeface="Century Gothic" panose="020B0502020202020204" pitchFamily="34" charset="0"/>
              </a:rPr>
              <a:t>Rating Wielkopolski ograniczony ratingiem Polski</a:t>
            </a:r>
            <a:endParaRPr lang="pl-PL" sz="15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16040" y="2927650"/>
            <a:ext cx="80946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50" dirty="0" smtClean="0">
                <a:latin typeface="Century Gothic" panose="020B0502020202020204" pitchFamily="34" charset="0"/>
              </a:rPr>
              <a:t>Stabilność głównych źródeł dochodów – ocena „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Średnia</a:t>
            </a:r>
            <a:r>
              <a:rPr lang="pl-PL" sz="1650" dirty="0" smtClean="0">
                <a:latin typeface="Century Gothic" panose="020B0502020202020204" pitchFamily="34" charset="0"/>
              </a:rPr>
              <a:t>”,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50" dirty="0" smtClean="0">
                <a:latin typeface="Century Gothic" panose="020B0502020202020204" pitchFamily="34" charset="0"/>
              </a:rPr>
              <a:t>Duża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podatność na wahania </a:t>
            </a:r>
            <a:r>
              <a:rPr lang="pl-PL" sz="1650" dirty="0" smtClean="0">
                <a:latin typeface="Century Gothic" panose="020B0502020202020204" pitchFamily="34" charset="0"/>
              </a:rPr>
              <a:t>koniunktury gospodarczej,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50" b="1" dirty="0" smtClean="0">
                <a:latin typeface="Century Gothic" panose="020B0502020202020204" pitchFamily="34" charset="0"/>
              </a:rPr>
              <a:t>Ocena Fitch </a:t>
            </a:r>
            <a:r>
              <a:rPr lang="pl-PL" sz="1650" dirty="0" smtClean="0">
                <a:latin typeface="Century Gothic" panose="020B0502020202020204" pitchFamily="34" charset="0"/>
              </a:rPr>
              <a:t>– ryzyko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spadku dochodów z CIT nadal istnieje </a:t>
            </a:r>
            <a:r>
              <a:rPr lang="pl-PL" sz="1650" dirty="0">
                <a:latin typeface="Century Gothic" panose="020B0502020202020204" pitchFamily="34" charset="0"/>
              </a:rPr>
              <a:t>i pandemia może z pewnym opóźnieniem negatywnie wpłynąć na budżet </a:t>
            </a:r>
            <a:r>
              <a:rPr lang="pl-PL" sz="1650" dirty="0" smtClean="0">
                <a:latin typeface="Century Gothic" panose="020B0502020202020204" pitchFamily="34" charset="0"/>
              </a:rPr>
              <a:t>Województwa.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50" b="1" dirty="0" smtClean="0">
                <a:latin typeface="Century Gothic" panose="020B0502020202020204" pitchFamily="34" charset="0"/>
              </a:rPr>
              <a:t>Prognoza Fitch </a:t>
            </a:r>
            <a:r>
              <a:rPr lang="pl-PL" sz="1650" dirty="0" smtClean="0">
                <a:latin typeface="Century Gothic" panose="020B0502020202020204" pitchFamily="34" charset="0"/>
              </a:rPr>
              <a:t>– ewentualne pogorszenie </a:t>
            </a:r>
            <a:r>
              <a:rPr lang="pl-PL" sz="1650" dirty="0">
                <a:latin typeface="Century Gothic" panose="020B0502020202020204" pitchFamily="34" charset="0"/>
              </a:rPr>
              <a:t>wyników operacyjnych </a:t>
            </a:r>
            <a:r>
              <a:rPr lang="pl-PL" sz="1650" dirty="0" smtClean="0">
                <a:latin typeface="Century Gothic" panose="020B0502020202020204" pitchFamily="34" charset="0"/>
              </a:rPr>
              <a:t>Województwa na skutek epidemii, </a:t>
            </a:r>
            <a:r>
              <a:rPr lang="pl-PL" sz="165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nie zagraża realizacji </a:t>
            </a:r>
            <a:r>
              <a:rPr lang="pl-PL" sz="1650" dirty="0">
                <a:latin typeface="Century Gothic" panose="020B0502020202020204" pitchFamily="34" charset="0"/>
              </a:rPr>
              <a:t>zaplanowanych </a:t>
            </a:r>
            <a:r>
              <a:rPr lang="pl-PL" sz="1650" dirty="0" smtClean="0">
                <a:latin typeface="Century Gothic" panose="020B0502020202020204" pitchFamily="34" charset="0"/>
              </a:rPr>
              <a:t>inwestycji, a zadłużenie, mimo wzrostu, pozostanie umiarkowane.</a:t>
            </a:r>
          </a:p>
        </p:txBody>
      </p:sp>
      <p:pic>
        <p:nvPicPr>
          <p:cNvPr id="17" name="Picture 2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02" y="3530502"/>
            <a:ext cx="2359666" cy="253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dirty="0" smtClean="0"/>
              <a:t>Poznań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+mj-lt"/>
              </a:rPr>
              <a:t>Maj 2021 </a:t>
            </a:r>
            <a:endParaRPr lang="pl-PL" sz="36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258165"/>
            <a:ext cx="854108" cy="996460"/>
          </a:xfrm>
          <a:prstGeom prst="rect">
            <a:avLst/>
          </a:prstGeom>
        </p:spPr>
      </p:pic>
      <p:sp>
        <p:nvSpPr>
          <p:cNvPr id="12" name="Tytuł 7"/>
          <p:cNvSpPr txBox="1">
            <a:spLocks/>
          </p:cNvSpPr>
          <p:nvPr/>
        </p:nvSpPr>
        <p:spPr>
          <a:xfrm>
            <a:off x="1906292" y="1501367"/>
            <a:ext cx="9748433" cy="263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l-PL" sz="4100" b="1" dirty="0" smtClean="0">
                <a:solidFill>
                  <a:schemeClr val="bg1"/>
                </a:solidFill>
              </a:rPr>
              <a:t>Dziękuję za uwagę</a:t>
            </a:r>
            <a:endParaRPr lang="pl-PL" sz="2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pl-PL" sz="2800" dirty="0" smtClean="0">
                <a:solidFill>
                  <a:schemeClr val="bg1"/>
                </a:solidFill>
              </a:rPr>
              <a:t> 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356528" y="858341"/>
            <a:ext cx="91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Podstawowe dane budżetu za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2020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rok (w zł)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58671504"/>
              </p:ext>
            </p:extLst>
          </p:nvPr>
        </p:nvGraphicFramePr>
        <p:xfrm>
          <a:off x="909224" y="1758463"/>
          <a:ext cx="10445412" cy="2549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Łącznik prosty 4"/>
          <p:cNvCxnSpPr/>
          <p:nvPr/>
        </p:nvCxnSpPr>
        <p:spPr>
          <a:xfrm>
            <a:off x="5044273" y="4624615"/>
            <a:ext cx="5808970" cy="20097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356528" y="4961641"/>
            <a:ext cx="971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</a:rPr>
              <a:t>Wynik budżetu (</a:t>
            </a:r>
            <a:r>
              <a:rPr lang="pl-PL" sz="3600" dirty="0">
                <a:solidFill>
                  <a:srgbClr val="669900"/>
                </a:solidFill>
              </a:rPr>
              <a:t>n</a:t>
            </a:r>
            <a:r>
              <a:rPr lang="pl-PL" sz="3600" dirty="0" smtClean="0">
                <a:solidFill>
                  <a:srgbClr val="669900"/>
                </a:solidFill>
              </a:rPr>
              <a:t>adwyżka</a:t>
            </a:r>
            <a:r>
              <a:rPr lang="pl-PL" sz="3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</a:rPr>
              <a:t>   + 174.037.171,61 </a:t>
            </a:r>
            <a:endParaRPr lang="pl-PL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iższe podatki od środków transportowych – Format 3A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85" y="1041470"/>
            <a:ext cx="9820588" cy="58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558342" y="810637"/>
            <a:ext cx="91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Przychody i rozchody budżetu za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2020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rok (w mln zł)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519853"/>
              </p:ext>
            </p:extLst>
          </p:nvPr>
        </p:nvGraphicFramePr>
        <p:xfrm>
          <a:off x="1173926" y="1461485"/>
          <a:ext cx="9877047" cy="4333368"/>
        </p:xfrm>
        <a:graphic>
          <a:graphicData uri="http://schemas.openxmlformats.org/drawingml/2006/table">
            <a:tbl>
              <a:tblPr/>
              <a:tblGrid>
                <a:gridCol w="5136776">
                  <a:extLst>
                    <a:ext uri="{9D8B030D-6E8A-4147-A177-3AD203B41FA5}">
                      <a16:colId xmlns:a16="http://schemas.microsoft.com/office/drawing/2014/main" val="3669270798"/>
                    </a:ext>
                  </a:extLst>
                </a:gridCol>
                <a:gridCol w="1704367">
                  <a:extLst>
                    <a:ext uri="{9D8B030D-6E8A-4147-A177-3AD203B41FA5}">
                      <a16:colId xmlns:a16="http://schemas.microsoft.com/office/drawing/2014/main" val="2444091995"/>
                    </a:ext>
                  </a:extLst>
                </a:gridCol>
                <a:gridCol w="1704367">
                  <a:extLst>
                    <a:ext uri="{9D8B030D-6E8A-4147-A177-3AD203B41FA5}">
                      <a16:colId xmlns:a16="http://schemas.microsoft.com/office/drawing/2014/main" val="1109155739"/>
                    </a:ext>
                  </a:extLst>
                </a:gridCol>
                <a:gridCol w="1331537">
                  <a:extLst>
                    <a:ext uri="{9D8B030D-6E8A-4147-A177-3AD203B41FA5}">
                      <a16:colId xmlns:a16="http://schemas.microsoft.com/office/drawing/2014/main" val="2223596329"/>
                    </a:ext>
                  </a:extLst>
                </a:gridCol>
              </a:tblGrid>
              <a:tr h="5416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Wyszczególnienie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Plan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Wykonanie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211486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PRZYCHODY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77,3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130,6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169,0%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123393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- kredyty i pożyczki (BGK, </a:t>
                      </a:r>
                      <a:r>
                        <a:rPr lang="pl-P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WFOŚiGW</a:t>
                      </a:r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262073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- środki </a:t>
                      </a:r>
                      <a:r>
                        <a:rPr lang="pl-P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znaczone (2019 r.)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304775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- wolne </a:t>
                      </a:r>
                      <a:r>
                        <a:rPr lang="pl-P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środki (2019 r.)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425,0%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003110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ROZCHODY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53,2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53,2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57586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- wykup obligacji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286764"/>
                  </a:ext>
                </a:extLst>
              </a:tr>
              <a:tr h="5416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- spłata pożyczki </a:t>
                      </a:r>
                      <a:r>
                        <a:rPr lang="pl-P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WFOŚiGW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334701"/>
                  </a:ext>
                </a:extLst>
              </a:tr>
            </a:tbl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6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503840"/>
              </p:ext>
            </p:extLst>
          </p:nvPr>
        </p:nvGraphicFramePr>
        <p:xfrm>
          <a:off x="984737" y="1323664"/>
          <a:ext cx="6204232" cy="524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195301" y="742448"/>
            <a:ext cx="91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Struktura dochodów budżetu (w mln zł  i w %)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526158" y="3543282"/>
            <a:ext cx="17886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Udziały </a:t>
            </a:r>
            <a:b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w CIT i PIT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50,1%</a:t>
            </a: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(909,4 mln zł)</a:t>
            </a:r>
            <a:endParaRPr lang="pl-PL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110154" y="3914497"/>
            <a:ext cx="17886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Dotacje celowe</a:t>
            </a:r>
          </a:p>
          <a:p>
            <a:r>
              <a:rPr lang="pl-PL" sz="13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UE+BP+JST)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34,9%</a:t>
            </a: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(632,9 mln zł)</a:t>
            </a:r>
            <a:endParaRPr lang="pl-PL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84254" y="1434196"/>
            <a:ext cx="17886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Pozostałe </a:t>
            </a:r>
          </a:p>
          <a:p>
            <a:r>
              <a:rPr lang="pl-PL" sz="13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ochody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9,9%</a:t>
            </a: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(179,6 mln zł)</a:t>
            </a:r>
            <a:endParaRPr lang="pl-PL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294666" y="1434196"/>
            <a:ext cx="17886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Subwencja </a:t>
            </a:r>
          </a:p>
          <a:p>
            <a:r>
              <a:rPr lang="pl-PL" sz="13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pl-PL" sz="1300" b="1" i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gólna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5,1%</a:t>
            </a: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(92,8 mln zł)</a:t>
            </a:r>
            <a:endParaRPr lang="pl-PL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Łącznik prosty ze strzałką 15"/>
          <p:cNvCxnSpPr/>
          <p:nvPr/>
        </p:nvCxnSpPr>
        <p:spPr>
          <a:xfrm rot="-120000" flipH="1" flipV="1">
            <a:off x="1899799" y="1974164"/>
            <a:ext cx="1149341" cy="45234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3782982" y="1840691"/>
            <a:ext cx="2343928" cy="5755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959" y="4028030"/>
            <a:ext cx="4141207" cy="2742151"/>
          </a:xfrm>
          <a:prstGeom prst="rect">
            <a:avLst/>
          </a:prstGeom>
        </p:spPr>
      </p:pic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820629001"/>
              </p:ext>
            </p:extLst>
          </p:nvPr>
        </p:nvGraphicFramePr>
        <p:xfrm>
          <a:off x="6811717" y="2782345"/>
          <a:ext cx="1852819" cy="86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1" name="Wykres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064961"/>
              </p:ext>
            </p:extLst>
          </p:nvPr>
        </p:nvGraphicFramePr>
        <p:xfrm>
          <a:off x="8387286" y="903830"/>
          <a:ext cx="352425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pole tekstowe 21"/>
          <p:cNvSpPr txBox="1"/>
          <p:nvPr/>
        </p:nvSpPr>
        <p:spPr>
          <a:xfrm>
            <a:off x="9517236" y="2648462"/>
            <a:ext cx="1788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CIT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81,7%</a:t>
            </a: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(743,0 mln zł)</a:t>
            </a:r>
            <a:endParaRPr lang="pl-PL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9204109" y="1315060"/>
            <a:ext cx="178860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PIT</a:t>
            </a:r>
          </a:p>
          <a:p>
            <a:endParaRPr lang="pl-PL" sz="200" dirty="0" smtClean="0">
              <a:latin typeface="Century Gothic" panose="020B0502020202020204" pitchFamily="34" charset="0"/>
            </a:endParaRP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18,3%</a:t>
            </a:r>
          </a:p>
          <a:p>
            <a:r>
              <a:rPr lang="pl-PL" sz="1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(166,4 mln zł)</a:t>
            </a:r>
            <a:endParaRPr lang="pl-PL" sz="13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5" name="Łącznik prosty 24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az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ziały w zagranicznej spółce prowadzącej rzeczywistą działalność w UE -  brak opodatkowania CIT i PIT - Infor.pl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95" y="2395591"/>
            <a:ext cx="3703103" cy="27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720490"/>
              </p:ext>
            </p:extLst>
          </p:nvPr>
        </p:nvGraphicFramePr>
        <p:xfrm>
          <a:off x="1372908" y="1285801"/>
          <a:ext cx="9003323" cy="499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155560" y="727856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Struktura wydatków budżetu (w mln zł i w %)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1954252" y="733720"/>
            <a:ext cx="8686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Wydatki majątkowe w latach 2010-2020 </a:t>
            </a:r>
            <a:r>
              <a:rPr lang="pl-PL" sz="22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(w mln </a:t>
            </a:r>
            <a:r>
              <a:rPr lang="pl-PL" sz="2200" b="1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zł) i ich udział w wydatkach ogółem (w %)</a:t>
            </a:r>
            <a:endParaRPr lang="pl-PL" sz="2200" b="1" i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69524"/>
              </p:ext>
            </p:extLst>
          </p:nvPr>
        </p:nvGraphicFramePr>
        <p:xfrm>
          <a:off x="909224" y="1579829"/>
          <a:ext cx="10385123" cy="500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To jest ważne: czy podział pieniędzy był sprawiedliwy? - Gazeta Olsztyńska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73" y="1593738"/>
            <a:ext cx="7557261" cy="50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 rot="16200000">
            <a:off x="-3289513" y="3289516"/>
            <a:ext cx="6858002" cy="278969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09224" y="689026"/>
            <a:ext cx="89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Struktura wydatków budżetu (w mln zł i w %)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8983738" y="2975029"/>
            <a:ext cx="17886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Rolnictwo </a:t>
            </a:r>
            <a:b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</a:br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i łowiectwo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2,6%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(43,4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8902840" y="4404441"/>
            <a:ext cx="17886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>
                <a:solidFill>
                  <a:schemeClr val="accent6"/>
                </a:solidFill>
                <a:latin typeface="Century Gothic" panose="020B0502020202020204" pitchFamily="34" charset="0"/>
              </a:rPr>
              <a:t>O</a:t>
            </a:r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chrona środowiska +Parki Krajobrazowe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1,7%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(27,6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8964153" y="5664257"/>
            <a:ext cx="178860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Pozostałe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4,0%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(65,2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Łącznik prosty ze strzałką 23"/>
          <p:cNvCxnSpPr/>
          <p:nvPr/>
        </p:nvCxnSpPr>
        <p:spPr>
          <a:xfrm flipV="1">
            <a:off x="6883121" y="3477587"/>
            <a:ext cx="2007739" cy="1586782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 flipV="1">
            <a:off x="6809779" y="4839322"/>
            <a:ext cx="2081081" cy="576922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>
            <a:off x="6527278" y="5760296"/>
            <a:ext cx="2363582" cy="177419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Wykres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939083"/>
              </p:ext>
            </p:extLst>
          </p:nvPr>
        </p:nvGraphicFramePr>
        <p:xfrm>
          <a:off x="466344" y="1210497"/>
          <a:ext cx="8314788" cy="564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pole tekstowe 18"/>
          <p:cNvSpPr txBox="1"/>
          <p:nvPr/>
        </p:nvSpPr>
        <p:spPr>
          <a:xfrm>
            <a:off x="6157385" y="3862454"/>
            <a:ext cx="17886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Administracja publiczna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7,5%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(123,2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88372" y="4329735"/>
            <a:ext cx="17886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Transport </a:t>
            </a:r>
            <a:b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</a:br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i komunikacja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41,1%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(673,8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998272" y="2045659"/>
            <a:ext cx="17886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Ochrona zdrowia, pomoc </a:t>
            </a:r>
            <a:r>
              <a:rPr lang="pl-PL" sz="1200" b="1" i="1" dirty="0">
                <a:solidFill>
                  <a:schemeClr val="accent6"/>
                </a:solidFill>
                <a:latin typeface="Century Gothic" panose="020B0502020202020204" pitchFamily="34" charset="0"/>
              </a:rPr>
              <a:t>s</a:t>
            </a:r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poł.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25,3%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(415,1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383570" y="2044746"/>
            <a:ext cx="178860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Kultura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10,1%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(166,5 mln zł)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145405" y="2953600"/>
            <a:ext cx="178860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Oświata</a:t>
            </a:r>
          </a:p>
          <a:p>
            <a:endParaRPr lang="pl-PL" sz="500" dirty="0" smtClean="0">
              <a:latin typeface="Century Gothic" panose="020B0502020202020204" pitchFamily="34" charset="0"/>
            </a:endParaRP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7,7%</a:t>
            </a:r>
          </a:p>
          <a:p>
            <a:r>
              <a:rPr lang="pl-PL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(125,9 mln zł)</a:t>
            </a:r>
            <a:endParaRPr lang="pl-PL" sz="1200" b="1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240807" y="207946"/>
            <a:ext cx="9073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Wykonanie budżetu Województwa Wielkopolskiego za 2020 rok</a:t>
            </a:r>
            <a:endParaRPr lang="pl-PL" sz="1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Łącznik prosty 25"/>
          <p:cNvCxnSpPr/>
          <p:nvPr/>
        </p:nvCxnSpPr>
        <p:spPr>
          <a:xfrm>
            <a:off x="1321206" y="650553"/>
            <a:ext cx="7755312" cy="15498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az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2" y="236442"/>
            <a:ext cx="755998" cy="8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Niebieskozielo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łęboki cień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5544</TotalTime>
  <Words>1393</Words>
  <Application>Microsoft Office PowerPoint</Application>
  <PresentationFormat>Panoramiczny</PresentationFormat>
  <Paragraphs>453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6" baseType="lpstr">
      <vt:lpstr>Arial</vt:lpstr>
      <vt:lpstr>Calibri</vt:lpstr>
      <vt:lpstr>Century Gothic</vt:lpstr>
      <vt:lpstr>PT Serif</vt:lpstr>
      <vt:lpstr>Tw Cen MT</vt:lpstr>
      <vt:lpstr>Tw Cen MT Condensed</vt:lpstr>
      <vt:lpstr>Wingdings</vt:lpstr>
      <vt:lpstr>Wingdings 3</vt:lpstr>
      <vt:lpstr>Integralny</vt:lpstr>
      <vt:lpstr>Poznań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Poznań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Budżetu</dc:title>
  <dc:creator>Konto Microsoft</dc:creator>
  <cp:lastModifiedBy>Strus Piotr</cp:lastModifiedBy>
  <cp:revision>1616</cp:revision>
  <cp:lastPrinted>2021-05-27T10:26:25Z</cp:lastPrinted>
  <dcterms:created xsi:type="dcterms:W3CDTF">2020-10-28T09:11:56Z</dcterms:created>
  <dcterms:modified xsi:type="dcterms:W3CDTF">2021-05-27T10:32:09Z</dcterms:modified>
</cp:coreProperties>
</file>