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 id="2147483806" r:id="rId2"/>
    <p:sldMasterId id="2147483818" r:id="rId3"/>
    <p:sldMasterId id="2147483831" r:id="rId4"/>
    <p:sldMasterId id="2147483843" r:id="rId5"/>
  </p:sldMasterIdLst>
  <p:notesMasterIdLst>
    <p:notesMasterId r:id="rId19"/>
  </p:notesMasterIdLst>
  <p:handoutMasterIdLst>
    <p:handoutMasterId r:id="rId20"/>
  </p:handoutMasterIdLst>
  <p:sldIdLst>
    <p:sldId id="437" r:id="rId6"/>
    <p:sldId id="433" r:id="rId7"/>
    <p:sldId id="435" r:id="rId8"/>
    <p:sldId id="454" r:id="rId9"/>
    <p:sldId id="453" r:id="rId10"/>
    <p:sldId id="456" r:id="rId11"/>
    <p:sldId id="448" r:id="rId12"/>
    <p:sldId id="449" r:id="rId13"/>
    <p:sldId id="457" r:id="rId14"/>
    <p:sldId id="459" r:id="rId15"/>
    <p:sldId id="460" r:id="rId16"/>
    <p:sldId id="458" r:id="rId17"/>
    <p:sldId id="461" r:id="rId1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zbest WRPO 2014+" id="{CBCF34E3-B237-4A4D-BBAA-2DA3CC74BCFC}">
          <p14:sldIdLst>
            <p14:sldId id="437"/>
            <p14:sldId id="433"/>
            <p14:sldId id="435"/>
          </p14:sldIdLst>
        </p14:section>
        <p14:section name="FEW 2021+" id="{3B40D6F8-29B5-7D41-B706-8B406348C4AB}">
          <p14:sldIdLst>
            <p14:sldId id="454"/>
            <p14:sldId id="453"/>
            <p14:sldId id="456"/>
            <p14:sldId id="448"/>
            <p14:sldId id="449"/>
            <p14:sldId id="457"/>
            <p14:sldId id="459"/>
            <p14:sldId id="460"/>
            <p14:sldId id="458"/>
            <p14:sldId id="46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PS" initials="OPS" lastIdx="4" clrIdx="0">
    <p:extLst>
      <p:ext uri="{19B8F6BF-5375-455C-9EA6-DF929625EA0E}">
        <p15:presenceInfo xmlns:p15="http://schemas.microsoft.com/office/powerpoint/2012/main" userId="OP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AD"/>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38B1855-1B75-4FBE-930C-398BA8C253C6}" styleName="Styl z motywem 2 — Ak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yl z motywem 2 — Ak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Styl z motywem 2 — Ak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Styl z motywem 1 — Ak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Styl z motywem 1 — Ak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FD4443E-F989-4FC4-A0C8-D5A2AF1F390B}" styleName="Styl ciemny 1 — Ak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Styl z motywem 2 — Ak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z motywem 1 — Ak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Styl z motywem 1 — Ak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Styl jasny 3 — Ak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Styl jasny 2 — Ak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Styl jasny 2 — Ak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Styl pośredni 3 — Ak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Styl pośredni 3 — Ak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99" autoAdjust="0"/>
    <p:restoredTop sz="96395" autoAdjust="0"/>
  </p:normalViewPr>
  <p:slideViewPr>
    <p:cSldViewPr>
      <p:cViewPr varScale="1">
        <p:scale>
          <a:sx n="107" d="100"/>
          <a:sy n="107" d="100"/>
        </p:scale>
        <p:origin x="864" y="96"/>
      </p:cViewPr>
      <p:guideLst>
        <p:guide orient="horz" pos="2160"/>
        <p:guide pos="3840"/>
      </p:guideLst>
    </p:cSldViewPr>
  </p:slideViewPr>
  <p:notesTextViewPr>
    <p:cViewPr>
      <p:scale>
        <a:sx n="100" d="100"/>
        <a:sy n="100" d="100"/>
      </p:scale>
      <p:origin x="0" y="0"/>
    </p:cViewPr>
  </p:notesTextViewPr>
  <p:notesViewPr>
    <p:cSldViewPr>
      <p:cViewPr varScale="1">
        <p:scale>
          <a:sx n="96" d="100"/>
          <a:sy n="96" d="100"/>
        </p:scale>
        <p:origin x="248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_rels/data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3C2EA6-F328-BF43-A7CB-56D294162D58}" type="doc">
      <dgm:prSet loTypeId="urn:microsoft.com/office/officeart/2005/8/layout/default#2" loCatId="" qsTypeId="urn:microsoft.com/office/officeart/2005/8/quickstyle/simple1" qsCatId="simple" csTypeId="urn:microsoft.com/office/officeart/2005/8/colors/accent1_2" csCatId="accent1" phldr="1"/>
      <dgm:spPr/>
      <dgm:t>
        <a:bodyPr/>
        <a:lstStyle/>
        <a:p>
          <a:endParaRPr lang="pl-PL"/>
        </a:p>
      </dgm:t>
    </dgm:pt>
    <dgm:pt modelId="{27B71241-417E-3545-A3D5-6324CB793232}">
      <dgm:prSet phldrT="[Tekst]"/>
      <dgm:spPr>
        <a:solidFill>
          <a:schemeClr val="bg1">
            <a:alpha val="90000"/>
          </a:schemeClr>
        </a:solidFill>
        <a:ln w="28575">
          <a:solidFill>
            <a:srgbClr val="004AAD"/>
          </a:solidFill>
          <a:prstDash val="dash"/>
        </a:ln>
      </dgm:spPr>
      <dgm:t>
        <a:bodyPr/>
        <a:lstStyle/>
        <a:p>
          <a:r>
            <a:rPr lang="pl-PL" dirty="0">
              <a:solidFill>
                <a:sysClr val="windowText" lastClr="000000"/>
              </a:solidFill>
            </a:rPr>
            <a:t>Technologie wodorowe</a:t>
          </a:r>
        </a:p>
      </dgm:t>
    </dgm:pt>
    <dgm:pt modelId="{ED33EE63-0F49-AC49-A5F3-D7745E1E73D0}" type="parTrans" cxnId="{5BC8F467-2F45-1947-8071-F7AA9A35F028}">
      <dgm:prSet/>
      <dgm:spPr/>
      <dgm:t>
        <a:bodyPr/>
        <a:lstStyle/>
        <a:p>
          <a:endParaRPr lang="pl-PL"/>
        </a:p>
      </dgm:t>
    </dgm:pt>
    <dgm:pt modelId="{AA2A112B-C186-AF49-B588-FFC46195D9D7}" type="sibTrans" cxnId="{5BC8F467-2F45-1947-8071-F7AA9A35F028}">
      <dgm:prSet/>
      <dgm:spPr/>
      <dgm:t>
        <a:bodyPr/>
        <a:lstStyle/>
        <a:p>
          <a:endParaRPr lang="pl-PL"/>
        </a:p>
      </dgm:t>
    </dgm:pt>
    <dgm:pt modelId="{568141FA-5EC6-824F-8B1B-D55B231CE525}">
      <dgm:prSet/>
      <dgm:spPr>
        <a:solidFill>
          <a:schemeClr val="bg1">
            <a:alpha val="90000"/>
          </a:schemeClr>
        </a:solidFill>
        <a:ln w="28575">
          <a:solidFill>
            <a:srgbClr val="004AAD"/>
          </a:solidFill>
          <a:prstDash val="dash"/>
        </a:ln>
      </dgm:spPr>
      <dgm:t>
        <a:bodyPr/>
        <a:lstStyle/>
        <a:p>
          <a:r>
            <a:rPr lang="pl-PL" dirty="0">
              <a:solidFill>
                <a:sysClr val="windowText" lastClr="000000"/>
              </a:solidFill>
            </a:rPr>
            <a:t>Innowacyjne projekty energetyczne</a:t>
          </a:r>
        </a:p>
      </dgm:t>
    </dgm:pt>
    <dgm:pt modelId="{08B6C580-6EE3-704A-8921-6E585951F699}" type="parTrans" cxnId="{E3EE5275-B373-474A-981C-0B6022E4DC3F}">
      <dgm:prSet/>
      <dgm:spPr/>
      <dgm:t>
        <a:bodyPr/>
        <a:lstStyle/>
        <a:p>
          <a:endParaRPr lang="pl-PL"/>
        </a:p>
      </dgm:t>
    </dgm:pt>
    <dgm:pt modelId="{7FA0BCEC-7F98-0B4C-9907-2B8001FE3B4C}" type="sibTrans" cxnId="{E3EE5275-B373-474A-981C-0B6022E4DC3F}">
      <dgm:prSet/>
      <dgm:spPr/>
      <dgm:t>
        <a:bodyPr/>
        <a:lstStyle/>
        <a:p>
          <a:endParaRPr lang="pl-PL"/>
        </a:p>
      </dgm:t>
    </dgm:pt>
    <dgm:pt modelId="{A4CEF4B2-6C98-3F4E-9657-8DCC300359B3}">
      <dgm:prSet/>
      <dgm:spPr>
        <a:solidFill>
          <a:schemeClr val="bg1">
            <a:alpha val="90000"/>
          </a:schemeClr>
        </a:solidFill>
        <a:ln w="28575">
          <a:solidFill>
            <a:srgbClr val="004AAD"/>
          </a:solidFill>
          <a:prstDash val="dash"/>
        </a:ln>
      </dgm:spPr>
      <dgm:t>
        <a:bodyPr/>
        <a:lstStyle/>
        <a:p>
          <a:r>
            <a:rPr lang="pl-PL" dirty="0">
              <a:solidFill>
                <a:sysClr val="windowText" lastClr="000000"/>
              </a:solidFill>
            </a:rPr>
            <a:t>Klastry Energii</a:t>
          </a:r>
        </a:p>
      </dgm:t>
    </dgm:pt>
    <dgm:pt modelId="{5CB4C0AF-3FE7-964F-AF21-0E9CC597C289}" type="parTrans" cxnId="{1338A66E-7237-C640-9F0F-5B026B53CAF2}">
      <dgm:prSet/>
      <dgm:spPr/>
      <dgm:t>
        <a:bodyPr/>
        <a:lstStyle/>
        <a:p>
          <a:endParaRPr lang="pl-PL"/>
        </a:p>
      </dgm:t>
    </dgm:pt>
    <dgm:pt modelId="{9299F72A-CA6E-2B48-B28A-0C1A4855BDC7}" type="sibTrans" cxnId="{1338A66E-7237-C640-9F0F-5B026B53CAF2}">
      <dgm:prSet/>
      <dgm:spPr/>
      <dgm:t>
        <a:bodyPr/>
        <a:lstStyle/>
        <a:p>
          <a:endParaRPr lang="pl-PL"/>
        </a:p>
      </dgm:t>
    </dgm:pt>
    <dgm:pt modelId="{DA207E9E-18EC-8E4E-90C3-F73711EBB7B4}">
      <dgm:prSet/>
      <dgm:spPr>
        <a:solidFill>
          <a:schemeClr val="bg1">
            <a:alpha val="90000"/>
          </a:schemeClr>
        </a:solidFill>
        <a:ln w="28575">
          <a:solidFill>
            <a:srgbClr val="004AAD"/>
          </a:solidFill>
          <a:prstDash val="dash"/>
        </a:ln>
      </dgm:spPr>
      <dgm:t>
        <a:bodyPr/>
        <a:lstStyle/>
        <a:p>
          <a:r>
            <a:rPr lang="pl-PL">
              <a:solidFill>
                <a:sysClr val="windowText" lastClr="000000"/>
              </a:solidFill>
            </a:rPr>
            <a:t>Projekty parasolowe OZE</a:t>
          </a:r>
          <a:endParaRPr lang="pl-PL" dirty="0">
            <a:solidFill>
              <a:sysClr val="windowText" lastClr="000000"/>
            </a:solidFill>
          </a:endParaRPr>
        </a:p>
      </dgm:t>
    </dgm:pt>
    <dgm:pt modelId="{870F1541-9EFD-6341-B10C-09A7929287FD}" type="parTrans" cxnId="{293EB22F-4AA8-9944-8770-529C4B7C90EE}">
      <dgm:prSet/>
      <dgm:spPr/>
      <dgm:t>
        <a:bodyPr/>
        <a:lstStyle/>
        <a:p>
          <a:endParaRPr lang="pl-PL"/>
        </a:p>
      </dgm:t>
    </dgm:pt>
    <dgm:pt modelId="{870677C6-8B61-874D-AD76-BCEA676C31CA}" type="sibTrans" cxnId="{293EB22F-4AA8-9944-8770-529C4B7C90EE}">
      <dgm:prSet/>
      <dgm:spPr/>
      <dgm:t>
        <a:bodyPr/>
        <a:lstStyle/>
        <a:p>
          <a:endParaRPr lang="pl-PL"/>
        </a:p>
      </dgm:t>
    </dgm:pt>
    <dgm:pt modelId="{5C95FAC1-BDC4-C644-8D7E-C0B2E5F0EFED}">
      <dgm:prSet/>
      <dgm:spPr>
        <a:solidFill>
          <a:schemeClr val="bg1">
            <a:alpha val="90000"/>
          </a:schemeClr>
        </a:solidFill>
        <a:ln w="28575">
          <a:solidFill>
            <a:srgbClr val="004AAD"/>
          </a:solidFill>
          <a:prstDash val="dash"/>
        </a:ln>
      </dgm:spPr>
      <dgm:t>
        <a:bodyPr/>
        <a:lstStyle/>
        <a:p>
          <a:r>
            <a:rPr lang="pl-PL">
              <a:solidFill>
                <a:sysClr val="windowText" lastClr="000000"/>
              </a:solidFill>
            </a:rPr>
            <a:t>Termomodernizacja</a:t>
          </a:r>
          <a:endParaRPr lang="pl-PL" dirty="0">
            <a:solidFill>
              <a:sysClr val="windowText" lastClr="000000"/>
            </a:solidFill>
          </a:endParaRPr>
        </a:p>
      </dgm:t>
    </dgm:pt>
    <dgm:pt modelId="{2BB1842E-70C8-F748-9448-E02BA22A5E59}" type="parTrans" cxnId="{AD296B2C-EB6D-814C-AC48-88B56BA41E8D}">
      <dgm:prSet/>
      <dgm:spPr/>
      <dgm:t>
        <a:bodyPr/>
        <a:lstStyle/>
        <a:p>
          <a:endParaRPr lang="pl-PL"/>
        </a:p>
      </dgm:t>
    </dgm:pt>
    <dgm:pt modelId="{27EB6E64-F130-3140-9C93-84EE5995473F}" type="sibTrans" cxnId="{AD296B2C-EB6D-814C-AC48-88B56BA41E8D}">
      <dgm:prSet/>
      <dgm:spPr/>
      <dgm:t>
        <a:bodyPr/>
        <a:lstStyle/>
        <a:p>
          <a:endParaRPr lang="pl-PL"/>
        </a:p>
      </dgm:t>
    </dgm:pt>
    <dgm:pt modelId="{26601F96-AD68-1042-BEE6-94663BB0808D}">
      <dgm:prSet/>
      <dgm:spPr>
        <a:solidFill>
          <a:schemeClr val="bg1">
            <a:alpha val="90000"/>
          </a:schemeClr>
        </a:solidFill>
        <a:ln w="28575">
          <a:solidFill>
            <a:srgbClr val="004AAD"/>
          </a:solidFill>
          <a:prstDash val="dash"/>
        </a:ln>
      </dgm:spPr>
      <dgm:t>
        <a:bodyPr/>
        <a:lstStyle/>
        <a:p>
          <a:r>
            <a:rPr lang="pl-PL">
              <a:solidFill>
                <a:sysClr val="windowText" lastClr="000000"/>
              </a:solidFill>
            </a:rPr>
            <a:t>Ujęcia i uzdatnianie wody</a:t>
          </a:r>
          <a:endParaRPr lang="pl-PL" dirty="0">
            <a:solidFill>
              <a:sysClr val="windowText" lastClr="000000"/>
            </a:solidFill>
          </a:endParaRPr>
        </a:p>
      </dgm:t>
    </dgm:pt>
    <dgm:pt modelId="{2A1C3094-FA4E-6A4C-B8C6-A091E144D391}" type="parTrans" cxnId="{FCA450F3-8D95-2D48-A8D9-3443660DC88B}">
      <dgm:prSet/>
      <dgm:spPr/>
      <dgm:t>
        <a:bodyPr/>
        <a:lstStyle/>
        <a:p>
          <a:endParaRPr lang="pl-PL"/>
        </a:p>
      </dgm:t>
    </dgm:pt>
    <dgm:pt modelId="{B154D023-C7E2-F649-9EFD-CD96FB9D4C67}" type="sibTrans" cxnId="{FCA450F3-8D95-2D48-A8D9-3443660DC88B}">
      <dgm:prSet/>
      <dgm:spPr/>
      <dgm:t>
        <a:bodyPr/>
        <a:lstStyle/>
        <a:p>
          <a:endParaRPr lang="pl-PL"/>
        </a:p>
      </dgm:t>
    </dgm:pt>
    <dgm:pt modelId="{CF2F0737-DEE4-A94D-8C1C-D0ED27F04089}">
      <dgm:prSet/>
      <dgm:spPr>
        <a:solidFill>
          <a:schemeClr val="bg1">
            <a:alpha val="90000"/>
          </a:schemeClr>
        </a:solidFill>
        <a:ln w="28575">
          <a:solidFill>
            <a:srgbClr val="004AAD"/>
          </a:solidFill>
          <a:prstDash val="dash"/>
        </a:ln>
      </dgm:spPr>
      <dgm:t>
        <a:bodyPr/>
        <a:lstStyle/>
        <a:p>
          <a:r>
            <a:rPr lang="pl-PL">
              <a:solidFill>
                <a:sysClr val="windowText" lastClr="000000"/>
              </a:solidFill>
            </a:rPr>
            <a:t>Gospodarka wodno-ściekowa</a:t>
          </a:r>
          <a:endParaRPr lang="pl-PL" dirty="0">
            <a:solidFill>
              <a:sysClr val="windowText" lastClr="000000"/>
            </a:solidFill>
          </a:endParaRPr>
        </a:p>
      </dgm:t>
    </dgm:pt>
    <dgm:pt modelId="{703926D0-E698-D242-A081-5C2F59255F19}" type="parTrans" cxnId="{2A7BA32E-5854-A24A-852F-00C707EE562B}">
      <dgm:prSet/>
      <dgm:spPr/>
      <dgm:t>
        <a:bodyPr/>
        <a:lstStyle/>
        <a:p>
          <a:endParaRPr lang="pl-PL"/>
        </a:p>
      </dgm:t>
    </dgm:pt>
    <dgm:pt modelId="{20A0C527-F05B-6F4B-B936-622984F31E2A}" type="sibTrans" cxnId="{2A7BA32E-5854-A24A-852F-00C707EE562B}">
      <dgm:prSet/>
      <dgm:spPr/>
      <dgm:t>
        <a:bodyPr/>
        <a:lstStyle/>
        <a:p>
          <a:endParaRPr lang="pl-PL"/>
        </a:p>
      </dgm:t>
    </dgm:pt>
    <dgm:pt modelId="{C2C89BAB-75F5-CC48-9531-96ECA2472011}">
      <dgm:prSet/>
      <dgm:spPr>
        <a:solidFill>
          <a:schemeClr val="bg1">
            <a:alpha val="90000"/>
          </a:schemeClr>
        </a:solidFill>
        <a:ln w="28575">
          <a:solidFill>
            <a:srgbClr val="004AAD"/>
          </a:solidFill>
          <a:prstDash val="dash"/>
        </a:ln>
      </dgm:spPr>
      <dgm:t>
        <a:bodyPr/>
        <a:lstStyle/>
        <a:p>
          <a:r>
            <a:rPr lang="pl-PL">
              <a:solidFill>
                <a:sysClr val="windowText" lastClr="000000"/>
              </a:solidFill>
            </a:rPr>
            <a:t>Retencja i bezpieczeństwo wodne</a:t>
          </a:r>
          <a:endParaRPr lang="pl-PL" dirty="0">
            <a:solidFill>
              <a:sysClr val="windowText" lastClr="000000"/>
            </a:solidFill>
          </a:endParaRPr>
        </a:p>
      </dgm:t>
    </dgm:pt>
    <dgm:pt modelId="{708438A2-099E-BB48-952C-C99051656F7A}" type="parTrans" cxnId="{4F56ADE4-D1BC-5140-8B3F-C12F720A8FC2}">
      <dgm:prSet/>
      <dgm:spPr/>
      <dgm:t>
        <a:bodyPr/>
        <a:lstStyle/>
        <a:p>
          <a:endParaRPr lang="pl-PL"/>
        </a:p>
      </dgm:t>
    </dgm:pt>
    <dgm:pt modelId="{0AC1CFB2-1137-9F49-A7CE-C9AE37C50F67}" type="sibTrans" cxnId="{4F56ADE4-D1BC-5140-8B3F-C12F720A8FC2}">
      <dgm:prSet/>
      <dgm:spPr/>
      <dgm:t>
        <a:bodyPr/>
        <a:lstStyle/>
        <a:p>
          <a:endParaRPr lang="pl-PL"/>
        </a:p>
      </dgm:t>
    </dgm:pt>
    <dgm:pt modelId="{26E2DE41-062D-3847-9BB5-B03119BB6CF6}">
      <dgm:prSet/>
      <dgm:spPr>
        <a:solidFill>
          <a:schemeClr val="bg1">
            <a:alpha val="90000"/>
          </a:schemeClr>
        </a:solidFill>
        <a:ln w="28575">
          <a:solidFill>
            <a:srgbClr val="004AAD"/>
          </a:solidFill>
          <a:prstDash val="dash"/>
        </a:ln>
      </dgm:spPr>
      <dgm:t>
        <a:bodyPr/>
        <a:lstStyle/>
        <a:p>
          <a:r>
            <a:rPr lang="pl-PL">
              <a:solidFill>
                <a:sysClr val="windowText" lastClr="000000"/>
              </a:solidFill>
            </a:rPr>
            <a:t>Odpady</a:t>
          </a:r>
          <a:endParaRPr lang="pl-PL" dirty="0">
            <a:ln w="0"/>
            <a:solidFill>
              <a:sysClr val="windowText" lastClr="000000"/>
            </a:solidFill>
            <a:effectLst>
              <a:outerShdw blurRad="38100" dist="25400" dir="5400000" algn="ctr" rotWithShape="0">
                <a:srgbClr val="6E747A">
                  <a:alpha val="43000"/>
                </a:srgbClr>
              </a:outerShdw>
            </a:effectLst>
          </a:endParaRPr>
        </a:p>
      </dgm:t>
    </dgm:pt>
    <dgm:pt modelId="{EC39E5CE-F561-984B-9819-0433271D5490}" type="parTrans" cxnId="{A6C919DB-BF5D-324B-B11F-EB102ABB1638}">
      <dgm:prSet/>
      <dgm:spPr/>
      <dgm:t>
        <a:bodyPr/>
        <a:lstStyle/>
        <a:p>
          <a:endParaRPr lang="pl-PL"/>
        </a:p>
      </dgm:t>
    </dgm:pt>
    <dgm:pt modelId="{41C3AAC7-035E-9646-BD7F-04321ED175F4}" type="sibTrans" cxnId="{A6C919DB-BF5D-324B-B11F-EB102ABB1638}">
      <dgm:prSet/>
      <dgm:spPr/>
      <dgm:t>
        <a:bodyPr/>
        <a:lstStyle/>
        <a:p>
          <a:endParaRPr lang="pl-PL"/>
        </a:p>
      </dgm:t>
    </dgm:pt>
    <dgm:pt modelId="{A014CA5B-A2BD-4647-8B25-9B756B7D3076}">
      <dgm:prSet/>
      <dgm:spPr>
        <a:solidFill>
          <a:schemeClr val="bg1">
            <a:alpha val="90000"/>
          </a:schemeClr>
        </a:solidFill>
        <a:ln w="28575">
          <a:solidFill>
            <a:srgbClr val="004AAD"/>
          </a:solidFill>
          <a:prstDash val="dash"/>
        </a:ln>
      </dgm:spPr>
      <dgm:t>
        <a:bodyPr/>
        <a:lstStyle/>
        <a:p>
          <a:r>
            <a:rPr lang="pl-PL">
              <a:solidFill>
                <a:sysClr val="windowText" lastClr="000000"/>
              </a:solidFill>
            </a:rPr>
            <a:t>Tabor zeroemisyjny</a:t>
          </a:r>
          <a:endParaRPr lang="pl-PL" dirty="0">
            <a:ln w="0"/>
            <a:solidFill>
              <a:sysClr val="windowText" lastClr="000000"/>
            </a:solidFill>
            <a:effectLst>
              <a:outerShdw blurRad="38100" dist="25400" dir="5400000" algn="ctr" rotWithShape="0">
                <a:srgbClr val="6E747A">
                  <a:alpha val="43000"/>
                </a:srgbClr>
              </a:outerShdw>
            </a:effectLst>
          </a:endParaRPr>
        </a:p>
      </dgm:t>
    </dgm:pt>
    <dgm:pt modelId="{E79DE9B7-4951-8C42-BD84-2731866EBE35}" type="parTrans" cxnId="{A1460905-CF8E-624D-BF3A-181C0D1EBF57}">
      <dgm:prSet/>
      <dgm:spPr/>
      <dgm:t>
        <a:bodyPr/>
        <a:lstStyle/>
        <a:p>
          <a:endParaRPr lang="pl-PL"/>
        </a:p>
      </dgm:t>
    </dgm:pt>
    <dgm:pt modelId="{4FEBECA5-5B66-AC4F-9D1E-1970E6F5CC20}" type="sibTrans" cxnId="{A1460905-CF8E-624D-BF3A-181C0D1EBF57}">
      <dgm:prSet/>
      <dgm:spPr/>
      <dgm:t>
        <a:bodyPr/>
        <a:lstStyle/>
        <a:p>
          <a:endParaRPr lang="pl-PL"/>
        </a:p>
      </dgm:t>
    </dgm:pt>
    <dgm:pt modelId="{18680F27-62C0-364C-A6A4-AD414BCC2EB5}">
      <dgm:prSet/>
      <dgm:spPr>
        <a:solidFill>
          <a:schemeClr val="bg1">
            <a:alpha val="90000"/>
          </a:schemeClr>
        </a:solidFill>
        <a:ln w="28575">
          <a:solidFill>
            <a:srgbClr val="004AAD"/>
          </a:solidFill>
          <a:prstDash val="dash"/>
        </a:ln>
      </dgm:spPr>
      <dgm:t>
        <a:bodyPr/>
        <a:lstStyle/>
        <a:p>
          <a:r>
            <a:rPr lang="pl-PL">
              <a:solidFill>
                <a:sysClr val="windowText" lastClr="000000"/>
              </a:solidFill>
            </a:rPr>
            <a:t>Drogi rowerowe/pieszo-rowerowe</a:t>
          </a:r>
          <a:endParaRPr lang="pl-PL" dirty="0">
            <a:solidFill>
              <a:sysClr val="windowText" lastClr="000000"/>
            </a:solidFill>
          </a:endParaRPr>
        </a:p>
      </dgm:t>
    </dgm:pt>
    <dgm:pt modelId="{0244D67B-AF70-7D49-BC6E-A253CB20D68E}" type="parTrans" cxnId="{2EAB0F79-113F-9741-8315-B9AA5777357D}">
      <dgm:prSet/>
      <dgm:spPr/>
      <dgm:t>
        <a:bodyPr/>
        <a:lstStyle/>
        <a:p>
          <a:endParaRPr lang="pl-PL"/>
        </a:p>
      </dgm:t>
    </dgm:pt>
    <dgm:pt modelId="{B7845059-36D1-FF42-9742-919B134FBC76}" type="sibTrans" cxnId="{2EAB0F79-113F-9741-8315-B9AA5777357D}">
      <dgm:prSet/>
      <dgm:spPr/>
      <dgm:t>
        <a:bodyPr/>
        <a:lstStyle/>
        <a:p>
          <a:endParaRPr lang="pl-PL"/>
        </a:p>
      </dgm:t>
    </dgm:pt>
    <dgm:pt modelId="{25EFC2AB-901F-AD44-A78C-A7906D0DE755}">
      <dgm:prSet/>
      <dgm:spPr>
        <a:solidFill>
          <a:schemeClr val="bg1">
            <a:alpha val="90000"/>
          </a:schemeClr>
        </a:solidFill>
        <a:ln w="28575">
          <a:solidFill>
            <a:srgbClr val="004AAD"/>
          </a:solidFill>
          <a:prstDash val="dash"/>
        </a:ln>
      </dgm:spPr>
      <dgm:t>
        <a:bodyPr/>
        <a:lstStyle/>
        <a:p>
          <a:r>
            <a:rPr lang="pl-PL">
              <a:solidFill>
                <a:sysClr val="windowText" lastClr="000000"/>
              </a:solidFill>
            </a:rPr>
            <a:t>Infrastruktura sprzyjająca niskiej emisji w miastach</a:t>
          </a:r>
          <a:endParaRPr lang="pl-PL" dirty="0">
            <a:solidFill>
              <a:sysClr val="windowText" lastClr="000000"/>
            </a:solidFill>
          </a:endParaRPr>
        </a:p>
      </dgm:t>
    </dgm:pt>
    <dgm:pt modelId="{FB6E8DBB-D2A4-B74C-BEA8-0B70B027EB6B}" type="parTrans" cxnId="{F1171C8E-7824-D349-9A6F-AB8FE5471B0D}">
      <dgm:prSet/>
      <dgm:spPr/>
      <dgm:t>
        <a:bodyPr/>
        <a:lstStyle/>
        <a:p>
          <a:endParaRPr lang="pl-PL"/>
        </a:p>
      </dgm:t>
    </dgm:pt>
    <dgm:pt modelId="{EEE14B48-82D8-7F43-8A88-FBCBA5952989}" type="sibTrans" cxnId="{F1171C8E-7824-D349-9A6F-AB8FE5471B0D}">
      <dgm:prSet/>
      <dgm:spPr/>
      <dgm:t>
        <a:bodyPr/>
        <a:lstStyle/>
        <a:p>
          <a:endParaRPr lang="pl-PL"/>
        </a:p>
      </dgm:t>
    </dgm:pt>
    <dgm:pt modelId="{C750F6E3-5C6A-F745-9D72-BD7A8CA83EB7}">
      <dgm:prSet/>
      <dgm:spPr>
        <a:solidFill>
          <a:schemeClr val="bg1">
            <a:alpha val="90000"/>
          </a:schemeClr>
        </a:solidFill>
        <a:ln w="28575">
          <a:solidFill>
            <a:srgbClr val="004AAD"/>
          </a:solidFill>
          <a:prstDash val="dash"/>
        </a:ln>
      </dgm:spPr>
      <dgm:t>
        <a:bodyPr/>
        <a:lstStyle/>
        <a:p>
          <a:r>
            <a:rPr lang="pl-PL" dirty="0">
              <a:solidFill>
                <a:sysClr val="windowText" lastClr="000000"/>
              </a:solidFill>
            </a:rPr>
            <a:t>Linie tramwajowe</a:t>
          </a:r>
        </a:p>
      </dgm:t>
    </dgm:pt>
    <dgm:pt modelId="{664D0B92-2E42-C14B-990D-A9E40A682136}" type="parTrans" cxnId="{DC312068-AA11-0E45-AD80-6112CE44533E}">
      <dgm:prSet/>
      <dgm:spPr/>
      <dgm:t>
        <a:bodyPr/>
        <a:lstStyle/>
        <a:p>
          <a:endParaRPr lang="pl-PL"/>
        </a:p>
      </dgm:t>
    </dgm:pt>
    <dgm:pt modelId="{590D0CF3-C34D-C943-A3A0-02A82CA1A581}" type="sibTrans" cxnId="{DC312068-AA11-0E45-AD80-6112CE44533E}">
      <dgm:prSet/>
      <dgm:spPr/>
      <dgm:t>
        <a:bodyPr/>
        <a:lstStyle/>
        <a:p>
          <a:endParaRPr lang="pl-PL"/>
        </a:p>
      </dgm:t>
    </dgm:pt>
    <dgm:pt modelId="{FC19D1E9-85B5-6944-A87E-C39405EA8859}" type="pres">
      <dgm:prSet presAssocID="{563C2EA6-F328-BF43-A7CB-56D294162D58}" presName="diagram" presStyleCnt="0">
        <dgm:presLayoutVars>
          <dgm:dir/>
          <dgm:resizeHandles val="exact"/>
        </dgm:presLayoutVars>
      </dgm:prSet>
      <dgm:spPr/>
      <dgm:t>
        <a:bodyPr/>
        <a:lstStyle/>
        <a:p>
          <a:endParaRPr lang="pl-PL"/>
        </a:p>
      </dgm:t>
    </dgm:pt>
    <dgm:pt modelId="{713FDBC1-966B-0845-9268-51962650F31A}" type="pres">
      <dgm:prSet presAssocID="{27B71241-417E-3545-A3D5-6324CB793232}" presName="node" presStyleLbl="node1" presStyleIdx="0" presStyleCnt="13">
        <dgm:presLayoutVars>
          <dgm:bulletEnabled val="1"/>
        </dgm:presLayoutVars>
      </dgm:prSet>
      <dgm:spPr/>
      <dgm:t>
        <a:bodyPr/>
        <a:lstStyle/>
        <a:p>
          <a:endParaRPr lang="pl-PL"/>
        </a:p>
      </dgm:t>
    </dgm:pt>
    <dgm:pt modelId="{B2C59F73-4122-4943-83B0-F9FE6662FDE4}" type="pres">
      <dgm:prSet presAssocID="{AA2A112B-C186-AF49-B588-FFC46195D9D7}" presName="sibTrans" presStyleCnt="0"/>
      <dgm:spPr/>
    </dgm:pt>
    <dgm:pt modelId="{0E3B492D-2EE5-1A4E-A2C3-C68120EE993B}" type="pres">
      <dgm:prSet presAssocID="{568141FA-5EC6-824F-8B1B-D55B231CE525}" presName="node" presStyleLbl="node1" presStyleIdx="1" presStyleCnt="13">
        <dgm:presLayoutVars>
          <dgm:bulletEnabled val="1"/>
        </dgm:presLayoutVars>
      </dgm:prSet>
      <dgm:spPr/>
      <dgm:t>
        <a:bodyPr/>
        <a:lstStyle/>
        <a:p>
          <a:endParaRPr lang="pl-PL"/>
        </a:p>
      </dgm:t>
    </dgm:pt>
    <dgm:pt modelId="{12F35E7A-5334-3141-91D5-878A82C0C5F6}" type="pres">
      <dgm:prSet presAssocID="{7FA0BCEC-7F98-0B4C-9907-2B8001FE3B4C}" presName="sibTrans" presStyleCnt="0"/>
      <dgm:spPr/>
    </dgm:pt>
    <dgm:pt modelId="{C43D49DA-EE7A-8441-B083-D052CF543769}" type="pres">
      <dgm:prSet presAssocID="{A4CEF4B2-6C98-3F4E-9657-8DCC300359B3}" presName="node" presStyleLbl="node1" presStyleIdx="2" presStyleCnt="13">
        <dgm:presLayoutVars>
          <dgm:bulletEnabled val="1"/>
        </dgm:presLayoutVars>
      </dgm:prSet>
      <dgm:spPr/>
      <dgm:t>
        <a:bodyPr/>
        <a:lstStyle/>
        <a:p>
          <a:endParaRPr lang="pl-PL"/>
        </a:p>
      </dgm:t>
    </dgm:pt>
    <dgm:pt modelId="{29006CBB-F38F-354A-BFA7-2477208C7237}" type="pres">
      <dgm:prSet presAssocID="{9299F72A-CA6E-2B48-B28A-0C1A4855BDC7}" presName="sibTrans" presStyleCnt="0"/>
      <dgm:spPr/>
    </dgm:pt>
    <dgm:pt modelId="{D16D61EC-34C8-FD4B-9391-61198B828D53}" type="pres">
      <dgm:prSet presAssocID="{DA207E9E-18EC-8E4E-90C3-F73711EBB7B4}" presName="node" presStyleLbl="node1" presStyleIdx="3" presStyleCnt="13">
        <dgm:presLayoutVars>
          <dgm:bulletEnabled val="1"/>
        </dgm:presLayoutVars>
      </dgm:prSet>
      <dgm:spPr/>
      <dgm:t>
        <a:bodyPr/>
        <a:lstStyle/>
        <a:p>
          <a:endParaRPr lang="pl-PL"/>
        </a:p>
      </dgm:t>
    </dgm:pt>
    <dgm:pt modelId="{FB1A2FD7-CE52-6748-9D02-40E845670555}" type="pres">
      <dgm:prSet presAssocID="{870677C6-8B61-874D-AD76-BCEA676C31CA}" presName="sibTrans" presStyleCnt="0"/>
      <dgm:spPr/>
    </dgm:pt>
    <dgm:pt modelId="{96BF9695-B076-234B-936F-6058084E7FF6}" type="pres">
      <dgm:prSet presAssocID="{5C95FAC1-BDC4-C644-8D7E-C0B2E5F0EFED}" presName="node" presStyleLbl="node1" presStyleIdx="4" presStyleCnt="13">
        <dgm:presLayoutVars>
          <dgm:bulletEnabled val="1"/>
        </dgm:presLayoutVars>
      </dgm:prSet>
      <dgm:spPr/>
      <dgm:t>
        <a:bodyPr/>
        <a:lstStyle/>
        <a:p>
          <a:endParaRPr lang="pl-PL"/>
        </a:p>
      </dgm:t>
    </dgm:pt>
    <dgm:pt modelId="{D036FF00-3012-3447-B856-BDC1DE95DE66}" type="pres">
      <dgm:prSet presAssocID="{27EB6E64-F130-3140-9C93-84EE5995473F}" presName="sibTrans" presStyleCnt="0"/>
      <dgm:spPr/>
    </dgm:pt>
    <dgm:pt modelId="{D8C233F9-14BD-4F4F-90AF-819E095C2D44}" type="pres">
      <dgm:prSet presAssocID="{26601F96-AD68-1042-BEE6-94663BB0808D}" presName="node" presStyleLbl="node1" presStyleIdx="5" presStyleCnt="13">
        <dgm:presLayoutVars>
          <dgm:bulletEnabled val="1"/>
        </dgm:presLayoutVars>
      </dgm:prSet>
      <dgm:spPr/>
      <dgm:t>
        <a:bodyPr/>
        <a:lstStyle/>
        <a:p>
          <a:endParaRPr lang="pl-PL"/>
        </a:p>
      </dgm:t>
    </dgm:pt>
    <dgm:pt modelId="{441DD7D4-90F6-4543-BD00-77EB12FAE8EF}" type="pres">
      <dgm:prSet presAssocID="{B154D023-C7E2-F649-9EFD-CD96FB9D4C67}" presName="sibTrans" presStyleCnt="0"/>
      <dgm:spPr/>
    </dgm:pt>
    <dgm:pt modelId="{AC67203E-E4E3-3E4B-B326-B5EB7739486C}" type="pres">
      <dgm:prSet presAssocID="{CF2F0737-DEE4-A94D-8C1C-D0ED27F04089}" presName="node" presStyleLbl="node1" presStyleIdx="6" presStyleCnt="13">
        <dgm:presLayoutVars>
          <dgm:bulletEnabled val="1"/>
        </dgm:presLayoutVars>
      </dgm:prSet>
      <dgm:spPr/>
      <dgm:t>
        <a:bodyPr/>
        <a:lstStyle/>
        <a:p>
          <a:endParaRPr lang="pl-PL"/>
        </a:p>
      </dgm:t>
    </dgm:pt>
    <dgm:pt modelId="{420B210A-A5F1-DC4F-A1D8-2374A6C2E313}" type="pres">
      <dgm:prSet presAssocID="{20A0C527-F05B-6F4B-B936-622984F31E2A}" presName="sibTrans" presStyleCnt="0"/>
      <dgm:spPr/>
    </dgm:pt>
    <dgm:pt modelId="{02BBC83C-9E59-6D4F-BAFE-1ADBB9C740E8}" type="pres">
      <dgm:prSet presAssocID="{C2C89BAB-75F5-CC48-9531-96ECA2472011}" presName="node" presStyleLbl="node1" presStyleIdx="7" presStyleCnt="13">
        <dgm:presLayoutVars>
          <dgm:bulletEnabled val="1"/>
        </dgm:presLayoutVars>
      </dgm:prSet>
      <dgm:spPr/>
      <dgm:t>
        <a:bodyPr/>
        <a:lstStyle/>
        <a:p>
          <a:endParaRPr lang="pl-PL"/>
        </a:p>
      </dgm:t>
    </dgm:pt>
    <dgm:pt modelId="{479B245A-4CE3-D247-B2D3-2758420A11F8}" type="pres">
      <dgm:prSet presAssocID="{0AC1CFB2-1137-9F49-A7CE-C9AE37C50F67}" presName="sibTrans" presStyleCnt="0"/>
      <dgm:spPr/>
    </dgm:pt>
    <dgm:pt modelId="{D00F201E-879E-ED4B-91E9-8335CB4B017A}" type="pres">
      <dgm:prSet presAssocID="{26E2DE41-062D-3847-9BB5-B03119BB6CF6}" presName="node" presStyleLbl="node1" presStyleIdx="8" presStyleCnt="13">
        <dgm:presLayoutVars>
          <dgm:bulletEnabled val="1"/>
        </dgm:presLayoutVars>
      </dgm:prSet>
      <dgm:spPr/>
      <dgm:t>
        <a:bodyPr/>
        <a:lstStyle/>
        <a:p>
          <a:endParaRPr lang="pl-PL"/>
        </a:p>
      </dgm:t>
    </dgm:pt>
    <dgm:pt modelId="{A23ECB04-FE63-0C45-9716-975EE56825B1}" type="pres">
      <dgm:prSet presAssocID="{41C3AAC7-035E-9646-BD7F-04321ED175F4}" presName="sibTrans" presStyleCnt="0"/>
      <dgm:spPr/>
    </dgm:pt>
    <dgm:pt modelId="{8D9DF125-AAD1-F041-B8B7-2E433C018592}" type="pres">
      <dgm:prSet presAssocID="{A014CA5B-A2BD-4647-8B25-9B756B7D3076}" presName="node" presStyleLbl="node1" presStyleIdx="9" presStyleCnt="13">
        <dgm:presLayoutVars>
          <dgm:bulletEnabled val="1"/>
        </dgm:presLayoutVars>
      </dgm:prSet>
      <dgm:spPr/>
      <dgm:t>
        <a:bodyPr/>
        <a:lstStyle/>
        <a:p>
          <a:endParaRPr lang="pl-PL"/>
        </a:p>
      </dgm:t>
    </dgm:pt>
    <dgm:pt modelId="{611CEDCB-33C4-5940-8891-80A41CA4AF45}" type="pres">
      <dgm:prSet presAssocID="{4FEBECA5-5B66-AC4F-9D1E-1970E6F5CC20}" presName="sibTrans" presStyleCnt="0"/>
      <dgm:spPr/>
    </dgm:pt>
    <dgm:pt modelId="{82C83C88-D959-C548-BC88-0A1FEA50F374}" type="pres">
      <dgm:prSet presAssocID="{18680F27-62C0-364C-A6A4-AD414BCC2EB5}" presName="node" presStyleLbl="node1" presStyleIdx="10" presStyleCnt="13">
        <dgm:presLayoutVars>
          <dgm:bulletEnabled val="1"/>
        </dgm:presLayoutVars>
      </dgm:prSet>
      <dgm:spPr/>
      <dgm:t>
        <a:bodyPr/>
        <a:lstStyle/>
        <a:p>
          <a:endParaRPr lang="pl-PL"/>
        </a:p>
      </dgm:t>
    </dgm:pt>
    <dgm:pt modelId="{B17602CC-CFAC-F444-ACCC-7D62573FC979}" type="pres">
      <dgm:prSet presAssocID="{B7845059-36D1-FF42-9742-919B134FBC76}" presName="sibTrans" presStyleCnt="0"/>
      <dgm:spPr/>
    </dgm:pt>
    <dgm:pt modelId="{EE0A4220-A988-8C47-AAE7-76B3AB4D8A28}" type="pres">
      <dgm:prSet presAssocID="{25EFC2AB-901F-AD44-A78C-A7906D0DE755}" presName="node" presStyleLbl="node1" presStyleIdx="11" presStyleCnt="13">
        <dgm:presLayoutVars>
          <dgm:bulletEnabled val="1"/>
        </dgm:presLayoutVars>
      </dgm:prSet>
      <dgm:spPr/>
      <dgm:t>
        <a:bodyPr/>
        <a:lstStyle/>
        <a:p>
          <a:endParaRPr lang="pl-PL"/>
        </a:p>
      </dgm:t>
    </dgm:pt>
    <dgm:pt modelId="{7F2731C4-4EB8-5749-92C4-EA39DF141044}" type="pres">
      <dgm:prSet presAssocID="{EEE14B48-82D8-7F43-8A88-FBCBA5952989}" presName="sibTrans" presStyleCnt="0"/>
      <dgm:spPr/>
    </dgm:pt>
    <dgm:pt modelId="{01D44A2C-1024-304A-AAE5-CDA0207DEE4E}" type="pres">
      <dgm:prSet presAssocID="{C750F6E3-5C6A-F745-9D72-BD7A8CA83EB7}" presName="node" presStyleLbl="node1" presStyleIdx="12" presStyleCnt="13">
        <dgm:presLayoutVars>
          <dgm:bulletEnabled val="1"/>
        </dgm:presLayoutVars>
      </dgm:prSet>
      <dgm:spPr/>
      <dgm:t>
        <a:bodyPr/>
        <a:lstStyle/>
        <a:p>
          <a:endParaRPr lang="pl-PL"/>
        </a:p>
      </dgm:t>
    </dgm:pt>
  </dgm:ptLst>
  <dgm:cxnLst>
    <dgm:cxn modelId="{8BB74C0B-635A-CB4E-AE26-F129DFE81D66}" type="presOf" srcId="{C2C89BAB-75F5-CC48-9531-96ECA2472011}" destId="{02BBC83C-9E59-6D4F-BAFE-1ADBB9C740E8}" srcOrd="0" destOrd="0" presId="urn:microsoft.com/office/officeart/2005/8/layout/default#2"/>
    <dgm:cxn modelId="{FCA450F3-8D95-2D48-A8D9-3443660DC88B}" srcId="{563C2EA6-F328-BF43-A7CB-56D294162D58}" destId="{26601F96-AD68-1042-BEE6-94663BB0808D}" srcOrd="5" destOrd="0" parTransId="{2A1C3094-FA4E-6A4C-B8C6-A091E144D391}" sibTransId="{B154D023-C7E2-F649-9EFD-CD96FB9D4C67}"/>
    <dgm:cxn modelId="{CBF1AD5D-8B92-B946-8836-169F840A2E9A}" type="presOf" srcId="{26601F96-AD68-1042-BEE6-94663BB0808D}" destId="{D8C233F9-14BD-4F4F-90AF-819E095C2D44}" srcOrd="0" destOrd="0" presId="urn:microsoft.com/office/officeart/2005/8/layout/default#2"/>
    <dgm:cxn modelId="{9B38F764-9815-4D4C-BDDC-C7A20337740E}" type="presOf" srcId="{563C2EA6-F328-BF43-A7CB-56D294162D58}" destId="{FC19D1E9-85B5-6944-A87E-C39405EA8859}" srcOrd="0" destOrd="0" presId="urn:microsoft.com/office/officeart/2005/8/layout/default#2"/>
    <dgm:cxn modelId="{1E88D4F3-13BA-1E4E-BB76-BED7C7209A1A}" type="presOf" srcId="{568141FA-5EC6-824F-8B1B-D55B231CE525}" destId="{0E3B492D-2EE5-1A4E-A2C3-C68120EE993B}" srcOrd="0" destOrd="0" presId="urn:microsoft.com/office/officeart/2005/8/layout/default#2"/>
    <dgm:cxn modelId="{BD54A0C4-4A2A-CD45-93BA-15FB57E4B900}" type="presOf" srcId="{DA207E9E-18EC-8E4E-90C3-F73711EBB7B4}" destId="{D16D61EC-34C8-FD4B-9391-61198B828D53}" srcOrd="0" destOrd="0" presId="urn:microsoft.com/office/officeart/2005/8/layout/default#2"/>
    <dgm:cxn modelId="{71A9A2A7-55A4-8140-9E7F-EB90AF16846E}" type="presOf" srcId="{A4CEF4B2-6C98-3F4E-9657-8DCC300359B3}" destId="{C43D49DA-EE7A-8441-B083-D052CF543769}" srcOrd="0" destOrd="0" presId="urn:microsoft.com/office/officeart/2005/8/layout/default#2"/>
    <dgm:cxn modelId="{2E113D0B-ACE0-5448-BB9B-69767A9B8CC1}" type="presOf" srcId="{18680F27-62C0-364C-A6A4-AD414BCC2EB5}" destId="{82C83C88-D959-C548-BC88-0A1FEA50F374}" srcOrd="0" destOrd="0" presId="urn:microsoft.com/office/officeart/2005/8/layout/default#2"/>
    <dgm:cxn modelId="{3DA2AFDE-4495-DA41-B047-07C9D1415960}" type="presOf" srcId="{5C95FAC1-BDC4-C644-8D7E-C0B2E5F0EFED}" destId="{96BF9695-B076-234B-936F-6058084E7FF6}" srcOrd="0" destOrd="0" presId="urn:microsoft.com/office/officeart/2005/8/layout/default#2"/>
    <dgm:cxn modelId="{2EAB0F79-113F-9741-8315-B9AA5777357D}" srcId="{563C2EA6-F328-BF43-A7CB-56D294162D58}" destId="{18680F27-62C0-364C-A6A4-AD414BCC2EB5}" srcOrd="10" destOrd="0" parTransId="{0244D67B-AF70-7D49-BC6E-A253CB20D68E}" sibTransId="{B7845059-36D1-FF42-9742-919B134FBC76}"/>
    <dgm:cxn modelId="{2A7BA32E-5854-A24A-852F-00C707EE562B}" srcId="{563C2EA6-F328-BF43-A7CB-56D294162D58}" destId="{CF2F0737-DEE4-A94D-8C1C-D0ED27F04089}" srcOrd="6" destOrd="0" parTransId="{703926D0-E698-D242-A081-5C2F59255F19}" sibTransId="{20A0C527-F05B-6F4B-B936-622984F31E2A}"/>
    <dgm:cxn modelId="{293EB22F-4AA8-9944-8770-529C4B7C90EE}" srcId="{563C2EA6-F328-BF43-A7CB-56D294162D58}" destId="{DA207E9E-18EC-8E4E-90C3-F73711EBB7B4}" srcOrd="3" destOrd="0" parTransId="{870F1541-9EFD-6341-B10C-09A7929287FD}" sibTransId="{870677C6-8B61-874D-AD76-BCEA676C31CA}"/>
    <dgm:cxn modelId="{BF181895-EE08-9940-B0E0-AD07210C8EA0}" type="presOf" srcId="{A014CA5B-A2BD-4647-8B25-9B756B7D3076}" destId="{8D9DF125-AAD1-F041-B8B7-2E433C018592}" srcOrd="0" destOrd="0" presId="urn:microsoft.com/office/officeart/2005/8/layout/default#2"/>
    <dgm:cxn modelId="{4F56ADE4-D1BC-5140-8B3F-C12F720A8FC2}" srcId="{563C2EA6-F328-BF43-A7CB-56D294162D58}" destId="{C2C89BAB-75F5-CC48-9531-96ECA2472011}" srcOrd="7" destOrd="0" parTransId="{708438A2-099E-BB48-952C-C99051656F7A}" sibTransId="{0AC1CFB2-1137-9F49-A7CE-C9AE37C50F67}"/>
    <dgm:cxn modelId="{7E8C6941-6ED3-AF42-A3D9-CC97B2D45D4D}" type="presOf" srcId="{C750F6E3-5C6A-F745-9D72-BD7A8CA83EB7}" destId="{01D44A2C-1024-304A-AAE5-CDA0207DEE4E}" srcOrd="0" destOrd="0" presId="urn:microsoft.com/office/officeart/2005/8/layout/default#2"/>
    <dgm:cxn modelId="{E3EE5275-B373-474A-981C-0B6022E4DC3F}" srcId="{563C2EA6-F328-BF43-A7CB-56D294162D58}" destId="{568141FA-5EC6-824F-8B1B-D55B231CE525}" srcOrd="1" destOrd="0" parTransId="{08B6C580-6EE3-704A-8921-6E585951F699}" sibTransId="{7FA0BCEC-7F98-0B4C-9907-2B8001FE3B4C}"/>
    <dgm:cxn modelId="{A1460905-CF8E-624D-BF3A-181C0D1EBF57}" srcId="{563C2EA6-F328-BF43-A7CB-56D294162D58}" destId="{A014CA5B-A2BD-4647-8B25-9B756B7D3076}" srcOrd="9" destOrd="0" parTransId="{E79DE9B7-4951-8C42-BD84-2731866EBE35}" sibTransId="{4FEBECA5-5B66-AC4F-9D1E-1970E6F5CC20}"/>
    <dgm:cxn modelId="{4FFA5000-B60C-4F49-A403-7095FF4FEBC4}" type="presOf" srcId="{CF2F0737-DEE4-A94D-8C1C-D0ED27F04089}" destId="{AC67203E-E4E3-3E4B-B326-B5EB7739486C}" srcOrd="0" destOrd="0" presId="urn:microsoft.com/office/officeart/2005/8/layout/default#2"/>
    <dgm:cxn modelId="{37F4427E-7729-F746-A5B7-7D0988A7AD66}" type="presOf" srcId="{26E2DE41-062D-3847-9BB5-B03119BB6CF6}" destId="{D00F201E-879E-ED4B-91E9-8335CB4B017A}" srcOrd="0" destOrd="0" presId="urn:microsoft.com/office/officeart/2005/8/layout/default#2"/>
    <dgm:cxn modelId="{0D4CA77C-B2E2-A443-8C95-FAFC44D2232A}" type="presOf" srcId="{27B71241-417E-3545-A3D5-6324CB793232}" destId="{713FDBC1-966B-0845-9268-51962650F31A}" srcOrd="0" destOrd="0" presId="urn:microsoft.com/office/officeart/2005/8/layout/default#2"/>
    <dgm:cxn modelId="{5BC8F467-2F45-1947-8071-F7AA9A35F028}" srcId="{563C2EA6-F328-BF43-A7CB-56D294162D58}" destId="{27B71241-417E-3545-A3D5-6324CB793232}" srcOrd="0" destOrd="0" parTransId="{ED33EE63-0F49-AC49-A5F3-D7745E1E73D0}" sibTransId="{AA2A112B-C186-AF49-B588-FFC46195D9D7}"/>
    <dgm:cxn modelId="{1338A66E-7237-C640-9F0F-5B026B53CAF2}" srcId="{563C2EA6-F328-BF43-A7CB-56D294162D58}" destId="{A4CEF4B2-6C98-3F4E-9657-8DCC300359B3}" srcOrd="2" destOrd="0" parTransId="{5CB4C0AF-3FE7-964F-AF21-0E9CC597C289}" sibTransId="{9299F72A-CA6E-2B48-B28A-0C1A4855BDC7}"/>
    <dgm:cxn modelId="{A6C919DB-BF5D-324B-B11F-EB102ABB1638}" srcId="{563C2EA6-F328-BF43-A7CB-56D294162D58}" destId="{26E2DE41-062D-3847-9BB5-B03119BB6CF6}" srcOrd="8" destOrd="0" parTransId="{EC39E5CE-F561-984B-9819-0433271D5490}" sibTransId="{41C3AAC7-035E-9646-BD7F-04321ED175F4}"/>
    <dgm:cxn modelId="{F1171C8E-7824-D349-9A6F-AB8FE5471B0D}" srcId="{563C2EA6-F328-BF43-A7CB-56D294162D58}" destId="{25EFC2AB-901F-AD44-A78C-A7906D0DE755}" srcOrd="11" destOrd="0" parTransId="{FB6E8DBB-D2A4-B74C-BEA8-0B70B027EB6B}" sibTransId="{EEE14B48-82D8-7F43-8A88-FBCBA5952989}"/>
    <dgm:cxn modelId="{DC312068-AA11-0E45-AD80-6112CE44533E}" srcId="{563C2EA6-F328-BF43-A7CB-56D294162D58}" destId="{C750F6E3-5C6A-F745-9D72-BD7A8CA83EB7}" srcOrd="12" destOrd="0" parTransId="{664D0B92-2E42-C14B-990D-A9E40A682136}" sibTransId="{590D0CF3-C34D-C943-A3A0-02A82CA1A581}"/>
    <dgm:cxn modelId="{3F944299-41A1-2244-9547-D88479161D13}" type="presOf" srcId="{25EFC2AB-901F-AD44-A78C-A7906D0DE755}" destId="{EE0A4220-A988-8C47-AAE7-76B3AB4D8A28}" srcOrd="0" destOrd="0" presId="urn:microsoft.com/office/officeart/2005/8/layout/default#2"/>
    <dgm:cxn modelId="{AD296B2C-EB6D-814C-AC48-88B56BA41E8D}" srcId="{563C2EA6-F328-BF43-A7CB-56D294162D58}" destId="{5C95FAC1-BDC4-C644-8D7E-C0B2E5F0EFED}" srcOrd="4" destOrd="0" parTransId="{2BB1842E-70C8-F748-9448-E02BA22A5E59}" sibTransId="{27EB6E64-F130-3140-9C93-84EE5995473F}"/>
    <dgm:cxn modelId="{9954814E-2095-3C43-9A00-C97CA65934E8}" type="presParOf" srcId="{FC19D1E9-85B5-6944-A87E-C39405EA8859}" destId="{713FDBC1-966B-0845-9268-51962650F31A}" srcOrd="0" destOrd="0" presId="urn:microsoft.com/office/officeart/2005/8/layout/default#2"/>
    <dgm:cxn modelId="{C63507FF-F997-A64F-9E01-03992F0983D4}" type="presParOf" srcId="{FC19D1E9-85B5-6944-A87E-C39405EA8859}" destId="{B2C59F73-4122-4943-83B0-F9FE6662FDE4}" srcOrd="1" destOrd="0" presId="urn:microsoft.com/office/officeart/2005/8/layout/default#2"/>
    <dgm:cxn modelId="{EF11C81E-362B-BE48-8C47-B48EEB90575E}" type="presParOf" srcId="{FC19D1E9-85B5-6944-A87E-C39405EA8859}" destId="{0E3B492D-2EE5-1A4E-A2C3-C68120EE993B}" srcOrd="2" destOrd="0" presId="urn:microsoft.com/office/officeart/2005/8/layout/default#2"/>
    <dgm:cxn modelId="{DAAF0EBE-B108-7148-A786-726856ED9EDC}" type="presParOf" srcId="{FC19D1E9-85B5-6944-A87E-C39405EA8859}" destId="{12F35E7A-5334-3141-91D5-878A82C0C5F6}" srcOrd="3" destOrd="0" presId="urn:microsoft.com/office/officeart/2005/8/layout/default#2"/>
    <dgm:cxn modelId="{50D1BC23-9FA1-854D-98F6-E1D8582F4671}" type="presParOf" srcId="{FC19D1E9-85B5-6944-A87E-C39405EA8859}" destId="{C43D49DA-EE7A-8441-B083-D052CF543769}" srcOrd="4" destOrd="0" presId="urn:microsoft.com/office/officeart/2005/8/layout/default#2"/>
    <dgm:cxn modelId="{05B8555B-0F37-894F-AC85-27730414E797}" type="presParOf" srcId="{FC19D1E9-85B5-6944-A87E-C39405EA8859}" destId="{29006CBB-F38F-354A-BFA7-2477208C7237}" srcOrd="5" destOrd="0" presId="urn:microsoft.com/office/officeart/2005/8/layout/default#2"/>
    <dgm:cxn modelId="{C345A8DE-979E-084C-B1A2-7B0C8BEA855A}" type="presParOf" srcId="{FC19D1E9-85B5-6944-A87E-C39405EA8859}" destId="{D16D61EC-34C8-FD4B-9391-61198B828D53}" srcOrd="6" destOrd="0" presId="urn:microsoft.com/office/officeart/2005/8/layout/default#2"/>
    <dgm:cxn modelId="{EA0A4489-A6A5-094E-B6D6-6519DCF0962A}" type="presParOf" srcId="{FC19D1E9-85B5-6944-A87E-C39405EA8859}" destId="{FB1A2FD7-CE52-6748-9D02-40E845670555}" srcOrd="7" destOrd="0" presId="urn:microsoft.com/office/officeart/2005/8/layout/default#2"/>
    <dgm:cxn modelId="{9D23CAAB-77AF-C946-AA11-67C824103E60}" type="presParOf" srcId="{FC19D1E9-85B5-6944-A87E-C39405EA8859}" destId="{96BF9695-B076-234B-936F-6058084E7FF6}" srcOrd="8" destOrd="0" presId="urn:microsoft.com/office/officeart/2005/8/layout/default#2"/>
    <dgm:cxn modelId="{4BF0DD7B-0D6E-7542-95C1-53A14C9BB2B5}" type="presParOf" srcId="{FC19D1E9-85B5-6944-A87E-C39405EA8859}" destId="{D036FF00-3012-3447-B856-BDC1DE95DE66}" srcOrd="9" destOrd="0" presId="urn:microsoft.com/office/officeart/2005/8/layout/default#2"/>
    <dgm:cxn modelId="{DC66BD70-BB97-7849-9F51-0B757159B75E}" type="presParOf" srcId="{FC19D1E9-85B5-6944-A87E-C39405EA8859}" destId="{D8C233F9-14BD-4F4F-90AF-819E095C2D44}" srcOrd="10" destOrd="0" presId="urn:microsoft.com/office/officeart/2005/8/layout/default#2"/>
    <dgm:cxn modelId="{2C55C659-5B3C-2840-A4F9-123D59E5326D}" type="presParOf" srcId="{FC19D1E9-85B5-6944-A87E-C39405EA8859}" destId="{441DD7D4-90F6-4543-BD00-77EB12FAE8EF}" srcOrd="11" destOrd="0" presId="urn:microsoft.com/office/officeart/2005/8/layout/default#2"/>
    <dgm:cxn modelId="{6DDCF81D-8A3E-B74E-923B-837CDF56FBFC}" type="presParOf" srcId="{FC19D1E9-85B5-6944-A87E-C39405EA8859}" destId="{AC67203E-E4E3-3E4B-B326-B5EB7739486C}" srcOrd="12" destOrd="0" presId="urn:microsoft.com/office/officeart/2005/8/layout/default#2"/>
    <dgm:cxn modelId="{88169730-7482-8548-80E5-7BCF14E1C0E8}" type="presParOf" srcId="{FC19D1E9-85B5-6944-A87E-C39405EA8859}" destId="{420B210A-A5F1-DC4F-A1D8-2374A6C2E313}" srcOrd="13" destOrd="0" presId="urn:microsoft.com/office/officeart/2005/8/layout/default#2"/>
    <dgm:cxn modelId="{65F5DF49-0C78-9146-9B57-A6D6E555A665}" type="presParOf" srcId="{FC19D1E9-85B5-6944-A87E-C39405EA8859}" destId="{02BBC83C-9E59-6D4F-BAFE-1ADBB9C740E8}" srcOrd="14" destOrd="0" presId="urn:microsoft.com/office/officeart/2005/8/layout/default#2"/>
    <dgm:cxn modelId="{CF9A40E2-1E31-DC4C-8994-FBA2FE4423EE}" type="presParOf" srcId="{FC19D1E9-85B5-6944-A87E-C39405EA8859}" destId="{479B245A-4CE3-D247-B2D3-2758420A11F8}" srcOrd="15" destOrd="0" presId="urn:microsoft.com/office/officeart/2005/8/layout/default#2"/>
    <dgm:cxn modelId="{1C203742-D0CB-5D44-AC0B-7FE10BCFF02D}" type="presParOf" srcId="{FC19D1E9-85B5-6944-A87E-C39405EA8859}" destId="{D00F201E-879E-ED4B-91E9-8335CB4B017A}" srcOrd="16" destOrd="0" presId="urn:microsoft.com/office/officeart/2005/8/layout/default#2"/>
    <dgm:cxn modelId="{0E62BEB6-A67B-1141-8EF9-43E3EDCFD54F}" type="presParOf" srcId="{FC19D1E9-85B5-6944-A87E-C39405EA8859}" destId="{A23ECB04-FE63-0C45-9716-975EE56825B1}" srcOrd="17" destOrd="0" presId="urn:microsoft.com/office/officeart/2005/8/layout/default#2"/>
    <dgm:cxn modelId="{5600EADE-246E-4242-8DD2-8FA6B8A68CDE}" type="presParOf" srcId="{FC19D1E9-85B5-6944-A87E-C39405EA8859}" destId="{8D9DF125-AAD1-F041-B8B7-2E433C018592}" srcOrd="18" destOrd="0" presId="urn:microsoft.com/office/officeart/2005/8/layout/default#2"/>
    <dgm:cxn modelId="{5F024E47-17B8-8C45-BDBB-33E66F6F3A1B}" type="presParOf" srcId="{FC19D1E9-85B5-6944-A87E-C39405EA8859}" destId="{611CEDCB-33C4-5940-8891-80A41CA4AF45}" srcOrd="19" destOrd="0" presId="urn:microsoft.com/office/officeart/2005/8/layout/default#2"/>
    <dgm:cxn modelId="{872C7ADB-A344-444A-8EEF-DDC689D71004}" type="presParOf" srcId="{FC19D1E9-85B5-6944-A87E-C39405EA8859}" destId="{82C83C88-D959-C548-BC88-0A1FEA50F374}" srcOrd="20" destOrd="0" presId="urn:microsoft.com/office/officeart/2005/8/layout/default#2"/>
    <dgm:cxn modelId="{1954C170-E9EF-5245-BE27-6DA0778D84B4}" type="presParOf" srcId="{FC19D1E9-85B5-6944-A87E-C39405EA8859}" destId="{B17602CC-CFAC-F444-ACCC-7D62573FC979}" srcOrd="21" destOrd="0" presId="urn:microsoft.com/office/officeart/2005/8/layout/default#2"/>
    <dgm:cxn modelId="{C9068AAF-E074-4940-A4C2-9572E38E7BB8}" type="presParOf" srcId="{FC19D1E9-85B5-6944-A87E-C39405EA8859}" destId="{EE0A4220-A988-8C47-AAE7-76B3AB4D8A28}" srcOrd="22" destOrd="0" presId="urn:microsoft.com/office/officeart/2005/8/layout/default#2"/>
    <dgm:cxn modelId="{DB0E8ED8-69E2-F64B-9228-553C1D32E574}" type="presParOf" srcId="{FC19D1E9-85B5-6944-A87E-C39405EA8859}" destId="{7F2731C4-4EB8-5749-92C4-EA39DF141044}" srcOrd="23" destOrd="0" presId="urn:microsoft.com/office/officeart/2005/8/layout/default#2"/>
    <dgm:cxn modelId="{24DFEC8A-30EB-5E4B-8DBB-8FFA3C450892}" type="presParOf" srcId="{FC19D1E9-85B5-6944-A87E-C39405EA8859}" destId="{01D44A2C-1024-304A-AAE5-CDA0207DEE4E}" srcOrd="24" destOrd="0" presId="urn:microsoft.com/office/officeart/2005/8/layout/defaul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75D370-E6AA-4BAB-ACEB-8750811B6E0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pl-PL"/>
        </a:p>
      </dgm:t>
    </dgm:pt>
    <dgm:pt modelId="{91D27B7A-E9A5-42E9-A73F-735BA7977392}">
      <dgm:prSet/>
      <dgm:spPr/>
      <dgm:t>
        <a:bodyPr/>
        <a:lstStyle/>
        <a:p>
          <a:endParaRPr lang="pl-PL" dirty="0"/>
        </a:p>
      </dgm:t>
    </dgm:pt>
    <dgm:pt modelId="{7FC42E25-8496-46DC-9D4D-715B896A7714}" type="parTrans" cxnId="{E6508664-ACAD-452B-9363-6180DB700CA1}">
      <dgm:prSet/>
      <dgm:spPr/>
      <dgm:t>
        <a:bodyPr/>
        <a:lstStyle/>
        <a:p>
          <a:endParaRPr lang="pl-PL"/>
        </a:p>
      </dgm:t>
    </dgm:pt>
    <dgm:pt modelId="{B4FEC4C8-81B6-4A22-8E37-73DA77B89726}" type="sibTrans" cxnId="{E6508664-ACAD-452B-9363-6180DB700CA1}">
      <dgm:prSet/>
      <dgm:spPr/>
      <dgm:t>
        <a:bodyPr/>
        <a:lstStyle/>
        <a:p>
          <a:endParaRPr lang="pl-PL"/>
        </a:p>
      </dgm:t>
    </dgm:pt>
    <dgm:pt modelId="{E999DC14-E31F-4F85-B57E-2BAC42141BEC}">
      <dgm:prSet/>
      <dgm:spPr/>
      <dgm:t>
        <a:bodyPr/>
        <a:lstStyle/>
        <a:p>
          <a:endParaRPr lang="pl-PL" dirty="0"/>
        </a:p>
      </dgm:t>
    </dgm:pt>
    <dgm:pt modelId="{09C47EF3-B90C-49E0-9FD7-8F0BD1007576}" type="sibTrans" cxnId="{445DB49A-9432-4CE3-8AE7-5CA9710F55BD}">
      <dgm:prSet/>
      <dgm:spPr/>
      <dgm:t>
        <a:bodyPr/>
        <a:lstStyle/>
        <a:p>
          <a:endParaRPr lang="pl-PL"/>
        </a:p>
      </dgm:t>
    </dgm:pt>
    <dgm:pt modelId="{6F9940E7-5D75-4A39-8809-C0D4524B146A}" type="parTrans" cxnId="{445DB49A-9432-4CE3-8AE7-5CA9710F55BD}">
      <dgm:prSet/>
      <dgm:spPr/>
      <dgm:t>
        <a:bodyPr/>
        <a:lstStyle/>
        <a:p>
          <a:endParaRPr lang="pl-PL"/>
        </a:p>
      </dgm:t>
    </dgm:pt>
    <dgm:pt modelId="{ECEC35BD-3E82-49CF-851B-F67061D7E876}">
      <dgm:prSet/>
      <dgm:spPr/>
      <dgm:t>
        <a:bodyPr/>
        <a:lstStyle/>
        <a:p>
          <a:endParaRPr lang="pl-PL" dirty="0"/>
        </a:p>
      </dgm:t>
    </dgm:pt>
    <dgm:pt modelId="{6C8ED475-A35B-478A-91E6-7B033153524E}" type="sibTrans" cxnId="{A3153879-1F9F-4F31-A236-41B97A244B92}">
      <dgm:prSet/>
      <dgm:spPr/>
      <dgm:t>
        <a:bodyPr/>
        <a:lstStyle/>
        <a:p>
          <a:endParaRPr lang="pl-PL"/>
        </a:p>
      </dgm:t>
    </dgm:pt>
    <dgm:pt modelId="{F8DFE77C-E079-4C62-9039-4C73B4E19EB1}" type="parTrans" cxnId="{A3153879-1F9F-4F31-A236-41B97A244B92}">
      <dgm:prSet/>
      <dgm:spPr/>
      <dgm:t>
        <a:bodyPr/>
        <a:lstStyle/>
        <a:p>
          <a:endParaRPr lang="pl-PL"/>
        </a:p>
      </dgm:t>
    </dgm:pt>
    <dgm:pt modelId="{D847A969-FE24-4FDF-85A1-F51C1F559CB5}">
      <dgm:prSet/>
      <dgm:spPr/>
      <dgm:t>
        <a:bodyPr/>
        <a:lstStyle/>
        <a:p>
          <a:endParaRPr lang="pl-PL" dirty="0"/>
        </a:p>
      </dgm:t>
    </dgm:pt>
    <dgm:pt modelId="{3656B3A1-D1C8-4192-ADFC-43C613175DE0}" type="sibTrans" cxnId="{D3223B3B-0EC5-4CD2-B71D-BDE544A0032D}">
      <dgm:prSet/>
      <dgm:spPr/>
      <dgm:t>
        <a:bodyPr/>
        <a:lstStyle/>
        <a:p>
          <a:endParaRPr lang="pl-PL"/>
        </a:p>
      </dgm:t>
    </dgm:pt>
    <dgm:pt modelId="{D0B6CF1E-1CB9-4EAF-BE4C-2BA5EEE9E9F9}" type="parTrans" cxnId="{D3223B3B-0EC5-4CD2-B71D-BDE544A0032D}">
      <dgm:prSet/>
      <dgm:spPr/>
      <dgm:t>
        <a:bodyPr/>
        <a:lstStyle/>
        <a:p>
          <a:endParaRPr lang="pl-PL"/>
        </a:p>
      </dgm:t>
    </dgm:pt>
    <dgm:pt modelId="{9A3AB3B6-8F34-4E7C-B056-2EF679731A02}">
      <dgm:prSet/>
      <dgm:spPr/>
      <dgm:t>
        <a:bodyPr/>
        <a:lstStyle/>
        <a:p>
          <a:endParaRPr lang="pl-PL" dirty="0"/>
        </a:p>
      </dgm:t>
    </dgm:pt>
    <dgm:pt modelId="{D9257B73-C146-414A-B8C9-BE191C1700F4}" type="sibTrans" cxnId="{DCE53993-3F31-4BDD-87DB-C8AC74F8E032}">
      <dgm:prSet/>
      <dgm:spPr/>
      <dgm:t>
        <a:bodyPr/>
        <a:lstStyle/>
        <a:p>
          <a:endParaRPr lang="pl-PL"/>
        </a:p>
      </dgm:t>
    </dgm:pt>
    <dgm:pt modelId="{64091D22-789F-47B5-933D-744D6D526F08}" type="parTrans" cxnId="{DCE53993-3F31-4BDD-87DB-C8AC74F8E032}">
      <dgm:prSet/>
      <dgm:spPr/>
      <dgm:t>
        <a:bodyPr/>
        <a:lstStyle/>
        <a:p>
          <a:endParaRPr lang="pl-PL"/>
        </a:p>
      </dgm:t>
    </dgm:pt>
    <dgm:pt modelId="{28E83046-14A2-4C57-8084-714F1A41D678}">
      <dgm:prSet/>
      <dgm:spPr/>
      <dgm:t>
        <a:bodyPr/>
        <a:lstStyle/>
        <a:p>
          <a:endParaRPr lang="pl-PL" dirty="0"/>
        </a:p>
      </dgm:t>
    </dgm:pt>
    <dgm:pt modelId="{CAA67A57-A572-4B95-A97D-4E450BFB30D2}" type="sibTrans" cxnId="{C1592B87-5EF6-45D3-893B-0AA8D3396785}">
      <dgm:prSet/>
      <dgm:spPr/>
      <dgm:t>
        <a:bodyPr/>
        <a:lstStyle/>
        <a:p>
          <a:endParaRPr lang="pl-PL"/>
        </a:p>
      </dgm:t>
    </dgm:pt>
    <dgm:pt modelId="{2C1EE25F-9FD8-45CE-8F8E-29FCD86F297E}" type="parTrans" cxnId="{C1592B87-5EF6-45D3-893B-0AA8D3396785}">
      <dgm:prSet/>
      <dgm:spPr/>
      <dgm:t>
        <a:bodyPr/>
        <a:lstStyle/>
        <a:p>
          <a:endParaRPr lang="pl-PL"/>
        </a:p>
      </dgm:t>
    </dgm:pt>
    <dgm:pt modelId="{76894372-BE92-4BD3-BF15-7C531900FB61}">
      <dgm:prSet/>
      <dgm:spPr/>
      <dgm:t>
        <a:bodyPr/>
        <a:lstStyle/>
        <a:p>
          <a:endParaRPr lang="pl-PL" dirty="0"/>
        </a:p>
      </dgm:t>
    </dgm:pt>
    <dgm:pt modelId="{BC52105F-CA4D-4B70-8F3F-D07E2573D062}" type="sibTrans" cxnId="{D9D1A13C-F663-4BB5-8FD3-616288255B19}">
      <dgm:prSet/>
      <dgm:spPr/>
      <dgm:t>
        <a:bodyPr/>
        <a:lstStyle/>
        <a:p>
          <a:endParaRPr lang="pl-PL"/>
        </a:p>
      </dgm:t>
    </dgm:pt>
    <dgm:pt modelId="{607F30B4-D7E7-469C-928E-A98BF05DE3E6}" type="parTrans" cxnId="{D9D1A13C-F663-4BB5-8FD3-616288255B19}">
      <dgm:prSet/>
      <dgm:spPr/>
      <dgm:t>
        <a:bodyPr/>
        <a:lstStyle/>
        <a:p>
          <a:endParaRPr lang="pl-PL"/>
        </a:p>
      </dgm:t>
    </dgm:pt>
    <dgm:pt modelId="{55C64A6D-D3ED-4D4B-960E-FB71759982FF}">
      <dgm:prSet/>
      <dgm:spPr/>
      <dgm:t>
        <a:bodyPr/>
        <a:lstStyle/>
        <a:p>
          <a:endParaRPr lang="pl-PL" dirty="0"/>
        </a:p>
      </dgm:t>
    </dgm:pt>
    <dgm:pt modelId="{75787B56-783F-4879-A6F6-A7FA3D61A2E7}" type="sibTrans" cxnId="{5C0AEE19-7565-4621-B574-F31967FA8AD3}">
      <dgm:prSet/>
      <dgm:spPr/>
      <dgm:t>
        <a:bodyPr/>
        <a:lstStyle/>
        <a:p>
          <a:endParaRPr lang="pl-PL"/>
        </a:p>
      </dgm:t>
    </dgm:pt>
    <dgm:pt modelId="{C3CDED90-F249-4839-BCFA-260DB5F51C92}" type="parTrans" cxnId="{5C0AEE19-7565-4621-B574-F31967FA8AD3}">
      <dgm:prSet/>
      <dgm:spPr/>
      <dgm:t>
        <a:bodyPr/>
        <a:lstStyle/>
        <a:p>
          <a:endParaRPr lang="pl-PL"/>
        </a:p>
      </dgm:t>
    </dgm:pt>
    <dgm:pt modelId="{7C1985E7-B6C6-4178-B61C-C67C7D174809}">
      <dgm:prSet/>
      <dgm:spPr/>
      <dgm:t>
        <a:bodyPr/>
        <a:lstStyle/>
        <a:p>
          <a:endParaRPr lang="pl-PL" dirty="0"/>
        </a:p>
      </dgm:t>
    </dgm:pt>
    <dgm:pt modelId="{CD1F1BF1-860C-4149-BAD2-DFFD2049D482}" type="sibTrans" cxnId="{581F2822-53A4-4A3F-9595-8F9F9D05CCAF}">
      <dgm:prSet/>
      <dgm:spPr/>
      <dgm:t>
        <a:bodyPr/>
        <a:lstStyle/>
        <a:p>
          <a:endParaRPr lang="pl-PL"/>
        </a:p>
      </dgm:t>
    </dgm:pt>
    <dgm:pt modelId="{BF213707-A9C7-45B5-AAC1-A17016D21349}" type="parTrans" cxnId="{581F2822-53A4-4A3F-9595-8F9F9D05CCAF}">
      <dgm:prSet/>
      <dgm:spPr/>
      <dgm:t>
        <a:bodyPr/>
        <a:lstStyle/>
        <a:p>
          <a:endParaRPr lang="pl-PL"/>
        </a:p>
      </dgm:t>
    </dgm:pt>
    <dgm:pt modelId="{5F79204A-4532-4904-A2B9-E1B3DFBBC312}">
      <dgm:prSet/>
      <dgm:spPr/>
      <dgm:t>
        <a:bodyPr/>
        <a:lstStyle/>
        <a:p>
          <a:endParaRPr lang="pl-PL" dirty="0"/>
        </a:p>
      </dgm:t>
    </dgm:pt>
    <dgm:pt modelId="{50A61EC2-C1A8-42C4-82D4-E9E271277C44}" type="sibTrans" cxnId="{680AE4E3-5677-4A53-99A2-B180197CA5F1}">
      <dgm:prSet/>
      <dgm:spPr/>
      <dgm:t>
        <a:bodyPr/>
        <a:lstStyle/>
        <a:p>
          <a:endParaRPr lang="pl-PL"/>
        </a:p>
      </dgm:t>
    </dgm:pt>
    <dgm:pt modelId="{CD3EB327-E11C-46F6-BF71-ADFDC5A7BF67}" type="parTrans" cxnId="{680AE4E3-5677-4A53-99A2-B180197CA5F1}">
      <dgm:prSet/>
      <dgm:spPr/>
      <dgm:t>
        <a:bodyPr/>
        <a:lstStyle/>
        <a:p>
          <a:endParaRPr lang="pl-PL"/>
        </a:p>
      </dgm:t>
    </dgm:pt>
    <dgm:pt modelId="{029536EF-1402-4E9D-B1E9-80F77FFC23A1}">
      <dgm:prSet/>
      <dgm:spPr/>
      <dgm:t>
        <a:bodyPr/>
        <a:lstStyle/>
        <a:p>
          <a:endParaRPr lang="pl-PL" dirty="0"/>
        </a:p>
      </dgm:t>
    </dgm:pt>
    <dgm:pt modelId="{5589D88B-FC5D-4175-886F-668FDF0449C1}" type="sibTrans" cxnId="{DBCC3E5F-1FDF-4818-95CB-7B246541117F}">
      <dgm:prSet/>
      <dgm:spPr/>
      <dgm:t>
        <a:bodyPr/>
        <a:lstStyle/>
        <a:p>
          <a:endParaRPr lang="pl-PL"/>
        </a:p>
      </dgm:t>
    </dgm:pt>
    <dgm:pt modelId="{99DB8336-CFF5-4F27-86D7-EE11BC3DAE43}" type="parTrans" cxnId="{DBCC3E5F-1FDF-4818-95CB-7B246541117F}">
      <dgm:prSet/>
      <dgm:spPr/>
      <dgm:t>
        <a:bodyPr/>
        <a:lstStyle/>
        <a:p>
          <a:endParaRPr lang="pl-PL"/>
        </a:p>
      </dgm:t>
    </dgm:pt>
    <dgm:pt modelId="{4181CFF1-96D5-4341-AE49-BF34377F72D3}">
      <dgm:prSet/>
      <dgm:spPr/>
      <dgm:t>
        <a:bodyPr/>
        <a:lstStyle/>
        <a:p>
          <a:endParaRPr lang="pl-PL" dirty="0"/>
        </a:p>
      </dgm:t>
    </dgm:pt>
    <dgm:pt modelId="{5BEF5DCA-9A66-413B-87C4-0BADD2C7D8CF}" type="sibTrans" cxnId="{A49C2698-4855-4D56-AFCD-5F60C6EBBCCD}">
      <dgm:prSet/>
      <dgm:spPr/>
      <dgm:t>
        <a:bodyPr/>
        <a:lstStyle/>
        <a:p>
          <a:endParaRPr lang="pl-PL"/>
        </a:p>
      </dgm:t>
    </dgm:pt>
    <dgm:pt modelId="{256CBA79-5B72-4320-AB6B-9162C102092E}" type="parTrans" cxnId="{A49C2698-4855-4D56-AFCD-5F60C6EBBCCD}">
      <dgm:prSet/>
      <dgm:spPr/>
      <dgm:t>
        <a:bodyPr/>
        <a:lstStyle/>
        <a:p>
          <a:endParaRPr lang="pl-PL"/>
        </a:p>
      </dgm:t>
    </dgm:pt>
    <dgm:pt modelId="{2F897ADD-7383-45E7-AEBF-4847B1DA1DC1}" type="pres">
      <dgm:prSet presAssocID="{FF75D370-E6AA-4BAB-ACEB-8750811B6E0C}" presName="Name0" presStyleCnt="0">
        <dgm:presLayoutVars>
          <dgm:dir/>
          <dgm:resizeHandles val="exact"/>
        </dgm:presLayoutVars>
      </dgm:prSet>
      <dgm:spPr/>
      <dgm:t>
        <a:bodyPr/>
        <a:lstStyle/>
        <a:p>
          <a:endParaRPr lang="pl-PL"/>
        </a:p>
      </dgm:t>
    </dgm:pt>
    <dgm:pt modelId="{64135D97-6D50-4E4F-BA62-49D8FD2F6B13}" type="pres">
      <dgm:prSet presAssocID="{FF75D370-E6AA-4BAB-ACEB-8750811B6E0C}" presName="arrow" presStyleLbl="bgShp" presStyleIdx="0" presStyleCnt="1"/>
      <dgm:spPr/>
    </dgm:pt>
    <dgm:pt modelId="{79DA466B-68BB-40E3-9591-2F0A8EB73481}" type="pres">
      <dgm:prSet presAssocID="{FF75D370-E6AA-4BAB-ACEB-8750811B6E0C}" presName="points" presStyleCnt="0"/>
      <dgm:spPr/>
    </dgm:pt>
    <dgm:pt modelId="{DEA73CE1-702A-4D8A-8602-703B62B35B06}" type="pres">
      <dgm:prSet presAssocID="{91D27B7A-E9A5-42E9-A73F-735BA7977392}" presName="compositeA" presStyleCnt="0"/>
      <dgm:spPr/>
    </dgm:pt>
    <dgm:pt modelId="{4C96DA56-48DC-446B-BC76-795F0FDF92B1}" type="pres">
      <dgm:prSet presAssocID="{91D27B7A-E9A5-42E9-A73F-735BA7977392}" presName="textA" presStyleLbl="revTx" presStyleIdx="0" presStyleCnt="9">
        <dgm:presLayoutVars>
          <dgm:bulletEnabled val="1"/>
        </dgm:presLayoutVars>
      </dgm:prSet>
      <dgm:spPr/>
      <dgm:t>
        <a:bodyPr/>
        <a:lstStyle/>
        <a:p>
          <a:endParaRPr lang="pl-PL"/>
        </a:p>
      </dgm:t>
    </dgm:pt>
    <dgm:pt modelId="{03773F1B-F7F3-4B25-9626-8D0331967D6F}" type="pres">
      <dgm:prSet presAssocID="{91D27B7A-E9A5-42E9-A73F-735BA7977392}" presName="circleA" presStyleLbl="node1" presStyleIdx="0" presStyleCnt="9" custScaleX="144884" custScaleY="152884"/>
      <dgm:spPr>
        <a:prstGeom prst="rect">
          <a:avLst/>
        </a:prstGeom>
      </dgm:spPr>
    </dgm:pt>
    <dgm:pt modelId="{958F7DA5-BE3A-4140-A93B-CE24143B19FE}" type="pres">
      <dgm:prSet presAssocID="{91D27B7A-E9A5-42E9-A73F-735BA7977392}" presName="spaceA" presStyleCnt="0"/>
      <dgm:spPr/>
    </dgm:pt>
    <dgm:pt modelId="{78202E57-14B7-43C4-B0FF-B75F79C93221}" type="pres">
      <dgm:prSet presAssocID="{B4FEC4C8-81B6-4A22-8E37-73DA77B89726}" presName="space" presStyleCnt="0"/>
      <dgm:spPr/>
    </dgm:pt>
    <dgm:pt modelId="{5FA7B7C3-6E20-45F8-A334-E0F03DE2DEC8}" type="pres">
      <dgm:prSet presAssocID="{5F79204A-4532-4904-A2B9-E1B3DFBBC312}" presName="compositeB" presStyleCnt="0"/>
      <dgm:spPr/>
    </dgm:pt>
    <dgm:pt modelId="{18A7C983-AF09-4573-A72C-F57173156D38}" type="pres">
      <dgm:prSet presAssocID="{5F79204A-4532-4904-A2B9-E1B3DFBBC312}" presName="textB" presStyleLbl="revTx" presStyleIdx="1" presStyleCnt="9">
        <dgm:presLayoutVars>
          <dgm:bulletEnabled val="1"/>
        </dgm:presLayoutVars>
      </dgm:prSet>
      <dgm:spPr/>
      <dgm:t>
        <a:bodyPr/>
        <a:lstStyle/>
        <a:p>
          <a:endParaRPr lang="pl-PL"/>
        </a:p>
      </dgm:t>
    </dgm:pt>
    <dgm:pt modelId="{7C9F0C09-304E-44F5-9F2A-414F69269A4E}" type="pres">
      <dgm:prSet presAssocID="{5F79204A-4532-4904-A2B9-E1B3DFBBC312}" presName="circleB" presStyleLbl="node1" presStyleIdx="1" presStyleCnt="9" custScaleX="137001" custScaleY="152884" custLinFactNeighborX="-73424"/>
      <dgm:spPr>
        <a:prstGeom prst="rect">
          <a:avLst/>
        </a:prstGeom>
      </dgm:spPr>
    </dgm:pt>
    <dgm:pt modelId="{5F9BA9D3-F45C-4CD2-B65E-756E161869E1}" type="pres">
      <dgm:prSet presAssocID="{5F79204A-4532-4904-A2B9-E1B3DFBBC312}" presName="spaceB" presStyleCnt="0"/>
      <dgm:spPr/>
    </dgm:pt>
    <dgm:pt modelId="{0312118A-03CA-45D8-B644-8DDFD0252F8A}" type="pres">
      <dgm:prSet presAssocID="{50A61EC2-C1A8-42C4-82D4-E9E271277C44}" presName="space" presStyleCnt="0"/>
      <dgm:spPr/>
    </dgm:pt>
    <dgm:pt modelId="{DBC0083F-1193-49AF-AA60-5BC982AA389F}" type="pres">
      <dgm:prSet presAssocID="{029536EF-1402-4E9D-B1E9-80F77FFC23A1}" presName="compositeA" presStyleCnt="0"/>
      <dgm:spPr/>
    </dgm:pt>
    <dgm:pt modelId="{A6A7D379-6632-4EA7-8FB0-CA6EE4AC6BB5}" type="pres">
      <dgm:prSet presAssocID="{029536EF-1402-4E9D-B1E9-80F77FFC23A1}" presName="textA" presStyleLbl="revTx" presStyleIdx="2" presStyleCnt="9">
        <dgm:presLayoutVars>
          <dgm:bulletEnabled val="1"/>
        </dgm:presLayoutVars>
      </dgm:prSet>
      <dgm:spPr/>
      <dgm:t>
        <a:bodyPr/>
        <a:lstStyle/>
        <a:p>
          <a:endParaRPr lang="pl-PL"/>
        </a:p>
      </dgm:t>
    </dgm:pt>
    <dgm:pt modelId="{6EA670FC-CDD1-49F8-AD29-CC046F8592DD}" type="pres">
      <dgm:prSet presAssocID="{029536EF-1402-4E9D-B1E9-80F77FFC23A1}" presName="circleA" presStyleLbl="node1" presStyleIdx="2" presStyleCnt="9" custScaleX="137001" custScaleY="152884" custLinFactX="-59374" custLinFactNeighborX="-100000"/>
      <dgm:spPr>
        <a:prstGeom prst="rect">
          <a:avLst/>
        </a:prstGeom>
      </dgm:spPr>
    </dgm:pt>
    <dgm:pt modelId="{73529F90-A611-40CD-B3E4-C4955DE98AAA}" type="pres">
      <dgm:prSet presAssocID="{029536EF-1402-4E9D-B1E9-80F77FFC23A1}" presName="spaceA" presStyleCnt="0"/>
      <dgm:spPr/>
    </dgm:pt>
    <dgm:pt modelId="{8AAF82D5-97A8-46AB-8292-4BB5226C1945}" type="pres">
      <dgm:prSet presAssocID="{5589D88B-FC5D-4175-886F-668FDF0449C1}" presName="space" presStyleCnt="0"/>
      <dgm:spPr/>
    </dgm:pt>
    <dgm:pt modelId="{4A97AD23-B1E9-47CF-B50A-A2B73918EA4E}" type="pres">
      <dgm:prSet presAssocID="{4181CFF1-96D5-4341-AE49-BF34377F72D3}" presName="compositeB" presStyleCnt="0"/>
      <dgm:spPr/>
    </dgm:pt>
    <dgm:pt modelId="{2B04C62D-2DD3-4D68-84FA-2400BA632798}" type="pres">
      <dgm:prSet presAssocID="{4181CFF1-96D5-4341-AE49-BF34377F72D3}" presName="textB" presStyleLbl="revTx" presStyleIdx="3" presStyleCnt="9">
        <dgm:presLayoutVars>
          <dgm:bulletEnabled val="1"/>
        </dgm:presLayoutVars>
      </dgm:prSet>
      <dgm:spPr/>
      <dgm:t>
        <a:bodyPr/>
        <a:lstStyle/>
        <a:p>
          <a:endParaRPr lang="pl-PL"/>
        </a:p>
      </dgm:t>
    </dgm:pt>
    <dgm:pt modelId="{0DD34F90-E39D-4E5D-9CD7-8BF664314454}" type="pres">
      <dgm:prSet presAssocID="{4181CFF1-96D5-4341-AE49-BF34377F72D3}" presName="circleB" presStyleLbl="node1" presStyleIdx="3" presStyleCnt="9" custScaleX="137001" custScaleY="152884" custLinFactX="-100000" custLinFactNeighborX="-146800"/>
      <dgm:spPr>
        <a:prstGeom prst="rect">
          <a:avLst/>
        </a:prstGeom>
      </dgm:spPr>
    </dgm:pt>
    <dgm:pt modelId="{2FA130F8-B15B-47C4-BECC-615BE32C0E83}" type="pres">
      <dgm:prSet presAssocID="{4181CFF1-96D5-4341-AE49-BF34377F72D3}" presName="spaceB" presStyleCnt="0"/>
      <dgm:spPr/>
    </dgm:pt>
    <dgm:pt modelId="{09CC8316-53BA-4B5C-9A88-97DC5EA10771}" type="pres">
      <dgm:prSet presAssocID="{5BEF5DCA-9A66-413B-87C4-0BADD2C7D8CF}" presName="space" presStyleCnt="0"/>
      <dgm:spPr/>
    </dgm:pt>
    <dgm:pt modelId="{C7BD02F8-51BC-448C-9D1B-05D44118B3A1}" type="pres">
      <dgm:prSet presAssocID="{9A3AB3B6-8F34-4E7C-B056-2EF679731A02}" presName="compositeA" presStyleCnt="0"/>
      <dgm:spPr/>
    </dgm:pt>
    <dgm:pt modelId="{5917681D-5575-4C88-83AF-EE6FA1871CBC}" type="pres">
      <dgm:prSet presAssocID="{9A3AB3B6-8F34-4E7C-B056-2EF679731A02}" presName="textA" presStyleLbl="revTx" presStyleIdx="4" presStyleCnt="9">
        <dgm:presLayoutVars>
          <dgm:bulletEnabled val="1"/>
        </dgm:presLayoutVars>
      </dgm:prSet>
      <dgm:spPr/>
      <dgm:t>
        <a:bodyPr/>
        <a:lstStyle/>
        <a:p>
          <a:endParaRPr lang="pl-PL"/>
        </a:p>
      </dgm:t>
    </dgm:pt>
    <dgm:pt modelId="{3333C2D0-2CF2-4AEE-98CA-8675A0D8A858}" type="pres">
      <dgm:prSet presAssocID="{9A3AB3B6-8F34-4E7C-B056-2EF679731A02}" presName="circleA" presStyleLbl="node1" presStyleIdx="4" presStyleCnt="9" custScaleX="137001" custScaleY="152884" custLinFactX="-123847" custLinFactNeighborX="-200000"/>
      <dgm:spPr>
        <a:prstGeom prst="rect">
          <a:avLst/>
        </a:prstGeom>
      </dgm:spPr>
    </dgm:pt>
    <dgm:pt modelId="{8411E3E8-97CF-4943-ABF6-013F825A1F38}" type="pres">
      <dgm:prSet presAssocID="{9A3AB3B6-8F34-4E7C-B056-2EF679731A02}" presName="spaceA" presStyleCnt="0"/>
      <dgm:spPr/>
    </dgm:pt>
    <dgm:pt modelId="{A8A118D2-7E9A-4EF0-8CFB-3C6B62572ABD}" type="pres">
      <dgm:prSet presAssocID="{D9257B73-C146-414A-B8C9-BE191C1700F4}" presName="space" presStyleCnt="0"/>
      <dgm:spPr/>
    </dgm:pt>
    <dgm:pt modelId="{B93A050E-8AC0-4D4B-9DDE-9E4DD526B06B}" type="pres">
      <dgm:prSet presAssocID="{28E83046-14A2-4C57-8084-714F1A41D678}" presName="compositeB" presStyleCnt="0"/>
      <dgm:spPr/>
    </dgm:pt>
    <dgm:pt modelId="{20321926-8FE9-4A84-AA8C-2A2B2A1D7C14}" type="pres">
      <dgm:prSet presAssocID="{28E83046-14A2-4C57-8084-714F1A41D678}" presName="textB" presStyleLbl="revTx" presStyleIdx="5" presStyleCnt="9">
        <dgm:presLayoutVars>
          <dgm:bulletEnabled val="1"/>
        </dgm:presLayoutVars>
      </dgm:prSet>
      <dgm:spPr/>
      <dgm:t>
        <a:bodyPr/>
        <a:lstStyle/>
        <a:p>
          <a:endParaRPr lang="pl-PL"/>
        </a:p>
      </dgm:t>
    </dgm:pt>
    <dgm:pt modelId="{C30C7AB4-C971-487A-AA9B-E232B779EF90}" type="pres">
      <dgm:prSet presAssocID="{28E83046-14A2-4C57-8084-714F1A41D678}" presName="circleB" presStyleLbl="node1" presStyleIdx="5" presStyleCnt="9" custScaleX="137001" custScaleY="152884" custLinFactX="-200000" custLinFactNeighborX="-207600"/>
      <dgm:spPr>
        <a:prstGeom prst="rect">
          <a:avLst/>
        </a:prstGeom>
      </dgm:spPr>
    </dgm:pt>
    <dgm:pt modelId="{54B4F80E-9243-487F-BD79-D983B32522A1}" type="pres">
      <dgm:prSet presAssocID="{28E83046-14A2-4C57-8084-714F1A41D678}" presName="spaceB" presStyleCnt="0"/>
      <dgm:spPr/>
    </dgm:pt>
    <dgm:pt modelId="{49E5128B-68D6-4E72-B8CA-24683A443E80}" type="pres">
      <dgm:prSet presAssocID="{CAA67A57-A572-4B95-A97D-4E450BFB30D2}" presName="space" presStyleCnt="0"/>
      <dgm:spPr/>
    </dgm:pt>
    <dgm:pt modelId="{6B7B5056-A71B-42EF-B2DF-674D8634FF3F}" type="pres">
      <dgm:prSet presAssocID="{76894372-BE92-4BD3-BF15-7C531900FB61}" presName="compositeA" presStyleCnt="0"/>
      <dgm:spPr/>
    </dgm:pt>
    <dgm:pt modelId="{9CE59E0F-E041-413D-94ED-D5166ED4CD0F}" type="pres">
      <dgm:prSet presAssocID="{76894372-BE92-4BD3-BF15-7C531900FB61}" presName="textA" presStyleLbl="revTx" presStyleIdx="6" presStyleCnt="9">
        <dgm:presLayoutVars>
          <dgm:bulletEnabled val="1"/>
        </dgm:presLayoutVars>
      </dgm:prSet>
      <dgm:spPr/>
      <dgm:t>
        <a:bodyPr/>
        <a:lstStyle/>
        <a:p>
          <a:endParaRPr lang="pl-PL"/>
        </a:p>
      </dgm:t>
    </dgm:pt>
    <dgm:pt modelId="{8091D450-B60F-42FB-A95D-8D4A9F6EEE41}" type="pres">
      <dgm:prSet presAssocID="{76894372-BE92-4BD3-BF15-7C531900FB61}" presName="circleA" presStyleLbl="node1" presStyleIdx="6" presStyleCnt="9" custScaleX="137001" custScaleY="152884" custLinFactX="-200000" custLinFactNeighborX="-270211"/>
      <dgm:spPr>
        <a:prstGeom prst="rect">
          <a:avLst/>
        </a:prstGeom>
      </dgm:spPr>
    </dgm:pt>
    <dgm:pt modelId="{03D8B866-455B-42C9-B9B3-1EA5E1982CB5}" type="pres">
      <dgm:prSet presAssocID="{76894372-BE92-4BD3-BF15-7C531900FB61}" presName="spaceA" presStyleCnt="0"/>
      <dgm:spPr/>
    </dgm:pt>
    <dgm:pt modelId="{63D8247D-48AA-4F65-A4B9-A2C0BEC03EFB}" type="pres">
      <dgm:prSet presAssocID="{BC52105F-CA4D-4B70-8F3F-D07E2573D062}" presName="space" presStyleCnt="0"/>
      <dgm:spPr/>
    </dgm:pt>
    <dgm:pt modelId="{78D4D69F-3373-447F-AFF8-30D277C6468A}" type="pres">
      <dgm:prSet presAssocID="{55C64A6D-D3ED-4D4B-960E-FB71759982FF}" presName="compositeB" presStyleCnt="0"/>
      <dgm:spPr/>
    </dgm:pt>
    <dgm:pt modelId="{52646444-2664-4591-89D8-D4B22D4F7CB1}" type="pres">
      <dgm:prSet presAssocID="{55C64A6D-D3ED-4D4B-960E-FB71759982FF}" presName="textB" presStyleLbl="revTx" presStyleIdx="7" presStyleCnt="9">
        <dgm:presLayoutVars>
          <dgm:bulletEnabled val="1"/>
        </dgm:presLayoutVars>
      </dgm:prSet>
      <dgm:spPr/>
      <dgm:t>
        <a:bodyPr/>
        <a:lstStyle/>
        <a:p>
          <a:endParaRPr lang="pl-PL"/>
        </a:p>
      </dgm:t>
    </dgm:pt>
    <dgm:pt modelId="{C4DDE5B7-EB15-49B4-8EC2-245DE6AB69EC}" type="pres">
      <dgm:prSet presAssocID="{55C64A6D-D3ED-4D4B-960E-FB71759982FF}" presName="circleB" presStyleLbl="node1" presStyleIdx="7" presStyleCnt="9" custScaleX="137001" custScaleY="152884" custLinFactX="-234902" custLinFactNeighborX="-300000"/>
      <dgm:spPr>
        <a:prstGeom prst="rect">
          <a:avLst/>
        </a:prstGeom>
      </dgm:spPr>
    </dgm:pt>
    <dgm:pt modelId="{5F7D44B0-C4E6-4F77-A279-1F3F2820D278}" type="pres">
      <dgm:prSet presAssocID="{55C64A6D-D3ED-4D4B-960E-FB71759982FF}" presName="spaceB" presStyleCnt="0"/>
      <dgm:spPr/>
    </dgm:pt>
    <dgm:pt modelId="{EDC08BA5-653A-41E4-9F27-FDFF579AFBB8}" type="pres">
      <dgm:prSet presAssocID="{75787B56-783F-4879-A6F6-A7FA3D61A2E7}" presName="space" presStyleCnt="0"/>
      <dgm:spPr/>
    </dgm:pt>
    <dgm:pt modelId="{AA5BE41C-02F1-4CFD-BB9A-4EEDD77A3AC8}" type="pres">
      <dgm:prSet presAssocID="{7C1985E7-B6C6-4178-B61C-C67C7D174809}" presName="compositeA" presStyleCnt="0"/>
      <dgm:spPr/>
    </dgm:pt>
    <dgm:pt modelId="{C30FFB63-E5C6-4252-975C-D1B71B07823E}" type="pres">
      <dgm:prSet presAssocID="{7C1985E7-B6C6-4178-B61C-C67C7D174809}" presName="textA" presStyleLbl="revTx" presStyleIdx="8" presStyleCnt="9">
        <dgm:presLayoutVars>
          <dgm:bulletEnabled val="1"/>
        </dgm:presLayoutVars>
      </dgm:prSet>
      <dgm:spPr/>
      <dgm:t>
        <a:bodyPr/>
        <a:lstStyle/>
        <a:p>
          <a:endParaRPr lang="pl-PL"/>
        </a:p>
      </dgm:t>
    </dgm:pt>
    <dgm:pt modelId="{278661BA-3EA8-4B78-9E94-586D01C7794C}" type="pres">
      <dgm:prSet presAssocID="{7C1985E7-B6C6-4178-B61C-C67C7D174809}" presName="circleA" presStyleLbl="node1" presStyleIdx="8" presStyleCnt="9" custScaleX="137001" custScaleY="152884" custLinFactX="-300000" custLinFactNeighborX="-301251"/>
      <dgm:spPr>
        <a:prstGeom prst="rect">
          <a:avLst/>
        </a:prstGeom>
      </dgm:spPr>
    </dgm:pt>
    <dgm:pt modelId="{23CE3515-7E92-4356-828C-B89B4BC61F3D}" type="pres">
      <dgm:prSet presAssocID="{7C1985E7-B6C6-4178-B61C-C67C7D174809}" presName="spaceA" presStyleCnt="0"/>
      <dgm:spPr/>
    </dgm:pt>
  </dgm:ptLst>
  <dgm:cxnLst>
    <dgm:cxn modelId="{D3223B3B-0EC5-4CD2-B71D-BDE544A0032D}" srcId="{91D27B7A-E9A5-42E9-A73F-735BA7977392}" destId="{D847A969-FE24-4FDF-85A1-F51C1F559CB5}" srcOrd="2" destOrd="0" parTransId="{D0B6CF1E-1CB9-4EAF-BE4C-2BA5EEE9E9F9}" sibTransId="{3656B3A1-D1C8-4192-ADFC-43C613175DE0}"/>
    <dgm:cxn modelId="{C7C7CFF5-3690-452D-A3AB-D65700497C56}" type="presOf" srcId="{28E83046-14A2-4C57-8084-714F1A41D678}" destId="{20321926-8FE9-4A84-AA8C-2A2B2A1D7C14}" srcOrd="0" destOrd="0" presId="urn:microsoft.com/office/officeart/2005/8/layout/hProcess11"/>
    <dgm:cxn modelId="{26C10FCB-9E52-4D98-AFB2-2C4CD920746D}" type="presOf" srcId="{029536EF-1402-4E9D-B1E9-80F77FFC23A1}" destId="{A6A7D379-6632-4EA7-8FB0-CA6EE4AC6BB5}" srcOrd="0" destOrd="0" presId="urn:microsoft.com/office/officeart/2005/8/layout/hProcess11"/>
    <dgm:cxn modelId="{680AE4E3-5677-4A53-99A2-B180197CA5F1}" srcId="{FF75D370-E6AA-4BAB-ACEB-8750811B6E0C}" destId="{5F79204A-4532-4904-A2B9-E1B3DFBBC312}" srcOrd="1" destOrd="0" parTransId="{CD3EB327-E11C-46F6-BF71-ADFDC5A7BF67}" sibTransId="{50A61EC2-C1A8-42C4-82D4-E9E271277C44}"/>
    <dgm:cxn modelId="{445DB49A-9432-4CE3-8AE7-5CA9710F55BD}" srcId="{91D27B7A-E9A5-42E9-A73F-735BA7977392}" destId="{E999DC14-E31F-4F85-B57E-2BAC42141BEC}" srcOrd="0" destOrd="0" parTransId="{6F9940E7-5D75-4A39-8809-C0D4524B146A}" sibTransId="{09C47EF3-B90C-49E0-9FD7-8F0BD1007576}"/>
    <dgm:cxn modelId="{581F2822-53A4-4A3F-9595-8F9F9D05CCAF}" srcId="{FF75D370-E6AA-4BAB-ACEB-8750811B6E0C}" destId="{7C1985E7-B6C6-4178-B61C-C67C7D174809}" srcOrd="8" destOrd="0" parTransId="{BF213707-A9C7-45B5-AAC1-A17016D21349}" sibTransId="{CD1F1BF1-860C-4149-BAD2-DFFD2049D482}"/>
    <dgm:cxn modelId="{5C0AEE19-7565-4621-B574-F31967FA8AD3}" srcId="{FF75D370-E6AA-4BAB-ACEB-8750811B6E0C}" destId="{55C64A6D-D3ED-4D4B-960E-FB71759982FF}" srcOrd="7" destOrd="0" parTransId="{C3CDED90-F249-4839-BCFA-260DB5F51C92}" sibTransId="{75787B56-783F-4879-A6F6-A7FA3D61A2E7}"/>
    <dgm:cxn modelId="{A3153879-1F9F-4F31-A236-41B97A244B92}" srcId="{91D27B7A-E9A5-42E9-A73F-735BA7977392}" destId="{ECEC35BD-3E82-49CF-851B-F67061D7E876}" srcOrd="1" destOrd="0" parTransId="{F8DFE77C-E079-4C62-9039-4C73B4E19EB1}" sibTransId="{6C8ED475-A35B-478A-91E6-7B033153524E}"/>
    <dgm:cxn modelId="{0715030C-EB7C-441D-AEA0-67425AE9A4CA}" type="presOf" srcId="{FF75D370-E6AA-4BAB-ACEB-8750811B6E0C}" destId="{2F897ADD-7383-45E7-AEBF-4847B1DA1DC1}" srcOrd="0" destOrd="0" presId="urn:microsoft.com/office/officeart/2005/8/layout/hProcess11"/>
    <dgm:cxn modelId="{DBCC3E5F-1FDF-4818-95CB-7B246541117F}" srcId="{FF75D370-E6AA-4BAB-ACEB-8750811B6E0C}" destId="{029536EF-1402-4E9D-B1E9-80F77FFC23A1}" srcOrd="2" destOrd="0" parTransId="{99DB8336-CFF5-4F27-86D7-EE11BC3DAE43}" sibTransId="{5589D88B-FC5D-4175-886F-668FDF0449C1}"/>
    <dgm:cxn modelId="{2D21763D-1185-42C4-B5D3-DB29110556C3}" type="presOf" srcId="{76894372-BE92-4BD3-BF15-7C531900FB61}" destId="{9CE59E0F-E041-413D-94ED-D5166ED4CD0F}" srcOrd="0" destOrd="0" presId="urn:microsoft.com/office/officeart/2005/8/layout/hProcess11"/>
    <dgm:cxn modelId="{DCE53993-3F31-4BDD-87DB-C8AC74F8E032}" srcId="{FF75D370-E6AA-4BAB-ACEB-8750811B6E0C}" destId="{9A3AB3B6-8F34-4E7C-B056-2EF679731A02}" srcOrd="4" destOrd="0" parTransId="{64091D22-789F-47B5-933D-744D6D526F08}" sibTransId="{D9257B73-C146-414A-B8C9-BE191C1700F4}"/>
    <dgm:cxn modelId="{D9D1A13C-F663-4BB5-8FD3-616288255B19}" srcId="{FF75D370-E6AA-4BAB-ACEB-8750811B6E0C}" destId="{76894372-BE92-4BD3-BF15-7C531900FB61}" srcOrd="6" destOrd="0" parTransId="{607F30B4-D7E7-469C-928E-A98BF05DE3E6}" sibTransId="{BC52105F-CA4D-4B70-8F3F-D07E2573D062}"/>
    <dgm:cxn modelId="{A49C2698-4855-4D56-AFCD-5F60C6EBBCCD}" srcId="{FF75D370-E6AA-4BAB-ACEB-8750811B6E0C}" destId="{4181CFF1-96D5-4341-AE49-BF34377F72D3}" srcOrd="3" destOrd="0" parTransId="{256CBA79-5B72-4320-AB6B-9162C102092E}" sibTransId="{5BEF5DCA-9A66-413B-87C4-0BADD2C7D8CF}"/>
    <dgm:cxn modelId="{32C91791-EF80-47F3-BE82-50698D4E1F5A}" type="presOf" srcId="{D847A969-FE24-4FDF-85A1-F51C1F559CB5}" destId="{4C96DA56-48DC-446B-BC76-795F0FDF92B1}" srcOrd="0" destOrd="3" presId="urn:microsoft.com/office/officeart/2005/8/layout/hProcess11"/>
    <dgm:cxn modelId="{9BE2597C-16E3-4077-9797-2C4BD1800D51}" type="presOf" srcId="{4181CFF1-96D5-4341-AE49-BF34377F72D3}" destId="{2B04C62D-2DD3-4D68-84FA-2400BA632798}" srcOrd="0" destOrd="0" presId="urn:microsoft.com/office/officeart/2005/8/layout/hProcess11"/>
    <dgm:cxn modelId="{7A9B3A2B-0640-49DA-AFDF-645FE3625A36}" type="presOf" srcId="{E999DC14-E31F-4F85-B57E-2BAC42141BEC}" destId="{4C96DA56-48DC-446B-BC76-795F0FDF92B1}" srcOrd="0" destOrd="1" presId="urn:microsoft.com/office/officeart/2005/8/layout/hProcess11"/>
    <dgm:cxn modelId="{1689903F-D96A-4540-8A18-4D368D4397BF}" type="presOf" srcId="{5F79204A-4532-4904-A2B9-E1B3DFBBC312}" destId="{18A7C983-AF09-4573-A72C-F57173156D38}" srcOrd="0" destOrd="0" presId="urn:microsoft.com/office/officeart/2005/8/layout/hProcess11"/>
    <dgm:cxn modelId="{C1592B87-5EF6-45D3-893B-0AA8D3396785}" srcId="{FF75D370-E6AA-4BAB-ACEB-8750811B6E0C}" destId="{28E83046-14A2-4C57-8084-714F1A41D678}" srcOrd="5" destOrd="0" parTransId="{2C1EE25F-9FD8-45CE-8F8E-29FCD86F297E}" sibTransId="{CAA67A57-A572-4B95-A97D-4E450BFB30D2}"/>
    <dgm:cxn modelId="{1208A0B5-883A-4C6C-95CD-F6C4658B3B7E}" type="presOf" srcId="{7C1985E7-B6C6-4178-B61C-C67C7D174809}" destId="{C30FFB63-E5C6-4252-975C-D1B71B07823E}" srcOrd="0" destOrd="0" presId="urn:microsoft.com/office/officeart/2005/8/layout/hProcess11"/>
    <dgm:cxn modelId="{21AD715E-44FE-4C13-9C15-B227E5BBB4F1}" type="presOf" srcId="{9A3AB3B6-8F34-4E7C-B056-2EF679731A02}" destId="{5917681D-5575-4C88-83AF-EE6FA1871CBC}" srcOrd="0" destOrd="0" presId="urn:microsoft.com/office/officeart/2005/8/layout/hProcess11"/>
    <dgm:cxn modelId="{0E2B0CA5-F15F-4045-B60B-EEF64EEE77D3}" type="presOf" srcId="{ECEC35BD-3E82-49CF-851B-F67061D7E876}" destId="{4C96DA56-48DC-446B-BC76-795F0FDF92B1}" srcOrd="0" destOrd="2" presId="urn:microsoft.com/office/officeart/2005/8/layout/hProcess11"/>
    <dgm:cxn modelId="{6B52210F-E25F-4BE4-B383-2D242060C099}" type="presOf" srcId="{55C64A6D-D3ED-4D4B-960E-FB71759982FF}" destId="{52646444-2664-4591-89D8-D4B22D4F7CB1}" srcOrd="0" destOrd="0" presId="urn:microsoft.com/office/officeart/2005/8/layout/hProcess11"/>
    <dgm:cxn modelId="{22D4960A-FE23-4B27-A253-F3D03DDDFFF2}" type="presOf" srcId="{91D27B7A-E9A5-42E9-A73F-735BA7977392}" destId="{4C96DA56-48DC-446B-BC76-795F0FDF92B1}" srcOrd="0" destOrd="0" presId="urn:microsoft.com/office/officeart/2005/8/layout/hProcess11"/>
    <dgm:cxn modelId="{E6508664-ACAD-452B-9363-6180DB700CA1}" srcId="{FF75D370-E6AA-4BAB-ACEB-8750811B6E0C}" destId="{91D27B7A-E9A5-42E9-A73F-735BA7977392}" srcOrd="0" destOrd="0" parTransId="{7FC42E25-8496-46DC-9D4D-715B896A7714}" sibTransId="{B4FEC4C8-81B6-4A22-8E37-73DA77B89726}"/>
    <dgm:cxn modelId="{E0F18B6C-D32C-41C3-991A-172998094FCC}" type="presParOf" srcId="{2F897ADD-7383-45E7-AEBF-4847B1DA1DC1}" destId="{64135D97-6D50-4E4F-BA62-49D8FD2F6B13}" srcOrd="0" destOrd="0" presId="urn:microsoft.com/office/officeart/2005/8/layout/hProcess11"/>
    <dgm:cxn modelId="{D710EC35-8738-4CB0-BC4B-7B75774F40C8}" type="presParOf" srcId="{2F897ADD-7383-45E7-AEBF-4847B1DA1DC1}" destId="{79DA466B-68BB-40E3-9591-2F0A8EB73481}" srcOrd="1" destOrd="0" presId="urn:microsoft.com/office/officeart/2005/8/layout/hProcess11"/>
    <dgm:cxn modelId="{EE9DD71B-3E1E-42E9-AAFA-5815058171F8}" type="presParOf" srcId="{79DA466B-68BB-40E3-9591-2F0A8EB73481}" destId="{DEA73CE1-702A-4D8A-8602-703B62B35B06}" srcOrd="0" destOrd="0" presId="urn:microsoft.com/office/officeart/2005/8/layout/hProcess11"/>
    <dgm:cxn modelId="{4A1F835E-B466-422C-BB61-57F3E6CA18FD}" type="presParOf" srcId="{DEA73CE1-702A-4D8A-8602-703B62B35B06}" destId="{4C96DA56-48DC-446B-BC76-795F0FDF92B1}" srcOrd="0" destOrd="0" presId="urn:microsoft.com/office/officeart/2005/8/layout/hProcess11"/>
    <dgm:cxn modelId="{ADE7F2A7-AF5A-4E06-B25E-3B6CAF38F6B8}" type="presParOf" srcId="{DEA73CE1-702A-4D8A-8602-703B62B35B06}" destId="{03773F1B-F7F3-4B25-9626-8D0331967D6F}" srcOrd="1" destOrd="0" presId="urn:microsoft.com/office/officeart/2005/8/layout/hProcess11"/>
    <dgm:cxn modelId="{3D45EC5C-7CBD-46A8-9E05-E669F53E8E07}" type="presParOf" srcId="{DEA73CE1-702A-4D8A-8602-703B62B35B06}" destId="{958F7DA5-BE3A-4140-A93B-CE24143B19FE}" srcOrd="2" destOrd="0" presId="urn:microsoft.com/office/officeart/2005/8/layout/hProcess11"/>
    <dgm:cxn modelId="{F7966946-CA07-445C-94B8-09D73FE86F6C}" type="presParOf" srcId="{79DA466B-68BB-40E3-9591-2F0A8EB73481}" destId="{78202E57-14B7-43C4-B0FF-B75F79C93221}" srcOrd="1" destOrd="0" presId="urn:microsoft.com/office/officeart/2005/8/layout/hProcess11"/>
    <dgm:cxn modelId="{B36FD8D5-FA70-4098-BAAA-68CF7F80FF65}" type="presParOf" srcId="{79DA466B-68BB-40E3-9591-2F0A8EB73481}" destId="{5FA7B7C3-6E20-45F8-A334-E0F03DE2DEC8}" srcOrd="2" destOrd="0" presId="urn:microsoft.com/office/officeart/2005/8/layout/hProcess11"/>
    <dgm:cxn modelId="{86D73598-ECA9-4422-8655-01BD6FF49F33}" type="presParOf" srcId="{5FA7B7C3-6E20-45F8-A334-E0F03DE2DEC8}" destId="{18A7C983-AF09-4573-A72C-F57173156D38}" srcOrd="0" destOrd="0" presId="urn:microsoft.com/office/officeart/2005/8/layout/hProcess11"/>
    <dgm:cxn modelId="{400B8A85-510C-4E92-B134-ABBF98BB50A5}" type="presParOf" srcId="{5FA7B7C3-6E20-45F8-A334-E0F03DE2DEC8}" destId="{7C9F0C09-304E-44F5-9F2A-414F69269A4E}" srcOrd="1" destOrd="0" presId="urn:microsoft.com/office/officeart/2005/8/layout/hProcess11"/>
    <dgm:cxn modelId="{986452AD-8561-4BEC-BA17-483E4CBE9A05}" type="presParOf" srcId="{5FA7B7C3-6E20-45F8-A334-E0F03DE2DEC8}" destId="{5F9BA9D3-F45C-4CD2-B65E-756E161869E1}" srcOrd="2" destOrd="0" presId="urn:microsoft.com/office/officeart/2005/8/layout/hProcess11"/>
    <dgm:cxn modelId="{47ECB250-0A68-42E5-85A0-4D5464FFE515}" type="presParOf" srcId="{79DA466B-68BB-40E3-9591-2F0A8EB73481}" destId="{0312118A-03CA-45D8-B644-8DDFD0252F8A}" srcOrd="3" destOrd="0" presId="urn:microsoft.com/office/officeart/2005/8/layout/hProcess11"/>
    <dgm:cxn modelId="{CB54B9CA-D425-4730-AEB7-FB77639C4032}" type="presParOf" srcId="{79DA466B-68BB-40E3-9591-2F0A8EB73481}" destId="{DBC0083F-1193-49AF-AA60-5BC982AA389F}" srcOrd="4" destOrd="0" presId="urn:microsoft.com/office/officeart/2005/8/layout/hProcess11"/>
    <dgm:cxn modelId="{9AEE0D05-DCFA-44E2-997B-71B5759D2B31}" type="presParOf" srcId="{DBC0083F-1193-49AF-AA60-5BC982AA389F}" destId="{A6A7D379-6632-4EA7-8FB0-CA6EE4AC6BB5}" srcOrd="0" destOrd="0" presId="urn:microsoft.com/office/officeart/2005/8/layout/hProcess11"/>
    <dgm:cxn modelId="{5BBB7C0C-89E6-4C8B-B1AA-DDF92896BDAE}" type="presParOf" srcId="{DBC0083F-1193-49AF-AA60-5BC982AA389F}" destId="{6EA670FC-CDD1-49F8-AD29-CC046F8592DD}" srcOrd="1" destOrd="0" presId="urn:microsoft.com/office/officeart/2005/8/layout/hProcess11"/>
    <dgm:cxn modelId="{7FC58E4C-3AAF-4D85-BBBD-1B30E1890FEA}" type="presParOf" srcId="{DBC0083F-1193-49AF-AA60-5BC982AA389F}" destId="{73529F90-A611-40CD-B3E4-C4955DE98AAA}" srcOrd="2" destOrd="0" presId="urn:microsoft.com/office/officeart/2005/8/layout/hProcess11"/>
    <dgm:cxn modelId="{6B03E69A-B769-43CB-A904-8B93524A1572}" type="presParOf" srcId="{79DA466B-68BB-40E3-9591-2F0A8EB73481}" destId="{8AAF82D5-97A8-46AB-8292-4BB5226C1945}" srcOrd="5" destOrd="0" presId="urn:microsoft.com/office/officeart/2005/8/layout/hProcess11"/>
    <dgm:cxn modelId="{4266EAE2-5A3F-481A-99A4-257108D9BCD6}" type="presParOf" srcId="{79DA466B-68BB-40E3-9591-2F0A8EB73481}" destId="{4A97AD23-B1E9-47CF-B50A-A2B73918EA4E}" srcOrd="6" destOrd="0" presId="urn:microsoft.com/office/officeart/2005/8/layout/hProcess11"/>
    <dgm:cxn modelId="{C15C62AD-50A1-4C11-AABC-5A97120E73E3}" type="presParOf" srcId="{4A97AD23-B1E9-47CF-B50A-A2B73918EA4E}" destId="{2B04C62D-2DD3-4D68-84FA-2400BA632798}" srcOrd="0" destOrd="0" presId="urn:microsoft.com/office/officeart/2005/8/layout/hProcess11"/>
    <dgm:cxn modelId="{9D663241-4A50-4329-84D4-00D8CFCB2693}" type="presParOf" srcId="{4A97AD23-B1E9-47CF-B50A-A2B73918EA4E}" destId="{0DD34F90-E39D-4E5D-9CD7-8BF664314454}" srcOrd="1" destOrd="0" presId="urn:microsoft.com/office/officeart/2005/8/layout/hProcess11"/>
    <dgm:cxn modelId="{5D702BCB-B95E-40AA-B2D1-9A0C3011D649}" type="presParOf" srcId="{4A97AD23-B1E9-47CF-B50A-A2B73918EA4E}" destId="{2FA130F8-B15B-47C4-BECC-615BE32C0E83}" srcOrd="2" destOrd="0" presId="urn:microsoft.com/office/officeart/2005/8/layout/hProcess11"/>
    <dgm:cxn modelId="{A9573E8C-9A03-444E-9371-DC8E2CF67EDE}" type="presParOf" srcId="{79DA466B-68BB-40E3-9591-2F0A8EB73481}" destId="{09CC8316-53BA-4B5C-9A88-97DC5EA10771}" srcOrd="7" destOrd="0" presId="urn:microsoft.com/office/officeart/2005/8/layout/hProcess11"/>
    <dgm:cxn modelId="{BA6E7DD8-EA2A-4EF4-B308-3C3F655EE3AB}" type="presParOf" srcId="{79DA466B-68BB-40E3-9591-2F0A8EB73481}" destId="{C7BD02F8-51BC-448C-9D1B-05D44118B3A1}" srcOrd="8" destOrd="0" presId="urn:microsoft.com/office/officeart/2005/8/layout/hProcess11"/>
    <dgm:cxn modelId="{C71FCF1E-402D-4D04-B814-F135278E6E35}" type="presParOf" srcId="{C7BD02F8-51BC-448C-9D1B-05D44118B3A1}" destId="{5917681D-5575-4C88-83AF-EE6FA1871CBC}" srcOrd="0" destOrd="0" presId="urn:microsoft.com/office/officeart/2005/8/layout/hProcess11"/>
    <dgm:cxn modelId="{CDBF4B33-C824-434C-B14E-6EFC52E53E13}" type="presParOf" srcId="{C7BD02F8-51BC-448C-9D1B-05D44118B3A1}" destId="{3333C2D0-2CF2-4AEE-98CA-8675A0D8A858}" srcOrd="1" destOrd="0" presId="urn:microsoft.com/office/officeart/2005/8/layout/hProcess11"/>
    <dgm:cxn modelId="{3C0ECBD3-4559-4A5C-9001-8BAA0E33218E}" type="presParOf" srcId="{C7BD02F8-51BC-448C-9D1B-05D44118B3A1}" destId="{8411E3E8-97CF-4943-ABF6-013F825A1F38}" srcOrd="2" destOrd="0" presId="urn:microsoft.com/office/officeart/2005/8/layout/hProcess11"/>
    <dgm:cxn modelId="{C906D06E-4637-45DC-BAF0-934AF934B584}" type="presParOf" srcId="{79DA466B-68BB-40E3-9591-2F0A8EB73481}" destId="{A8A118D2-7E9A-4EF0-8CFB-3C6B62572ABD}" srcOrd="9" destOrd="0" presId="urn:microsoft.com/office/officeart/2005/8/layout/hProcess11"/>
    <dgm:cxn modelId="{F003D567-0F54-4B3E-BFB9-CF0EAA089361}" type="presParOf" srcId="{79DA466B-68BB-40E3-9591-2F0A8EB73481}" destId="{B93A050E-8AC0-4D4B-9DDE-9E4DD526B06B}" srcOrd="10" destOrd="0" presId="urn:microsoft.com/office/officeart/2005/8/layout/hProcess11"/>
    <dgm:cxn modelId="{246CDF22-B486-4B7D-9724-7E7C0345D83F}" type="presParOf" srcId="{B93A050E-8AC0-4D4B-9DDE-9E4DD526B06B}" destId="{20321926-8FE9-4A84-AA8C-2A2B2A1D7C14}" srcOrd="0" destOrd="0" presId="urn:microsoft.com/office/officeart/2005/8/layout/hProcess11"/>
    <dgm:cxn modelId="{3BF05DDA-AE6F-4936-925F-F584D1C1A685}" type="presParOf" srcId="{B93A050E-8AC0-4D4B-9DDE-9E4DD526B06B}" destId="{C30C7AB4-C971-487A-AA9B-E232B779EF90}" srcOrd="1" destOrd="0" presId="urn:microsoft.com/office/officeart/2005/8/layout/hProcess11"/>
    <dgm:cxn modelId="{6CA7EA1E-71C7-4B05-96A4-0F73E27FAC71}" type="presParOf" srcId="{B93A050E-8AC0-4D4B-9DDE-9E4DD526B06B}" destId="{54B4F80E-9243-487F-BD79-D983B32522A1}" srcOrd="2" destOrd="0" presId="urn:microsoft.com/office/officeart/2005/8/layout/hProcess11"/>
    <dgm:cxn modelId="{B044BB5F-BFB5-4A5C-A69F-20054608BAAC}" type="presParOf" srcId="{79DA466B-68BB-40E3-9591-2F0A8EB73481}" destId="{49E5128B-68D6-4E72-B8CA-24683A443E80}" srcOrd="11" destOrd="0" presId="urn:microsoft.com/office/officeart/2005/8/layout/hProcess11"/>
    <dgm:cxn modelId="{E44E0B55-8B60-4A6B-8705-F2FAE70316D9}" type="presParOf" srcId="{79DA466B-68BB-40E3-9591-2F0A8EB73481}" destId="{6B7B5056-A71B-42EF-B2DF-674D8634FF3F}" srcOrd="12" destOrd="0" presId="urn:microsoft.com/office/officeart/2005/8/layout/hProcess11"/>
    <dgm:cxn modelId="{596B561E-D0B1-405D-96F7-ACE0AB17E055}" type="presParOf" srcId="{6B7B5056-A71B-42EF-B2DF-674D8634FF3F}" destId="{9CE59E0F-E041-413D-94ED-D5166ED4CD0F}" srcOrd="0" destOrd="0" presId="urn:microsoft.com/office/officeart/2005/8/layout/hProcess11"/>
    <dgm:cxn modelId="{B7E9785D-3C10-422F-9FAD-FBB2294F6E15}" type="presParOf" srcId="{6B7B5056-A71B-42EF-B2DF-674D8634FF3F}" destId="{8091D450-B60F-42FB-A95D-8D4A9F6EEE41}" srcOrd="1" destOrd="0" presId="urn:microsoft.com/office/officeart/2005/8/layout/hProcess11"/>
    <dgm:cxn modelId="{BA3ABAE5-BC8D-45E6-94B0-B80E32083526}" type="presParOf" srcId="{6B7B5056-A71B-42EF-B2DF-674D8634FF3F}" destId="{03D8B866-455B-42C9-B9B3-1EA5E1982CB5}" srcOrd="2" destOrd="0" presId="urn:microsoft.com/office/officeart/2005/8/layout/hProcess11"/>
    <dgm:cxn modelId="{FE7AC3F6-5A34-49AA-AA6F-3B4F2D6118B8}" type="presParOf" srcId="{79DA466B-68BB-40E3-9591-2F0A8EB73481}" destId="{63D8247D-48AA-4F65-A4B9-A2C0BEC03EFB}" srcOrd="13" destOrd="0" presId="urn:microsoft.com/office/officeart/2005/8/layout/hProcess11"/>
    <dgm:cxn modelId="{A2F5EED2-467C-4EC8-90E1-1B88EDA1806A}" type="presParOf" srcId="{79DA466B-68BB-40E3-9591-2F0A8EB73481}" destId="{78D4D69F-3373-447F-AFF8-30D277C6468A}" srcOrd="14" destOrd="0" presId="urn:microsoft.com/office/officeart/2005/8/layout/hProcess11"/>
    <dgm:cxn modelId="{35E34941-CEEC-4FFA-81CA-7579747CAEB0}" type="presParOf" srcId="{78D4D69F-3373-447F-AFF8-30D277C6468A}" destId="{52646444-2664-4591-89D8-D4B22D4F7CB1}" srcOrd="0" destOrd="0" presId="urn:microsoft.com/office/officeart/2005/8/layout/hProcess11"/>
    <dgm:cxn modelId="{25C1FA8A-6260-4EFF-BCDF-2FDF77453217}" type="presParOf" srcId="{78D4D69F-3373-447F-AFF8-30D277C6468A}" destId="{C4DDE5B7-EB15-49B4-8EC2-245DE6AB69EC}" srcOrd="1" destOrd="0" presId="urn:microsoft.com/office/officeart/2005/8/layout/hProcess11"/>
    <dgm:cxn modelId="{C2277EFB-32AD-4C84-8AB7-2141C0F8A5D0}" type="presParOf" srcId="{78D4D69F-3373-447F-AFF8-30D277C6468A}" destId="{5F7D44B0-C4E6-4F77-A279-1F3F2820D278}" srcOrd="2" destOrd="0" presId="urn:microsoft.com/office/officeart/2005/8/layout/hProcess11"/>
    <dgm:cxn modelId="{61722A10-73F1-49A6-9AB5-0C0CCB18CB3A}" type="presParOf" srcId="{79DA466B-68BB-40E3-9591-2F0A8EB73481}" destId="{EDC08BA5-653A-41E4-9F27-FDFF579AFBB8}" srcOrd="15" destOrd="0" presId="urn:microsoft.com/office/officeart/2005/8/layout/hProcess11"/>
    <dgm:cxn modelId="{1D22C55D-0690-4B89-B17A-B710E9373937}" type="presParOf" srcId="{79DA466B-68BB-40E3-9591-2F0A8EB73481}" destId="{AA5BE41C-02F1-4CFD-BB9A-4EEDD77A3AC8}" srcOrd="16" destOrd="0" presId="urn:microsoft.com/office/officeart/2005/8/layout/hProcess11"/>
    <dgm:cxn modelId="{046EC248-6C86-4CD3-8486-2C543F9E7675}" type="presParOf" srcId="{AA5BE41C-02F1-4CFD-BB9A-4EEDD77A3AC8}" destId="{C30FFB63-E5C6-4252-975C-D1B71B07823E}" srcOrd="0" destOrd="0" presId="urn:microsoft.com/office/officeart/2005/8/layout/hProcess11"/>
    <dgm:cxn modelId="{62F6AADE-7932-4AA8-8A2A-51448BA2908F}" type="presParOf" srcId="{AA5BE41C-02F1-4CFD-BB9A-4EEDD77A3AC8}" destId="{278661BA-3EA8-4B78-9E94-586D01C7794C}" srcOrd="1" destOrd="0" presId="urn:microsoft.com/office/officeart/2005/8/layout/hProcess11"/>
    <dgm:cxn modelId="{A61B59EC-88DD-41A0-9632-2F495E456A97}" type="presParOf" srcId="{AA5BE41C-02F1-4CFD-BB9A-4EEDD77A3AC8}" destId="{23CE3515-7E92-4356-828C-B89B4BC61F3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10E1D8-B715-4A89-87C1-DF318F8659BA}"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pl-PL"/>
        </a:p>
      </dgm:t>
    </dgm:pt>
    <dgm:pt modelId="{FBE98CEE-8B96-4BBA-8AEB-CEC6BE7C7683}">
      <dgm:prSet phldrT="[Tekst]" custT="1"/>
      <dgm:spPr/>
      <dgm:t>
        <a:bodyPr/>
        <a:lstStyle/>
        <a:p>
          <a:r>
            <a:rPr lang="pl-PL" sz="1600" b="1" dirty="0">
              <a:effectLst>
                <a:outerShdw blurRad="38100" dist="38100" dir="2700000" algn="tl">
                  <a:srgbClr val="000000">
                    <a:alpha val="43137"/>
                  </a:srgbClr>
                </a:outerShdw>
              </a:effectLst>
              <a:latin typeface="Calibri" panose="020F0502020204030204"/>
              <a:ea typeface="+mn-ea"/>
              <a:cs typeface="+mn-cs"/>
            </a:rPr>
            <a:t>Zespół Wielkopolska 2021+</a:t>
          </a:r>
        </a:p>
      </dgm:t>
    </dgm:pt>
    <dgm:pt modelId="{42F2C050-3601-4BBB-8067-1E8EFEC9C9CD}" type="parTrans" cxnId="{43119300-4921-4B54-8A9B-5155B40BF542}">
      <dgm:prSet/>
      <dgm:spPr/>
      <dgm:t>
        <a:bodyPr/>
        <a:lstStyle/>
        <a:p>
          <a:endParaRPr lang="pl-PL" sz="1600">
            <a:latin typeface="Calibri" panose="020F0502020204030204" pitchFamily="34" charset="0"/>
            <a:cs typeface="Calibri" panose="020F0502020204030204" pitchFamily="34" charset="0"/>
          </a:endParaRPr>
        </a:p>
      </dgm:t>
    </dgm:pt>
    <dgm:pt modelId="{D5CFFBBB-95AE-417B-9465-E59BF8C2C47C}" type="sibTrans" cxnId="{43119300-4921-4B54-8A9B-5155B40BF542}">
      <dgm:prSet/>
      <dgm:spPr/>
      <dgm:t>
        <a:bodyPr/>
        <a:lstStyle/>
        <a:p>
          <a:endParaRPr lang="pl-PL" sz="1600">
            <a:latin typeface="Calibri" panose="020F0502020204030204" pitchFamily="34" charset="0"/>
            <a:cs typeface="Calibri" panose="020F0502020204030204" pitchFamily="34" charset="0"/>
          </a:endParaRPr>
        </a:p>
      </dgm:t>
    </dgm:pt>
    <dgm:pt modelId="{4D04AB6F-BCD5-4F6E-BB42-21C8563481C4}">
      <dgm:prSet phldrT="[Tekst]" custT="1"/>
      <dgm:spPr/>
      <dgm:t>
        <a:bodyPr/>
        <a:lstStyle/>
        <a:p>
          <a:r>
            <a:rPr lang="pl-PL" sz="1600" dirty="0">
              <a:latin typeface="Calibri" panose="020F0502020204030204" pitchFamily="34" charset="0"/>
              <a:cs typeface="Calibri" panose="020F0502020204030204" pitchFamily="34" charset="0"/>
            </a:rPr>
            <a:t>WOJEWÓDZKI URZĄD PRACY</a:t>
          </a:r>
        </a:p>
      </dgm:t>
    </dgm:pt>
    <dgm:pt modelId="{C6281982-7BBA-4118-85E9-E87A78C99410}" type="parTrans" cxnId="{5CAA3BCF-D2F9-4947-BCB5-8559DA91127A}">
      <dgm:prSet/>
      <dgm:spPr/>
      <dgm:t>
        <a:bodyPr/>
        <a:lstStyle/>
        <a:p>
          <a:endParaRPr lang="pl-PL" sz="1600">
            <a:latin typeface="Calibri" panose="020F0502020204030204" pitchFamily="34" charset="0"/>
            <a:cs typeface="Calibri" panose="020F0502020204030204" pitchFamily="34" charset="0"/>
          </a:endParaRPr>
        </a:p>
      </dgm:t>
    </dgm:pt>
    <dgm:pt modelId="{9671A9CE-5ED1-453F-A384-614C6F5DFEAF}" type="sibTrans" cxnId="{5CAA3BCF-D2F9-4947-BCB5-8559DA91127A}">
      <dgm:prSet/>
      <dgm:spPr/>
      <dgm:t>
        <a:bodyPr/>
        <a:lstStyle/>
        <a:p>
          <a:endParaRPr lang="pl-PL" sz="1600">
            <a:latin typeface="Calibri" panose="020F0502020204030204" pitchFamily="34" charset="0"/>
            <a:cs typeface="Calibri" panose="020F0502020204030204" pitchFamily="34" charset="0"/>
          </a:endParaRPr>
        </a:p>
      </dgm:t>
    </dgm:pt>
    <dgm:pt modelId="{7C031984-1467-4B3E-8F97-9F328CEB79FA}">
      <dgm:prSet phldrT="[Tekst]" custT="1"/>
      <dgm:spPr/>
      <dgm:t>
        <a:bodyPr/>
        <a:lstStyle/>
        <a:p>
          <a:r>
            <a:rPr lang="pl-PL" sz="1600" dirty="0">
              <a:latin typeface="Calibri" panose="020F0502020204030204" pitchFamily="34" charset="0"/>
              <a:cs typeface="Calibri" panose="020F0502020204030204" pitchFamily="34" charset="0"/>
            </a:rPr>
            <a:t>REGIONALNY OŚRODEK POLITYKI SPOŁECZNEJ</a:t>
          </a:r>
        </a:p>
      </dgm:t>
    </dgm:pt>
    <dgm:pt modelId="{D99DE3A7-7C61-419A-9666-D92D3E6DCB02}" type="parTrans" cxnId="{E1AE9582-C707-4375-B57A-E3FA093A8837}">
      <dgm:prSet/>
      <dgm:spPr/>
      <dgm:t>
        <a:bodyPr/>
        <a:lstStyle/>
        <a:p>
          <a:endParaRPr lang="pl-PL" sz="1600">
            <a:latin typeface="Calibri" panose="020F0502020204030204" pitchFamily="34" charset="0"/>
            <a:cs typeface="Calibri" panose="020F0502020204030204" pitchFamily="34" charset="0"/>
          </a:endParaRPr>
        </a:p>
      </dgm:t>
    </dgm:pt>
    <dgm:pt modelId="{07668A56-A453-48FF-9478-2ADA79004615}" type="sibTrans" cxnId="{E1AE9582-C707-4375-B57A-E3FA093A8837}">
      <dgm:prSet/>
      <dgm:spPr/>
      <dgm:t>
        <a:bodyPr/>
        <a:lstStyle/>
        <a:p>
          <a:endParaRPr lang="pl-PL" sz="1600">
            <a:latin typeface="Calibri" panose="020F0502020204030204" pitchFamily="34" charset="0"/>
            <a:cs typeface="Calibri" panose="020F0502020204030204" pitchFamily="34" charset="0"/>
          </a:endParaRPr>
        </a:p>
      </dgm:t>
    </dgm:pt>
    <dgm:pt modelId="{BC02ADC9-341F-4C36-BC08-23964A2B6621}">
      <dgm:prSet custT="1"/>
      <dgm:spPr/>
      <dgm:t>
        <a:bodyPr/>
        <a:lstStyle/>
        <a:p>
          <a:r>
            <a:rPr lang="pl-PL" sz="1600" dirty="0">
              <a:latin typeface="Calibri" panose="020F0502020204030204" pitchFamily="34" charset="0"/>
              <a:cs typeface="Calibri" panose="020F0502020204030204" pitchFamily="34" charset="0"/>
            </a:rPr>
            <a:t>WYBRANE DEPARTAMENTY I BIURA URZĘDU MARSZAŁKOWSKIEGO</a:t>
          </a:r>
        </a:p>
      </dgm:t>
    </dgm:pt>
    <dgm:pt modelId="{ACC5F235-51B6-48E0-81B3-61EC83188506}" type="parTrans" cxnId="{1655F295-9138-472F-B606-92F3EAEACF1F}">
      <dgm:prSet/>
      <dgm:spPr/>
      <dgm:t>
        <a:bodyPr/>
        <a:lstStyle/>
        <a:p>
          <a:endParaRPr lang="pl-PL" sz="1600">
            <a:latin typeface="Calibri" panose="020F0502020204030204" pitchFamily="34" charset="0"/>
            <a:cs typeface="Calibri" panose="020F0502020204030204" pitchFamily="34" charset="0"/>
          </a:endParaRPr>
        </a:p>
      </dgm:t>
    </dgm:pt>
    <dgm:pt modelId="{C9F8C5C1-4854-466F-80AA-67208BB8285A}" type="sibTrans" cxnId="{1655F295-9138-472F-B606-92F3EAEACF1F}">
      <dgm:prSet/>
      <dgm:spPr/>
      <dgm:t>
        <a:bodyPr/>
        <a:lstStyle/>
        <a:p>
          <a:endParaRPr lang="pl-PL" sz="1600">
            <a:latin typeface="Calibri" panose="020F0502020204030204" pitchFamily="34" charset="0"/>
            <a:cs typeface="Calibri" panose="020F0502020204030204" pitchFamily="34" charset="0"/>
          </a:endParaRPr>
        </a:p>
      </dgm:t>
    </dgm:pt>
    <dgm:pt modelId="{3EDA28C1-0314-4251-B387-23AF0B5E8364}" type="pres">
      <dgm:prSet presAssocID="{9A10E1D8-B715-4A89-87C1-DF318F8659BA}" presName="Name0" presStyleCnt="0">
        <dgm:presLayoutVars>
          <dgm:chPref val="1"/>
          <dgm:dir/>
          <dgm:animOne val="branch"/>
          <dgm:animLvl val="lvl"/>
          <dgm:resizeHandles/>
        </dgm:presLayoutVars>
      </dgm:prSet>
      <dgm:spPr/>
      <dgm:t>
        <a:bodyPr/>
        <a:lstStyle/>
        <a:p>
          <a:endParaRPr lang="pl-PL"/>
        </a:p>
      </dgm:t>
    </dgm:pt>
    <dgm:pt modelId="{494047FD-5EDD-44E7-834C-63D966EF70F4}" type="pres">
      <dgm:prSet presAssocID="{FBE98CEE-8B96-4BBA-8AEB-CEC6BE7C7683}" presName="vertOne" presStyleCnt="0"/>
      <dgm:spPr/>
    </dgm:pt>
    <dgm:pt modelId="{4FA8CDD9-B368-45E9-8AFB-B38E8980EDA4}" type="pres">
      <dgm:prSet presAssocID="{FBE98CEE-8B96-4BBA-8AEB-CEC6BE7C7683}" presName="txOne" presStyleLbl="node0" presStyleIdx="0" presStyleCnt="1" custScaleY="47778">
        <dgm:presLayoutVars>
          <dgm:chPref val="3"/>
        </dgm:presLayoutVars>
      </dgm:prSet>
      <dgm:spPr/>
      <dgm:t>
        <a:bodyPr/>
        <a:lstStyle/>
        <a:p>
          <a:endParaRPr lang="pl-PL"/>
        </a:p>
      </dgm:t>
    </dgm:pt>
    <dgm:pt modelId="{10B9AAD9-308C-4BA1-9244-43D73A053E20}" type="pres">
      <dgm:prSet presAssocID="{FBE98CEE-8B96-4BBA-8AEB-CEC6BE7C7683}" presName="parTransOne" presStyleCnt="0"/>
      <dgm:spPr/>
    </dgm:pt>
    <dgm:pt modelId="{E57315DC-B1CD-4096-A6BD-DA1B143C4A59}" type="pres">
      <dgm:prSet presAssocID="{FBE98CEE-8B96-4BBA-8AEB-CEC6BE7C7683}" presName="horzOne" presStyleCnt="0"/>
      <dgm:spPr/>
    </dgm:pt>
    <dgm:pt modelId="{F84D8FD2-5B2A-4EFB-B99B-D47CA98B12F1}" type="pres">
      <dgm:prSet presAssocID="{4D04AB6F-BCD5-4F6E-BB42-21C8563481C4}" presName="vertTwo" presStyleCnt="0"/>
      <dgm:spPr/>
    </dgm:pt>
    <dgm:pt modelId="{893CA637-1ABC-4893-B0B0-CAF61D2E3583}" type="pres">
      <dgm:prSet presAssocID="{4D04AB6F-BCD5-4F6E-BB42-21C8563481C4}" presName="txTwo" presStyleLbl="node2" presStyleIdx="0" presStyleCnt="3">
        <dgm:presLayoutVars>
          <dgm:chPref val="3"/>
        </dgm:presLayoutVars>
      </dgm:prSet>
      <dgm:spPr/>
      <dgm:t>
        <a:bodyPr/>
        <a:lstStyle/>
        <a:p>
          <a:endParaRPr lang="pl-PL"/>
        </a:p>
      </dgm:t>
    </dgm:pt>
    <dgm:pt modelId="{0450D293-1AB0-4EF2-83FA-E586B43E88CE}" type="pres">
      <dgm:prSet presAssocID="{4D04AB6F-BCD5-4F6E-BB42-21C8563481C4}" presName="horzTwo" presStyleCnt="0"/>
      <dgm:spPr/>
    </dgm:pt>
    <dgm:pt modelId="{C4764D79-911A-406A-8D56-6068115F5B51}" type="pres">
      <dgm:prSet presAssocID="{9671A9CE-5ED1-453F-A384-614C6F5DFEAF}" presName="sibSpaceTwo" presStyleCnt="0"/>
      <dgm:spPr/>
    </dgm:pt>
    <dgm:pt modelId="{0508FDCB-84DD-4EF3-83DE-E7F538B8EE1A}" type="pres">
      <dgm:prSet presAssocID="{BC02ADC9-341F-4C36-BC08-23964A2B6621}" presName="vertTwo" presStyleCnt="0"/>
      <dgm:spPr/>
    </dgm:pt>
    <dgm:pt modelId="{149C7B8D-D7C8-4540-9C82-C240EFD96B1D}" type="pres">
      <dgm:prSet presAssocID="{BC02ADC9-341F-4C36-BC08-23964A2B6621}" presName="txTwo" presStyleLbl="node2" presStyleIdx="1" presStyleCnt="3">
        <dgm:presLayoutVars>
          <dgm:chPref val="3"/>
        </dgm:presLayoutVars>
      </dgm:prSet>
      <dgm:spPr/>
      <dgm:t>
        <a:bodyPr/>
        <a:lstStyle/>
        <a:p>
          <a:endParaRPr lang="pl-PL"/>
        </a:p>
      </dgm:t>
    </dgm:pt>
    <dgm:pt modelId="{DBE7ADC6-9282-4ED4-8529-DACB78D44E5E}" type="pres">
      <dgm:prSet presAssocID="{BC02ADC9-341F-4C36-BC08-23964A2B6621}" presName="horzTwo" presStyleCnt="0"/>
      <dgm:spPr/>
    </dgm:pt>
    <dgm:pt modelId="{DDD76C0C-F0EA-4AFE-B583-FC73BD1F4124}" type="pres">
      <dgm:prSet presAssocID="{C9F8C5C1-4854-466F-80AA-67208BB8285A}" presName="sibSpaceTwo" presStyleCnt="0"/>
      <dgm:spPr/>
    </dgm:pt>
    <dgm:pt modelId="{A0D3C658-9F86-467F-BCB8-31B1453046B8}" type="pres">
      <dgm:prSet presAssocID="{7C031984-1467-4B3E-8F97-9F328CEB79FA}" presName="vertTwo" presStyleCnt="0"/>
      <dgm:spPr/>
    </dgm:pt>
    <dgm:pt modelId="{DC84104A-B5A7-4811-A9E2-A87CFA1AA9B1}" type="pres">
      <dgm:prSet presAssocID="{7C031984-1467-4B3E-8F97-9F328CEB79FA}" presName="txTwo" presStyleLbl="node2" presStyleIdx="2" presStyleCnt="3">
        <dgm:presLayoutVars>
          <dgm:chPref val="3"/>
        </dgm:presLayoutVars>
      </dgm:prSet>
      <dgm:spPr/>
      <dgm:t>
        <a:bodyPr/>
        <a:lstStyle/>
        <a:p>
          <a:endParaRPr lang="pl-PL"/>
        </a:p>
      </dgm:t>
    </dgm:pt>
    <dgm:pt modelId="{560D77A9-D596-47B6-9B5F-0B4F66DE31BA}" type="pres">
      <dgm:prSet presAssocID="{7C031984-1467-4B3E-8F97-9F328CEB79FA}" presName="horzTwo" presStyleCnt="0"/>
      <dgm:spPr/>
    </dgm:pt>
  </dgm:ptLst>
  <dgm:cxnLst>
    <dgm:cxn modelId="{1655F295-9138-472F-B606-92F3EAEACF1F}" srcId="{FBE98CEE-8B96-4BBA-8AEB-CEC6BE7C7683}" destId="{BC02ADC9-341F-4C36-BC08-23964A2B6621}" srcOrd="1" destOrd="0" parTransId="{ACC5F235-51B6-48E0-81B3-61EC83188506}" sibTransId="{C9F8C5C1-4854-466F-80AA-67208BB8285A}"/>
    <dgm:cxn modelId="{ADAB70E5-4D30-4A57-95C7-E232C49F83AF}" type="presOf" srcId="{BC02ADC9-341F-4C36-BC08-23964A2B6621}" destId="{149C7B8D-D7C8-4540-9C82-C240EFD96B1D}" srcOrd="0" destOrd="0" presId="urn:microsoft.com/office/officeart/2005/8/layout/hierarchy4"/>
    <dgm:cxn modelId="{E1AE9582-C707-4375-B57A-E3FA093A8837}" srcId="{FBE98CEE-8B96-4BBA-8AEB-CEC6BE7C7683}" destId="{7C031984-1467-4B3E-8F97-9F328CEB79FA}" srcOrd="2" destOrd="0" parTransId="{D99DE3A7-7C61-419A-9666-D92D3E6DCB02}" sibTransId="{07668A56-A453-48FF-9478-2ADA79004615}"/>
    <dgm:cxn modelId="{5CAA3BCF-D2F9-4947-BCB5-8559DA91127A}" srcId="{FBE98CEE-8B96-4BBA-8AEB-CEC6BE7C7683}" destId="{4D04AB6F-BCD5-4F6E-BB42-21C8563481C4}" srcOrd="0" destOrd="0" parTransId="{C6281982-7BBA-4118-85E9-E87A78C99410}" sibTransId="{9671A9CE-5ED1-453F-A384-614C6F5DFEAF}"/>
    <dgm:cxn modelId="{5E141ECD-A56D-46C8-AB65-9770E825C2B8}" type="presOf" srcId="{FBE98CEE-8B96-4BBA-8AEB-CEC6BE7C7683}" destId="{4FA8CDD9-B368-45E9-8AFB-B38E8980EDA4}" srcOrd="0" destOrd="0" presId="urn:microsoft.com/office/officeart/2005/8/layout/hierarchy4"/>
    <dgm:cxn modelId="{43119300-4921-4B54-8A9B-5155B40BF542}" srcId="{9A10E1D8-B715-4A89-87C1-DF318F8659BA}" destId="{FBE98CEE-8B96-4BBA-8AEB-CEC6BE7C7683}" srcOrd="0" destOrd="0" parTransId="{42F2C050-3601-4BBB-8067-1E8EFEC9C9CD}" sibTransId="{D5CFFBBB-95AE-417B-9465-E59BF8C2C47C}"/>
    <dgm:cxn modelId="{6EEAA84E-AF8C-4033-B2C7-3D81F8ECF55B}" type="presOf" srcId="{9A10E1D8-B715-4A89-87C1-DF318F8659BA}" destId="{3EDA28C1-0314-4251-B387-23AF0B5E8364}" srcOrd="0" destOrd="0" presId="urn:microsoft.com/office/officeart/2005/8/layout/hierarchy4"/>
    <dgm:cxn modelId="{D133D8A5-FEEA-42CD-BDCC-E09C1645831C}" type="presOf" srcId="{4D04AB6F-BCD5-4F6E-BB42-21C8563481C4}" destId="{893CA637-1ABC-4893-B0B0-CAF61D2E3583}" srcOrd="0" destOrd="0" presId="urn:microsoft.com/office/officeart/2005/8/layout/hierarchy4"/>
    <dgm:cxn modelId="{54F0A158-7E91-4992-AC88-CA7294F1F14B}" type="presOf" srcId="{7C031984-1467-4B3E-8F97-9F328CEB79FA}" destId="{DC84104A-B5A7-4811-A9E2-A87CFA1AA9B1}" srcOrd="0" destOrd="0" presId="urn:microsoft.com/office/officeart/2005/8/layout/hierarchy4"/>
    <dgm:cxn modelId="{785772BC-F6C7-43A1-87BA-7FF47101B22B}" type="presParOf" srcId="{3EDA28C1-0314-4251-B387-23AF0B5E8364}" destId="{494047FD-5EDD-44E7-834C-63D966EF70F4}" srcOrd="0" destOrd="0" presId="urn:microsoft.com/office/officeart/2005/8/layout/hierarchy4"/>
    <dgm:cxn modelId="{2B0131AA-8CB1-4B20-A7AC-B9337ED6610B}" type="presParOf" srcId="{494047FD-5EDD-44E7-834C-63D966EF70F4}" destId="{4FA8CDD9-B368-45E9-8AFB-B38E8980EDA4}" srcOrd="0" destOrd="0" presId="urn:microsoft.com/office/officeart/2005/8/layout/hierarchy4"/>
    <dgm:cxn modelId="{1D071F10-07D3-400D-971F-0E3D751B7299}" type="presParOf" srcId="{494047FD-5EDD-44E7-834C-63D966EF70F4}" destId="{10B9AAD9-308C-4BA1-9244-43D73A053E20}" srcOrd="1" destOrd="0" presId="urn:microsoft.com/office/officeart/2005/8/layout/hierarchy4"/>
    <dgm:cxn modelId="{1DB38EB7-7F1D-46ED-BE33-76161A3A23BF}" type="presParOf" srcId="{494047FD-5EDD-44E7-834C-63D966EF70F4}" destId="{E57315DC-B1CD-4096-A6BD-DA1B143C4A59}" srcOrd="2" destOrd="0" presId="urn:microsoft.com/office/officeart/2005/8/layout/hierarchy4"/>
    <dgm:cxn modelId="{054DBE91-8023-4E39-980A-6AF058E13C2B}" type="presParOf" srcId="{E57315DC-B1CD-4096-A6BD-DA1B143C4A59}" destId="{F84D8FD2-5B2A-4EFB-B99B-D47CA98B12F1}" srcOrd="0" destOrd="0" presId="urn:microsoft.com/office/officeart/2005/8/layout/hierarchy4"/>
    <dgm:cxn modelId="{2211295A-0D6F-4909-9DDC-DD2074256E98}" type="presParOf" srcId="{F84D8FD2-5B2A-4EFB-B99B-D47CA98B12F1}" destId="{893CA637-1ABC-4893-B0B0-CAF61D2E3583}" srcOrd="0" destOrd="0" presId="urn:microsoft.com/office/officeart/2005/8/layout/hierarchy4"/>
    <dgm:cxn modelId="{A71C0DD7-DB7A-4E4F-8B73-7B63B5CFA275}" type="presParOf" srcId="{F84D8FD2-5B2A-4EFB-B99B-D47CA98B12F1}" destId="{0450D293-1AB0-4EF2-83FA-E586B43E88CE}" srcOrd="1" destOrd="0" presId="urn:microsoft.com/office/officeart/2005/8/layout/hierarchy4"/>
    <dgm:cxn modelId="{2D2F9923-9448-4F4C-B825-BB55072778E9}" type="presParOf" srcId="{E57315DC-B1CD-4096-A6BD-DA1B143C4A59}" destId="{C4764D79-911A-406A-8D56-6068115F5B51}" srcOrd="1" destOrd="0" presId="urn:microsoft.com/office/officeart/2005/8/layout/hierarchy4"/>
    <dgm:cxn modelId="{940F8859-DA98-45BC-A37C-D0086B6C32DA}" type="presParOf" srcId="{E57315DC-B1CD-4096-A6BD-DA1B143C4A59}" destId="{0508FDCB-84DD-4EF3-83DE-E7F538B8EE1A}" srcOrd="2" destOrd="0" presId="urn:microsoft.com/office/officeart/2005/8/layout/hierarchy4"/>
    <dgm:cxn modelId="{A7233282-CAC8-41B6-A29D-CBEDF616D16B}" type="presParOf" srcId="{0508FDCB-84DD-4EF3-83DE-E7F538B8EE1A}" destId="{149C7B8D-D7C8-4540-9C82-C240EFD96B1D}" srcOrd="0" destOrd="0" presId="urn:microsoft.com/office/officeart/2005/8/layout/hierarchy4"/>
    <dgm:cxn modelId="{B75969BA-E9D6-478A-B98C-19EB90995016}" type="presParOf" srcId="{0508FDCB-84DD-4EF3-83DE-E7F538B8EE1A}" destId="{DBE7ADC6-9282-4ED4-8529-DACB78D44E5E}" srcOrd="1" destOrd="0" presId="urn:microsoft.com/office/officeart/2005/8/layout/hierarchy4"/>
    <dgm:cxn modelId="{E2C66F6E-2128-4416-9BA1-EFEAE51474B1}" type="presParOf" srcId="{E57315DC-B1CD-4096-A6BD-DA1B143C4A59}" destId="{DDD76C0C-F0EA-4AFE-B583-FC73BD1F4124}" srcOrd="3" destOrd="0" presId="urn:microsoft.com/office/officeart/2005/8/layout/hierarchy4"/>
    <dgm:cxn modelId="{31879AAD-1ED0-41AE-8B70-120BFF2990EE}" type="presParOf" srcId="{E57315DC-B1CD-4096-A6BD-DA1B143C4A59}" destId="{A0D3C658-9F86-467F-BCB8-31B1453046B8}" srcOrd="4" destOrd="0" presId="urn:microsoft.com/office/officeart/2005/8/layout/hierarchy4"/>
    <dgm:cxn modelId="{191AEA67-E122-46F9-A9DD-F73606B1F24A}" type="presParOf" srcId="{A0D3C658-9F86-467F-BCB8-31B1453046B8}" destId="{DC84104A-B5A7-4811-A9E2-A87CFA1AA9B1}" srcOrd="0" destOrd="0" presId="urn:microsoft.com/office/officeart/2005/8/layout/hierarchy4"/>
    <dgm:cxn modelId="{AC9EFA7F-B8CF-49D5-9198-CE7816113286}" type="presParOf" srcId="{A0D3C658-9F86-467F-BCB8-31B1453046B8}" destId="{560D77A9-D596-47B6-9B5F-0B4F66DE31BA}"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8ACE31-5E7F-41CF-9016-340502C6965F}"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pl-PL"/>
        </a:p>
      </dgm:t>
    </dgm:pt>
    <dgm:pt modelId="{A215013B-BFBC-4E23-A6B2-AAFBF328F756}">
      <dgm:prSet phldrT="[Tekst]" custT="1"/>
      <dgm:spPr>
        <a:xfrm>
          <a:off x="2957" y="908"/>
          <a:ext cx="8223684" cy="2152483"/>
        </a:xfrm>
        <a:prstGeom prst="roundRect">
          <a:avLst>
            <a:gd name="adj" fmla="val 10000"/>
          </a:avLst>
        </a:prstGeom>
      </dgm:spPr>
      <dgm:t>
        <a:bodyPr/>
        <a:lstStyle/>
        <a:p>
          <a:r>
            <a:rPr lang="pl-PL" sz="1600" b="1" dirty="0">
              <a:effectLst>
                <a:outerShdw blurRad="38100" dist="38100" dir="2700000" algn="tl">
                  <a:srgbClr val="000000">
                    <a:alpha val="43137"/>
                  </a:srgbClr>
                </a:outerShdw>
              </a:effectLst>
              <a:latin typeface="Calibri" panose="020F0502020204030204"/>
              <a:ea typeface="+mn-ea"/>
              <a:cs typeface="+mn-cs"/>
            </a:rPr>
            <a:t>Grupa Konsultacyjna</a:t>
          </a:r>
        </a:p>
        <a:p>
          <a:r>
            <a:rPr lang="pl-PL" sz="1600" b="1" dirty="0">
              <a:effectLst>
                <a:outerShdw blurRad="38100" dist="38100" dir="2700000" algn="tl">
                  <a:srgbClr val="000000">
                    <a:alpha val="43137"/>
                  </a:srgbClr>
                </a:outerShdw>
              </a:effectLst>
              <a:latin typeface="Calibri" panose="020F0502020204030204"/>
              <a:ea typeface="+mn-ea"/>
              <a:cs typeface="+mn-cs"/>
            </a:rPr>
            <a:t>Wielkopolska 2021+</a:t>
          </a:r>
        </a:p>
      </dgm:t>
    </dgm:pt>
    <dgm:pt modelId="{AC0BB413-06FF-4F5F-A75E-797E3F5760CE}" type="parTrans" cxnId="{FE514580-5E46-4FEA-AB1A-6CBB12893802}">
      <dgm:prSet/>
      <dgm:spPr/>
      <dgm:t>
        <a:bodyPr/>
        <a:lstStyle/>
        <a:p>
          <a:endParaRPr lang="pl-PL" sz="1600"/>
        </a:p>
      </dgm:t>
    </dgm:pt>
    <dgm:pt modelId="{82BC6364-3535-416D-BE9E-D46B22B10594}" type="sibTrans" cxnId="{FE514580-5E46-4FEA-AB1A-6CBB12893802}">
      <dgm:prSet/>
      <dgm:spPr/>
      <dgm:t>
        <a:bodyPr/>
        <a:lstStyle/>
        <a:p>
          <a:endParaRPr lang="pl-PL" sz="1600"/>
        </a:p>
      </dgm:t>
    </dgm:pt>
    <dgm:pt modelId="{8D8D71F8-7852-4F98-A4B9-B2DF6FB8D91A}">
      <dgm:prSet custT="1"/>
      <dgm:spPr>
        <a:xfrm>
          <a:off x="2816869" y="2372569"/>
          <a:ext cx="2595860" cy="2152483"/>
        </a:xfrm>
        <a:prstGeom prst="roundRect">
          <a:avLst>
            <a:gd name="adj" fmla="val 10000"/>
          </a:avLst>
        </a:prstGeom>
      </dgm:spPr>
      <dgm:t>
        <a:bodyPr/>
        <a:lstStyle/>
        <a:p>
          <a:r>
            <a:rPr lang="pl-PL" sz="1600">
              <a:latin typeface="Calibri" panose="020F0502020204030204"/>
              <a:ea typeface="+mn-ea"/>
              <a:cs typeface="+mn-cs"/>
            </a:rPr>
            <a:t>PRZEDSTAWICIELE STRONY SAMORZĄDOWEJ</a:t>
          </a:r>
          <a:endParaRPr lang="pl-PL" sz="1600" dirty="0">
            <a:latin typeface="Calibri" panose="020F0502020204030204"/>
            <a:ea typeface="+mn-ea"/>
            <a:cs typeface="+mn-cs"/>
          </a:endParaRPr>
        </a:p>
      </dgm:t>
    </dgm:pt>
    <dgm:pt modelId="{003051A1-F603-488E-822F-805502F3905F}" type="parTrans" cxnId="{C4EDF95A-E7D0-4B6F-B732-A25BFB6ECB3E}">
      <dgm:prSet/>
      <dgm:spPr/>
      <dgm:t>
        <a:bodyPr/>
        <a:lstStyle/>
        <a:p>
          <a:endParaRPr lang="pl-PL" sz="1600"/>
        </a:p>
      </dgm:t>
    </dgm:pt>
    <dgm:pt modelId="{B164174A-5926-4A0A-968D-12922756B205}" type="sibTrans" cxnId="{C4EDF95A-E7D0-4B6F-B732-A25BFB6ECB3E}">
      <dgm:prSet/>
      <dgm:spPr/>
      <dgm:t>
        <a:bodyPr/>
        <a:lstStyle/>
        <a:p>
          <a:endParaRPr lang="pl-PL" sz="1600"/>
        </a:p>
      </dgm:t>
    </dgm:pt>
    <dgm:pt modelId="{9006A320-EC62-40FA-968A-240D800EB157}">
      <dgm:prSet custT="1"/>
      <dgm:spPr>
        <a:xfrm>
          <a:off x="2957" y="2372569"/>
          <a:ext cx="2595860" cy="2152483"/>
        </a:xfrm>
        <a:prstGeom prst="roundRect">
          <a:avLst>
            <a:gd name="adj" fmla="val 10000"/>
          </a:avLst>
        </a:prstGeom>
      </dgm:spPr>
      <dgm:t>
        <a:bodyPr/>
        <a:lstStyle/>
        <a:p>
          <a:r>
            <a:rPr lang="pl-PL" sz="1600" dirty="0">
              <a:latin typeface="Calibri" panose="020F0502020204030204"/>
              <a:ea typeface="+mn-ea"/>
              <a:cs typeface="+mn-cs"/>
            </a:rPr>
            <a:t>PRZEDSTAWICIELE STRONY RZĄDOWEJ</a:t>
          </a:r>
        </a:p>
      </dgm:t>
    </dgm:pt>
    <dgm:pt modelId="{4717720D-42AC-43D7-9E8D-7B8B2A21F5CA}" type="parTrans" cxnId="{0D6C0A49-AF1C-46A1-8A70-6176A2C50699}">
      <dgm:prSet/>
      <dgm:spPr/>
      <dgm:t>
        <a:bodyPr/>
        <a:lstStyle/>
        <a:p>
          <a:endParaRPr lang="pl-PL" sz="1600"/>
        </a:p>
      </dgm:t>
    </dgm:pt>
    <dgm:pt modelId="{C9783B74-11EF-4894-A77A-49C058FB58EE}" type="sibTrans" cxnId="{0D6C0A49-AF1C-46A1-8A70-6176A2C50699}">
      <dgm:prSet/>
      <dgm:spPr/>
      <dgm:t>
        <a:bodyPr/>
        <a:lstStyle/>
        <a:p>
          <a:endParaRPr lang="pl-PL" sz="1600"/>
        </a:p>
      </dgm:t>
    </dgm:pt>
    <dgm:pt modelId="{DD7BF5F4-3553-4FF3-8215-5AD4F97EC038}">
      <dgm:prSet custT="1"/>
      <dgm:spPr>
        <a:xfrm>
          <a:off x="5630782" y="2372569"/>
          <a:ext cx="2595860" cy="2152483"/>
        </a:xfrm>
        <a:prstGeom prst="roundRect">
          <a:avLst>
            <a:gd name="adj" fmla="val 10000"/>
          </a:avLst>
        </a:prstGeom>
      </dgm:spPr>
      <dgm:t>
        <a:bodyPr/>
        <a:lstStyle/>
        <a:p>
          <a:r>
            <a:rPr lang="pl-PL" sz="1600">
              <a:latin typeface="Calibri" panose="020F0502020204030204"/>
              <a:ea typeface="+mn-ea"/>
              <a:cs typeface="+mn-cs"/>
            </a:rPr>
            <a:t>PRZEDSTAWICIELE PARTNERÓW SPOŁECZNO-GOSPODARCZYCH i ŚRODOWISKA NAUKOWEGO</a:t>
          </a:r>
          <a:endParaRPr lang="pl-PL" sz="1600" dirty="0">
            <a:latin typeface="Calibri" panose="020F0502020204030204"/>
            <a:ea typeface="+mn-ea"/>
            <a:cs typeface="+mn-cs"/>
          </a:endParaRPr>
        </a:p>
      </dgm:t>
    </dgm:pt>
    <dgm:pt modelId="{E593178E-28A4-40DD-B607-4FEAF65A2AF0}" type="parTrans" cxnId="{3CDC38C3-42B1-4298-97E6-6CFBC5D2A84B}">
      <dgm:prSet/>
      <dgm:spPr/>
      <dgm:t>
        <a:bodyPr/>
        <a:lstStyle/>
        <a:p>
          <a:endParaRPr lang="pl-PL" sz="1600"/>
        </a:p>
      </dgm:t>
    </dgm:pt>
    <dgm:pt modelId="{17A3BAA3-4592-4AF8-A1C9-86B453984EC2}" type="sibTrans" cxnId="{3CDC38C3-42B1-4298-97E6-6CFBC5D2A84B}">
      <dgm:prSet/>
      <dgm:spPr/>
      <dgm:t>
        <a:bodyPr/>
        <a:lstStyle/>
        <a:p>
          <a:endParaRPr lang="pl-PL" sz="1600"/>
        </a:p>
      </dgm:t>
    </dgm:pt>
    <dgm:pt modelId="{B6A53438-79F8-4F2A-BC05-0DF71C3CF0E1}" type="pres">
      <dgm:prSet presAssocID="{B58ACE31-5E7F-41CF-9016-340502C6965F}" presName="Name0" presStyleCnt="0">
        <dgm:presLayoutVars>
          <dgm:chPref val="1"/>
          <dgm:dir/>
          <dgm:animOne val="branch"/>
          <dgm:animLvl val="lvl"/>
          <dgm:resizeHandles/>
        </dgm:presLayoutVars>
      </dgm:prSet>
      <dgm:spPr/>
      <dgm:t>
        <a:bodyPr/>
        <a:lstStyle/>
        <a:p>
          <a:endParaRPr lang="pl-PL"/>
        </a:p>
      </dgm:t>
    </dgm:pt>
    <dgm:pt modelId="{BC5B2450-A280-4549-B51F-C9C4A9E3B95C}" type="pres">
      <dgm:prSet presAssocID="{A215013B-BFBC-4E23-A6B2-AAFBF328F756}" presName="vertOne" presStyleCnt="0"/>
      <dgm:spPr/>
    </dgm:pt>
    <dgm:pt modelId="{965F1722-92AF-4387-8EA9-DDBAE7BB83F1}" type="pres">
      <dgm:prSet presAssocID="{A215013B-BFBC-4E23-A6B2-AAFBF328F756}" presName="txOne" presStyleLbl="node0" presStyleIdx="0" presStyleCnt="1" custScaleY="46924">
        <dgm:presLayoutVars>
          <dgm:chPref val="3"/>
        </dgm:presLayoutVars>
      </dgm:prSet>
      <dgm:spPr/>
      <dgm:t>
        <a:bodyPr/>
        <a:lstStyle/>
        <a:p>
          <a:endParaRPr lang="pl-PL"/>
        </a:p>
      </dgm:t>
    </dgm:pt>
    <dgm:pt modelId="{812B29CD-41D0-41C9-90F8-883A92EFDDAC}" type="pres">
      <dgm:prSet presAssocID="{A215013B-BFBC-4E23-A6B2-AAFBF328F756}" presName="parTransOne" presStyleCnt="0"/>
      <dgm:spPr/>
    </dgm:pt>
    <dgm:pt modelId="{AC303C7B-F841-4EA6-8F80-B90C9A8B58F5}" type="pres">
      <dgm:prSet presAssocID="{A215013B-BFBC-4E23-A6B2-AAFBF328F756}" presName="horzOne" presStyleCnt="0"/>
      <dgm:spPr/>
    </dgm:pt>
    <dgm:pt modelId="{5BA7EACC-50CB-49B2-8C80-17AEEDE8CEBE}" type="pres">
      <dgm:prSet presAssocID="{9006A320-EC62-40FA-968A-240D800EB157}" presName="vertTwo" presStyleCnt="0"/>
      <dgm:spPr/>
    </dgm:pt>
    <dgm:pt modelId="{31DA49B4-11A3-4BC3-ADC9-0826A2A204BD}" type="pres">
      <dgm:prSet presAssocID="{9006A320-EC62-40FA-968A-240D800EB157}" presName="txTwo" presStyleLbl="node2" presStyleIdx="0" presStyleCnt="3">
        <dgm:presLayoutVars>
          <dgm:chPref val="3"/>
        </dgm:presLayoutVars>
      </dgm:prSet>
      <dgm:spPr/>
      <dgm:t>
        <a:bodyPr/>
        <a:lstStyle/>
        <a:p>
          <a:endParaRPr lang="pl-PL"/>
        </a:p>
      </dgm:t>
    </dgm:pt>
    <dgm:pt modelId="{58640023-1F5C-4396-BEF3-6C8A62B281CD}" type="pres">
      <dgm:prSet presAssocID="{9006A320-EC62-40FA-968A-240D800EB157}" presName="horzTwo" presStyleCnt="0"/>
      <dgm:spPr/>
    </dgm:pt>
    <dgm:pt modelId="{0782FCD0-0A55-4ADA-8265-3FE389A1CF50}" type="pres">
      <dgm:prSet presAssocID="{C9783B74-11EF-4894-A77A-49C058FB58EE}" presName="sibSpaceTwo" presStyleCnt="0"/>
      <dgm:spPr/>
    </dgm:pt>
    <dgm:pt modelId="{270B925D-233C-4B2E-BCC8-8F0972F5E3DC}" type="pres">
      <dgm:prSet presAssocID="{8D8D71F8-7852-4F98-A4B9-B2DF6FB8D91A}" presName="vertTwo" presStyleCnt="0"/>
      <dgm:spPr/>
    </dgm:pt>
    <dgm:pt modelId="{9C3D0201-E5D1-41FE-A213-C6D64ED3672B}" type="pres">
      <dgm:prSet presAssocID="{8D8D71F8-7852-4F98-A4B9-B2DF6FB8D91A}" presName="txTwo" presStyleLbl="node2" presStyleIdx="1" presStyleCnt="3">
        <dgm:presLayoutVars>
          <dgm:chPref val="3"/>
        </dgm:presLayoutVars>
      </dgm:prSet>
      <dgm:spPr/>
      <dgm:t>
        <a:bodyPr/>
        <a:lstStyle/>
        <a:p>
          <a:endParaRPr lang="pl-PL"/>
        </a:p>
      </dgm:t>
    </dgm:pt>
    <dgm:pt modelId="{28E146DE-31FB-4359-BCE7-E11404975C17}" type="pres">
      <dgm:prSet presAssocID="{8D8D71F8-7852-4F98-A4B9-B2DF6FB8D91A}" presName="horzTwo" presStyleCnt="0"/>
      <dgm:spPr/>
    </dgm:pt>
    <dgm:pt modelId="{410A2C75-8E31-41F3-BC6F-D92818236219}" type="pres">
      <dgm:prSet presAssocID="{B164174A-5926-4A0A-968D-12922756B205}" presName="sibSpaceTwo" presStyleCnt="0"/>
      <dgm:spPr/>
    </dgm:pt>
    <dgm:pt modelId="{01587E57-117C-464B-BAD5-C503DFFDB04C}" type="pres">
      <dgm:prSet presAssocID="{DD7BF5F4-3553-4FF3-8215-5AD4F97EC038}" presName="vertTwo" presStyleCnt="0"/>
      <dgm:spPr/>
    </dgm:pt>
    <dgm:pt modelId="{0995D226-892B-4D61-9E96-25672ADA1C4D}" type="pres">
      <dgm:prSet presAssocID="{DD7BF5F4-3553-4FF3-8215-5AD4F97EC038}" presName="txTwo" presStyleLbl="node2" presStyleIdx="2" presStyleCnt="3">
        <dgm:presLayoutVars>
          <dgm:chPref val="3"/>
        </dgm:presLayoutVars>
      </dgm:prSet>
      <dgm:spPr/>
      <dgm:t>
        <a:bodyPr/>
        <a:lstStyle/>
        <a:p>
          <a:endParaRPr lang="pl-PL"/>
        </a:p>
      </dgm:t>
    </dgm:pt>
    <dgm:pt modelId="{32B763AE-7D8E-4891-8510-BDDC9C307E6C}" type="pres">
      <dgm:prSet presAssocID="{DD7BF5F4-3553-4FF3-8215-5AD4F97EC038}" presName="horzTwo" presStyleCnt="0"/>
      <dgm:spPr/>
    </dgm:pt>
  </dgm:ptLst>
  <dgm:cxnLst>
    <dgm:cxn modelId="{6E1568BC-504B-4646-A68A-432C41057A1A}" type="presOf" srcId="{DD7BF5F4-3553-4FF3-8215-5AD4F97EC038}" destId="{0995D226-892B-4D61-9E96-25672ADA1C4D}" srcOrd="0" destOrd="0" presId="urn:microsoft.com/office/officeart/2005/8/layout/hierarchy4"/>
    <dgm:cxn modelId="{BE34E45C-211C-46EB-9071-1D951B0DD148}" type="presOf" srcId="{9006A320-EC62-40FA-968A-240D800EB157}" destId="{31DA49B4-11A3-4BC3-ADC9-0826A2A204BD}" srcOrd="0" destOrd="0" presId="urn:microsoft.com/office/officeart/2005/8/layout/hierarchy4"/>
    <dgm:cxn modelId="{FE514580-5E46-4FEA-AB1A-6CBB12893802}" srcId="{B58ACE31-5E7F-41CF-9016-340502C6965F}" destId="{A215013B-BFBC-4E23-A6B2-AAFBF328F756}" srcOrd="0" destOrd="0" parTransId="{AC0BB413-06FF-4F5F-A75E-797E3F5760CE}" sibTransId="{82BC6364-3535-416D-BE9E-D46B22B10594}"/>
    <dgm:cxn modelId="{C4EDF95A-E7D0-4B6F-B732-A25BFB6ECB3E}" srcId="{A215013B-BFBC-4E23-A6B2-AAFBF328F756}" destId="{8D8D71F8-7852-4F98-A4B9-B2DF6FB8D91A}" srcOrd="1" destOrd="0" parTransId="{003051A1-F603-488E-822F-805502F3905F}" sibTransId="{B164174A-5926-4A0A-968D-12922756B205}"/>
    <dgm:cxn modelId="{3CDC38C3-42B1-4298-97E6-6CFBC5D2A84B}" srcId="{A215013B-BFBC-4E23-A6B2-AAFBF328F756}" destId="{DD7BF5F4-3553-4FF3-8215-5AD4F97EC038}" srcOrd="2" destOrd="0" parTransId="{E593178E-28A4-40DD-B607-4FEAF65A2AF0}" sibTransId="{17A3BAA3-4592-4AF8-A1C9-86B453984EC2}"/>
    <dgm:cxn modelId="{9C8B2B64-8EC4-440A-9382-532CD1BA0D1B}" type="presOf" srcId="{A215013B-BFBC-4E23-A6B2-AAFBF328F756}" destId="{965F1722-92AF-4387-8EA9-DDBAE7BB83F1}" srcOrd="0" destOrd="0" presId="urn:microsoft.com/office/officeart/2005/8/layout/hierarchy4"/>
    <dgm:cxn modelId="{72D07295-2592-4322-A61C-5BDEB5C63E52}" type="presOf" srcId="{B58ACE31-5E7F-41CF-9016-340502C6965F}" destId="{B6A53438-79F8-4F2A-BC05-0DF71C3CF0E1}" srcOrd="0" destOrd="0" presId="urn:microsoft.com/office/officeart/2005/8/layout/hierarchy4"/>
    <dgm:cxn modelId="{F51297BF-A3A6-4B52-AE30-E10326ADE3A8}" type="presOf" srcId="{8D8D71F8-7852-4F98-A4B9-B2DF6FB8D91A}" destId="{9C3D0201-E5D1-41FE-A213-C6D64ED3672B}" srcOrd="0" destOrd="0" presId="urn:microsoft.com/office/officeart/2005/8/layout/hierarchy4"/>
    <dgm:cxn modelId="{0D6C0A49-AF1C-46A1-8A70-6176A2C50699}" srcId="{A215013B-BFBC-4E23-A6B2-AAFBF328F756}" destId="{9006A320-EC62-40FA-968A-240D800EB157}" srcOrd="0" destOrd="0" parTransId="{4717720D-42AC-43D7-9E8D-7B8B2A21F5CA}" sibTransId="{C9783B74-11EF-4894-A77A-49C058FB58EE}"/>
    <dgm:cxn modelId="{BE71AA67-A09A-4B87-825D-03FC07030B1E}" type="presParOf" srcId="{B6A53438-79F8-4F2A-BC05-0DF71C3CF0E1}" destId="{BC5B2450-A280-4549-B51F-C9C4A9E3B95C}" srcOrd="0" destOrd="0" presId="urn:microsoft.com/office/officeart/2005/8/layout/hierarchy4"/>
    <dgm:cxn modelId="{6B5DDCF4-C121-40BD-823A-64D0320D3A1E}" type="presParOf" srcId="{BC5B2450-A280-4549-B51F-C9C4A9E3B95C}" destId="{965F1722-92AF-4387-8EA9-DDBAE7BB83F1}" srcOrd="0" destOrd="0" presId="urn:microsoft.com/office/officeart/2005/8/layout/hierarchy4"/>
    <dgm:cxn modelId="{CB865A44-0DF5-4F35-B336-940A8B538C80}" type="presParOf" srcId="{BC5B2450-A280-4549-B51F-C9C4A9E3B95C}" destId="{812B29CD-41D0-41C9-90F8-883A92EFDDAC}" srcOrd="1" destOrd="0" presId="urn:microsoft.com/office/officeart/2005/8/layout/hierarchy4"/>
    <dgm:cxn modelId="{007A3716-2716-40E8-90D9-88F286DAF1EB}" type="presParOf" srcId="{BC5B2450-A280-4549-B51F-C9C4A9E3B95C}" destId="{AC303C7B-F841-4EA6-8F80-B90C9A8B58F5}" srcOrd="2" destOrd="0" presId="urn:microsoft.com/office/officeart/2005/8/layout/hierarchy4"/>
    <dgm:cxn modelId="{EBA64631-DDB2-4400-83A8-803D57A0D429}" type="presParOf" srcId="{AC303C7B-F841-4EA6-8F80-B90C9A8B58F5}" destId="{5BA7EACC-50CB-49B2-8C80-17AEEDE8CEBE}" srcOrd="0" destOrd="0" presId="urn:microsoft.com/office/officeart/2005/8/layout/hierarchy4"/>
    <dgm:cxn modelId="{B818D5F7-A25F-4D7A-9273-63CC8DD66A93}" type="presParOf" srcId="{5BA7EACC-50CB-49B2-8C80-17AEEDE8CEBE}" destId="{31DA49B4-11A3-4BC3-ADC9-0826A2A204BD}" srcOrd="0" destOrd="0" presId="urn:microsoft.com/office/officeart/2005/8/layout/hierarchy4"/>
    <dgm:cxn modelId="{4A20D8DE-F9DC-4308-9A49-F23DCD57DD65}" type="presParOf" srcId="{5BA7EACC-50CB-49B2-8C80-17AEEDE8CEBE}" destId="{58640023-1F5C-4396-BEF3-6C8A62B281CD}" srcOrd="1" destOrd="0" presId="urn:microsoft.com/office/officeart/2005/8/layout/hierarchy4"/>
    <dgm:cxn modelId="{1DECFCF5-2D9E-4B36-ACAF-8D8B03AEE1C3}" type="presParOf" srcId="{AC303C7B-F841-4EA6-8F80-B90C9A8B58F5}" destId="{0782FCD0-0A55-4ADA-8265-3FE389A1CF50}" srcOrd="1" destOrd="0" presId="urn:microsoft.com/office/officeart/2005/8/layout/hierarchy4"/>
    <dgm:cxn modelId="{D28A6410-36F8-4D99-90F2-259765C20496}" type="presParOf" srcId="{AC303C7B-F841-4EA6-8F80-B90C9A8B58F5}" destId="{270B925D-233C-4B2E-BCC8-8F0972F5E3DC}" srcOrd="2" destOrd="0" presId="urn:microsoft.com/office/officeart/2005/8/layout/hierarchy4"/>
    <dgm:cxn modelId="{AE3349AF-7842-4678-A051-F826B5ED119B}" type="presParOf" srcId="{270B925D-233C-4B2E-BCC8-8F0972F5E3DC}" destId="{9C3D0201-E5D1-41FE-A213-C6D64ED3672B}" srcOrd="0" destOrd="0" presId="urn:microsoft.com/office/officeart/2005/8/layout/hierarchy4"/>
    <dgm:cxn modelId="{A492EE85-B43E-46F4-8045-3A957B658F02}" type="presParOf" srcId="{270B925D-233C-4B2E-BCC8-8F0972F5E3DC}" destId="{28E146DE-31FB-4359-BCE7-E11404975C17}" srcOrd="1" destOrd="0" presId="urn:microsoft.com/office/officeart/2005/8/layout/hierarchy4"/>
    <dgm:cxn modelId="{FB30D250-CCCF-4FA9-87A1-F78A54F921AC}" type="presParOf" srcId="{AC303C7B-F841-4EA6-8F80-B90C9A8B58F5}" destId="{410A2C75-8E31-41F3-BC6F-D92818236219}" srcOrd="3" destOrd="0" presId="urn:microsoft.com/office/officeart/2005/8/layout/hierarchy4"/>
    <dgm:cxn modelId="{99344750-C857-435E-9FE6-47023F1B3BFA}" type="presParOf" srcId="{AC303C7B-F841-4EA6-8F80-B90C9A8B58F5}" destId="{01587E57-117C-464B-BAD5-C503DFFDB04C}" srcOrd="4" destOrd="0" presId="urn:microsoft.com/office/officeart/2005/8/layout/hierarchy4"/>
    <dgm:cxn modelId="{9E7533B3-8C5D-4A8E-9194-61ADE9B3D5CA}" type="presParOf" srcId="{01587E57-117C-464B-BAD5-C503DFFDB04C}" destId="{0995D226-892B-4D61-9E96-25672ADA1C4D}" srcOrd="0" destOrd="0" presId="urn:microsoft.com/office/officeart/2005/8/layout/hierarchy4"/>
    <dgm:cxn modelId="{A8321BD3-8EB3-4EE4-BF7E-75E4D44EFAE7}" type="presParOf" srcId="{01587E57-117C-464B-BAD5-C503DFFDB04C}" destId="{32B763AE-7D8E-4891-8510-BDDC9C307E6C}" srcOrd="1" destOrd="0" presId="urn:microsoft.com/office/officeart/2005/8/layout/hierarchy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5301B2-986D-427D-9E95-CC42884EABE1}" type="doc">
      <dgm:prSet loTypeId="urn:microsoft.com/office/officeart/2005/8/layout/process1" loCatId="process" qsTypeId="urn:microsoft.com/office/officeart/2005/8/quickstyle/simple1" qsCatId="simple" csTypeId="urn:microsoft.com/office/officeart/2005/8/colors/accent2_1" csCatId="accent2" phldr="1"/>
      <dgm:spPr/>
      <dgm:t>
        <a:bodyPr/>
        <a:lstStyle/>
        <a:p>
          <a:endParaRPr lang="pl-PL"/>
        </a:p>
      </dgm:t>
    </dgm:pt>
    <dgm:pt modelId="{35516576-4CBD-4FF2-A66D-4BAF8C652244}">
      <dgm:prSet custT="1"/>
      <dgm:spPr/>
      <dgm:t>
        <a:bodyPr/>
        <a:lstStyle/>
        <a:p>
          <a:pPr rtl="0"/>
          <a:r>
            <a:rPr lang="pl-PL" sz="1800" b="0" i="0" baseline="0" dirty="0"/>
            <a:t>I – III kwartał 2021r.</a:t>
          </a:r>
          <a:endParaRPr lang="pl-PL" sz="1800" dirty="0"/>
        </a:p>
      </dgm:t>
    </dgm:pt>
    <dgm:pt modelId="{563201FB-EAD8-4FB2-8796-2C54A2922B6F}" type="parTrans" cxnId="{7E885B4F-FBFD-48ED-B172-A40576AB02F0}">
      <dgm:prSet/>
      <dgm:spPr/>
      <dgm:t>
        <a:bodyPr/>
        <a:lstStyle/>
        <a:p>
          <a:endParaRPr lang="pl-PL"/>
        </a:p>
      </dgm:t>
    </dgm:pt>
    <dgm:pt modelId="{2569C967-58E8-48F3-A3BC-4A9F2C3CF66D}" type="sibTrans" cxnId="{7E885B4F-FBFD-48ED-B172-A40576AB02F0}">
      <dgm:prSet/>
      <dgm:spPr/>
      <dgm:t>
        <a:bodyPr/>
        <a:lstStyle/>
        <a:p>
          <a:endParaRPr lang="pl-PL"/>
        </a:p>
      </dgm:t>
    </dgm:pt>
    <dgm:pt modelId="{AD4B903B-8A07-4894-BB6E-A67349F83ECD}" type="pres">
      <dgm:prSet presAssocID="{8F5301B2-986D-427D-9E95-CC42884EABE1}" presName="Name0" presStyleCnt="0">
        <dgm:presLayoutVars>
          <dgm:dir/>
          <dgm:resizeHandles val="exact"/>
        </dgm:presLayoutVars>
      </dgm:prSet>
      <dgm:spPr/>
      <dgm:t>
        <a:bodyPr/>
        <a:lstStyle/>
        <a:p>
          <a:endParaRPr lang="pl-PL"/>
        </a:p>
      </dgm:t>
    </dgm:pt>
    <dgm:pt modelId="{95241E2E-EED2-409A-9657-D260D85211B1}" type="pres">
      <dgm:prSet presAssocID="{35516576-4CBD-4FF2-A66D-4BAF8C652244}" presName="node" presStyleLbl="node1" presStyleIdx="0" presStyleCnt="1" custLinFactNeighborX="1091" custLinFactNeighborY="-44974">
        <dgm:presLayoutVars>
          <dgm:bulletEnabled val="1"/>
        </dgm:presLayoutVars>
      </dgm:prSet>
      <dgm:spPr/>
      <dgm:t>
        <a:bodyPr/>
        <a:lstStyle/>
        <a:p>
          <a:endParaRPr lang="pl-PL"/>
        </a:p>
      </dgm:t>
    </dgm:pt>
  </dgm:ptLst>
  <dgm:cxnLst>
    <dgm:cxn modelId="{7E885B4F-FBFD-48ED-B172-A40576AB02F0}" srcId="{8F5301B2-986D-427D-9E95-CC42884EABE1}" destId="{35516576-4CBD-4FF2-A66D-4BAF8C652244}" srcOrd="0" destOrd="0" parTransId="{563201FB-EAD8-4FB2-8796-2C54A2922B6F}" sibTransId="{2569C967-58E8-48F3-A3BC-4A9F2C3CF66D}"/>
    <dgm:cxn modelId="{7808CE9B-6A68-4C7E-987E-6D460410B082}" type="presOf" srcId="{35516576-4CBD-4FF2-A66D-4BAF8C652244}" destId="{95241E2E-EED2-409A-9657-D260D85211B1}" srcOrd="0" destOrd="0" presId="urn:microsoft.com/office/officeart/2005/8/layout/process1"/>
    <dgm:cxn modelId="{1337EFD6-9ADA-47D4-BCAC-E566622F2F4F}" type="presOf" srcId="{8F5301B2-986D-427D-9E95-CC42884EABE1}" destId="{AD4B903B-8A07-4894-BB6E-A67349F83ECD}" srcOrd="0" destOrd="0" presId="urn:microsoft.com/office/officeart/2005/8/layout/process1"/>
    <dgm:cxn modelId="{65D55501-E9A1-4564-A0A3-275EAFD92061}" type="presParOf" srcId="{AD4B903B-8A07-4894-BB6E-A67349F83ECD}" destId="{95241E2E-EED2-409A-9657-D260D85211B1}" srcOrd="0" destOrd="0" presId="urn:microsoft.com/office/officeart/2005/8/layout/process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76DA50-D656-4C6C-8D76-4AD4B3EEC1E5}" type="doc">
      <dgm:prSet loTypeId="urn:microsoft.com/office/officeart/2005/8/layout/hProcess6" loCatId="process" qsTypeId="urn:microsoft.com/office/officeart/2005/8/quickstyle/simple1" qsCatId="simple" csTypeId="urn:microsoft.com/office/officeart/2005/8/colors/colorful2" csCatId="colorful" phldr="1"/>
      <dgm:spPr/>
    </dgm:pt>
    <dgm:pt modelId="{A2BD59D6-28FF-4FA0-A308-402A08A95C3D}">
      <dgm:prSet phldrT="[Tekst]"/>
      <dgm:spPr/>
      <dgm:t>
        <a:bodyPr/>
        <a:lstStyle/>
        <a:p>
          <a:r>
            <a:rPr lang="pl-PL" dirty="0"/>
            <a:t>Spotkania on-line na platformie ZOOM</a:t>
          </a:r>
        </a:p>
      </dgm:t>
    </dgm:pt>
    <dgm:pt modelId="{FDECA3EC-09C6-4B22-9526-BDA24D82EF1A}" type="parTrans" cxnId="{807F28D4-0B61-40DB-B4AD-95C5D33E2596}">
      <dgm:prSet/>
      <dgm:spPr/>
      <dgm:t>
        <a:bodyPr/>
        <a:lstStyle/>
        <a:p>
          <a:endParaRPr lang="pl-PL"/>
        </a:p>
      </dgm:t>
    </dgm:pt>
    <dgm:pt modelId="{1F594870-601A-4579-8E79-AD5306C83459}" type="sibTrans" cxnId="{807F28D4-0B61-40DB-B4AD-95C5D33E2596}">
      <dgm:prSet/>
      <dgm:spPr/>
      <dgm:t>
        <a:bodyPr/>
        <a:lstStyle/>
        <a:p>
          <a:endParaRPr lang="pl-PL"/>
        </a:p>
      </dgm:t>
    </dgm:pt>
    <dgm:pt modelId="{8F839DB9-1B8A-4071-A022-82D70AA4A893}" type="pres">
      <dgm:prSet presAssocID="{3876DA50-D656-4C6C-8D76-4AD4B3EEC1E5}" presName="theList" presStyleCnt="0">
        <dgm:presLayoutVars>
          <dgm:dir/>
          <dgm:animLvl val="lvl"/>
          <dgm:resizeHandles val="exact"/>
        </dgm:presLayoutVars>
      </dgm:prSet>
      <dgm:spPr/>
    </dgm:pt>
    <dgm:pt modelId="{6B29D0FE-4C98-4ED3-A60F-B481667387BE}" type="pres">
      <dgm:prSet presAssocID="{A2BD59D6-28FF-4FA0-A308-402A08A95C3D}" presName="compNode" presStyleCnt="0"/>
      <dgm:spPr/>
    </dgm:pt>
    <dgm:pt modelId="{40DE301E-525C-44E2-B855-55D7DCE57132}" type="pres">
      <dgm:prSet presAssocID="{A2BD59D6-28FF-4FA0-A308-402A08A95C3D}" presName="noGeometry" presStyleCnt="0"/>
      <dgm:spPr/>
    </dgm:pt>
    <dgm:pt modelId="{678104DB-4DA3-4CD2-B82F-756A273F93DF}" type="pres">
      <dgm:prSet presAssocID="{A2BD59D6-28FF-4FA0-A308-402A08A95C3D}" presName="childTextVisible" presStyleLbl="bgAccFollowNode1" presStyleIdx="0" presStyleCnt="1">
        <dgm:presLayoutVars>
          <dgm:bulletEnabled val="1"/>
        </dgm:presLayoutVars>
      </dgm:prSet>
      <dgm:spPr>
        <a:noFill/>
        <a:ln>
          <a:noFill/>
        </a:ln>
      </dgm:spPr>
    </dgm:pt>
    <dgm:pt modelId="{BB689947-9925-44F2-A623-F5D8D135AE26}" type="pres">
      <dgm:prSet presAssocID="{A2BD59D6-28FF-4FA0-A308-402A08A95C3D}" presName="childTextHidden" presStyleLbl="bgAccFollowNode1" presStyleIdx="0" presStyleCnt="1"/>
      <dgm:spPr/>
    </dgm:pt>
    <dgm:pt modelId="{E093BB57-E155-4C90-9506-B716D61A595A}" type="pres">
      <dgm:prSet presAssocID="{A2BD59D6-28FF-4FA0-A308-402A08A95C3D}" presName="parentText" presStyleLbl="node1" presStyleIdx="0" presStyleCnt="1" custScaleX="170553" custScaleY="170553" custLinFactX="70915" custLinFactNeighborX="100000" custLinFactNeighborY="27778">
        <dgm:presLayoutVars>
          <dgm:chMax val="1"/>
          <dgm:bulletEnabled val="1"/>
        </dgm:presLayoutVars>
      </dgm:prSet>
      <dgm:spPr/>
      <dgm:t>
        <a:bodyPr/>
        <a:lstStyle/>
        <a:p>
          <a:endParaRPr lang="pl-PL"/>
        </a:p>
      </dgm:t>
    </dgm:pt>
  </dgm:ptLst>
  <dgm:cxnLst>
    <dgm:cxn modelId="{E3F9DC9C-AD0D-4A3D-8B68-0C628BB3806F}" type="presOf" srcId="{3876DA50-D656-4C6C-8D76-4AD4B3EEC1E5}" destId="{8F839DB9-1B8A-4071-A022-82D70AA4A893}" srcOrd="0" destOrd="0" presId="urn:microsoft.com/office/officeart/2005/8/layout/hProcess6"/>
    <dgm:cxn modelId="{807F28D4-0B61-40DB-B4AD-95C5D33E2596}" srcId="{3876DA50-D656-4C6C-8D76-4AD4B3EEC1E5}" destId="{A2BD59D6-28FF-4FA0-A308-402A08A95C3D}" srcOrd="0" destOrd="0" parTransId="{FDECA3EC-09C6-4B22-9526-BDA24D82EF1A}" sibTransId="{1F594870-601A-4579-8E79-AD5306C83459}"/>
    <dgm:cxn modelId="{C2184943-EBFA-4308-922B-4CCA0B25D863}" type="presOf" srcId="{A2BD59D6-28FF-4FA0-A308-402A08A95C3D}" destId="{E093BB57-E155-4C90-9506-B716D61A595A}" srcOrd="0" destOrd="0" presId="urn:microsoft.com/office/officeart/2005/8/layout/hProcess6"/>
    <dgm:cxn modelId="{4E38E0ED-F513-4507-9733-8861BC7B5E7D}" type="presParOf" srcId="{8F839DB9-1B8A-4071-A022-82D70AA4A893}" destId="{6B29D0FE-4C98-4ED3-A60F-B481667387BE}" srcOrd="0" destOrd="0" presId="urn:microsoft.com/office/officeart/2005/8/layout/hProcess6"/>
    <dgm:cxn modelId="{9AE045C2-97A8-4EED-8BDE-17629FB56164}" type="presParOf" srcId="{6B29D0FE-4C98-4ED3-A60F-B481667387BE}" destId="{40DE301E-525C-44E2-B855-55D7DCE57132}" srcOrd="0" destOrd="0" presId="urn:microsoft.com/office/officeart/2005/8/layout/hProcess6"/>
    <dgm:cxn modelId="{75CAF99E-331F-4B0A-8CAB-C233FB8CC690}" type="presParOf" srcId="{6B29D0FE-4C98-4ED3-A60F-B481667387BE}" destId="{678104DB-4DA3-4CD2-B82F-756A273F93DF}" srcOrd="1" destOrd="0" presId="urn:microsoft.com/office/officeart/2005/8/layout/hProcess6"/>
    <dgm:cxn modelId="{B44625EA-DC23-4428-8547-6F06A5782512}" type="presParOf" srcId="{6B29D0FE-4C98-4ED3-A60F-B481667387BE}" destId="{BB689947-9925-44F2-A623-F5D8D135AE26}" srcOrd="2" destOrd="0" presId="urn:microsoft.com/office/officeart/2005/8/layout/hProcess6"/>
    <dgm:cxn modelId="{87EABF9D-D8E9-43C1-8CD2-1E17E9F31299}" type="presParOf" srcId="{6B29D0FE-4C98-4ED3-A60F-B481667387BE}" destId="{E093BB57-E155-4C90-9506-B716D61A595A}" srcOrd="3" destOrd="0" presId="urn:microsoft.com/office/officeart/2005/8/layout/hProcess6"/>
  </dgm:cxnLst>
  <dgm:bg>
    <a:noFill/>
  </dgm:bg>
  <dgm:whole/>
  <dgm:extLst>
    <a:ext uri="http://schemas.microsoft.com/office/drawing/2008/diagram">
      <dsp:dataModelExt xmlns:dsp="http://schemas.microsoft.com/office/drawing/2008/diagram" relId="rId2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D76CCB-017C-402D-AF47-F541EBEC734F}"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pl-PL"/>
        </a:p>
      </dgm:t>
    </dgm:pt>
    <dgm:pt modelId="{9BFD6449-B79E-4A8D-A1EE-59FC6D02D94B}">
      <dgm:prSet/>
      <dgm:spPr/>
      <dgm:t>
        <a:bodyPr/>
        <a:lstStyle/>
        <a:p>
          <a:pPr rtl="0"/>
          <a:r>
            <a:rPr lang="pl-PL" b="1" dirty="0"/>
            <a:t>Konsultacje społeczne 			Spotkania subregionalne </a:t>
          </a:r>
          <a:endParaRPr lang="pl-PL" dirty="0"/>
        </a:p>
      </dgm:t>
    </dgm:pt>
    <dgm:pt modelId="{0E741708-56A6-434A-88FA-FEA011A984D6}" type="parTrans" cxnId="{96AD08D8-E320-4A56-ADC2-684F0A53EE1A}">
      <dgm:prSet/>
      <dgm:spPr/>
      <dgm:t>
        <a:bodyPr/>
        <a:lstStyle/>
        <a:p>
          <a:endParaRPr lang="pl-PL"/>
        </a:p>
      </dgm:t>
    </dgm:pt>
    <dgm:pt modelId="{DD6659F2-39BC-480A-A05D-D583168C22C8}" type="sibTrans" cxnId="{96AD08D8-E320-4A56-ADC2-684F0A53EE1A}">
      <dgm:prSet/>
      <dgm:spPr/>
      <dgm:t>
        <a:bodyPr/>
        <a:lstStyle/>
        <a:p>
          <a:endParaRPr lang="pl-PL"/>
        </a:p>
      </dgm:t>
    </dgm:pt>
    <dgm:pt modelId="{316BBB5F-E437-45A7-A3F5-98F37571EDC5}" type="pres">
      <dgm:prSet presAssocID="{24D76CCB-017C-402D-AF47-F541EBEC734F}" presName="Name0" presStyleCnt="0">
        <dgm:presLayoutVars>
          <dgm:chPref val="1"/>
          <dgm:dir/>
          <dgm:animOne val="branch"/>
          <dgm:animLvl val="lvl"/>
          <dgm:resizeHandles/>
        </dgm:presLayoutVars>
      </dgm:prSet>
      <dgm:spPr/>
      <dgm:t>
        <a:bodyPr/>
        <a:lstStyle/>
        <a:p>
          <a:endParaRPr lang="pl-PL"/>
        </a:p>
      </dgm:t>
    </dgm:pt>
    <dgm:pt modelId="{95084DD5-FA43-4B6C-B330-540793B55763}" type="pres">
      <dgm:prSet presAssocID="{9BFD6449-B79E-4A8D-A1EE-59FC6D02D94B}" presName="vertOne" presStyleCnt="0"/>
      <dgm:spPr/>
    </dgm:pt>
    <dgm:pt modelId="{8BF9CC71-6CF5-4833-BB63-2BE4235DB12A}" type="pres">
      <dgm:prSet presAssocID="{9BFD6449-B79E-4A8D-A1EE-59FC6D02D94B}" presName="txOne" presStyleLbl="node0" presStyleIdx="0" presStyleCnt="1">
        <dgm:presLayoutVars>
          <dgm:chPref val="3"/>
        </dgm:presLayoutVars>
      </dgm:prSet>
      <dgm:spPr/>
      <dgm:t>
        <a:bodyPr/>
        <a:lstStyle/>
        <a:p>
          <a:endParaRPr lang="pl-PL"/>
        </a:p>
      </dgm:t>
    </dgm:pt>
    <dgm:pt modelId="{4C0575D9-5E48-4124-A823-50A37B8B5F55}" type="pres">
      <dgm:prSet presAssocID="{9BFD6449-B79E-4A8D-A1EE-59FC6D02D94B}" presName="horzOne" presStyleCnt="0"/>
      <dgm:spPr/>
    </dgm:pt>
  </dgm:ptLst>
  <dgm:cxnLst>
    <dgm:cxn modelId="{96AD08D8-E320-4A56-ADC2-684F0A53EE1A}" srcId="{24D76CCB-017C-402D-AF47-F541EBEC734F}" destId="{9BFD6449-B79E-4A8D-A1EE-59FC6D02D94B}" srcOrd="0" destOrd="0" parTransId="{0E741708-56A6-434A-88FA-FEA011A984D6}" sibTransId="{DD6659F2-39BC-480A-A05D-D583168C22C8}"/>
    <dgm:cxn modelId="{B64AC004-AACC-4588-A46E-FB0C6C62CDCB}" type="presOf" srcId="{9BFD6449-B79E-4A8D-A1EE-59FC6D02D94B}" destId="{8BF9CC71-6CF5-4833-BB63-2BE4235DB12A}" srcOrd="0" destOrd="0" presId="urn:microsoft.com/office/officeart/2005/8/layout/hierarchy4"/>
    <dgm:cxn modelId="{61D96BD6-5895-42A5-A189-B6C6B8EB35DA}" type="presOf" srcId="{24D76CCB-017C-402D-AF47-F541EBEC734F}" destId="{316BBB5F-E437-45A7-A3F5-98F37571EDC5}" srcOrd="0" destOrd="0" presId="urn:microsoft.com/office/officeart/2005/8/layout/hierarchy4"/>
    <dgm:cxn modelId="{06FFA1C1-33F8-4A21-9580-731ADAF79690}" type="presParOf" srcId="{316BBB5F-E437-45A7-A3F5-98F37571EDC5}" destId="{95084DD5-FA43-4B6C-B330-540793B55763}" srcOrd="0" destOrd="0" presId="urn:microsoft.com/office/officeart/2005/8/layout/hierarchy4"/>
    <dgm:cxn modelId="{EAE94E61-D1C8-4B9C-97EC-F756D344ABDA}" type="presParOf" srcId="{95084DD5-FA43-4B6C-B330-540793B55763}" destId="{8BF9CC71-6CF5-4833-BB63-2BE4235DB12A}" srcOrd="0" destOrd="0" presId="urn:microsoft.com/office/officeart/2005/8/layout/hierarchy4"/>
    <dgm:cxn modelId="{738DB9DD-5422-4D17-B9E9-298A5A6424F0}" type="presParOf" srcId="{95084DD5-FA43-4B6C-B330-540793B55763}" destId="{4C0575D9-5E48-4124-A823-50A37B8B5F55}" srcOrd="1" destOrd="0" presId="urn:microsoft.com/office/officeart/2005/8/layout/hierarchy4"/>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F7EA2A-AD63-4583-B14B-82D019FDF68F}"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pl-PL"/>
        </a:p>
      </dgm:t>
    </dgm:pt>
    <dgm:pt modelId="{F411D9F9-7996-483F-A244-8BE3B217FD04}">
      <dgm:prSet phldrT="[Tekst]"/>
      <dgm:spPr/>
      <dgm:t>
        <a:bodyPr/>
        <a:lstStyle/>
        <a:p>
          <a:r>
            <a:rPr lang="pl-PL" dirty="0" smtClean="0"/>
            <a:t>NAUKA</a:t>
          </a:r>
          <a:endParaRPr lang="pl-PL" dirty="0"/>
        </a:p>
      </dgm:t>
    </dgm:pt>
    <dgm:pt modelId="{B463DC0D-FCF6-4EDB-AA6E-54566F1B4408}" type="parTrans" cxnId="{A2F6FF46-01BA-4AE2-BBFA-F8A0AF4ECB4C}">
      <dgm:prSet/>
      <dgm:spPr/>
      <dgm:t>
        <a:bodyPr/>
        <a:lstStyle/>
        <a:p>
          <a:endParaRPr lang="pl-PL"/>
        </a:p>
      </dgm:t>
    </dgm:pt>
    <dgm:pt modelId="{4F768656-7804-436E-8A7D-D1925DC634B7}" type="sibTrans" cxnId="{A2F6FF46-01BA-4AE2-BBFA-F8A0AF4ECB4C}">
      <dgm:prSet/>
      <dgm:spPr/>
      <dgm:t>
        <a:bodyPr/>
        <a:lstStyle/>
        <a:p>
          <a:endParaRPr lang="pl-PL"/>
        </a:p>
      </dgm:t>
    </dgm:pt>
    <dgm:pt modelId="{BA9F7267-AF1C-4270-A457-2AC953F75B04}">
      <dgm:prSet phldrT="[Tekst]"/>
      <dgm:spPr/>
      <dgm:t>
        <a:bodyPr/>
        <a:lstStyle/>
        <a:p>
          <a:r>
            <a:rPr lang="pl-PL" dirty="0" smtClean="0"/>
            <a:t>PRZEDSIĘBIORCZOŚĆ</a:t>
          </a:r>
          <a:endParaRPr lang="pl-PL" dirty="0"/>
        </a:p>
      </dgm:t>
    </dgm:pt>
    <dgm:pt modelId="{7F2C4962-1A06-4F93-A7FA-F861624E07D9}" type="parTrans" cxnId="{40505B58-7586-402E-A19F-D964FCECAB42}">
      <dgm:prSet/>
      <dgm:spPr/>
      <dgm:t>
        <a:bodyPr/>
        <a:lstStyle/>
        <a:p>
          <a:endParaRPr lang="pl-PL"/>
        </a:p>
      </dgm:t>
    </dgm:pt>
    <dgm:pt modelId="{CB765951-E90C-477B-8A4C-D084B2ADDAE4}" type="sibTrans" cxnId="{40505B58-7586-402E-A19F-D964FCECAB42}">
      <dgm:prSet/>
      <dgm:spPr/>
      <dgm:t>
        <a:bodyPr/>
        <a:lstStyle/>
        <a:p>
          <a:endParaRPr lang="pl-PL"/>
        </a:p>
      </dgm:t>
    </dgm:pt>
    <dgm:pt modelId="{21F3E5A9-6D88-4D9F-809E-E1730BC474E4}">
      <dgm:prSet phldrT="[Tekst]"/>
      <dgm:spPr/>
      <dgm:t>
        <a:bodyPr/>
        <a:lstStyle/>
        <a:p>
          <a:r>
            <a:rPr lang="pl-PL" dirty="0" smtClean="0"/>
            <a:t>ŚRODOWISKO</a:t>
          </a:r>
          <a:endParaRPr lang="pl-PL" dirty="0"/>
        </a:p>
      </dgm:t>
    </dgm:pt>
    <dgm:pt modelId="{259A2CAF-A979-4623-98C5-A9B831EC1228}" type="parTrans" cxnId="{063B6B39-E4B0-4189-B005-977F37A00D6F}">
      <dgm:prSet/>
      <dgm:spPr/>
      <dgm:t>
        <a:bodyPr/>
        <a:lstStyle/>
        <a:p>
          <a:endParaRPr lang="pl-PL"/>
        </a:p>
      </dgm:t>
    </dgm:pt>
    <dgm:pt modelId="{C3E3AFE7-AF0A-4FEA-9172-8D0F711BCEA1}" type="sibTrans" cxnId="{063B6B39-E4B0-4189-B005-977F37A00D6F}">
      <dgm:prSet/>
      <dgm:spPr/>
      <dgm:t>
        <a:bodyPr/>
        <a:lstStyle/>
        <a:p>
          <a:endParaRPr lang="pl-PL"/>
        </a:p>
      </dgm:t>
    </dgm:pt>
    <dgm:pt modelId="{F3986BE6-B4BD-4039-BC56-25428ED1B9DE}">
      <dgm:prSet phldrT="[Tekst]"/>
      <dgm:spPr/>
      <dgm:t>
        <a:bodyPr/>
        <a:lstStyle/>
        <a:p>
          <a:r>
            <a:rPr lang="pl-PL" dirty="0" smtClean="0"/>
            <a:t>SPOŁECZEŃSTWO [EFS]</a:t>
          </a:r>
          <a:endParaRPr lang="pl-PL" dirty="0"/>
        </a:p>
      </dgm:t>
    </dgm:pt>
    <dgm:pt modelId="{D57D5D95-85AA-4585-B4F7-2213C4DDEC99}" type="parTrans" cxnId="{2CBCA079-F160-4B63-8663-1A931A2C6E3D}">
      <dgm:prSet/>
      <dgm:spPr/>
      <dgm:t>
        <a:bodyPr/>
        <a:lstStyle/>
        <a:p>
          <a:endParaRPr lang="pl-PL"/>
        </a:p>
      </dgm:t>
    </dgm:pt>
    <dgm:pt modelId="{8C1DC6E1-1404-44E3-B565-D23F1FAAD139}" type="sibTrans" cxnId="{2CBCA079-F160-4B63-8663-1A931A2C6E3D}">
      <dgm:prSet/>
      <dgm:spPr/>
      <dgm:t>
        <a:bodyPr/>
        <a:lstStyle/>
        <a:p>
          <a:endParaRPr lang="pl-PL"/>
        </a:p>
      </dgm:t>
    </dgm:pt>
    <dgm:pt modelId="{4DE800A7-5828-4EB6-8575-F4A5EB69986B}">
      <dgm:prSet phldrT="[Tekst]"/>
      <dgm:spPr/>
      <dgm:t>
        <a:bodyPr/>
        <a:lstStyle/>
        <a:p>
          <a:r>
            <a:rPr lang="pl-PL" dirty="0" smtClean="0"/>
            <a:t>INFRASTRUKTURA DLA SPOŁECZEŃSTWA [EFRR]</a:t>
          </a:r>
          <a:endParaRPr lang="pl-PL" dirty="0"/>
        </a:p>
      </dgm:t>
    </dgm:pt>
    <dgm:pt modelId="{39E4334B-79CB-45F4-BCB1-4CE494B0FFA9}" type="parTrans" cxnId="{269A3682-1443-4890-8502-73928A398357}">
      <dgm:prSet/>
      <dgm:spPr/>
      <dgm:t>
        <a:bodyPr/>
        <a:lstStyle/>
        <a:p>
          <a:endParaRPr lang="pl-PL"/>
        </a:p>
      </dgm:t>
    </dgm:pt>
    <dgm:pt modelId="{CCF2EA75-4ADB-4BBA-A405-86A03D434816}" type="sibTrans" cxnId="{269A3682-1443-4890-8502-73928A398357}">
      <dgm:prSet/>
      <dgm:spPr/>
      <dgm:t>
        <a:bodyPr/>
        <a:lstStyle/>
        <a:p>
          <a:endParaRPr lang="pl-PL"/>
        </a:p>
      </dgm:t>
    </dgm:pt>
    <dgm:pt modelId="{8CCFDE55-8B98-4916-98D8-A934EC635A2F}" type="pres">
      <dgm:prSet presAssocID="{7AF7EA2A-AD63-4583-B14B-82D019FDF68F}" presName="Name0" presStyleCnt="0">
        <dgm:presLayoutVars>
          <dgm:chMax/>
          <dgm:chPref/>
          <dgm:dir/>
        </dgm:presLayoutVars>
      </dgm:prSet>
      <dgm:spPr/>
      <dgm:t>
        <a:bodyPr/>
        <a:lstStyle/>
        <a:p>
          <a:endParaRPr lang="pl-PL"/>
        </a:p>
      </dgm:t>
    </dgm:pt>
    <dgm:pt modelId="{769C6E31-205F-41A1-87C4-78A0CDD4EAB4}" type="pres">
      <dgm:prSet presAssocID="{F411D9F9-7996-483F-A244-8BE3B217FD04}" presName="composite" presStyleCnt="0">
        <dgm:presLayoutVars>
          <dgm:chMax val="1"/>
          <dgm:chPref val="1"/>
        </dgm:presLayoutVars>
      </dgm:prSet>
      <dgm:spPr/>
    </dgm:pt>
    <dgm:pt modelId="{92500839-9453-483D-9F83-E592E6684DDF}" type="pres">
      <dgm:prSet presAssocID="{F411D9F9-7996-483F-A244-8BE3B217FD04}" presName="Accent" presStyleLbl="trAlignAcc1" presStyleIdx="0" presStyleCnt="5">
        <dgm:presLayoutVars>
          <dgm:chMax val="0"/>
          <dgm:chPref val="0"/>
        </dgm:presLayoutVars>
      </dgm:prSet>
      <dgm:spPr>
        <a:solidFill>
          <a:schemeClr val="bg1">
            <a:alpha val="40000"/>
          </a:schemeClr>
        </a:solidFill>
      </dgm:spPr>
    </dgm:pt>
    <dgm:pt modelId="{85D0898C-5FE7-4274-A37F-95D189747F89}" type="pres">
      <dgm:prSet presAssocID="{F411D9F9-7996-483F-A244-8BE3B217FD04}" presName="Image" presStyleLbl="alignImgPlace1" presStyleIdx="0" presStyleCnt="5">
        <dgm:presLayoutVars>
          <dgm:chMax val="0"/>
          <dgm:chPref val="0"/>
        </dgm:presLayoutVars>
      </dgm:prSet>
      <dgm:spPr>
        <a:blipFill rotWithShape="1">
          <a:blip xmlns:r="http://schemas.openxmlformats.org/officeDocument/2006/relationships" r:embed="rId1"/>
          <a:stretch>
            <a:fillRect/>
          </a:stretch>
        </a:blipFill>
      </dgm:spPr>
    </dgm:pt>
    <dgm:pt modelId="{0B600F3C-1E5C-4270-ACF2-51F8E2DFA034}" type="pres">
      <dgm:prSet presAssocID="{F411D9F9-7996-483F-A244-8BE3B217FD04}" presName="ChildComposite" presStyleCnt="0"/>
      <dgm:spPr/>
    </dgm:pt>
    <dgm:pt modelId="{EA9EE8FA-7301-4E1D-B18F-A73DAC0D3EC0}" type="pres">
      <dgm:prSet presAssocID="{F411D9F9-7996-483F-A244-8BE3B217FD04}" presName="Child" presStyleLbl="node1" presStyleIdx="0" presStyleCnt="0">
        <dgm:presLayoutVars>
          <dgm:chMax val="0"/>
          <dgm:chPref val="0"/>
          <dgm:bulletEnabled val="1"/>
        </dgm:presLayoutVars>
      </dgm:prSet>
      <dgm:spPr/>
    </dgm:pt>
    <dgm:pt modelId="{448E3393-2BD0-4151-937A-504ED4D6D530}" type="pres">
      <dgm:prSet presAssocID="{F411D9F9-7996-483F-A244-8BE3B217FD04}" presName="Parent" presStyleLbl="revTx" presStyleIdx="0" presStyleCnt="5">
        <dgm:presLayoutVars>
          <dgm:chMax val="1"/>
          <dgm:chPref val="0"/>
          <dgm:bulletEnabled val="1"/>
        </dgm:presLayoutVars>
      </dgm:prSet>
      <dgm:spPr/>
      <dgm:t>
        <a:bodyPr/>
        <a:lstStyle/>
        <a:p>
          <a:endParaRPr lang="pl-PL"/>
        </a:p>
      </dgm:t>
    </dgm:pt>
    <dgm:pt modelId="{C375A6B3-2753-42FB-9EF9-1A53186079E0}" type="pres">
      <dgm:prSet presAssocID="{4F768656-7804-436E-8A7D-D1925DC634B7}" presName="sibTrans" presStyleCnt="0"/>
      <dgm:spPr/>
    </dgm:pt>
    <dgm:pt modelId="{D993D292-199E-4ECD-B810-B0A692B651F8}" type="pres">
      <dgm:prSet presAssocID="{BA9F7267-AF1C-4270-A457-2AC953F75B04}" presName="composite" presStyleCnt="0">
        <dgm:presLayoutVars>
          <dgm:chMax val="1"/>
          <dgm:chPref val="1"/>
        </dgm:presLayoutVars>
      </dgm:prSet>
      <dgm:spPr/>
    </dgm:pt>
    <dgm:pt modelId="{193D6A72-84FE-47AD-87A4-8448120B824E}" type="pres">
      <dgm:prSet presAssocID="{BA9F7267-AF1C-4270-A457-2AC953F75B04}" presName="Accent" presStyleLbl="trAlignAcc1" presStyleIdx="1" presStyleCnt="5">
        <dgm:presLayoutVars>
          <dgm:chMax val="0"/>
          <dgm:chPref val="0"/>
        </dgm:presLayoutVars>
      </dgm:prSet>
      <dgm:spPr>
        <a:solidFill>
          <a:schemeClr val="bg1">
            <a:alpha val="40000"/>
          </a:schemeClr>
        </a:solidFill>
      </dgm:spPr>
    </dgm:pt>
    <dgm:pt modelId="{95C341DF-4FC3-4589-BDF0-760130F288DC}" type="pres">
      <dgm:prSet presAssocID="{BA9F7267-AF1C-4270-A457-2AC953F75B04}" presName="Image" presStyleLbl="alignImgPlace1" presStyleIdx="1" presStyleCnt="5">
        <dgm:presLayoutVars>
          <dgm:chMax val="0"/>
          <dgm:chPref val="0"/>
        </dgm:presLayoutVars>
      </dgm:prSet>
      <dgm:spPr>
        <a:blipFill rotWithShape="1">
          <a:blip xmlns:r="http://schemas.openxmlformats.org/officeDocument/2006/relationships" r:embed="rId2"/>
          <a:stretch>
            <a:fillRect/>
          </a:stretch>
        </a:blipFill>
      </dgm:spPr>
    </dgm:pt>
    <dgm:pt modelId="{CCFAF72C-B70A-4285-8227-681412892B36}" type="pres">
      <dgm:prSet presAssocID="{BA9F7267-AF1C-4270-A457-2AC953F75B04}" presName="ChildComposite" presStyleCnt="0"/>
      <dgm:spPr/>
    </dgm:pt>
    <dgm:pt modelId="{1D65B003-4AFF-4502-A999-14D48AC46EB7}" type="pres">
      <dgm:prSet presAssocID="{BA9F7267-AF1C-4270-A457-2AC953F75B04}" presName="Child" presStyleLbl="node1" presStyleIdx="0" presStyleCnt="0">
        <dgm:presLayoutVars>
          <dgm:chMax val="0"/>
          <dgm:chPref val="0"/>
          <dgm:bulletEnabled val="1"/>
        </dgm:presLayoutVars>
      </dgm:prSet>
      <dgm:spPr/>
    </dgm:pt>
    <dgm:pt modelId="{7FC901A8-C9DF-493A-81A0-11CC42154795}" type="pres">
      <dgm:prSet presAssocID="{BA9F7267-AF1C-4270-A457-2AC953F75B04}" presName="Parent" presStyleLbl="revTx" presStyleIdx="1" presStyleCnt="5">
        <dgm:presLayoutVars>
          <dgm:chMax val="1"/>
          <dgm:chPref val="0"/>
          <dgm:bulletEnabled val="1"/>
        </dgm:presLayoutVars>
      </dgm:prSet>
      <dgm:spPr/>
      <dgm:t>
        <a:bodyPr/>
        <a:lstStyle/>
        <a:p>
          <a:endParaRPr lang="pl-PL"/>
        </a:p>
      </dgm:t>
    </dgm:pt>
    <dgm:pt modelId="{F869DD46-9528-4E8C-8AF1-05DB2EE3DF94}" type="pres">
      <dgm:prSet presAssocID="{CB765951-E90C-477B-8A4C-D084B2ADDAE4}" presName="sibTrans" presStyleCnt="0"/>
      <dgm:spPr/>
    </dgm:pt>
    <dgm:pt modelId="{2857C709-F2C5-461C-8823-AB54540FA07C}" type="pres">
      <dgm:prSet presAssocID="{21F3E5A9-6D88-4D9F-809E-E1730BC474E4}" presName="composite" presStyleCnt="0">
        <dgm:presLayoutVars>
          <dgm:chMax val="1"/>
          <dgm:chPref val="1"/>
        </dgm:presLayoutVars>
      </dgm:prSet>
      <dgm:spPr/>
    </dgm:pt>
    <dgm:pt modelId="{302665F7-C142-4E8F-9E02-246BA87F4315}" type="pres">
      <dgm:prSet presAssocID="{21F3E5A9-6D88-4D9F-809E-E1730BC474E4}" presName="Accent" presStyleLbl="trAlignAcc1" presStyleIdx="2" presStyleCnt="5">
        <dgm:presLayoutVars>
          <dgm:chMax val="0"/>
          <dgm:chPref val="0"/>
        </dgm:presLayoutVars>
      </dgm:prSet>
      <dgm:spPr>
        <a:solidFill>
          <a:schemeClr val="bg1">
            <a:alpha val="40000"/>
          </a:schemeClr>
        </a:solidFill>
      </dgm:spPr>
      <dgm:t>
        <a:bodyPr/>
        <a:lstStyle/>
        <a:p>
          <a:endParaRPr lang="pl-PL"/>
        </a:p>
      </dgm:t>
    </dgm:pt>
    <dgm:pt modelId="{6D696DBB-743B-43C5-BC0C-1A3977111110}" type="pres">
      <dgm:prSet presAssocID="{21F3E5A9-6D88-4D9F-809E-E1730BC474E4}" presName="Image" presStyleLbl="alignImgPlace1" presStyleIdx="2" presStyleCnt="5">
        <dgm:presLayoutVars>
          <dgm:chMax val="0"/>
          <dgm:chPref val="0"/>
        </dgm:presLayoutVars>
      </dgm:prSet>
      <dgm:spPr>
        <a:blipFill rotWithShape="1">
          <a:blip xmlns:r="http://schemas.openxmlformats.org/officeDocument/2006/relationships" r:embed="rId3"/>
          <a:stretch>
            <a:fillRect/>
          </a:stretch>
        </a:blipFill>
      </dgm:spPr>
    </dgm:pt>
    <dgm:pt modelId="{198C04A2-A69C-40FB-8178-4E1A8155B74F}" type="pres">
      <dgm:prSet presAssocID="{21F3E5A9-6D88-4D9F-809E-E1730BC474E4}" presName="ChildComposite" presStyleCnt="0"/>
      <dgm:spPr/>
    </dgm:pt>
    <dgm:pt modelId="{2BBD2EB5-34C9-4E07-AA3B-562DAC417131}" type="pres">
      <dgm:prSet presAssocID="{21F3E5A9-6D88-4D9F-809E-E1730BC474E4}" presName="Child" presStyleLbl="node1" presStyleIdx="0" presStyleCnt="0">
        <dgm:presLayoutVars>
          <dgm:chMax val="0"/>
          <dgm:chPref val="0"/>
          <dgm:bulletEnabled val="1"/>
        </dgm:presLayoutVars>
      </dgm:prSet>
      <dgm:spPr/>
    </dgm:pt>
    <dgm:pt modelId="{0765A8CB-8224-42BB-89F5-8F71AAE40726}" type="pres">
      <dgm:prSet presAssocID="{21F3E5A9-6D88-4D9F-809E-E1730BC474E4}" presName="Parent" presStyleLbl="revTx" presStyleIdx="2" presStyleCnt="5">
        <dgm:presLayoutVars>
          <dgm:chMax val="1"/>
          <dgm:chPref val="0"/>
          <dgm:bulletEnabled val="1"/>
        </dgm:presLayoutVars>
      </dgm:prSet>
      <dgm:spPr/>
      <dgm:t>
        <a:bodyPr/>
        <a:lstStyle/>
        <a:p>
          <a:endParaRPr lang="pl-PL"/>
        </a:p>
      </dgm:t>
    </dgm:pt>
    <dgm:pt modelId="{D1247957-F40C-4074-9971-72845E2463C1}" type="pres">
      <dgm:prSet presAssocID="{C3E3AFE7-AF0A-4FEA-9172-8D0F711BCEA1}" presName="sibTrans" presStyleCnt="0"/>
      <dgm:spPr/>
    </dgm:pt>
    <dgm:pt modelId="{E90F9632-EF9E-485F-A697-92862515A1B1}" type="pres">
      <dgm:prSet presAssocID="{4DE800A7-5828-4EB6-8575-F4A5EB69986B}" presName="composite" presStyleCnt="0">
        <dgm:presLayoutVars>
          <dgm:chMax val="1"/>
          <dgm:chPref val="1"/>
        </dgm:presLayoutVars>
      </dgm:prSet>
      <dgm:spPr/>
    </dgm:pt>
    <dgm:pt modelId="{0C20BF05-3DFE-4F68-A2D3-1CDAAA1FFEFC}" type="pres">
      <dgm:prSet presAssocID="{4DE800A7-5828-4EB6-8575-F4A5EB69986B}" presName="Accent" presStyleLbl="trAlignAcc1" presStyleIdx="3" presStyleCnt="5">
        <dgm:presLayoutVars>
          <dgm:chMax val="0"/>
          <dgm:chPref val="0"/>
        </dgm:presLayoutVars>
      </dgm:prSet>
      <dgm:spPr>
        <a:solidFill>
          <a:schemeClr val="bg1">
            <a:alpha val="40000"/>
          </a:schemeClr>
        </a:solidFill>
      </dgm:spPr>
    </dgm:pt>
    <dgm:pt modelId="{27DFCC99-256C-4C13-A12A-7F5AE14096EB}" type="pres">
      <dgm:prSet presAssocID="{4DE800A7-5828-4EB6-8575-F4A5EB69986B}" presName="Image" presStyleLbl="alignImgPlace1" presStyleIdx="3" presStyleCnt="5">
        <dgm:presLayoutVars>
          <dgm:chMax val="0"/>
          <dgm:chPref val="0"/>
        </dgm:presLayoutVars>
      </dgm:prSet>
      <dgm:spPr>
        <a:blipFill rotWithShape="1">
          <a:blip xmlns:r="http://schemas.openxmlformats.org/officeDocument/2006/relationships" r:embed="rId4"/>
          <a:stretch>
            <a:fillRect/>
          </a:stretch>
        </a:blipFill>
      </dgm:spPr>
    </dgm:pt>
    <dgm:pt modelId="{6755FC03-3F89-4BD0-8394-450A751FB5BF}" type="pres">
      <dgm:prSet presAssocID="{4DE800A7-5828-4EB6-8575-F4A5EB69986B}" presName="ChildComposite" presStyleCnt="0"/>
      <dgm:spPr/>
    </dgm:pt>
    <dgm:pt modelId="{20519957-89B6-4016-AFC6-AC3DAA0AB106}" type="pres">
      <dgm:prSet presAssocID="{4DE800A7-5828-4EB6-8575-F4A5EB69986B}" presName="Child" presStyleLbl="node1" presStyleIdx="0" presStyleCnt="0">
        <dgm:presLayoutVars>
          <dgm:chMax val="0"/>
          <dgm:chPref val="0"/>
          <dgm:bulletEnabled val="1"/>
        </dgm:presLayoutVars>
      </dgm:prSet>
      <dgm:spPr/>
    </dgm:pt>
    <dgm:pt modelId="{D1E1404F-7595-43B5-A43B-9A1B4124F704}" type="pres">
      <dgm:prSet presAssocID="{4DE800A7-5828-4EB6-8575-F4A5EB69986B}" presName="Parent" presStyleLbl="revTx" presStyleIdx="3" presStyleCnt="5">
        <dgm:presLayoutVars>
          <dgm:chMax val="1"/>
          <dgm:chPref val="0"/>
          <dgm:bulletEnabled val="1"/>
        </dgm:presLayoutVars>
      </dgm:prSet>
      <dgm:spPr/>
      <dgm:t>
        <a:bodyPr/>
        <a:lstStyle/>
        <a:p>
          <a:endParaRPr lang="pl-PL"/>
        </a:p>
      </dgm:t>
    </dgm:pt>
    <dgm:pt modelId="{D181A861-9E87-4B36-921B-ACAB26AE5A65}" type="pres">
      <dgm:prSet presAssocID="{CCF2EA75-4ADB-4BBA-A405-86A03D434816}" presName="sibTrans" presStyleCnt="0"/>
      <dgm:spPr/>
    </dgm:pt>
    <dgm:pt modelId="{0EA7BCD4-67AF-424A-B903-75229558B1E7}" type="pres">
      <dgm:prSet presAssocID="{F3986BE6-B4BD-4039-BC56-25428ED1B9DE}" presName="composite" presStyleCnt="0">
        <dgm:presLayoutVars>
          <dgm:chMax val="1"/>
          <dgm:chPref val="1"/>
        </dgm:presLayoutVars>
      </dgm:prSet>
      <dgm:spPr/>
    </dgm:pt>
    <dgm:pt modelId="{BB0BDF1B-3C0D-454C-B65E-D92D89ABCD92}" type="pres">
      <dgm:prSet presAssocID="{F3986BE6-B4BD-4039-BC56-25428ED1B9DE}" presName="Accent" presStyleLbl="trAlignAcc1" presStyleIdx="4" presStyleCnt="5">
        <dgm:presLayoutVars>
          <dgm:chMax val="0"/>
          <dgm:chPref val="0"/>
        </dgm:presLayoutVars>
      </dgm:prSet>
      <dgm:spPr>
        <a:solidFill>
          <a:schemeClr val="bg1">
            <a:alpha val="40000"/>
          </a:schemeClr>
        </a:solidFill>
      </dgm:spPr>
    </dgm:pt>
    <dgm:pt modelId="{5885AD05-0BFA-4935-AA76-8461896D09A0}" type="pres">
      <dgm:prSet presAssocID="{F3986BE6-B4BD-4039-BC56-25428ED1B9DE}" presName="Image" presStyleLbl="alignImgPlace1" presStyleIdx="4" presStyleCnt="5">
        <dgm:presLayoutVars>
          <dgm:chMax val="0"/>
          <dgm:chPref val="0"/>
        </dgm:presLayoutVars>
      </dgm:prSet>
      <dgm:spPr>
        <a:blipFill rotWithShape="1">
          <a:blip xmlns:r="http://schemas.openxmlformats.org/officeDocument/2006/relationships" r:embed="rId5"/>
          <a:stretch>
            <a:fillRect/>
          </a:stretch>
        </a:blipFill>
      </dgm:spPr>
    </dgm:pt>
    <dgm:pt modelId="{0376C843-0E01-4EA1-92CC-AEAAE6FDF400}" type="pres">
      <dgm:prSet presAssocID="{F3986BE6-B4BD-4039-BC56-25428ED1B9DE}" presName="ChildComposite" presStyleCnt="0"/>
      <dgm:spPr/>
    </dgm:pt>
    <dgm:pt modelId="{EC91B4AA-D712-4097-A71E-7438655F681C}" type="pres">
      <dgm:prSet presAssocID="{F3986BE6-B4BD-4039-BC56-25428ED1B9DE}" presName="Child" presStyleLbl="node1" presStyleIdx="0" presStyleCnt="0">
        <dgm:presLayoutVars>
          <dgm:chMax val="0"/>
          <dgm:chPref val="0"/>
          <dgm:bulletEnabled val="1"/>
        </dgm:presLayoutVars>
      </dgm:prSet>
      <dgm:spPr/>
    </dgm:pt>
    <dgm:pt modelId="{3471C815-C3E8-425C-A936-4D3F3F11EB9B}" type="pres">
      <dgm:prSet presAssocID="{F3986BE6-B4BD-4039-BC56-25428ED1B9DE}" presName="Parent" presStyleLbl="revTx" presStyleIdx="4" presStyleCnt="5">
        <dgm:presLayoutVars>
          <dgm:chMax val="1"/>
          <dgm:chPref val="0"/>
          <dgm:bulletEnabled val="1"/>
        </dgm:presLayoutVars>
      </dgm:prSet>
      <dgm:spPr/>
      <dgm:t>
        <a:bodyPr/>
        <a:lstStyle/>
        <a:p>
          <a:endParaRPr lang="pl-PL"/>
        </a:p>
      </dgm:t>
    </dgm:pt>
  </dgm:ptLst>
  <dgm:cxnLst>
    <dgm:cxn modelId="{E91E16DA-B808-4577-8A74-B98F1381EBB9}" type="presOf" srcId="{F3986BE6-B4BD-4039-BC56-25428ED1B9DE}" destId="{3471C815-C3E8-425C-A936-4D3F3F11EB9B}" srcOrd="0" destOrd="0" presId="urn:microsoft.com/office/officeart/2008/layout/CaptionedPictures"/>
    <dgm:cxn modelId="{063B6B39-E4B0-4189-B005-977F37A00D6F}" srcId="{7AF7EA2A-AD63-4583-B14B-82D019FDF68F}" destId="{21F3E5A9-6D88-4D9F-809E-E1730BC474E4}" srcOrd="2" destOrd="0" parTransId="{259A2CAF-A979-4623-98C5-A9B831EC1228}" sibTransId="{C3E3AFE7-AF0A-4FEA-9172-8D0F711BCEA1}"/>
    <dgm:cxn modelId="{40505B58-7586-402E-A19F-D964FCECAB42}" srcId="{7AF7EA2A-AD63-4583-B14B-82D019FDF68F}" destId="{BA9F7267-AF1C-4270-A457-2AC953F75B04}" srcOrd="1" destOrd="0" parTransId="{7F2C4962-1A06-4F93-A7FA-F861624E07D9}" sibTransId="{CB765951-E90C-477B-8A4C-D084B2ADDAE4}"/>
    <dgm:cxn modelId="{C4859242-B9B9-4629-9C7D-1857F403D1FF}" type="presOf" srcId="{BA9F7267-AF1C-4270-A457-2AC953F75B04}" destId="{7FC901A8-C9DF-493A-81A0-11CC42154795}" srcOrd="0" destOrd="0" presId="urn:microsoft.com/office/officeart/2008/layout/CaptionedPictures"/>
    <dgm:cxn modelId="{269A3682-1443-4890-8502-73928A398357}" srcId="{7AF7EA2A-AD63-4583-B14B-82D019FDF68F}" destId="{4DE800A7-5828-4EB6-8575-F4A5EB69986B}" srcOrd="3" destOrd="0" parTransId="{39E4334B-79CB-45F4-BCB1-4CE494B0FFA9}" sibTransId="{CCF2EA75-4ADB-4BBA-A405-86A03D434816}"/>
    <dgm:cxn modelId="{B8930F6D-9657-4CCE-9A80-0A1251CC7E7B}" type="presOf" srcId="{21F3E5A9-6D88-4D9F-809E-E1730BC474E4}" destId="{0765A8CB-8224-42BB-89F5-8F71AAE40726}" srcOrd="0" destOrd="0" presId="urn:microsoft.com/office/officeart/2008/layout/CaptionedPictures"/>
    <dgm:cxn modelId="{A2F6FF46-01BA-4AE2-BBFA-F8A0AF4ECB4C}" srcId="{7AF7EA2A-AD63-4583-B14B-82D019FDF68F}" destId="{F411D9F9-7996-483F-A244-8BE3B217FD04}" srcOrd="0" destOrd="0" parTransId="{B463DC0D-FCF6-4EDB-AA6E-54566F1B4408}" sibTransId="{4F768656-7804-436E-8A7D-D1925DC634B7}"/>
    <dgm:cxn modelId="{2CBCA079-F160-4B63-8663-1A931A2C6E3D}" srcId="{7AF7EA2A-AD63-4583-B14B-82D019FDF68F}" destId="{F3986BE6-B4BD-4039-BC56-25428ED1B9DE}" srcOrd="4" destOrd="0" parTransId="{D57D5D95-85AA-4585-B4F7-2213C4DDEC99}" sibTransId="{8C1DC6E1-1404-44E3-B565-D23F1FAAD139}"/>
    <dgm:cxn modelId="{E73A5614-FBC9-497E-B114-4DA82908FE71}" type="presOf" srcId="{7AF7EA2A-AD63-4583-B14B-82D019FDF68F}" destId="{8CCFDE55-8B98-4916-98D8-A934EC635A2F}" srcOrd="0" destOrd="0" presId="urn:microsoft.com/office/officeart/2008/layout/CaptionedPictures"/>
    <dgm:cxn modelId="{62AF2079-5621-4199-8E9E-B445A4B8FFDE}" type="presOf" srcId="{4DE800A7-5828-4EB6-8575-F4A5EB69986B}" destId="{D1E1404F-7595-43B5-A43B-9A1B4124F704}" srcOrd="0" destOrd="0" presId="urn:microsoft.com/office/officeart/2008/layout/CaptionedPictures"/>
    <dgm:cxn modelId="{834C418B-5E5A-48F6-BD32-717FB5560DAF}" type="presOf" srcId="{F411D9F9-7996-483F-A244-8BE3B217FD04}" destId="{448E3393-2BD0-4151-937A-504ED4D6D530}" srcOrd="0" destOrd="0" presId="urn:microsoft.com/office/officeart/2008/layout/CaptionedPictures"/>
    <dgm:cxn modelId="{EF9C42E1-85F4-447A-AB6A-F4E215FAD50D}" type="presParOf" srcId="{8CCFDE55-8B98-4916-98D8-A934EC635A2F}" destId="{769C6E31-205F-41A1-87C4-78A0CDD4EAB4}" srcOrd="0" destOrd="0" presId="urn:microsoft.com/office/officeart/2008/layout/CaptionedPictures"/>
    <dgm:cxn modelId="{605DBB46-734F-4416-89E0-A2142287190B}" type="presParOf" srcId="{769C6E31-205F-41A1-87C4-78A0CDD4EAB4}" destId="{92500839-9453-483D-9F83-E592E6684DDF}" srcOrd="0" destOrd="0" presId="urn:microsoft.com/office/officeart/2008/layout/CaptionedPictures"/>
    <dgm:cxn modelId="{5EECC94D-6719-4C20-9279-30E3E5EB9C81}" type="presParOf" srcId="{769C6E31-205F-41A1-87C4-78A0CDD4EAB4}" destId="{85D0898C-5FE7-4274-A37F-95D189747F89}" srcOrd="1" destOrd="0" presId="urn:microsoft.com/office/officeart/2008/layout/CaptionedPictures"/>
    <dgm:cxn modelId="{94832E7D-2283-4E0C-B25A-B42BD9C138CF}" type="presParOf" srcId="{769C6E31-205F-41A1-87C4-78A0CDD4EAB4}" destId="{0B600F3C-1E5C-4270-ACF2-51F8E2DFA034}" srcOrd="2" destOrd="0" presId="urn:microsoft.com/office/officeart/2008/layout/CaptionedPictures"/>
    <dgm:cxn modelId="{B1AF8E18-13BC-4E0F-BD90-09AC55756D42}" type="presParOf" srcId="{0B600F3C-1E5C-4270-ACF2-51F8E2DFA034}" destId="{EA9EE8FA-7301-4E1D-B18F-A73DAC0D3EC0}" srcOrd="0" destOrd="0" presId="urn:microsoft.com/office/officeart/2008/layout/CaptionedPictures"/>
    <dgm:cxn modelId="{8E77BF64-93A9-434C-B5FE-235251A643A2}" type="presParOf" srcId="{0B600F3C-1E5C-4270-ACF2-51F8E2DFA034}" destId="{448E3393-2BD0-4151-937A-504ED4D6D530}" srcOrd="1" destOrd="0" presId="urn:microsoft.com/office/officeart/2008/layout/CaptionedPictures"/>
    <dgm:cxn modelId="{A186AEF3-DBF9-4553-BEE1-01F302639F05}" type="presParOf" srcId="{8CCFDE55-8B98-4916-98D8-A934EC635A2F}" destId="{C375A6B3-2753-42FB-9EF9-1A53186079E0}" srcOrd="1" destOrd="0" presId="urn:microsoft.com/office/officeart/2008/layout/CaptionedPictures"/>
    <dgm:cxn modelId="{C6B4595E-40A4-4DBC-8364-90780E40C447}" type="presParOf" srcId="{8CCFDE55-8B98-4916-98D8-A934EC635A2F}" destId="{D993D292-199E-4ECD-B810-B0A692B651F8}" srcOrd="2" destOrd="0" presId="urn:microsoft.com/office/officeart/2008/layout/CaptionedPictures"/>
    <dgm:cxn modelId="{B2974E5A-AA8C-4061-B6C7-31B6D803BCFB}" type="presParOf" srcId="{D993D292-199E-4ECD-B810-B0A692B651F8}" destId="{193D6A72-84FE-47AD-87A4-8448120B824E}" srcOrd="0" destOrd="0" presId="urn:microsoft.com/office/officeart/2008/layout/CaptionedPictures"/>
    <dgm:cxn modelId="{6D2CC39B-EF3D-4831-BE8C-1A220FD2F206}" type="presParOf" srcId="{D993D292-199E-4ECD-B810-B0A692B651F8}" destId="{95C341DF-4FC3-4589-BDF0-760130F288DC}" srcOrd="1" destOrd="0" presId="urn:microsoft.com/office/officeart/2008/layout/CaptionedPictures"/>
    <dgm:cxn modelId="{8FFFA22B-1C2C-4AB9-81CB-CC2F378549D5}" type="presParOf" srcId="{D993D292-199E-4ECD-B810-B0A692B651F8}" destId="{CCFAF72C-B70A-4285-8227-681412892B36}" srcOrd="2" destOrd="0" presId="urn:microsoft.com/office/officeart/2008/layout/CaptionedPictures"/>
    <dgm:cxn modelId="{ACA0A63D-7CC2-4B46-A2AB-A9419AF85075}" type="presParOf" srcId="{CCFAF72C-B70A-4285-8227-681412892B36}" destId="{1D65B003-4AFF-4502-A999-14D48AC46EB7}" srcOrd="0" destOrd="0" presId="urn:microsoft.com/office/officeart/2008/layout/CaptionedPictures"/>
    <dgm:cxn modelId="{0CF3B4F0-BA0E-4334-A9A4-506BD674311F}" type="presParOf" srcId="{CCFAF72C-B70A-4285-8227-681412892B36}" destId="{7FC901A8-C9DF-493A-81A0-11CC42154795}" srcOrd="1" destOrd="0" presId="urn:microsoft.com/office/officeart/2008/layout/CaptionedPictures"/>
    <dgm:cxn modelId="{5AE61DC9-FC39-4A0F-ADCE-6D5A52C8EDAC}" type="presParOf" srcId="{8CCFDE55-8B98-4916-98D8-A934EC635A2F}" destId="{F869DD46-9528-4E8C-8AF1-05DB2EE3DF94}" srcOrd="3" destOrd="0" presId="urn:microsoft.com/office/officeart/2008/layout/CaptionedPictures"/>
    <dgm:cxn modelId="{92D58DBE-80F0-4472-B40E-5124ECB0AAB5}" type="presParOf" srcId="{8CCFDE55-8B98-4916-98D8-A934EC635A2F}" destId="{2857C709-F2C5-461C-8823-AB54540FA07C}" srcOrd="4" destOrd="0" presId="urn:microsoft.com/office/officeart/2008/layout/CaptionedPictures"/>
    <dgm:cxn modelId="{023561B6-DC71-4D4A-8D81-375B947F0380}" type="presParOf" srcId="{2857C709-F2C5-461C-8823-AB54540FA07C}" destId="{302665F7-C142-4E8F-9E02-246BA87F4315}" srcOrd="0" destOrd="0" presId="urn:microsoft.com/office/officeart/2008/layout/CaptionedPictures"/>
    <dgm:cxn modelId="{299EE5EF-DFA7-43B5-8576-5A72A8A87601}" type="presParOf" srcId="{2857C709-F2C5-461C-8823-AB54540FA07C}" destId="{6D696DBB-743B-43C5-BC0C-1A3977111110}" srcOrd="1" destOrd="0" presId="urn:microsoft.com/office/officeart/2008/layout/CaptionedPictures"/>
    <dgm:cxn modelId="{9EE13C9F-46BF-4AF1-8D10-4B1ED996A484}" type="presParOf" srcId="{2857C709-F2C5-461C-8823-AB54540FA07C}" destId="{198C04A2-A69C-40FB-8178-4E1A8155B74F}" srcOrd="2" destOrd="0" presId="urn:microsoft.com/office/officeart/2008/layout/CaptionedPictures"/>
    <dgm:cxn modelId="{E5C79EB2-A1BB-457A-A927-DBCEAAF2F3AA}" type="presParOf" srcId="{198C04A2-A69C-40FB-8178-4E1A8155B74F}" destId="{2BBD2EB5-34C9-4E07-AA3B-562DAC417131}" srcOrd="0" destOrd="0" presId="urn:microsoft.com/office/officeart/2008/layout/CaptionedPictures"/>
    <dgm:cxn modelId="{98FA65FD-8915-4BC0-A989-EA00C962D0EB}" type="presParOf" srcId="{198C04A2-A69C-40FB-8178-4E1A8155B74F}" destId="{0765A8CB-8224-42BB-89F5-8F71AAE40726}" srcOrd="1" destOrd="0" presId="urn:microsoft.com/office/officeart/2008/layout/CaptionedPictures"/>
    <dgm:cxn modelId="{38B141D5-1CDC-4A90-A899-46F3F2B144C5}" type="presParOf" srcId="{8CCFDE55-8B98-4916-98D8-A934EC635A2F}" destId="{D1247957-F40C-4074-9971-72845E2463C1}" srcOrd="5" destOrd="0" presId="urn:microsoft.com/office/officeart/2008/layout/CaptionedPictures"/>
    <dgm:cxn modelId="{F47E959A-ACEE-4291-BAD6-F2FBDF0B9326}" type="presParOf" srcId="{8CCFDE55-8B98-4916-98D8-A934EC635A2F}" destId="{E90F9632-EF9E-485F-A697-92862515A1B1}" srcOrd="6" destOrd="0" presId="urn:microsoft.com/office/officeart/2008/layout/CaptionedPictures"/>
    <dgm:cxn modelId="{0961F3F2-FF05-4470-A1DB-635F5F603CC8}" type="presParOf" srcId="{E90F9632-EF9E-485F-A697-92862515A1B1}" destId="{0C20BF05-3DFE-4F68-A2D3-1CDAAA1FFEFC}" srcOrd="0" destOrd="0" presId="urn:microsoft.com/office/officeart/2008/layout/CaptionedPictures"/>
    <dgm:cxn modelId="{477FF18D-0CAD-4D2E-920D-6EF350E68B5B}" type="presParOf" srcId="{E90F9632-EF9E-485F-A697-92862515A1B1}" destId="{27DFCC99-256C-4C13-A12A-7F5AE14096EB}" srcOrd="1" destOrd="0" presId="urn:microsoft.com/office/officeart/2008/layout/CaptionedPictures"/>
    <dgm:cxn modelId="{730B11A3-D8B4-4484-9F8B-A77398F689A4}" type="presParOf" srcId="{E90F9632-EF9E-485F-A697-92862515A1B1}" destId="{6755FC03-3F89-4BD0-8394-450A751FB5BF}" srcOrd="2" destOrd="0" presId="urn:microsoft.com/office/officeart/2008/layout/CaptionedPictures"/>
    <dgm:cxn modelId="{2C59E908-CD00-4E64-B40D-06E1CC14BE2B}" type="presParOf" srcId="{6755FC03-3F89-4BD0-8394-450A751FB5BF}" destId="{20519957-89B6-4016-AFC6-AC3DAA0AB106}" srcOrd="0" destOrd="0" presId="urn:microsoft.com/office/officeart/2008/layout/CaptionedPictures"/>
    <dgm:cxn modelId="{AA2759AA-59B7-49A2-8305-8A8EBE18D3DE}" type="presParOf" srcId="{6755FC03-3F89-4BD0-8394-450A751FB5BF}" destId="{D1E1404F-7595-43B5-A43B-9A1B4124F704}" srcOrd="1" destOrd="0" presId="urn:microsoft.com/office/officeart/2008/layout/CaptionedPictures"/>
    <dgm:cxn modelId="{1980CA61-222C-4DAB-8A11-5106E180B1E0}" type="presParOf" srcId="{8CCFDE55-8B98-4916-98D8-A934EC635A2F}" destId="{D181A861-9E87-4B36-921B-ACAB26AE5A65}" srcOrd="7" destOrd="0" presId="urn:microsoft.com/office/officeart/2008/layout/CaptionedPictures"/>
    <dgm:cxn modelId="{E63A4687-218A-474C-A831-ADDC0F71CD76}" type="presParOf" srcId="{8CCFDE55-8B98-4916-98D8-A934EC635A2F}" destId="{0EA7BCD4-67AF-424A-B903-75229558B1E7}" srcOrd="8" destOrd="0" presId="urn:microsoft.com/office/officeart/2008/layout/CaptionedPictures"/>
    <dgm:cxn modelId="{B1A949D8-5787-4DAF-A8EE-97C09C57BF99}" type="presParOf" srcId="{0EA7BCD4-67AF-424A-B903-75229558B1E7}" destId="{BB0BDF1B-3C0D-454C-B65E-D92D89ABCD92}" srcOrd="0" destOrd="0" presId="urn:microsoft.com/office/officeart/2008/layout/CaptionedPictures"/>
    <dgm:cxn modelId="{5B795F73-FFA8-4256-9B3C-B3354863BD0B}" type="presParOf" srcId="{0EA7BCD4-67AF-424A-B903-75229558B1E7}" destId="{5885AD05-0BFA-4935-AA76-8461896D09A0}" srcOrd="1" destOrd="0" presId="urn:microsoft.com/office/officeart/2008/layout/CaptionedPictures"/>
    <dgm:cxn modelId="{4438D0C9-9622-4643-83AD-D9DF58C00F19}" type="presParOf" srcId="{0EA7BCD4-67AF-424A-B903-75229558B1E7}" destId="{0376C843-0E01-4EA1-92CC-AEAAE6FDF400}" srcOrd="2" destOrd="0" presId="urn:microsoft.com/office/officeart/2008/layout/CaptionedPictures"/>
    <dgm:cxn modelId="{9545E559-ED1A-4AAD-98F8-18C65FF3F222}" type="presParOf" srcId="{0376C843-0E01-4EA1-92CC-AEAAE6FDF400}" destId="{EC91B4AA-D712-4097-A71E-7438655F681C}" srcOrd="0" destOrd="0" presId="urn:microsoft.com/office/officeart/2008/layout/CaptionedPictures"/>
    <dgm:cxn modelId="{B2E84C6F-AAEB-4479-9B15-59E40CF49230}" type="presParOf" srcId="{0376C843-0E01-4EA1-92CC-AEAAE6FDF400}" destId="{3471C815-C3E8-425C-A936-4D3F3F11EB9B}"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FDBC1-966B-0845-9268-51962650F31A}">
      <dsp:nvSpPr>
        <dsp:cNvPr id="0" name=""/>
        <dsp:cNvSpPr/>
      </dsp:nvSpPr>
      <dsp:spPr>
        <a:xfrm>
          <a:off x="3979" y="241461"/>
          <a:ext cx="2154733" cy="1292839"/>
        </a:xfrm>
        <a:prstGeom prst="rect">
          <a:avLst/>
        </a:prstGeom>
        <a:solidFill>
          <a:schemeClr val="bg1">
            <a:alpha val="90000"/>
          </a:schemeClr>
        </a:solidFill>
        <a:ln w="28575" cap="flat" cmpd="sng" algn="ctr">
          <a:solidFill>
            <a:srgbClr val="004AAD"/>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l-PL" sz="1900" kern="1200" dirty="0">
              <a:solidFill>
                <a:sysClr val="windowText" lastClr="000000"/>
              </a:solidFill>
            </a:rPr>
            <a:t>Technologie wodorowe</a:t>
          </a:r>
        </a:p>
      </dsp:txBody>
      <dsp:txXfrm>
        <a:off x="3979" y="241461"/>
        <a:ext cx="2154733" cy="1292839"/>
      </dsp:txXfrm>
    </dsp:sp>
    <dsp:sp modelId="{0E3B492D-2EE5-1A4E-A2C3-C68120EE993B}">
      <dsp:nvSpPr>
        <dsp:cNvPr id="0" name=""/>
        <dsp:cNvSpPr/>
      </dsp:nvSpPr>
      <dsp:spPr>
        <a:xfrm>
          <a:off x="2374186" y="241461"/>
          <a:ext cx="2154733" cy="1292839"/>
        </a:xfrm>
        <a:prstGeom prst="rect">
          <a:avLst/>
        </a:prstGeom>
        <a:solidFill>
          <a:schemeClr val="bg1">
            <a:alpha val="90000"/>
          </a:schemeClr>
        </a:solidFill>
        <a:ln w="28575" cap="flat" cmpd="sng" algn="ctr">
          <a:solidFill>
            <a:srgbClr val="004AAD"/>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l-PL" sz="1900" kern="1200" dirty="0">
              <a:solidFill>
                <a:sysClr val="windowText" lastClr="000000"/>
              </a:solidFill>
            </a:rPr>
            <a:t>Innowacyjne projekty energetyczne</a:t>
          </a:r>
        </a:p>
      </dsp:txBody>
      <dsp:txXfrm>
        <a:off x="2374186" y="241461"/>
        <a:ext cx="2154733" cy="1292839"/>
      </dsp:txXfrm>
    </dsp:sp>
    <dsp:sp modelId="{C43D49DA-EE7A-8441-B083-D052CF543769}">
      <dsp:nvSpPr>
        <dsp:cNvPr id="0" name=""/>
        <dsp:cNvSpPr/>
      </dsp:nvSpPr>
      <dsp:spPr>
        <a:xfrm>
          <a:off x="4744392" y="241461"/>
          <a:ext cx="2154733" cy="1292839"/>
        </a:xfrm>
        <a:prstGeom prst="rect">
          <a:avLst/>
        </a:prstGeom>
        <a:solidFill>
          <a:schemeClr val="bg1">
            <a:alpha val="90000"/>
          </a:schemeClr>
        </a:solidFill>
        <a:ln w="28575" cap="flat" cmpd="sng" algn="ctr">
          <a:solidFill>
            <a:srgbClr val="004AAD"/>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l-PL" sz="1900" kern="1200" dirty="0">
              <a:solidFill>
                <a:sysClr val="windowText" lastClr="000000"/>
              </a:solidFill>
            </a:rPr>
            <a:t>Klastry Energii</a:t>
          </a:r>
        </a:p>
      </dsp:txBody>
      <dsp:txXfrm>
        <a:off x="4744392" y="241461"/>
        <a:ext cx="2154733" cy="1292839"/>
      </dsp:txXfrm>
    </dsp:sp>
    <dsp:sp modelId="{D16D61EC-34C8-FD4B-9391-61198B828D53}">
      <dsp:nvSpPr>
        <dsp:cNvPr id="0" name=""/>
        <dsp:cNvSpPr/>
      </dsp:nvSpPr>
      <dsp:spPr>
        <a:xfrm>
          <a:off x="7114599" y="241461"/>
          <a:ext cx="2154733" cy="1292839"/>
        </a:xfrm>
        <a:prstGeom prst="rect">
          <a:avLst/>
        </a:prstGeom>
        <a:solidFill>
          <a:schemeClr val="bg1">
            <a:alpha val="90000"/>
          </a:schemeClr>
        </a:solidFill>
        <a:ln w="28575" cap="flat" cmpd="sng" algn="ctr">
          <a:solidFill>
            <a:srgbClr val="004AAD"/>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l-PL" sz="1900" kern="1200">
              <a:solidFill>
                <a:sysClr val="windowText" lastClr="000000"/>
              </a:solidFill>
            </a:rPr>
            <a:t>Projekty parasolowe OZE</a:t>
          </a:r>
          <a:endParaRPr lang="pl-PL" sz="1900" kern="1200" dirty="0">
            <a:solidFill>
              <a:sysClr val="windowText" lastClr="000000"/>
            </a:solidFill>
          </a:endParaRPr>
        </a:p>
      </dsp:txBody>
      <dsp:txXfrm>
        <a:off x="7114599" y="241461"/>
        <a:ext cx="2154733" cy="1292839"/>
      </dsp:txXfrm>
    </dsp:sp>
    <dsp:sp modelId="{96BF9695-B076-234B-936F-6058084E7FF6}">
      <dsp:nvSpPr>
        <dsp:cNvPr id="0" name=""/>
        <dsp:cNvSpPr/>
      </dsp:nvSpPr>
      <dsp:spPr>
        <a:xfrm>
          <a:off x="9484806" y="241461"/>
          <a:ext cx="2154733" cy="1292839"/>
        </a:xfrm>
        <a:prstGeom prst="rect">
          <a:avLst/>
        </a:prstGeom>
        <a:solidFill>
          <a:schemeClr val="bg1">
            <a:alpha val="90000"/>
          </a:schemeClr>
        </a:solidFill>
        <a:ln w="28575" cap="flat" cmpd="sng" algn="ctr">
          <a:solidFill>
            <a:srgbClr val="004AAD"/>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l-PL" sz="1900" kern="1200">
              <a:solidFill>
                <a:sysClr val="windowText" lastClr="000000"/>
              </a:solidFill>
            </a:rPr>
            <a:t>Termomodernizacja</a:t>
          </a:r>
          <a:endParaRPr lang="pl-PL" sz="1900" kern="1200" dirty="0">
            <a:solidFill>
              <a:sysClr val="windowText" lastClr="000000"/>
            </a:solidFill>
          </a:endParaRPr>
        </a:p>
      </dsp:txBody>
      <dsp:txXfrm>
        <a:off x="9484806" y="241461"/>
        <a:ext cx="2154733" cy="1292839"/>
      </dsp:txXfrm>
    </dsp:sp>
    <dsp:sp modelId="{D8C233F9-14BD-4F4F-90AF-819E095C2D44}">
      <dsp:nvSpPr>
        <dsp:cNvPr id="0" name=""/>
        <dsp:cNvSpPr/>
      </dsp:nvSpPr>
      <dsp:spPr>
        <a:xfrm>
          <a:off x="3979" y="1749775"/>
          <a:ext cx="2154733" cy="1292839"/>
        </a:xfrm>
        <a:prstGeom prst="rect">
          <a:avLst/>
        </a:prstGeom>
        <a:solidFill>
          <a:schemeClr val="bg1">
            <a:alpha val="90000"/>
          </a:schemeClr>
        </a:solidFill>
        <a:ln w="28575" cap="flat" cmpd="sng" algn="ctr">
          <a:solidFill>
            <a:srgbClr val="004AAD"/>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l-PL" sz="1900" kern="1200">
              <a:solidFill>
                <a:sysClr val="windowText" lastClr="000000"/>
              </a:solidFill>
            </a:rPr>
            <a:t>Ujęcia i uzdatnianie wody</a:t>
          </a:r>
          <a:endParaRPr lang="pl-PL" sz="1900" kern="1200" dirty="0">
            <a:solidFill>
              <a:sysClr val="windowText" lastClr="000000"/>
            </a:solidFill>
          </a:endParaRPr>
        </a:p>
      </dsp:txBody>
      <dsp:txXfrm>
        <a:off x="3979" y="1749775"/>
        <a:ext cx="2154733" cy="1292839"/>
      </dsp:txXfrm>
    </dsp:sp>
    <dsp:sp modelId="{AC67203E-E4E3-3E4B-B326-B5EB7739486C}">
      <dsp:nvSpPr>
        <dsp:cNvPr id="0" name=""/>
        <dsp:cNvSpPr/>
      </dsp:nvSpPr>
      <dsp:spPr>
        <a:xfrm>
          <a:off x="2374186" y="1749775"/>
          <a:ext cx="2154733" cy="1292839"/>
        </a:xfrm>
        <a:prstGeom prst="rect">
          <a:avLst/>
        </a:prstGeom>
        <a:solidFill>
          <a:schemeClr val="bg1">
            <a:alpha val="90000"/>
          </a:schemeClr>
        </a:solidFill>
        <a:ln w="28575" cap="flat" cmpd="sng" algn="ctr">
          <a:solidFill>
            <a:srgbClr val="004AAD"/>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l-PL" sz="1900" kern="1200">
              <a:solidFill>
                <a:sysClr val="windowText" lastClr="000000"/>
              </a:solidFill>
            </a:rPr>
            <a:t>Gospodarka wodno-ściekowa</a:t>
          </a:r>
          <a:endParaRPr lang="pl-PL" sz="1900" kern="1200" dirty="0">
            <a:solidFill>
              <a:sysClr val="windowText" lastClr="000000"/>
            </a:solidFill>
          </a:endParaRPr>
        </a:p>
      </dsp:txBody>
      <dsp:txXfrm>
        <a:off x="2374186" y="1749775"/>
        <a:ext cx="2154733" cy="1292839"/>
      </dsp:txXfrm>
    </dsp:sp>
    <dsp:sp modelId="{02BBC83C-9E59-6D4F-BAFE-1ADBB9C740E8}">
      <dsp:nvSpPr>
        <dsp:cNvPr id="0" name=""/>
        <dsp:cNvSpPr/>
      </dsp:nvSpPr>
      <dsp:spPr>
        <a:xfrm>
          <a:off x="4744392" y="1749775"/>
          <a:ext cx="2154733" cy="1292839"/>
        </a:xfrm>
        <a:prstGeom prst="rect">
          <a:avLst/>
        </a:prstGeom>
        <a:solidFill>
          <a:schemeClr val="bg1">
            <a:alpha val="90000"/>
          </a:schemeClr>
        </a:solidFill>
        <a:ln w="28575" cap="flat" cmpd="sng" algn="ctr">
          <a:solidFill>
            <a:srgbClr val="004AAD"/>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l-PL" sz="1900" kern="1200">
              <a:solidFill>
                <a:sysClr val="windowText" lastClr="000000"/>
              </a:solidFill>
            </a:rPr>
            <a:t>Retencja i bezpieczeństwo wodne</a:t>
          </a:r>
          <a:endParaRPr lang="pl-PL" sz="1900" kern="1200" dirty="0">
            <a:solidFill>
              <a:sysClr val="windowText" lastClr="000000"/>
            </a:solidFill>
          </a:endParaRPr>
        </a:p>
      </dsp:txBody>
      <dsp:txXfrm>
        <a:off x="4744392" y="1749775"/>
        <a:ext cx="2154733" cy="1292839"/>
      </dsp:txXfrm>
    </dsp:sp>
    <dsp:sp modelId="{D00F201E-879E-ED4B-91E9-8335CB4B017A}">
      <dsp:nvSpPr>
        <dsp:cNvPr id="0" name=""/>
        <dsp:cNvSpPr/>
      </dsp:nvSpPr>
      <dsp:spPr>
        <a:xfrm>
          <a:off x="7114599" y="1749775"/>
          <a:ext cx="2154733" cy="1292839"/>
        </a:xfrm>
        <a:prstGeom prst="rect">
          <a:avLst/>
        </a:prstGeom>
        <a:solidFill>
          <a:schemeClr val="bg1">
            <a:alpha val="90000"/>
          </a:schemeClr>
        </a:solidFill>
        <a:ln w="28575" cap="flat" cmpd="sng" algn="ctr">
          <a:solidFill>
            <a:srgbClr val="004AAD"/>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l-PL" sz="1900" kern="1200">
              <a:solidFill>
                <a:sysClr val="windowText" lastClr="000000"/>
              </a:solidFill>
            </a:rPr>
            <a:t>Odpady</a:t>
          </a:r>
          <a:endParaRPr lang="pl-PL" sz="1900" kern="1200" dirty="0">
            <a:ln w="0"/>
            <a:solidFill>
              <a:sysClr val="windowText" lastClr="000000"/>
            </a:solidFill>
            <a:effectLst>
              <a:outerShdw blurRad="38100" dist="25400" dir="5400000" algn="ctr" rotWithShape="0">
                <a:srgbClr val="6E747A">
                  <a:alpha val="43000"/>
                </a:srgbClr>
              </a:outerShdw>
            </a:effectLst>
          </a:endParaRPr>
        </a:p>
      </dsp:txBody>
      <dsp:txXfrm>
        <a:off x="7114599" y="1749775"/>
        <a:ext cx="2154733" cy="1292839"/>
      </dsp:txXfrm>
    </dsp:sp>
    <dsp:sp modelId="{8D9DF125-AAD1-F041-B8B7-2E433C018592}">
      <dsp:nvSpPr>
        <dsp:cNvPr id="0" name=""/>
        <dsp:cNvSpPr/>
      </dsp:nvSpPr>
      <dsp:spPr>
        <a:xfrm>
          <a:off x="9484806" y="1749775"/>
          <a:ext cx="2154733" cy="1292839"/>
        </a:xfrm>
        <a:prstGeom prst="rect">
          <a:avLst/>
        </a:prstGeom>
        <a:solidFill>
          <a:schemeClr val="bg1">
            <a:alpha val="90000"/>
          </a:schemeClr>
        </a:solidFill>
        <a:ln w="28575" cap="flat" cmpd="sng" algn="ctr">
          <a:solidFill>
            <a:srgbClr val="004AAD"/>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l-PL" sz="1900" kern="1200">
              <a:solidFill>
                <a:sysClr val="windowText" lastClr="000000"/>
              </a:solidFill>
            </a:rPr>
            <a:t>Tabor zeroemisyjny</a:t>
          </a:r>
          <a:endParaRPr lang="pl-PL" sz="1900" kern="1200" dirty="0">
            <a:ln w="0"/>
            <a:solidFill>
              <a:sysClr val="windowText" lastClr="000000"/>
            </a:solidFill>
            <a:effectLst>
              <a:outerShdw blurRad="38100" dist="25400" dir="5400000" algn="ctr" rotWithShape="0">
                <a:srgbClr val="6E747A">
                  <a:alpha val="43000"/>
                </a:srgbClr>
              </a:outerShdw>
            </a:effectLst>
          </a:endParaRPr>
        </a:p>
      </dsp:txBody>
      <dsp:txXfrm>
        <a:off x="9484806" y="1749775"/>
        <a:ext cx="2154733" cy="1292839"/>
      </dsp:txXfrm>
    </dsp:sp>
    <dsp:sp modelId="{82C83C88-D959-C548-BC88-0A1FEA50F374}">
      <dsp:nvSpPr>
        <dsp:cNvPr id="0" name=""/>
        <dsp:cNvSpPr/>
      </dsp:nvSpPr>
      <dsp:spPr>
        <a:xfrm>
          <a:off x="2374186" y="3258088"/>
          <a:ext cx="2154733" cy="1292839"/>
        </a:xfrm>
        <a:prstGeom prst="rect">
          <a:avLst/>
        </a:prstGeom>
        <a:solidFill>
          <a:schemeClr val="bg1">
            <a:alpha val="90000"/>
          </a:schemeClr>
        </a:solidFill>
        <a:ln w="28575" cap="flat" cmpd="sng" algn="ctr">
          <a:solidFill>
            <a:srgbClr val="004AAD"/>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l-PL" sz="1900" kern="1200">
              <a:solidFill>
                <a:sysClr val="windowText" lastClr="000000"/>
              </a:solidFill>
            </a:rPr>
            <a:t>Drogi rowerowe/pieszo-rowerowe</a:t>
          </a:r>
          <a:endParaRPr lang="pl-PL" sz="1900" kern="1200" dirty="0">
            <a:solidFill>
              <a:sysClr val="windowText" lastClr="000000"/>
            </a:solidFill>
          </a:endParaRPr>
        </a:p>
      </dsp:txBody>
      <dsp:txXfrm>
        <a:off x="2374186" y="3258088"/>
        <a:ext cx="2154733" cy="1292839"/>
      </dsp:txXfrm>
    </dsp:sp>
    <dsp:sp modelId="{EE0A4220-A988-8C47-AAE7-76B3AB4D8A28}">
      <dsp:nvSpPr>
        <dsp:cNvPr id="0" name=""/>
        <dsp:cNvSpPr/>
      </dsp:nvSpPr>
      <dsp:spPr>
        <a:xfrm>
          <a:off x="4744392" y="3258088"/>
          <a:ext cx="2154733" cy="1292839"/>
        </a:xfrm>
        <a:prstGeom prst="rect">
          <a:avLst/>
        </a:prstGeom>
        <a:solidFill>
          <a:schemeClr val="bg1">
            <a:alpha val="90000"/>
          </a:schemeClr>
        </a:solidFill>
        <a:ln w="28575" cap="flat" cmpd="sng" algn="ctr">
          <a:solidFill>
            <a:srgbClr val="004AAD"/>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l-PL" sz="1900" kern="1200">
              <a:solidFill>
                <a:sysClr val="windowText" lastClr="000000"/>
              </a:solidFill>
            </a:rPr>
            <a:t>Infrastruktura sprzyjająca niskiej emisji w miastach</a:t>
          </a:r>
          <a:endParaRPr lang="pl-PL" sz="1900" kern="1200" dirty="0">
            <a:solidFill>
              <a:sysClr val="windowText" lastClr="000000"/>
            </a:solidFill>
          </a:endParaRPr>
        </a:p>
      </dsp:txBody>
      <dsp:txXfrm>
        <a:off x="4744392" y="3258088"/>
        <a:ext cx="2154733" cy="1292839"/>
      </dsp:txXfrm>
    </dsp:sp>
    <dsp:sp modelId="{01D44A2C-1024-304A-AAE5-CDA0207DEE4E}">
      <dsp:nvSpPr>
        <dsp:cNvPr id="0" name=""/>
        <dsp:cNvSpPr/>
      </dsp:nvSpPr>
      <dsp:spPr>
        <a:xfrm>
          <a:off x="7114599" y="3258088"/>
          <a:ext cx="2154733" cy="1292839"/>
        </a:xfrm>
        <a:prstGeom prst="rect">
          <a:avLst/>
        </a:prstGeom>
        <a:solidFill>
          <a:schemeClr val="bg1">
            <a:alpha val="90000"/>
          </a:schemeClr>
        </a:solidFill>
        <a:ln w="28575" cap="flat" cmpd="sng" algn="ctr">
          <a:solidFill>
            <a:srgbClr val="004AAD"/>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l-PL" sz="1900" kern="1200" dirty="0">
              <a:solidFill>
                <a:sysClr val="windowText" lastClr="000000"/>
              </a:solidFill>
            </a:rPr>
            <a:t>Linie tramwajowe</a:t>
          </a:r>
        </a:p>
      </dsp:txBody>
      <dsp:txXfrm>
        <a:off x="7114599" y="3258088"/>
        <a:ext cx="2154733" cy="12928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35D97-6D50-4E4F-BA62-49D8FD2F6B13}">
      <dsp:nvSpPr>
        <dsp:cNvPr id="0" name=""/>
        <dsp:cNvSpPr/>
      </dsp:nvSpPr>
      <dsp:spPr>
        <a:xfrm>
          <a:off x="0" y="1360060"/>
          <a:ext cx="11137237" cy="181341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96DA56-48DC-446B-BC76-795F0FDF92B1}">
      <dsp:nvSpPr>
        <dsp:cNvPr id="0" name=""/>
        <dsp:cNvSpPr/>
      </dsp:nvSpPr>
      <dsp:spPr>
        <a:xfrm>
          <a:off x="2814" y="0"/>
          <a:ext cx="1065732" cy="1813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1">
          <a:noAutofit/>
        </a:bodyPr>
        <a:lstStyle/>
        <a:p>
          <a:pPr lvl="0" algn="l" defTabSz="1155700">
            <a:lnSpc>
              <a:spcPct val="90000"/>
            </a:lnSpc>
            <a:spcBef>
              <a:spcPct val="0"/>
            </a:spcBef>
            <a:spcAft>
              <a:spcPct val="35000"/>
            </a:spcAft>
          </a:pPr>
          <a:endParaRPr lang="pl-PL" sz="2600" kern="1200" dirty="0"/>
        </a:p>
        <a:p>
          <a:pPr marL="228600" lvl="1" indent="-228600" algn="l" defTabSz="889000">
            <a:lnSpc>
              <a:spcPct val="90000"/>
            </a:lnSpc>
            <a:spcBef>
              <a:spcPct val="0"/>
            </a:spcBef>
            <a:spcAft>
              <a:spcPct val="15000"/>
            </a:spcAft>
            <a:buChar char="••"/>
          </a:pPr>
          <a:endParaRPr lang="pl-PL" sz="2000" kern="1200" dirty="0"/>
        </a:p>
        <a:p>
          <a:pPr marL="228600" lvl="1" indent="-228600" algn="l" defTabSz="889000">
            <a:lnSpc>
              <a:spcPct val="90000"/>
            </a:lnSpc>
            <a:spcBef>
              <a:spcPct val="0"/>
            </a:spcBef>
            <a:spcAft>
              <a:spcPct val="15000"/>
            </a:spcAft>
            <a:buChar char="••"/>
          </a:pPr>
          <a:endParaRPr lang="pl-PL" sz="2000" kern="1200" dirty="0"/>
        </a:p>
        <a:p>
          <a:pPr marL="228600" lvl="1" indent="-228600" algn="l" defTabSz="889000">
            <a:lnSpc>
              <a:spcPct val="90000"/>
            </a:lnSpc>
            <a:spcBef>
              <a:spcPct val="0"/>
            </a:spcBef>
            <a:spcAft>
              <a:spcPct val="15000"/>
            </a:spcAft>
            <a:buChar char="••"/>
          </a:pPr>
          <a:endParaRPr lang="pl-PL" sz="2000" kern="1200" dirty="0"/>
        </a:p>
      </dsp:txBody>
      <dsp:txXfrm>
        <a:off x="2814" y="0"/>
        <a:ext cx="1065732" cy="1813414"/>
      </dsp:txXfrm>
    </dsp:sp>
    <dsp:sp modelId="{03773F1B-F7F3-4B25-9626-8D0331967D6F}">
      <dsp:nvSpPr>
        <dsp:cNvPr id="0" name=""/>
        <dsp:cNvSpPr/>
      </dsp:nvSpPr>
      <dsp:spPr>
        <a:xfrm>
          <a:off x="207262" y="1920215"/>
          <a:ext cx="656836" cy="6931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A7C983-AF09-4573-A72C-F57173156D38}">
      <dsp:nvSpPr>
        <dsp:cNvPr id="0" name=""/>
        <dsp:cNvSpPr/>
      </dsp:nvSpPr>
      <dsp:spPr>
        <a:xfrm>
          <a:off x="1121833" y="2720121"/>
          <a:ext cx="1065732" cy="1813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lvl="0" algn="ctr" defTabSz="1155700">
            <a:lnSpc>
              <a:spcPct val="90000"/>
            </a:lnSpc>
            <a:spcBef>
              <a:spcPct val="0"/>
            </a:spcBef>
            <a:spcAft>
              <a:spcPct val="35000"/>
            </a:spcAft>
          </a:pPr>
          <a:endParaRPr lang="pl-PL" sz="2600" kern="1200" dirty="0"/>
        </a:p>
      </dsp:txBody>
      <dsp:txXfrm>
        <a:off x="1121833" y="2720121"/>
        <a:ext cx="1065732" cy="1813414"/>
      </dsp:txXfrm>
    </dsp:sp>
    <dsp:sp modelId="{7C9F0C09-304E-44F5-9F2A-414F69269A4E}">
      <dsp:nvSpPr>
        <dsp:cNvPr id="0" name=""/>
        <dsp:cNvSpPr/>
      </dsp:nvSpPr>
      <dsp:spPr>
        <a:xfrm>
          <a:off x="1011279" y="1920215"/>
          <a:ext cx="621098" cy="6931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A7D379-6632-4EA7-8FB0-CA6EE4AC6BB5}">
      <dsp:nvSpPr>
        <dsp:cNvPr id="0" name=""/>
        <dsp:cNvSpPr/>
      </dsp:nvSpPr>
      <dsp:spPr>
        <a:xfrm>
          <a:off x="2240852" y="0"/>
          <a:ext cx="1065732" cy="1813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lvl="0" algn="ctr" defTabSz="1155700">
            <a:lnSpc>
              <a:spcPct val="90000"/>
            </a:lnSpc>
            <a:spcBef>
              <a:spcPct val="0"/>
            </a:spcBef>
            <a:spcAft>
              <a:spcPct val="35000"/>
            </a:spcAft>
          </a:pPr>
          <a:endParaRPr lang="pl-PL" sz="2600" kern="1200" dirty="0"/>
        </a:p>
      </dsp:txBody>
      <dsp:txXfrm>
        <a:off x="2240852" y="0"/>
        <a:ext cx="1065732" cy="1813414"/>
      </dsp:txXfrm>
    </dsp:sp>
    <dsp:sp modelId="{6EA670FC-CDD1-49F8-AD29-CC046F8592DD}">
      <dsp:nvSpPr>
        <dsp:cNvPr id="0" name=""/>
        <dsp:cNvSpPr/>
      </dsp:nvSpPr>
      <dsp:spPr>
        <a:xfrm>
          <a:off x="1740641" y="1920215"/>
          <a:ext cx="621098" cy="6931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04C62D-2DD3-4D68-84FA-2400BA632798}">
      <dsp:nvSpPr>
        <dsp:cNvPr id="0" name=""/>
        <dsp:cNvSpPr/>
      </dsp:nvSpPr>
      <dsp:spPr>
        <a:xfrm>
          <a:off x="3359871" y="2720121"/>
          <a:ext cx="1065732" cy="1813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lvl="0" algn="ctr" defTabSz="1155700">
            <a:lnSpc>
              <a:spcPct val="90000"/>
            </a:lnSpc>
            <a:spcBef>
              <a:spcPct val="0"/>
            </a:spcBef>
            <a:spcAft>
              <a:spcPct val="35000"/>
            </a:spcAft>
          </a:pPr>
          <a:endParaRPr lang="pl-PL" sz="2600" kern="1200" dirty="0"/>
        </a:p>
      </dsp:txBody>
      <dsp:txXfrm>
        <a:off x="3359871" y="2720121"/>
        <a:ext cx="1065732" cy="1813414"/>
      </dsp:txXfrm>
    </dsp:sp>
    <dsp:sp modelId="{0DD34F90-E39D-4E5D-9CD7-8BF664314454}">
      <dsp:nvSpPr>
        <dsp:cNvPr id="0" name=""/>
        <dsp:cNvSpPr/>
      </dsp:nvSpPr>
      <dsp:spPr>
        <a:xfrm>
          <a:off x="2463311" y="1920215"/>
          <a:ext cx="621098" cy="6931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17681D-5575-4C88-83AF-EE6FA1871CBC}">
      <dsp:nvSpPr>
        <dsp:cNvPr id="0" name=""/>
        <dsp:cNvSpPr/>
      </dsp:nvSpPr>
      <dsp:spPr>
        <a:xfrm>
          <a:off x="4478890" y="0"/>
          <a:ext cx="1065732" cy="1813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lvl="0" algn="ctr" defTabSz="1155700">
            <a:lnSpc>
              <a:spcPct val="90000"/>
            </a:lnSpc>
            <a:spcBef>
              <a:spcPct val="0"/>
            </a:spcBef>
            <a:spcAft>
              <a:spcPct val="35000"/>
            </a:spcAft>
          </a:pPr>
          <a:endParaRPr lang="pl-PL" sz="2600" kern="1200" dirty="0"/>
        </a:p>
      </dsp:txBody>
      <dsp:txXfrm>
        <a:off x="4478890" y="0"/>
        <a:ext cx="1065732" cy="1813414"/>
      </dsp:txXfrm>
    </dsp:sp>
    <dsp:sp modelId="{3333C2D0-2CF2-4AEE-98CA-8675A0D8A858}">
      <dsp:nvSpPr>
        <dsp:cNvPr id="0" name=""/>
        <dsp:cNvSpPr/>
      </dsp:nvSpPr>
      <dsp:spPr>
        <a:xfrm>
          <a:off x="3233035" y="1920215"/>
          <a:ext cx="621098" cy="6931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321926-8FE9-4A84-AA8C-2A2B2A1D7C14}">
      <dsp:nvSpPr>
        <dsp:cNvPr id="0" name=""/>
        <dsp:cNvSpPr/>
      </dsp:nvSpPr>
      <dsp:spPr>
        <a:xfrm>
          <a:off x="5597909" y="2720121"/>
          <a:ext cx="1065732" cy="1813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lvl="0" algn="ctr" defTabSz="1155700">
            <a:lnSpc>
              <a:spcPct val="90000"/>
            </a:lnSpc>
            <a:spcBef>
              <a:spcPct val="0"/>
            </a:spcBef>
            <a:spcAft>
              <a:spcPct val="35000"/>
            </a:spcAft>
          </a:pPr>
          <a:endParaRPr lang="pl-PL" sz="2600" kern="1200" dirty="0"/>
        </a:p>
      </dsp:txBody>
      <dsp:txXfrm>
        <a:off x="5597909" y="2720121"/>
        <a:ext cx="1065732" cy="1813414"/>
      </dsp:txXfrm>
    </dsp:sp>
    <dsp:sp modelId="{C30C7AB4-C971-487A-AA9B-E232B779EF90}">
      <dsp:nvSpPr>
        <dsp:cNvPr id="0" name=""/>
        <dsp:cNvSpPr/>
      </dsp:nvSpPr>
      <dsp:spPr>
        <a:xfrm>
          <a:off x="3972356" y="1920215"/>
          <a:ext cx="621098" cy="6931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E59E0F-E041-413D-94ED-D5166ED4CD0F}">
      <dsp:nvSpPr>
        <dsp:cNvPr id="0" name=""/>
        <dsp:cNvSpPr/>
      </dsp:nvSpPr>
      <dsp:spPr>
        <a:xfrm>
          <a:off x="6716928" y="0"/>
          <a:ext cx="1065732" cy="1813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lvl="0" algn="ctr" defTabSz="1155700">
            <a:lnSpc>
              <a:spcPct val="90000"/>
            </a:lnSpc>
            <a:spcBef>
              <a:spcPct val="0"/>
            </a:spcBef>
            <a:spcAft>
              <a:spcPct val="35000"/>
            </a:spcAft>
          </a:pPr>
          <a:endParaRPr lang="pl-PL" sz="2600" kern="1200" dirty="0"/>
        </a:p>
      </dsp:txBody>
      <dsp:txXfrm>
        <a:off x="6716928" y="0"/>
        <a:ext cx="1065732" cy="1813414"/>
      </dsp:txXfrm>
    </dsp:sp>
    <dsp:sp modelId="{8091D450-B60F-42FB-A95D-8D4A9F6EEE41}">
      <dsp:nvSpPr>
        <dsp:cNvPr id="0" name=""/>
        <dsp:cNvSpPr/>
      </dsp:nvSpPr>
      <dsp:spPr>
        <a:xfrm>
          <a:off x="4807526" y="1920215"/>
          <a:ext cx="621098" cy="6931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646444-2664-4591-89D8-D4B22D4F7CB1}">
      <dsp:nvSpPr>
        <dsp:cNvPr id="0" name=""/>
        <dsp:cNvSpPr/>
      </dsp:nvSpPr>
      <dsp:spPr>
        <a:xfrm>
          <a:off x="7835947" y="2720121"/>
          <a:ext cx="1065732" cy="1813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lvl="0" algn="ctr" defTabSz="1155700">
            <a:lnSpc>
              <a:spcPct val="90000"/>
            </a:lnSpc>
            <a:spcBef>
              <a:spcPct val="0"/>
            </a:spcBef>
            <a:spcAft>
              <a:spcPct val="35000"/>
            </a:spcAft>
          </a:pPr>
          <a:endParaRPr lang="pl-PL" sz="2600" kern="1200" dirty="0"/>
        </a:p>
      </dsp:txBody>
      <dsp:txXfrm>
        <a:off x="7835947" y="2720121"/>
        <a:ext cx="1065732" cy="1813414"/>
      </dsp:txXfrm>
    </dsp:sp>
    <dsp:sp modelId="{C4DDE5B7-EB15-49B4-8EC2-245DE6AB69EC}">
      <dsp:nvSpPr>
        <dsp:cNvPr id="0" name=""/>
        <dsp:cNvSpPr/>
      </dsp:nvSpPr>
      <dsp:spPr>
        <a:xfrm>
          <a:off x="5633266" y="1920215"/>
          <a:ext cx="621098" cy="6931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0FFB63-E5C6-4252-975C-D1B71B07823E}">
      <dsp:nvSpPr>
        <dsp:cNvPr id="0" name=""/>
        <dsp:cNvSpPr/>
      </dsp:nvSpPr>
      <dsp:spPr>
        <a:xfrm>
          <a:off x="8954966" y="0"/>
          <a:ext cx="1065732" cy="1813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lvl="0" algn="ctr" defTabSz="1155700">
            <a:lnSpc>
              <a:spcPct val="90000"/>
            </a:lnSpc>
            <a:spcBef>
              <a:spcPct val="0"/>
            </a:spcBef>
            <a:spcAft>
              <a:spcPct val="35000"/>
            </a:spcAft>
          </a:pPr>
          <a:endParaRPr lang="pl-PL" sz="2600" kern="1200" dirty="0"/>
        </a:p>
      </dsp:txBody>
      <dsp:txXfrm>
        <a:off x="8954966" y="0"/>
        <a:ext cx="1065732" cy="1813414"/>
      </dsp:txXfrm>
    </dsp:sp>
    <dsp:sp modelId="{278661BA-3EA8-4B78-9E94-586D01C7794C}">
      <dsp:nvSpPr>
        <dsp:cNvPr id="0" name=""/>
        <dsp:cNvSpPr/>
      </dsp:nvSpPr>
      <dsp:spPr>
        <a:xfrm>
          <a:off x="6451490" y="1920215"/>
          <a:ext cx="621098" cy="6931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8CDD9-B368-45E9-8AFB-B38E8980EDA4}">
      <dsp:nvSpPr>
        <dsp:cNvPr id="0" name=""/>
        <dsp:cNvSpPr/>
      </dsp:nvSpPr>
      <dsp:spPr>
        <a:xfrm>
          <a:off x="1837" y="2004"/>
          <a:ext cx="5108893" cy="842106"/>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kern="1200" dirty="0">
              <a:effectLst>
                <a:outerShdw blurRad="38100" dist="38100" dir="2700000" algn="tl">
                  <a:srgbClr val="000000">
                    <a:alpha val="43137"/>
                  </a:srgbClr>
                </a:outerShdw>
              </a:effectLst>
              <a:latin typeface="Calibri" panose="020F0502020204030204"/>
              <a:ea typeface="+mn-ea"/>
              <a:cs typeface="+mn-cs"/>
            </a:rPr>
            <a:t>Zespół Wielkopolska 2021+</a:t>
          </a:r>
        </a:p>
      </dsp:txBody>
      <dsp:txXfrm>
        <a:off x="26501" y="26668"/>
        <a:ext cx="5059565" cy="792778"/>
      </dsp:txXfrm>
    </dsp:sp>
    <dsp:sp modelId="{893CA637-1ABC-4893-B0B0-CAF61D2E3583}">
      <dsp:nvSpPr>
        <dsp:cNvPr id="0" name=""/>
        <dsp:cNvSpPr/>
      </dsp:nvSpPr>
      <dsp:spPr>
        <a:xfrm>
          <a:off x="1837" y="1025008"/>
          <a:ext cx="1612655" cy="176254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latin typeface="Calibri" panose="020F0502020204030204" pitchFamily="34" charset="0"/>
              <a:cs typeface="Calibri" panose="020F0502020204030204" pitchFamily="34" charset="0"/>
            </a:rPr>
            <a:t>WOJEWÓDZKI URZĄD PRACY</a:t>
          </a:r>
        </a:p>
      </dsp:txBody>
      <dsp:txXfrm>
        <a:off x="49070" y="1072241"/>
        <a:ext cx="1518189" cy="1668075"/>
      </dsp:txXfrm>
    </dsp:sp>
    <dsp:sp modelId="{149C7B8D-D7C8-4540-9C82-C240EFD96B1D}">
      <dsp:nvSpPr>
        <dsp:cNvPr id="0" name=""/>
        <dsp:cNvSpPr/>
      </dsp:nvSpPr>
      <dsp:spPr>
        <a:xfrm>
          <a:off x="1749956" y="1025008"/>
          <a:ext cx="1612655" cy="176254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latin typeface="Calibri" panose="020F0502020204030204" pitchFamily="34" charset="0"/>
              <a:cs typeface="Calibri" panose="020F0502020204030204" pitchFamily="34" charset="0"/>
            </a:rPr>
            <a:t>WYBRANE DEPARTAMENTY I BIURA URZĘDU MARSZAŁKOWSKIEGO</a:t>
          </a:r>
        </a:p>
      </dsp:txBody>
      <dsp:txXfrm>
        <a:off x="1797189" y="1072241"/>
        <a:ext cx="1518189" cy="1668075"/>
      </dsp:txXfrm>
    </dsp:sp>
    <dsp:sp modelId="{DC84104A-B5A7-4811-A9E2-A87CFA1AA9B1}">
      <dsp:nvSpPr>
        <dsp:cNvPr id="0" name=""/>
        <dsp:cNvSpPr/>
      </dsp:nvSpPr>
      <dsp:spPr>
        <a:xfrm>
          <a:off x="3498074" y="1025008"/>
          <a:ext cx="1612655" cy="176254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latin typeface="Calibri" panose="020F0502020204030204" pitchFamily="34" charset="0"/>
              <a:cs typeface="Calibri" panose="020F0502020204030204" pitchFamily="34" charset="0"/>
            </a:rPr>
            <a:t>REGIONALNY OŚRODEK POLITYKI SPOŁECZNEJ</a:t>
          </a:r>
        </a:p>
      </dsp:txBody>
      <dsp:txXfrm>
        <a:off x="3545307" y="1072241"/>
        <a:ext cx="1518189" cy="16680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F1722-92AF-4387-8EA9-DDBAE7BB83F1}">
      <dsp:nvSpPr>
        <dsp:cNvPr id="0" name=""/>
        <dsp:cNvSpPr/>
      </dsp:nvSpPr>
      <dsp:spPr>
        <a:xfrm>
          <a:off x="2029" y="284"/>
          <a:ext cx="5643514" cy="82885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kern="1200" dirty="0">
              <a:effectLst>
                <a:outerShdw blurRad="38100" dist="38100" dir="2700000" algn="tl">
                  <a:srgbClr val="000000">
                    <a:alpha val="43137"/>
                  </a:srgbClr>
                </a:outerShdw>
              </a:effectLst>
              <a:latin typeface="Calibri" panose="020F0502020204030204"/>
              <a:ea typeface="+mn-ea"/>
              <a:cs typeface="+mn-cs"/>
            </a:rPr>
            <a:t>Grupa Konsultacyjna</a:t>
          </a:r>
        </a:p>
        <a:p>
          <a:pPr lvl="0" algn="ctr" defTabSz="711200">
            <a:lnSpc>
              <a:spcPct val="90000"/>
            </a:lnSpc>
            <a:spcBef>
              <a:spcPct val="0"/>
            </a:spcBef>
            <a:spcAft>
              <a:spcPct val="35000"/>
            </a:spcAft>
          </a:pPr>
          <a:r>
            <a:rPr lang="pl-PL" sz="1600" b="1" kern="1200" dirty="0">
              <a:effectLst>
                <a:outerShdw blurRad="38100" dist="38100" dir="2700000" algn="tl">
                  <a:srgbClr val="000000">
                    <a:alpha val="43137"/>
                  </a:srgbClr>
                </a:outerShdw>
              </a:effectLst>
              <a:latin typeface="Calibri" panose="020F0502020204030204"/>
              <a:ea typeface="+mn-ea"/>
              <a:cs typeface="+mn-cs"/>
            </a:rPr>
            <a:t>Wielkopolska 2021+</a:t>
          </a:r>
        </a:p>
      </dsp:txBody>
      <dsp:txXfrm>
        <a:off x="26305" y="24560"/>
        <a:ext cx="5594962" cy="780307"/>
      </dsp:txXfrm>
    </dsp:sp>
    <dsp:sp modelId="{31DA49B4-11A3-4BC3-ADC9-0826A2A204BD}">
      <dsp:nvSpPr>
        <dsp:cNvPr id="0" name=""/>
        <dsp:cNvSpPr/>
      </dsp:nvSpPr>
      <dsp:spPr>
        <a:xfrm>
          <a:off x="2029" y="1028971"/>
          <a:ext cx="1781412" cy="176638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latin typeface="Calibri" panose="020F0502020204030204"/>
              <a:ea typeface="+mn-ea"/>
              <a:cs typeface="+mn-cs"/>
            </a:rPr>
            <a:t>PRZEDSTAWICIELE STRONY RZĄDOWEJ</a:t>
          </a:r>
        </a:p>
      </dsp:txBody>
      <dsp:txXfrm>
        <a:off x="53765" y="1080707"/>
        <a:ext cx="1677940" cy="1662915"/>
      </dsp:txXfrm>
    </dsp:sp>
    <dsp:sp modelId="{9C3D0201-E5D1-41FE-A213-C6D64ED3672B}">
      <dsp:nvSpPr>
        <dsp:cNvPr id="0" name=""/>
        <dsp:cNvSpPr/>
      </dsp:nvSpPr>
      <dsp:spPr>
        <a:xfrm>
          <a:off x="1933080" y="1028971"/>
          <a:ext cx="1781412" cy="176638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a:latin typeface="Calibri" panose="020F0502020204030204"/>
              <a:ea typeface="+mn-ea"/>
              <a:cs typeface="+mn-cs"/>
            </a:rPr>
            <a:t>PRZEDSTAWICIELE STRONY SAMORZĄDOWEJ</a:t>
          </a:r>
          <a:endParaRPr lang="pl-PL" sz="1600" kern="1200" dirty="0">
            <a:latin typeface="Calibri" panose="020F0502020204030204"/>
            <a:ea typeface="+mn-ea"/>
            <a:cs typeface="+mn-cs"/>
          </a:endParaRPr>
        </a:p>
      </dsp:txBody>
      <dsp:txXfrm>
        <a:off x="1984816" y="1080707"/>
        <a:ext cx="1677940" cy="1662915"/>
      </dsp:txXfrm>
    </dsp:sp>
    <dsp:sp modelId="{0995D226-892B-4D61-9E96-25672ADA1C4D}">
      <dsp:nvSpPr>
        <dsp:cNvPr id="0" name=""/>
        <dsp:cNvSpPr/>
      </dsp:nvSpPr>
      <dsp:spPr>
        <a:xfrm>
          <a:off x="3864131" y="1028971"/>
          <a:ext cx="1781412" cy="176638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a:latin typeface="Calibri" panose="020F0502020204030204"/>
              <a:ea typeface="+mn-ea"/>
              <a:cs typeface="+mn-cs"/>
            </a:rPr>
            <a:t>PRZEDSTAWICIELE PARTNERÓW SPOŁECZNO-GOSPODARCZYCH i ŚRODOWISKA NAUKOWEGO</a:t>
          </a:r>
          <a:endParaRPr lang="pl-PL" sz="1600" kern="1200" dirty="0">
            <a:latin typeface="Calibri" panose="020F0502020204030204"/>
            <a:ea typeface="+mn-ea"/>
            <a:cs typeface="+mn-cs"/>
          </a:endParaRPr>
        </a:p>
      </dsp:txBody>
      <dsp:txXfrm>
        <a:off x="3915867" y="1080707"/>
        <a:ext cx="1677940" cy="16629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41E2E-EED2-409A-9657-D260D85211B1}">
      <dsp:nvSpPr>
        <dsp:cNvPr id="0" name=""/>
        <dsp:cNvSpPr/>
      </dsp:nvSpPr>
      <dsp:spPr>
        <a:xfrm>
          <a:off x="3966" y="0"/>
          <a:ext cx="2027732" cy="809282"/>
        </a:xfrm>
        <a:prstGeom prst="roundRect">
          <a:avLst>
            <a:gd name="adj" fmla="val 10000"/>
          </a:avLst>
        </a:prstGeom>
        <a:solidFill>
          <a:schemeClr val="lt1">
            <a:hueOff val="0"/>
            <a:satOff val="0"/>
            <a:lumOff val="0"/>
            <a:alphaOff val="0"/>
          </a:schemeClr>
        </a:solidFill>
        <a:ln w="55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pl-PL" sz="1800" b="0" i="0" kern="1200" baseline="0" dirty="0"/>
            <a:t>I – III kwartał 2021r.</a:t>
          </a:r>
          <a:endParaRPr lang="pl-PL" sz="1800" kern="1200" dirty="0"/>
        </a:p>
      </dsp:txBody>
      <dsp:txXfrm>
        <a:off x="27669" y="23703"/>
        <a:ext cx="1980326" cy="7618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104DB-4DA3-4CD2-B82F-756A273F93DF}">
      <dsp:nvSpPr>
        <dsp:cNvPr id="0" name=""/>
        <dsp:cNvSpPr/>
      </dsp:nvSpPr>
      <dsp:spPr>
        <a:xfrm>
          <a:off x="1324955" y="0"/>
          <a:ext cx="1279406" cy="1118362"/>
        </a:xfrm>
        <a:prstGeom prst="rightArrow">
          <a:avLst>
            <a:gd name="adj1" fmla="val 70000"/>
            <a:gd name="adj2" fmla="val 50000"/>
          </a:avLst>
        </a:prstGeom>
        <a:noFill/>
        <a:ln w="55000" cap="flat" cmpd="thickThin" algn="ctr">
          <a:noFill/>
          <a:prstDash val="solid"/>
        </a:ln>
        <a:effectLst/>
      </dsp:spPr>
      <dsp:style>
        <a:lnRef idx="2">
          <a:scrgbClr r="0" g="0" b="0"/>
        </a:lnRef>
        <a:fillRef idx="1">
          <a:scrgbClr r="0" g="0" b="0"/>
        </a:fillRef>
        <a:effectRef idx="0">
          <a:scrgbClr r="0" g="0" b="0"/>
        </a:effectRef>
        <a:fontRef idx="minor"/>
      </dsp:style>
    </dsp:sp>
    <dsp:sp modelId="{E093BB57-E155-4C90-9506-B716D61A595A}">
      <dsp:nvSpPr>
        <dsp:cNvPr id="0" name=""/>
        <dsp:cNvSpPr/>
      </dsp:nvSpPr>
      <dsp:spPr>
        <a:xfrm>
          <a:off x="1872787" y="27329"/>
          <a:ext cx="1091032" cy="1091032"/>
        </a:xfrm>
        <a:prstGeom prst="ellipse">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pl-PL" sz="1000" kern="1200" dirty="0"/>
            <a:t>Spotkania on-line na platformie ZOOM</a:t>
          </a:r>
        </a:p>
      </dsp:txBody>
      <dsp:txXfrm>
        <a:off x="2032565" y="187107"/>
        <a:ext cx="771476" cy="7714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9CC71-6CF5-4833-BB63-2BE4235DB12A}">
      <dsp:nvSpPr>
        <dsp:cNvPr id="0" name=""/>
        <dsp:cNvSpPr/>
      </dsp:nvSpPr>
      <dsp:spPr>
        <a:xfrm>
          <a:off x="0" y="0"/>
          <a:ext cx="11809312" cy="53907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pl-PL" sz="1900" b="1" kern="1200" dirty="0"/>
            <a:t>Konsultacje społeczne 			Spotkania subregionalne </a:t>
          </a:r>
          <a:endParaRPr lang="pl-PL" sz="1900" kern="1200" dirty="0"/>
        </a:p>
      </dsp:txBody>
      <dsp:txXfrm>
        <a:off x="15789" y="15789"/>
        <a:ext cx="11777734" cy="5074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00839-9453-483D-9F83-E592E6684DDF}">
      <dsp:nvSpPr>
        <dsp:cNvPr id="0" name=""/>
        <dsp:cNvSpPr/>
      </dsp:nvSpPr>
      <dsp:spPr>
        <a:xfrm>
          <a:off x="1521" y="1420224"/>
          <a:ext cx="1961418" cy="2307550"/>
        </a:xfrm>
        <a:prstGeom prst="rect">
          <a:avLst/>
        </a:prstGeom>
        <a:solidFill>
          <a:schemeClr val="bg1">
            <a:alpha val="4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5D0898C-5FE7-4274-A37F-95D189747F89}">
      <dsp:nvSpPr>
        <dsp:cNvPr id="0" name=""/>
        <dsp:cNvSpPr/>
      </dsp:nvSpPr>
      <dsp:spPr>
        <a:xfrm>
          <a:off x="99592" y="1512526"/>
          <a:ext cx="1765276" cy="1499908"/>
        </a:xfrm>
        <a:prstGeom prst="rect">
          <a:avLst/>
        </a:prstGeom>
        <a:blipFill rotWithShape="1">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8E3393-2BD0-4151-937A-504ED4D6D530}">
      <dsp:nvSpPr>
        <dsp:cNvPr id="0" name=""/>
        <dsp:cNvSpPr/>
      </dsp:nvSpPr>
      <dsp:spPr>
        <a:xfrm>
          <a:off x="99592" y="3012434"/>
          <a:ext cx="1765276" cy="623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l-PL" sz="1100" kern="1200" dirty="0" smtClean="0"/>
            <a:t>NAUKA</a:t>
          </a:r>
          <a:endParaRPr lang="pl-PL" sz="1100" kern="1200" dirty="0"/>
        </a:p>
      </dsp:txBody>
      <dsp:txXfrm>
        <a:off x="99592" y="3012434"/>
        <a:ext cx="1765276" cy="623038"/>
      </dsp:txXfrm>
    </dsp:sp>
    <dsp:sp modelId="{193D6A72-84FE-47AD-87A4-8448120B824E}">
      <dsp:nvSpPr>
        <dsp:cNvPr id="0" name=""/>
        <dsp:cNvSpPr/>
      </dsp:nvSpPr>
      <dsp:spPr>
        <a:xfrm>
          <a:off x="2498738" y="1420224"/>
          <a:ext cx="1961418" cy="2307550"/>
        </a:xfrm>
        <a:prstGeom prst="rect">
          <a:avLst/>
        </a:prstGeom>
        <a:solidFill>
          <a:schemeClr val="bg1">
            <a:alpha val="4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C341DF-4FC3-4589-BDF0-760130F288DC}">
      <dsp:nvSpPr>
        <dsp:cNvPr id="0" name=""/>
        <dsp:cNvSpPr/>
      </dsp:nvSpPr>
      <dsp:spPr>
        <a:xfrm>
          <a:off x="2596809" y="1512526"/>
          <a:ext cx="1765276" cy="1499908"/>
        </a:xfrm>
        <a:prstGeom prst="rect">
          <a:avLst/>
        </a:prstGeom>
        <a:blipFill rotWithShape="1">
          <a:blip xmlns:r="http://schemas.openxmlformats.org/officeDocument/2006/relationships" r:embed="rId2"/>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C901A8-C9DF-493A-81A0-11CC42154795}">
      <dsp:nvSpPr>
        <dsp:cNvPr id="0" name=""/>
        <dsp:cNvSpPr/>
      </dsp:nvSpPr>
      <dsp:spPr>
        <a:xfrm>
          <a:off x="2596809" y="3012434"/>
          <a:ext cx="1765276" cy="623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l-PL" sz="1100" kern="1200" dirty="0" smtClean="0"/>
            <a:t>PRZEDSIĘBIORCZOŚĆ</a:t>
          </a:r>
          <a:endParaRPr lang="pl-PL" sz="1100" kern="1200" dirty="0"/>
        </a:p>
      </dsp:txBody>
      <dsp:txXfrm>
        <a:off x="2596809" y="3012434"/>
        <a:ext cx="1765276" cy="623038"/>
      </dsp:txXfrm>
    </dsp:sp>
    <dsp:sp modelId="{302665F7-C142-4E8F-9E02-246BA87F4315}">
      <dsp:nvSpPr>
        <dsp:cNvPr id="0" name=""/>
        <dsp:cNvSpPr/>
      </dsp:nvSpPr>
      <dsp:spPr>
        <a:xfrm>
          <a:off x="4995954" y="1420224"/>
          <a:ext cx="1961418" cy="2307550"/>
        </a:xfrm>
        <a:prstGeom prst="rect">
          <a:avLst/>
        </a:prstGeom>
        <a:solidFill>
          <a:schemeClr val="bg1">
            <a:alpha val="4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D696DBB-743B-43C5-BC0C-1A3977111110}">
      <dsp:nvSpPr>
        <dsp:cNvPr id="0" name=""/>
        <dsp:cNvSpPr/>
      </dsp:nvSpPr>
      <dsp:spPr>
        <a:xfrm>
          <a:off x="5094025" y="1512526"/>
          <a:ext cx="1765276" cy="1499908"/>
        </a:xfrm>
        <a:prstGeom prst="rect">
          <a:avLst/>
        </a:prstGeom>
        <a:blipFill rotWithShape="1">
          <a:blip xmlns:r="http://schemas.openxmlformats.org/officeDocument/2006/relationships" r:embed="rId3"/>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65A8CB-8224-42BB-89F5-8F71AAE40726}">
      <dsp:nvSpPr>
        <dsp:cNvPr id="0" name=""/>
        <dsp:cNvSpPr/>
      </dsp:nvSpPr>
      <dsp:spPr>
        <a:xfrm>
          <a:off x="5094025" y="3012434"/>
          <a:ext cx="1765276" cy="623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l-PL" sz="1100" kern="1200" dirty="0" smtClean="0"/>
            <a:t>ŚRODOWISKO</a:t>
          </a:r>
          <a:endParaRPr lang="pl-PL" sz="1100" kern="1200" dirty="0"/>
        </a:p>
      </dsp:txBody>
      <dsp:txXfrm>
        <a:off x="5094025" y="3012434"/>
        <a:ext cx="1765276" cy="623038"/>
      </dsp:txXfrm>
    </dsp:sp>
    <dsp:sp modelId="{0C20BF05-3DFE-4F68-A2D3-1CDAAA1FFEFC}">
      <dsp:nvSpPr>
        <dsp:cNvPr id="0" name=""/>
        <dsp:cNvSpPr/>
      </dsp:nvSpPr>
      <dsp:spPr>
        <a:xfrm>
          <a:off x="7493171" y="1420224"/>
          <a:ext cx="1961418" cy="2307550"/>
        </a:xfrm>
        <a:prstGeom prst="rect">
          <a:avLst/>
        </a:prstGeom>
        <a:solidFill>
          <a:schemeClr val="bg1">
            <a:alpha val="4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7DFCC99-256C-4C13-A12A-7F5AE14096EB}">
      <dsp:nvSpPr>
        <dsp:cNvPr id="0" name=""/>
        <dsp:cNvSpPr/>
      </dsp:nvSpPr>
      <dsp:spPr>
        <a:xfrm>
          <a:off x="7591242" y="1512526"/>
          <a:ext cx="1765276" cy="1499908"/>
        </a:xfrm>
        <a:prstGeom prst="rect">
          <a:avLst/>
        </a:prstGeom>
        <a:blipFill rotWithShape="1">
          <a:blip xmlns:r="http://schemas.openxmlformats.org/officeDocument/2006/relationships" r:embed="rId4"/>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E1404F-7595-43B5-A43B-9A1B4124F704}">
      <dsp:nvSpPr>
        <dsp:cNvPr id="0" name=""/>
        <dsp:cNvSpPr/>
      </dsp:nvSpPr>
      <dsp:spPr>
        <a:xfrm>
          <a:off x="7591242" y="3012434"/>
          <a:ext cx="1765276" cy="623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l-PL" sz="1100" kern="1200" dirty="0" smtClean="0"/>
            <a:t>INFRASTRUKTURA DLA SPOŁECZEŃSTWA [EFRR]</a:t>
          </a:r>
          <a:endParaRPr lang="pl-PL" sz="1100" kern="1200" dirty="0"/>
        </a:p>
      </dsp:txBody>
      <dsp:txXfrm>
        <a:off x="7591242" y="3012434"/>
        <a:ext cx="1765276" cy="623038"/>
      </dsp:txXfrm>
    </dsp:sp>
    <dsp:sp modelId="{BB0BDF1B-3C0D-454C-B65E-D92D89ABCD92}">
      <dsp:nvSpPr>
        <dsp:cNvPr id="0" name=""/>
        <dsp:cNvSpPr/>
      </dsp:nvSpPr>
      <dsp:spPr>
        <a:xfrm>
          <a:off x="9990388" y="1420224"/>
          <a:ext cx="1961418" cy="2307550"/>
        </a:xfrm>
        <a:prstGeom prst="rect">
          <a:avLst/>
        </a:prstGeom>
        <a:solidFill>
          <a:schemeClr val="bg1">
            <a:alpha val="4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885AD05-0BFA-4935-AA76-8461896D09A0}">
      <dsp:nvSpPr>
        <dsp:cNvPr id="0" name=""/>
        <dsp:cNvSpPr/>
      </dsp:nvSpPr>
      <dsp:spPr>
        <a:xfrm>
          <a:off x="10088459" y="1512526"/>
          <a:ext cx="1765276" cy="1499908"/>
        </a:xfrm>
        <a:prstGeom prst="rect">
          <a:avLst/>
        </a:prstGeom>
        <a:blipFill rotWithShape="1">
          <a:blip xmlns:r="http://schemas.openxmlformats.org/officeDocument/2006/relationships" r:embed="rId5"/>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71C815-C3E8-425C-A936-4D3F3F11EB9B}">
      <dsp:nvSpPr>
        <dsp:cNvPr id="0" name=""/>
        <dsp:cNvSpPr/>
      </dsp:nvSpPr>
      <dsp:spPr>
        <a:xfrm>
          <a:off x="10088459" y="3012434"/>
          <a:ext cx="1765276" cy="623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l-PL" sz="1100" kern="1200" dirty="0" smtClean="0"/>
            <a:t>SPOŁECZEŃSTWO [EFS]</a:t>
          </a:r>
          <a:endParaRPr lang="pl-PL" sz="1100" kern="1200" dirty="0"/>
        </a:p>
      </dsp:txBody>
      <dsp:txXfrm>
        <a:off x="10088459" y="3012434"/>
        <a:ext cx="1765276" cy="623038"/>
      </dsp:txXfrm>
    </dsp:sp>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83E19C87-5D9C-0841-9DD9-D694A2D04D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7FA2E219-2192-0844-B9D6-FEAA27F4BF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2C9EAD-A0AB-4940-B9BA-ED3CF1FF6311}" type="datetimeFigureOut">
              <a:rPr lang="pl-PL" smtClean="0"/>
              <a:pPr/>
              <a:t>10.05.2021</a:t>
            </a:fld>
            <a:endParaRPr lang="pl-PL"/>
          </a:p>
        </p:txBody>
      </p:sp>
      <p:sp>
        <p:nvSpPr>
          <p:cNvPr id="4" name="Symbol zastępczy stopki 3">
            <a:extLst>
              <a:ext uri="{FF2B5EF4-FFF2-40B4-BE49-F238E27FC236}">
                <a16:creationId xmlns:a16="http://schemas.microsoft.com/office/drawing/2014/main" id="{130D74BB-D74D-B746-AF23-31ECAC2165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635E921C-C655-784E-8548-52A8D44391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942DBB-5266-A74C-B42E-D03C04579A92}" type="slidenum">
              <a:rPr lang="pl-PL" smtClean="0"/>
              <a:pPr/>
              <a:t>‹#›</a:t>
            </a:fld>
            <a:endParaRPr lang="pl-PL"/>
          </a:p>
        </p:txBody>
      </p:sp>
    </p:spTree>
    <p:extLst>
      <p:ext uri="{BB962C8B-B14F-4D97-AF65-F5344CB8AC3E}">
        <p14:creationId xmlns:p14="http://schemas.microsoft.com/office/powerpoint/2010/main" val="4165179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776549-9F85-4B97-93D0-23B4E29D9E42}" type="datetimeFigureOut">
              <a:rPr lang="pl-PL" smtClean="0"/>
              <a:pPr/>
              <a:t>10.05.2021</a:t>
            </a:fld>
            <a:endParaRPr lang="pl-PL"/>
          </a:p>
        </p:txBody>
      </p:sp>
      <p:sp>
        <p:nvSpPr>
          <p:cNvPr id="4" name="Symbol zastępczy obrazu slajd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292418-DCC5-4A2A-ADA2-D42890E853A5}"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smtClean="0"/>
              <a:t>Dla 3 konkursów warunkiem wsparcia inwestycji było</a:t>
            </a:r>
            <a:r>
              <a:rPr lang="pl-PL" baseline="0" dirty="0" smtClean="0"/>
              <a:t> </a:t>
            </a:r>
            <a:r>
              <a:rPr lang="pl-PL" dirty="0" smtClean="0"/>
              <a:t>posiadanie przez JST i/lub ich związki programu usuwania wyrobów zawierających azbest.2 Dopuszczalne</a:t>
            </a:r>
            <a:r>
              <a:rPr lang="pl-PL" baseline="0" dirty="0" smtClean="0"/>
              <a:t> było</a:t>
            </a:r>
            <a:r>
              <a:rPr lang="pl-PL" dirty="0" smtClean="0"/>
              <a:t>, aby gmina uznała jako równoważny gminnemu programowi usuwania azbestu i wyrobów zawierających azbest program związku międzygminnego lub powiatu, obejmujący obszar projektu.</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pl-PL" dirty="0" smtClean="0"/>
              <a:t>I konkurs </a:t>
            </a:r>
            <a:r>
              <a:rPr lang="pl-PL" sz="1200" b="0" i="0" kern="1200" dirty="0" smtClean="0">
                <a:solidFill>
                  <a:schemeClr val="tx1"/>
                </a:solidFill>
                <a:effectLst/>
                <a:latin typeface="+mn-lt"/>
                <a:ea typeface="+mn-ea"/>
                <a:cs typeface="+mn-cs"/>
              </a:rPr>
              <a:t>RPWP.04.02.02‑IZ‑00‑30‑001/17 </a:t>
            </a:r>
            <a:r>
              <a:rPr lang="pl-PL" dirty="0" smtClean="0"/>
              <a:t>(28.12.2017 – 16.02.2018 r.)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smtClean="0"/>
              <a:t>[złożono 1 wniosek, który</a:t>
            </a:r>
            <a:r>
              <a:rPr lang="pl-PL" b="1" baseline="0" dirty="0" smtClean="0"/>
              <a:t> został </a:t>
            </a:r>
            <a:r>
              <a:rPr lang="pl-PL" b="1" dirty="0" smtClean="0"/>
              <a:t>bez rozpatrzenia]</a:t>
            </a:r>
            <a:endParaRPr lang="pl-P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kern="1200" dirty="0" smtClean="0">
                <a:solidFill>
                  <a:schemeClr val="tx1"/>
                </a:solidFill>
                <a:effectLst/>
                <a:latin typeface="+mn-lt"/>
                <a:ea typeface="+mn-ea"/>
                <a:cs typeface="+mn-cs"/>
              </a:rPr>
              <a:t>Zakres:</a:t>
            </a:r>
            <a:r>
              <a:rPr lang="pl-PL" sz="1200" b="0" i="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kern="1200" dirty="0" smtClean="0">
                <a:solidFill>
                  <a:schemeClr val="tx1"/>
                </a:solidFill>
                <a:effectLst/>
                <a:latin typeface="+mn-lt"/>
                <a:ea typeface="+mn-ea"/>
                <a:cs typeface="+mn-cs"/>
              </a:rPr>
              <a:t>Projekty dotyczące usuwania i unieszkodliwiania wyrobów zawierających azbest i/lub infrastruktury do zbiórki i utylizacji wyrobów zawierających azbest.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kern="1200" dirty="0" smtClean="0">
                <a:solidFill>
                  <a:schemeClr val="tx1"/>
                </a:solidFill>
                <a:effectLst/>
                <a:latin typeface="+mn-lt"/>
                <a:ea typeface="+mn-ea"/>
                <a:cs typeface="+mn-cs"/>
              </a:rPr>
              <a:t>Finanse:</a:t>
            </a:r>
            <a:r>
              <a:rPr lang="pl-PL" sz="1200" b="0" i="0" kern="1200" baseline="0" dirty="0" smtClean="0">
                <a:solidFill>
                  <a:schemeClr val="tx1"/>
                </a:solidFill>
                <a:effectLst/>
                <a:latin typeface="+mn-lt"/>
                <a:ea typeface="+mn-ea"/>
                <a:cs typeface="+mn-cs"/>
              </a:rPr>
              <a:t> </a:t>
            </a:r>
          </a:p>
          <a:p>
            <a:r>
              <a:rPr lang="pl-PL" sz="1200" b="0" i="0" kern="1200" dirty="0" smtClean="0">
                <a:solidFill>
                  <a:schemeClr val="tx1"/>
                </a:solidFill>
                <a:effectLst/>
                <a:latin typeface="+mn-lt"/>
                <a:ea typeface="+mn-ea"/>
                <a:cs typeface="+mn-cs"/>
              </a:rPr>
              <a:t>Ogólna pula środków przeznaczona na konkurs to </a:t>
            </a:r>
            <a:r>
              <a:rPr lang="pl-PL" sz="1200" b="1" i="0" kern="1200" dirty="0" smtClean="0">
                <a:solidFill>
                  <a:schemeClr val="tx1"/>
                </a:solidFill>
                <a:effectLst/>
                <a:latin typeface="+mn-lt"/>
                <a:ea typeface="+mn-ea"/>
                <a:cs typeface="+mn-cs"/>
              </a:rPr>
              <a:t>4 000 000,00 zł</a:t>
            </a:r>
            <a:r>
              <a:rPr lang="pl-PL" sz="1200" b="0" i="0" kern="1200" dirty="0" smtClean="0">
                <a:solidFill>
                  <a:schemeClr val="tx1"/>
                </a:solidFill>
                <a:effectLst/>
                <a:latin typeface="+mn-lt"/>
                <a:ea typeface="+mn-ea"/>
                <a:cs typeface="+mn-cs"/>
              </a:rPr>
              <a:t>.</a:t>
            </a:r>
          </a:p>
          <a:p>
            <a:r>
              <a:rPr lang="pl-PL" sz="1200" b="0" i="0" kern="1200" dirty="0" smtClean="0">
                <a:solidFill>
                  <a:schemeClr val="tx1"/>
                </a:solidFill>
                <a:effectLst/>
                <a:latin typeface="+mn-lt"/>
                <a:ea typeface="+mn-ea"/>
                <a:cs typeface="+mn-cs"/>
              </a:rPr>
              <a:t>Minimalna wartość projektu: 200 000,00 zł.</a:t>
            </a:r>
          </a:p>
          <a:p>
            <a:r>
              <a:rPr lang="pl-PL" sz="1200" b="0" i="0" kern="1200" dirty="0" smtClean="0">
                <a:solidFill>
                  <a:schemeClr val="tx1"/>
                </a:solidFill>
                <a:effectLst/>
                <a:latin typeface="+mn-lt"/>
                <a:ea typeface="+mn-ea"/>
                <a:cs typeface="+mn-cs"/>
              </a:rPr>
              <a:t>Max. poziom dofinansowania UE: 85 % wydatków kwalifikowalnych z zastrzeżeniem, iż</a:t>
            </a:r>
            <a:r>
              <a:rPr lang="pl-PL" sz="1200" b="0" i="0" kern="1200" baseline="0" dirty="0" smtClean="0">
                <a:solidFill>
                  <a:schemeClr val="tx1"/>
                </a:solidFill>
                <a:effectLst/>
                <a:latin typeface="+mn-lt"/>
                <a:ea typeface="+mn-ea"/>
                <a:cs typeface="+mn-cs"/>
              </a:rPr>
              <a:t> </a:t>
            </a:r>
            <a:r>
              <a:rPr lang="pl-PL" sz="1200" b="0" i="0" kern="1200" dirty="0" smtClean="0">
                <a:solidFill>
                  <a:schemeClr val="tx1"/>
                </a:solidFill>
                <a:effectLst/>
                <a:latin typeface="+mn-lt"/>
                <a:ea typeface="+mn-ea"/>
                <a:cs typeface="+mn-cs"/>
              </a:rPr>
              <a:t>dla projektów spełniających definicję projektów generujących dochód – zastosowanie mają Wytyczne w zakresie zagadnień związanych z przygotowaniem projektów inwestycyjnych, w tym projektów generujących dochód i projektów hybrydowych na lata 2014‑2020.</a:t>
            </a:r>
          </a:p>
          <a:p>
            <a:endParaRPr lang="pl-PL" sz="1200" b="0" i="0" kern="1200" dirty="0" smtClean="0">
              <a:solidFill>
                <a:schemeClr val="tx1"/>
              </a:solidFill>
              <a:effectLst/>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Przykładowe koszty kwalifikowalne: </a:t>
            </a:r>
          </a:p>
          <a:p>
            <a:r>
              <a:rPr lang="pl-PL" sz="1200" b="0" i="0" u="none" strike="noStrike" kern="1200" baseline="0" dirty="0" smtClean="0">
                <a:solidFill>
                  <a:schemeClr val="tx1"/>
                </a:solidFill>
                <a:latin typeface="+mn-lt"/>
                <a:ea typeface="+mn-ea"/>
                <a:cs typeface="+mn-cs"/>
              </a:rPr>
              <a:t>a) wydatki związane z dokumentacją niezbędną do realizacji projektu (np.: studium wykonalności); </a:t>
            </a:r>
          </a:p>
          <a:p>
            <a:r>
              <a:rPr lang="pl-PL" sz="1200" b="0" i="0" u="none" strike="noStrike" kern="1200" baseline="0" dirty="0" smtClean="0">
                <a:solidFill>
                  <a:schemeClr val="tx1"/>
                </a:solidFill>
                <a:latin typeface="+mn-lt"/>
                <a:ea typeface="+mn-ea"/>
                <a:cs typeface="+mn-cs"/>
              </a:rPr>
              <a:t>b) koszty związane z usuwaniem i unieszkodliwianiem wyrobów azbestowych, w tym niezbędne prace budowlane, prace rozbiórkowe; </a:t>
            </a:r>
          </a:p>
          <a:p>
            <a:r>
              <a:rPr lang="pl-PL" sz="1200" b="0" i="0" u="none" strike="noStrike" kern="1200" baseline="0" dirty="0" smtClean="0">
                <a:solidFill>
                  <a:schemeClr val="tx1"/>
                </a:solidFill>
                <a:latin typeface="+mn-lt"/>
                <a:ea typeface="+mn-ea"/>
                <a:cs typeface="+mn-cs"/>
              </a:rPr>
              <a:t>c) nadzór nad realizacją inwestycji (inspektorzy nadzoru, zespół inżyniera kontraktu); </a:t>
            </a:r>
          </a:p>
          <a:p>
            <a:r>
              <a:rPr lang="pl-PL" sz="1200" b="0" i="0" u="none" strike="noStrike" kern="1200" baseline="0" dirty="0" smtClean="0">
                <a:solidFill>
                  <a:schemeClr val="tx1"/>
                </a:solidFill>
                <a:latin typeface="+mn-lt"/>
                <a:ea typeface="+mn-ea"/>
                <a:cs typeface="+mn-cs"/>
              </a:rPr>
              <a:t>d) koszty promocji projektu Wnioskodawcy; </a:t>
            </a:r>
          </a:p>
          <a:p>
            <a:r>
              <a:rPr lang="pl-PL" sz="1200" b="0" i="0" u="none" strike="noStrike" kern="1200" baseline="0" dirty="0" smtClean="0">
                <a:solidFill>
                  <a:schemeClr val="tx1"/>
                </a:solidFill>
                <a:latin typeface="+mn-lt"/>
                <a:ea typeface="+mn-ea"/>
                <a:cs typeface="+mn-cs"/>
              </a:rPr>
              <a:t>e) koszty działań informacyjno-edukacyjnych w zakresie zapobiegania powstawania odpadów i/lub prawidłowego postepowania z odpadami, w tym materiały informacyjno-edukacyjne – maksymalnie do 10% kosztów całkowitych projektu zgodnie z mechanizmem cross-</a:t>
            </a:r>
            <a:r>
              <a:rPr lang="pl-PL" sz="1200" b="0" i="0" u="none" strike="noStrike" kern="1200" baseline="0" dirty="0" err="1" smtClean="0">
                <a:solidFill>
                  <a:schemeClr val="tx1"/>
                </a:solidFill>
                <a:latin typeface="+mn-lt"/>
                <a:ea typeface="+mn-ea"/>
                <a:cs typeface="+mn-cs"/>
              </a:rPr>
              <a:t>financing</a:t>
            </a:r>
            <a:r>
              <a:rPr lang="pl-PL" sz="1200" b="0" i="0" u="none" strike="noStrike" kern="1200" baseline="0" dirty="0" smtClean="0">
                <a:solidFill>
                  <a:schemeClr val="tx1"/>
                </a:solidFill>
                <a:latin typeface="+mn-lt"/>
                <a:ea typeface="+mn-ea"/>
                <a:cs typeface="+mn-cs"/>
              </a:rPr>
              <a:t>. </a:t>
            </a:r>
            <a:endParaRPr lang="pl-PL" sz="1200" b="0" i="0" kern="1200" dirty="0" smtClean="0">
              <a:solidFill>
                <a:schemeClr val="tx1"/>
              </a:solidFill>
              <a:effectLst/>
              <a:latin typeface="+mn-lt"/>
              <a:ea typeface="+mn-ea"/>
              <a:cs typeface="+mn-cs"/>
            </a:endParaRPr>
          </a:p>
          <a:p>
            <a:endParaRPr lang="pl-PL" sz="1200" b="0" i="0" kern="1200" dirty="0" smtClean="0">
              <a:solidFill>
                <a:schemeClr val="tx1"/>
              </a:solidFill>
              <a:effectLst/>
              <a:latin typeface="+mn-lt"/>
              <a:ea typeface="+mn-ea"/>
              <a:cs typeface="+mn-cs"/>
            </a:endParaRPr>
          </a:p>
          <a:p>
            <a:endParaRPr lang="pl-PL" sz="1200" b="0" i="0" kern="1200" dirty="0" smtClean="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b="0" i="0" kern="1200" dirty="0" smtClean="0">
                <a:solidFill>
                  <a:schemeClr val="tx1"/>
                </a:solidFill>
                <a:effectLst/>
                <a:latin typeface="+mn-lt"/>
                <a:ea typeface="+mn-ea"/>
                <a:cs typeface="+mn-cs"/>
              </a:rPr>
              <a:t>II konkurs </a:t>
            </a:r>
            <a:r>
              <a:rPr lang="pl-PL" sz="1200" b="0" i="1" kern="1200" dirty="0" smtClean="0">
                <a:solidFill>
                  <a:schemeClr val="tx1"/>
                </a:solidFill>
                <a:effectLst/>
                <a:latin typeface="+mn-lt"/>
                <a:ea typeface="+mn-ea"/>
                <a:cs typeface="+mn-cs"/>
              </a:rPr>
              <a:t>RPWP.04.02.02-IZ.00-30-001/19 </a:t>
            </a:r>
            <a:r>
              <a:rPr lang="pl-PL" sz="1200" b="0" i="0" kern="1200" dirty="0" smtClean="0">
                <a:solidFill>
                  <a:schemeClr val="tx1"/>
                </a:solidFill>
                <a:effectLst/>
                <a:latin typeface="+mn-lt"/>
                <a:ea typeface="+mn-ea"/>
                <a:cs typeface="+mn-cs"/>
              </a:rPr>
              <a:t>(2019 r.</a:t>
            </a:r>
            <a:r>
              <a:rPr lang="pl-PL" sz="1200" b="0" i="0" kern="1200" baseline="0" dirty="0" smtClean="0">
                <a:solidFill>
                  <a:schemeClr val="tx1"/>
                </a:solidFill>
                <a:effectLst/>
                <a:latin typeface="+mn-lt"/>
                <a:ea typeface="+mn-ea"/>
                <a:cs typeface="+mn-cs"/>
              </a:rPr>
              <a:t> - </a:t>
            </a:r>
            <a:r>
              <a:rPr lang="pl-PL" sz="1200" b="0" i="0" kern="1200" dirty="0" smtClean="0">
                <a:solidFill>
                  <a:schemeClr val="tx1"/>
                </a:solidFill>
                <a:effectLst/>
                <a:latin typeface="+mn-lt"/>
                <a:ea typeface="+mn-ea"/>
                <a:cs typeface="+mn-cs"/>
              </a:rPr>
              <a:t>równoległy do III konkursu)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smtClean="0"/>
              <a:t>[złożono 2 wnioski, który</a:t>
            </a:r>
            <a:r>
              <a:rPr lang="pl-PL" b="1" baseline="0" dirty="0" smtClean="0"/>
              <a:t> zostały dofinansowane</a:t>
            </a:r>
            <a:r>
              <a:rPr lang="pl-PL" b="1" dirty="0" smtClean="0"/>
              <a:t>]</a:t>
            </a:r>
            <a:endParaRPr lang="pl-PL" dirty="0" smtClean="0"/>
          </a:p>
          <a:p>
            <a:pPr algn="ctr"/>
            <a:endParaRPr lang="pl-PL" sz="1200" b="0" i="0" kern="1200" dirty="0" smtClean="0">
              <a:solidFill>
                <a:schemeClr val="tx1"/>
              </a:solidFill>
              <a:effectLst/>
              <a:latin typeface="+mn-lt"/>
              <a:ea typeface="+mn-ea"/>
              <a:cs typeface="+mn-cs"/>
            </a:endParaRPr>
          </a:p>
          <a:p>
            <a:r>
              <a:rPr lang="pl-PL" sz="1200" b="0" i="0" kern="1200" dirty="0" smtClean="0">
                <a:solidFill>
                  <a:schemeClr val="tx1"/>
                </a:solidFill>
                <a:effectLst/>
                <a:latin typeface="+mn-lt"/>
                <a:ea typeface="+mn-ea"/>
                <a:cs typeface="+mn-cs"/>
              </a:rPr>
              <a:t>Zakres: </a:t>
            </a:r>
          </a:p>
          <a:p>
            <a:r>
              <a:rPr lang="pl-PL" sz="1200" b="0" i="0" kern="1200" dirty="0" smtClean="0">
                <a:solidFill>
                  <a:schemeClr val="tx1"/>
                </a:solidFill>
                <a:effectLst/>
                <a:latin typeface="+mn-lt"/>
                <a:ea typeface="+mn-ea"/>
                <a:cs typeface="+mn-cs"/>
              </a:rPr>
              <a:t>Wsparciem zostaną objęte projekty dotyczące usuwania i unieszkodliwiania wyrobów zawierających azbest.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smtClean="0"/>
          </a:p>
          <a:p>
            <a:r>
              <a:rPr lang="pl-PL" dirty="0" smtClean="0"/>
              <a:t>Finanse: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kern="1200" dirty="0" smtClean="0">
                <a:solidFill>
                  <a:schemeClr val="tx1"/>
                </a:solidFill>
                <a:effectLst/>
                <a:latin typeface="+mn-lt"/>
                <a:ea typeface="+mn-ea"/>
                <a:cs typeface="+mn-cs"/>
              </a:rPr>
              <a:t>Ogólna pula środków przeznaczona na konkurs to </a:t>
            </a:r>
            <a:r>
              <a:rPr lang="pl-PL" sz="1200" b="1" i="0" kern="1200" dirty="0" smtClean="0">
                <a:solidFill>
                  <a:schemeClr val="tx1"/>
                </a:solidFill>
                <a:effectLst/>
                <a:latin typeface="+mn-lt"/>
                <a:ea typeface="+mn-ea"/>
                <a:cs typeface="+mn-cs"/>
              </a:rPr>
              <a:t>3 000 000,00 zł</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u="none" kern="1200" dirty="0" smtClean="0">
                <a:solidFill>
                  <a:schemeClr val="tx1"/>
                </a:solidFill>
                <a:effectLst/>
                <a:latin typeface="+mn-lt"/>
                <a:ea typeface="+mn-ea"/>
                <a:cs typeface="+mn-cs"/>
              </a:rPr>
              <a:t>Minimalna wartość kosztów całkowitych projektu to 50 000,00 PLN.</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u="none" kern="1200" dirty="0" smtClean="0">
                <a:solidFill>
                  <a:schemeClr val="tx1"/>
                </a:solidFill>
                <a:effectLst/>
                <a:latin typeface="+mn-lt"/>
                <a:ea typeface="+mn-ea"/>
                <a:cs typeface="+mn-cs"/>
              </a:rPr>
              <a:t>Maksymalny poziom dofinansowania to 400 000,00 PLN.</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u="none" kern="1200" dirty="0" smtClean="0">
                <a:solidFill>
                  <a:schemeClr val="tx1"/>
                </a:solidFill>
                <a:effectLst/>
                <a:latin typeface="+mn-lt"/>
                <a:ea typeface="+mn-ea"/>
                <a:cs typeface="+mn-cs"/>
              </a:rPr>
              <a:t>Max. poziom dofinansowania UE: 85 % wydatków kwalifikowalnych.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200" b="0" i="0" u="none" kern="1200" dirty="0" smtClean="0">
              <a:solidFill>
                <a:schemeClr val="tx1"/>
              </a:solidFill>
              <a:effectLst/>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Przykładowe koszty kwalifikowalne: </a:t>
            </a:r>
          </a:p>
          <a:p>
            <a:r>
              <a:rPr lang="pl-PL" sz="1200" b="0" i="0" u="none" strike="noStrike" kern="1200" baseline="0" dirty="0" smtClean="0">
                <a:solidFill>
                  <a:schemeClr val="tx1"/>
                </a:solidFill>
                <a:latin typeface="+mn-lt"/>
                <a:ea typeface="+mn-ea"/>
                <a:cs typeface="+mn-cs"/>
              </a:rPr>
              <a:t>a) koszty usuwania i unieszkodliwienia wyrobów zawierających azbest, m.in. demontaż (w tym niezbędne prace rozbiórkowe), odbiór i transport wyrobów zawierających azbest [podstawą określenia stawki jednostkowej za 1 Mg unieszkodliwionych wyrobów zawierających azbest są dane historyczne (wg wartości netto) będące w posiadaniu Beneficjenta i / lub aktualne rynkowe ceny netto];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200" b="0" i="0" u="non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200" b="0" i="0" u="none"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W konkursie RPWP.04.02.02-IZ.00-30-001/19 zastosowano uproszczone metody rozliczania kosztów. Koszty zaplanowane w projektach zostały rozliczone z zastosowaniem następujących metod: </a:t>
            </a:r>
          </a:p>
          <a:p>
            <a:r>
              <a:rPr lang="pl-PL" sz="1200" kern="1200" dirty="0" smtClean="0">
                <a:solidFill>
                  <a:schemeClr val="tx1"/>
                </a:solidFill>
                <a:effectLst/>
                <a:latin typeface="+mn-lt"/>
                <a:ea typeface="+mn-ea"/>
                <a:cs typeface="+mn-cs"/>
              </a:rPr>
              <a:t>1. stawka jednostkowa za 1 Mg unieszkodliwionych wyrobów zawierających azbest, </a:t>
            </a:r>
          </a:p>
          <a:p>
            <a:r>
              <a:rPr lang="pl-PL" sz="1200" kern="1200" dirty="0" smtClean="0">
                <a:solidFill>
                  <a:schemeClr val="tx1"/>
                </a:solidFill>
                <a:effectLst/>
                <a:latin typeface="+mn-lt"/>
                <a:ea typeface="+mn-ea"/>
                <a:cs typeface="+mn-cs"/>
              </a:rPr>
              <a:t>2. stawka ryczałtowa określona, jako procent wartości kategorii kosztów obejmujących usuwanie i unieszkodliwienie wyrobów zawierających azbest.</a:t>
            </a:r>
          </a:p>
          <a:p>
            <a:r>
              <a:rPr lang="pl-PL" sz="1200" kern="1200" dirty="0" smtClean="0">
                <a:solidFill>
                  <a:schemeClr val="tx1"/>
                </a:solidFill>
                <a:effectLst/>
                <a:latin typeface="+mn-lt"/>
                <a:ea typeface="+mn-ea"/>
                <a:cs typeface="+mn-cs"/>
              </a:rPr>
              <a:t>Pilotażowo IZ testowała na małej próbie wnioskodawców jak sprawdzi się ustalanie stawki jednostkowej w tym przypadku za 1 Mg unieszkodliwionych wyrobów zawierających azbest w oparciu o metodologię przygotowaną przez Beneficjenta. Pilotaż odbył się w ramach współpracy z Ministerstwem i przedstawicielami KE. </a:t>
            </a:r>
            <a:endParaRPr lang="pl-PL" sz="1200" b="0" i="0" u="non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pl-PL" dirty="0" smtClean="0"/>
              <a:t>III</a:t>
            </a:r>
            <a:r>
              <a:rPr lang="pl-PL" baseline="0" dirty="0" smtClean="0"/>
              <a:t> konkurs </a:t>
            </a:r>
            <a:r>
              <a:rPr lang="pl-PL" sz="1200" b="0" i="1" kern="1200" dirty="0" smtClean="0">
                <a:solidFill>
                  <a:schemeClr val="tx1"/>
                </a:solidFill>
                <a:effectLst/>
                <a:latin typeface="+mn-lt"/>
                <a:ea typeface="+mn-ea"/>
                <a:cs typeface="+mn-cs"/>
              </a:rPr>
              <a:t>RPWP.04.02.02-IZ.00-30-002/19</a:t>
            </a:r>
            <a:r>
              <a:rPr lang="pl-PL" baseline="0" dirty="0" smtClean="0"/>
              <a:t> (2019 r. - równoległy do II konkursu)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smtClean="0"/>
              <a:t>[złożono 1 wniosek, który</a:t>
            </a:r>
            <a:r>
              <a:rPr lang="pl-PL" b="1" baseline="0" dirty="0" smtClean="0"/>
              <a:t> został </a:t>
            </a:r>
            <a:r>
              <a:rPr lang="pl-PL" b="1" dirty="0" smtClean="0"/>
              <a:t>bez rozpatrzenia]</a:t>
            </a:r>
            <a:endParaRPr lang="pl-PL"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pl-PL"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pl-PL" baseline="0" dirty="0" smtClean="0"/>
              <a:t>Zakres:</a:t>
            </a:r>
          </a:p>
          <a:p>
            <a:r>
              <a:rPr lang="pl-PL" sz="1200" b="0" i="0" kern="1200" dirty="0" smtClean="0">
                <a:solidFill>
                  <a:schemeClr val="tx1"/>
                </a:solidFill>
                <a:effectLst/>
                <a:latin typeface="+mn-lt"/>
                <a:ea typeface="+mn-ea"/>
                <a:cs typeface="+mn-cs"/>
              </a:rPr>
              <a:t>W ramach konkursu przewiduje się realizację projektów dotyczących:</a:t>
            </a:r>
          </a:p>
          <a:p>
            <a:pPr marL="0" indent="0">
              <a:buFont typeface="Arial" panose="020B0604020202020204" pitchFamily="34" charset="0"/>
              <a:buNone/>
            </a:pPr>
            <a:r>
              <a:rPr lang="pl-PL" sz="1200" b="0" i="0" kern="1200" dirty="0" smtClean="0">
                <a:solidFill>
                  <a:schemeClr val="tx1"/>
                </a:solidFill>
                <a:effectLst/>
                <a:latin typeface="+mn-lt"/>
                <a:ea typeface="+mn-ea"/>
                <a:cs typeface="+mn-cs"/>
              </a:rPr>
              <a:t>a) infrastruktury do zbiórki i utylizacji wyrobów zawierających azbest;</a:t>
            </a:r>
          </a:p>
          <a:p>
            <a:pPr marL="0" indent="0">
              <a:buFont typeface="Arial" panose="020B0604020202020204" pitchFamily="34" charset="0"/>
              <a:buNone/>
            </a:pPr>
            <a:r>
              <a:rPr lang="pl-PL" sz="1200" b="0" i="0" kern="1200" dirty="0" smtClean="0">
                <a:solidFill>
                  <a:schemeClr val="tx1"/>
                </a:solidFill>
                <a:effectLst/>
                <a:latin typeface="+mn-lt"/>
                <a:ea typeface="+mn-ea"/>
                <a:cs typeface="+mn-cs"/>
              </a:rPr>
              <a:t>b) usuwania i unieszkodliwiania wyrobów zawierających azbest oraz infrastruktury do zbiórki i utylizacji wyrobów zawierających azbest (łącznie oba elementy).</a:t>
            </a:r>
          </a:p>
          <a:p>
            <a:pPr marL="171450" indent="-171450">
              <a:buFont typeface="Arial" panose="020B0604020202020204" pitchFamily="34" charset="0"/>
              <a:buChar char="•"/>
            </a:pPr>
            <a:endParaRPr lang="pl-PL" sz="1200" b="0" i="0" kern="1200" dirty="0" smtClean="0">
              <a:solidFill>
                <a:schemeClr val="tx1"/>
              </a:solidFill>
              <a:effectLst/>
              <a:latin typeface="+mn-lt"/>
              <a:ea typeface="+mn-ea"/>
              <a:cs typeface="+mn-cs"/>
            </a:endParaRPr>
          </a:p>
          <a:p>
            <a:pPr marL="0" indent="0">
              <a:buFont typeface="Arial" panose="020B0604020202020204" pitchFamily="34" charset="0"/>
              <a:buNone/>
            </a:pPr>
            <a:r>
              <a:rPr lang="pl-PL" sz="1200" b="0" i="0" kern="1200" dirty="0" smtClean="0">
                <a:solidFill>
                  <a:schemeClr val="tx1"/>
                </a:solidFill>
                <a:effectLst/>
                <a:latin typeface="+mn-lt"/>
                <a:ea typeface="+mn-ea"/>
                <a:cs typeface="+mn-cs"/>
              </a:rPr>
              <a:t>Finanse:</a:t>
            </a:r>
          </a:p>
          <a:p>
            <a:pPr marL="0" indent="0">
              <a:buFont typeface="Arial" panose="020B0604020202020204" pitchFamily="34" charset="0"/>
              <a:buNone/>
            </a:pPr>
            <a:r>
              <a:rPr lang="pl-PL" sz="1200" b="0" i="0" kern="1200" dirty="0" smtClean="0">
                <a:solidFill>
                  <a:schemeClr val="tx1"/>
                </a:solidFill>
                <a:effectLst/>
                <a:latin typeface="+mn-lt"/>
                <a:ea typeface="+mn-ea"/>
                <a:cs typeface="+mn-cs"/>
              </a:rPr>
              <a:t>Ogólna pula środków przeznaczona na konkurs to </a:t>
            </a:r>
            <a:r>
              <a:rPr lang="pl-PL" sz="1200" b="1" i="0" kern="1200" dirty="0" smtClean="0">
                <a:solidFill>
                  <a:schemeClr val="tx1"/>
                </a:solidFill>
                <a:effectLst/>
                <a:latin typeface="+mn-lt"/>
                <a:ea typeface="+mn-ea"/>
                <a:cs typeface="+mn-cs"/>
              </a:rPr>
              <a:t>2 000 000,00 zł</a:t>
            </a:r>
          </a:p>
          <a:p>
            <a:pPr marL="0" indent="0">
              <a:buFont typeface="Arial" panose="020B0604020202020204" pitchFamily="34" charset="0"/>
              <a:buNone/>
            </a:pPr>
            <a:r>
              <a:rPr lang="pl-PL" sz="1200" b="0" i="0" u="none" kern="1200" dirty="0" smtClean="0">
                <a:solidFill>
                  <a:schemeClr val="tx1"/>
                </a:solidFill>
                <a:effectLst/>
                <a:latin typeface="+mn-lt"/>
                <a:ea typeface="+mn-ea"/>
                <a:cs typeface="+mn-cs"/>
              </a:rPr>
              <a:t>Minimalna wartość kosztów całkowitych projektu to 50 000,00 PLN</a:t>
            </a:r>
          </a:p>
          <a:p>
            <a:r>
              <a:rPr lang="pl-PL" sz="1200" b="0" i="0" u="none" kern="1200" dirty="0" smtClean="0">
                <a:solidFill>
                  <a:schemeClr val="tx1"/>
                </a:solidFill>
                <a:effectLst/>
                <a:latin typeface="+mn-lt"/>
                <a:ea typeface="+mn-ea"/>
                <a:cs typeface="+mn-cs"/>
              </a:rPr>
              <a:t>a) Maksymalne poziomy dofinansowania kosztów kwalifikowalnych związanych </a:t>
            </a:r>
            <a:r>
              <a:rPr lang="pl-PL" sz="1200" b="0" i="0" kern="1200" dirty="0" smtClean="0">
                <a:solidFill>
                  <a:schemeClr val="tx1"/>
                </a:solidFill>
                <a:effectLst/>
                <a:latin typeface="+mn-lt"/>
                <a:ea typeface="+mn-ea"/>
                <a:cs typeface="+mn-cs"/>
              </a:rPr>
              <a:t>z infrastrukturą do zbiórki i utylizacji wyrobów zawierających azbest finansowane zgodnie z Rozporządzeniem w sprawie udzielania regionalnej pomocy inwestycyjnej wynoszą:</a:t>
            </a:r>
          </a:p>
          <a:p>
            <a:pPr marL="628650" lvl="1" indent="-171450">
              <a:buFont typeface="Arial" panose="020B0604020202020204" pitchFamily="34" charset="0"/>
              <a:buChar char="•"/>
            </a:pPr>
            <a:r>
              <a:rPr lang="pl-PL" sz="1200" b="0" i="0" kern="1200" dirty="0" smtClean="0">
                <a:solidFill>
                  <a:schemeClr val="tx1"/>
                </a:solidFill>
                <a:effectLst/>
                <a:latin typeface="+mn-lt"/>
                <a:ea typeface="+mn-ea"/>
                <a:cs typeface="+mn-cs"/>
              </a:rPr>
              <a:t>45% kosztów kwalifikowalnych dla mikro i małych przedsiębiorstw;</a:t>
            </a:r>
          </a:p>
          <a:p>
            <a:pPr marL="628650" lvl="1" indent="-171450">
              <a:buFont typeface="Arial" panose="020B0604020202020204" pitchFamily="34" charset="0"/>
              <a:buChar char="•"/>
            </a:pPr>
            <a:r>
              <a:rPr lang="pl-PL" sz="1200" b="0" i="0" kern="1200" dirty="0" smtClean="0">
                <a:solidFill>
                  <a:schemeClr val="tx1"/>
                </a:solidFill>
                <a:effectLst/>
                <a:latin typeface="+mn-lt"/>
                <a:ea typeface="+mn-ea"/>
                <a:cs typeface="+mn-cs"/>
              </a:rPr>
              <a:t>35% kosztów kwalifikowalnych dla średnich przedsiębiorstw;</a:t>
            </a:r>
          </a:p>
          <a:p>
            <a:pPr marL="628650" lvl="1" indent="-171450">
              <a:buFont typeface="Arial" panose="020B0604020202020204" pitchFamily="34" charset="0"/>
              <a:buChar char="•"/>
            </a:pPr>
            <a:r>
              <a:rPr lang="pl-PL" sz="1200" b="0" i="0" kern="1200" dirty="0" smtClean="0">
                <a:solidFill>
                  <a:schemeClr val="tx1"/>
                </a:solidFill>
                <a:effectLst/>
                <a:latin typeface="+mn-lt"/>
                <a:ea typeface="+mn-ea"/>
                <a:cs typeface="+mn-cs"/>
              </a:rPr>
              <a:t>25% kosztów kwalifikowalnych dla dużych przedsiębiorstw.</a:t>
            </a:r>
          </a:p>
          <a:p>
            <a:pPr marL="171450" indent="-171450">
              <a:buFont typeface="Arial" panose="020B0604020202020204" pitchFamily="34" charset="0"/>
              <a:buChar char="•"/>
            </a:pPr>
            <a:endParaRPr lang="pl-PL"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kern="1200" dirty="0" smtClean="0">
                <a:solidFill>
                  <a:schemeClr val="tx1"/>
                </a:solidFill>
                <a:effectLst/>
                <a:latin typeface="+mn-lt"/>
                <a:ea typeface="+mn-ea"/>
                <a:cs typeface="+mn-cs"/>
              </a:rPr>
              <a:t>b) Maksymalny poziom dofinansowania kosztów kwalifikowalnych dotyczących usuwania i unieszkodliwiania wyrobów zawierających azbest oraz działań informacyjno-edukacyjnych i promocji projektu wynosi maksymalnie 85% kosztów kwalifikowalnych, z zastrzeżeniem, iż dla projektów spełniających definicję projektów generujących dochód – zastosowanie mają </a:t>
            </a:r>
            <a:r>
              <a:rPr lang="pl-PL" sz="1200" b="0" i="1" kern="1200" dirty="0" smtClean="0">
                <a:solidFill>
                  <a:schemeClr val="tx1"/>
                </a:solidFill>
                <a:effectLst/>
                <a:latin typeface="+mn-lt"/>
                <a:ea typeface="+mn-ea"/>
                <a:cs typeface="+mn-cs"/>
              </a:rPr>
              <a:t>Wytyczne Ministra Inwestycji i Rozwoju w zakresie zagadnień związanych z przygotowaniem projektów inwestycyjnych, w tym projektów generujących dochód i projektów hybrydowych na lata 2014‑2020 z dnia 10 stycznia 2019 r. (</a:t>
            </a:r>
            <a:r>
              <a:rPr lang="pl-PL" sz="1200" b="0" i="1" kern="1200" dirty="0" err="1" smtClean="0">
                <a:solidFill>
                  <a:schemeClr val="tx1"/>
                </a:solidFill>
                <a:effectLst/>
                <a:latin typeface="+mn-lt"/>
                <a:ea typeface="+mn-ea"/>
                <a:cs typeface="+mn-cs"/>
              </a:rPr>
              <a:t>MIiR</a:t>
            </a:r>
            <a:r>
              <a:rPr lang="pl-PL" sz="1200" b="0" i="1" kern="1200" dirty="0" smtClean="0">
                <a:solidFill>
                  <a:schemeClr val="tx1"/>
                </a:solidFill>
                <a:effectLst/>
                <a:latin typeface="+mn-lt"/>
                <a:ea typeface="+mn-ea"/>
                <a:cs typeface="+mn-cs"/>
              </a:rPr>
              <a:t>/2014‑2020/7(3))</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200" b="0" i="1" kern="1200" dirty="0" smtClean="0">
              <a:solidFill>
                <a:schemeClr val="tx1"/>
              </a:solidFill>
              <a:effectLst/>
              <a:latin typeface="+mn-lt"/>
              <a:ea typeface="+mn-ea"/>
              <a:cs typeface="+mn-cs"/>
            </a:endParaRPr>
          </a:p>
          <a:p>
            <a:endParaRPr lang="pl-PL" sz="1200" b="0" i="0" u="none" strike="noStrike" kern="1200" baseline="0" dirty="0" smtClean="0">
              <a:solidFill>
                <a:schemeClr val="tx1"/>
              </a:solidFill>
              <a:latin typeface="+mn-lt"/>
              <a:ea typeface="+mn-ea"/>
              <a:cs typeface="+mn-cs"/>
            </a:endParaRPr>
          </a:p>
          <a:p>
            <a:r>
              <a:rPr lang="pl-PL" sz="1200" b="0" i="0" u="none" strike="noStrike" kern="1200" baseline="0" dirty="0" smtClean="0">
                <a:solidFill>
                  <a:schemeClr val="tx1"/>
                </a:solidFill>
                <a:latin typeface="+mn-lt"/>
                <a:ea typeface="+mn-ea"/>
                <a:cs typeface="+mn-cs"/>
              </a:rPr>
              <a:t>Przykładowe koszty kwalifikowalne: </a:t>
            </a:r>
          </a:p>
          <a:p>
            <a:r>
              <a:rPr lang="pl-PL" sz="1200" b="0" i="0" u="none" strike="noStrike" kern="1200" baseline="0" dirty="0" smtClean="0">
                <a:solidFill>
                  <a:schemeClr val="tx1"/>
                </a:solidFill>
                <a:latin typeface="+mn-lt"/>
                <a:ea typeface="+mn-ea"/>
                <a:cs typeface="+mn-cs"/>
              </a:rPr>
              <a:t>a) wydatki związane z dokumentacją niezbędną do realizacji projektu (np.: dokumentacja techniczna, studium wykonalności); </a:t>
            </a:r>
          </a:p>
          <a:p>
            <a:r>
              <a:rPr lang="pl-PL" sz="1200" b="0" i="0" u="none" strike="noStrike" kern="1200" baseline="0" dirty="0" smtClean="0">
                <a:solidFill>
                  <a:schemeClr val="tx1"/>
                </a:solidFill>
                <a:latin typeface="+mn-lt"/>
                <a:ea typeface="+mn-ea"/>
                <a:cs typeface="+mn-cs"/>
              </a:rPr>
              <a:t>b) koszty związane z usuwaniem i unieszkodliwieniem wyrobów azbestowych, w tym niezbędne prace budowlane, prace rozbiórkowe; </a:t>
            </a:r>
          </a:p>
          <a:p>
            <a:r>
              <a:rPr lang="pl-PL" sz="1200" b="0" i="0" u="none" strike="noStrike" kern="1200" baseline="0" dirty="0" smtClean="0">
                <a:solidFill>
                  <a:schemeClr val="tx1"/>
                </a:solidFill>
                <a:latin typeface="+mn-lt"/>
                <a:ea typeface="+mn-ea"/>
                <a:cs typeface="+mn-cs"/>
              </a:rPr>
              <a:t>c) nadzór nad realizacją inwestycji (inspektorzy nadzoru, zespół inżyniera kontraktu); </a:t>
            </a:r>
          </a:p>
          <a:p>
            <a:r>
              <a:rPr lang="pl-PL" sz="1200" b="0" i="0" u="none" strike="noStrike" kern="1200" baseline="0" dirty="0" smtClean="0">
                <a:solidFill>
                  <a:schemeClr val="tx1"/>
                </a:solidFill>
                <a:latin typeface="+mn-lt"/>
                <a:ea typeface="+mn-ea"/>
                <a:cs typeface="+mn-cs"/>
              </a:rPr>
              <a:t>d) zakup środków trwałych i wartości niematerialnych i prawnych; </a:t>
            </a:r>
          </a:p>
          <a:p>
            <a:r>
              <a:rPr lang="pl-PL" sz="1200" b="0" i="0" u="none" strike="noStrike" kern="1200" baseline="0" dirty="0" smtClean="0">
                <a:solidFill>
                  <a:schemeClr val="tx1"/>
                </a:solidFill>
                <a:latin typeface="+mn-lt"/>
                <a:ea typeface="+mn-ea"/>
                <a:cs typeface="+mn-cs"/>
              </a:rPr>
              <a:t>e) promocja projektu; </a:t>
            </a:r>
          </a:p>
          <a:p>
            <a:r>
              <a:rPr lang="pl-PL" sz="1200" b="0" i="0" u="none" strike="noStrike" kern="1200" baseline="0" dirty="0" smtClean="0">
                <a:solidFill>
                  <a:schemeClr val="tx1"/>
                </a:solidFill>
                <a:latin typeface="+mn-lt"/>
                <a:ea typeface="+mn-ea"/>
                <a:cs typeface="+mn-cs"/>
              </a:rPr>
              <a:t>f) działania informacyjno-edukacyjne w zakresie zapobiegania powstawania odpadów i/lub prawidłowego postępowania z odpadami, w tym materiały informacyjno-edukacyjne – maksymalnie 10% kosztów kwalifikowalnych projektu zgodnie z mechanizmem cross-</a:t>
            </a:r>
            <a:r>
              <a:rPr lang="pl-PL" sz="1200" b="0" i="0" u="none" strike="noStrike" kern="1200" baseline="0" dirty="0" err="1" smtClean="0">
                <a:solidFill>
                  <a:schemeClr val="tx1"/>
                </a:solidFill>
                <a:latin typeface="+mn-lt"/>
                <a:ea typeface="+mn-ea"/>
                <a:cs typeface="+mn-cs"/>
              </a:rPr>
              <a:t>financingu</a:t>
            </a:r>
            <a:r>
              <a:rPr lang="pl-PL" sz="1200" b="0" i="0" u="none" strike="noStrike" kern="1200" baseline="0" dirty="0" smtClean="0">
                <a:solidFill>
                  <a:schemeClr val="tx1"/>
                </a:solidFill>
                <a:latin typeface="+mn-lt"/>
                <a:ea typeface="+mn-ea"/>
                <a:cs typeface="+mn-cs"/>
              </a:rPr>
              <a:t>. </a:t>
            </a:r>
            <a:endParaRPr lang="pl-PL" dirty="0" smtClean="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292418-DCC5-4A2A-ADA2-D42890E853A5}"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pl-P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8733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7BCCC-8BE6-400E-A73F-4A9668E8A021}"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930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smtClean="0"/>
              <a:t>W</a:t>
            </a:r>
            <a:r>
              <a:rPr lang="pl-PL" baseline="0" dirty="0" smtClean="0"/>
              <a:t> ramach dotychczasowych naborów, dofinansowano ze środków UE 2 projekty na łączną kwotę </a:t>
            </a:r>
            <a:r>
              <a:rPr lang="pl-PL" b="1" baseline="0" dirty="0" smtClean="0"/>
              <a:t>189,3 tys. zł. </a:t>
            </a:r>
            <a:r>
              <a:rPr lang="pl-PL" baseline="0" dirty="0" smtClean="0"/>
              <a:t>Ogólna wartość projektów wyniosła </a:t>
            </a:r>
            <a:r>
              <a:rPr lang="pl-PL" b="1" baseline="0" dirty="0" smtClean="0"/>
              <a:t>222,7 tys. zł. </a:t>
            </a:r>
            <a:endParaRPr lang="pl-PL"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pl-PL"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pl-PL" dirty="0" smtClean="0"/>
              <a:t>1) Usuwanie azbestu z terenu gminy Nowy Tomyśl</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smtClean="0"/>
              <a:t>Opis</a:t>
            </a:r>
            <a:r>
              <a:rPr lang="pl-PL" baseline="0" dirty="0" smtClean="0"/>
              <a:t> projektu:</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smtClean="0"/>
              <a:t>Projekt polega na zagospodarowaniu odpadów zawierających azbest. W ramach projektu zaplanowano działania z zakresu usuwania i unieszkodliwiania wyrobów zawierających azbest, które w zależności od zgłaszanych potrzeb przez Beneficjentów ostatecznych dotyczy: demontażu, transportu i utylizacji lub transportu i utylizacji. Na terenie gminy Nowy Tomyśl azbest występuje przede wszystkim w postaci pokryć dachowych na budynkach gospodarczych i mieszkalnych. Przewidziano także działania informacyjno-edukacyjne w zakresie zwiększenia świadomości mieszkańców na temat szkodliwości wyrobów zawierających azbest i prawidłowego postępowania z odpadami oraz promocji projektu. Nieznajomość przepisów prawnych oraz niska społeczna świadomość ekologiczna skutkują niewłaściwym postępowaniem z odpadami zawierającymi azbest oraz nieprzestrzeganiem narzuconych w aktach prawnych obowiązków dla posiadaczy odpadów. Realizacja edukacji ekologicznej, która jest jednym z założeń projektu, pozwoli zmniejszyć skalę tego problemu w odniesieniu do szkodliwości azbestu.</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smtClean="0"/>
              <a:t>Okres realizacji:</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smtClean="0"/>
              <a:t>01.03.2020</a:t>
            </a:r>
            <a:r>
              <a:rPr lang="pl-PL" baseline="0" dirty="0" smtClean="0"/>
              <a:t> – 31.12.2021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smtClean="0"/>
              <a:t>Wartość ogółem (umowa):</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smtClean="0"/>
              <a:t>123 931,00 zł</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smtClean="0"/>
              <a:t>Wkład</a:t>
            </a:r>
            <a:r>
              <a:rPr lang="pl-PL" baseline="0" dirty="0" smtClean="0"/>
              <a:t> UE:</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smtClean="0"/>
              <a:t>105 342,00 zł</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smtClean="0"/>
              <a:t>Wskaźnik i wartość docelowa:</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smtClean="0"/>
              <a:t>Masa wycofanych z użytkowania i unieszkodliwionych wyrobów zawierających azbest [Mg]: 179</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pl-PL" dirty="0" smtClean="0"/>
              <a:t>2)</a:t>
            </a:r>
            <a:r>
              <a:rPr lang="pl-PL" baseline="0" dirty="0" smtClean="0"/>
              <a:t> </a:t>
            </a:r>
            <a:r>
              <a:rPr lang="pl-PL" dirty="0" smtClean="0"/>
              <a:t>Usuwanie i unieszkodliwianie wyrobów zawierających azbest w gminie Tuliszków</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smtClean="0"/>
              <a:t>Opis projektu:</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smtClean="0"/>
              <a:t>Przedmiotem projektu jest demontaż (czyli demontaż, transport i utylizacja) 80 Mg wyrobów z azbestu oraz odbiór (czyli zabranie, transport i utylizacja) 180 Mg wyrobów z azbestu przez okres 2 lat. Wykonanie tych działań w oparciu o specjalistyczną firmę przygotowaną do przeprowadzenia prac demontażowych oraz transport wyrobów na składowisko. W ramach projektu przewiduje się przeprowadzenie 2 kampanii </a:t>
            </a:r>
            <a:r>
              <a:rPr lang="pl-PL" dirty="0" err="1" smtClean="0"/>
              <a:t>informacyjno</a:t>
            </a:r>
            <a:r>
              <a:rPr lang="pl-PL" dirty="0" smtClean="0"/>
              <a:t> – promocyjnych w roku 2020 i 2021 w celu podniesienia świadomości mieszkańców gminy o zagrożeniach związanych z azbestem dla środowiska i dla zdrowia człowieka. Biorąc pod uwagę, że łączna ilość wyrobów z azbestu sięga blisko 987 Mg to w wyniku projektu dokona się zmniejszenia wyrobów będących u mieszkańców o 26,34%. Działania dotyczą tych miejscowości/ sołectw gdzie zgodnie z bazą azbestową www.bazaazbestowa.gov.pl tych wyrobów zawierających azbest jest najwięcej. Dotyczy to następujących miejscowości: Wróblina, Wielopole, Krępa, Grzymiszew, Ogorzelczyn, Nowy Świat, Smaszew, Sarbicko.</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smtClean="0"/>
              <a:t>Okres realizacji:</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smtClean="0"/>
              <a:t>01.01.2020 – 31.12.2021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smtClean="0"/>
              <a:t>Wartość ogółem (umowa):</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smtClean="0"/>
              <a:t>98 722,00 zł</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pl-PL" baseline="0" dirty="0" smtClean="0"/>
              <a:t>Wkład UE:</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smtClean="0"/>
              <a:t>83 914,00 zł</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smtClean="0"/>
              <a:t>Wskaźnik i wartość docelowa:</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smtClean="0"/>
              <a:t>Masa wycofanych z użytkowania i unieszkodliwionych wyrobów zawierających azbest [Mg]: 260</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smtClean="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292418-DCC5-4A2A-ADA2-D42890E853A5}"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pl-P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3283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171450" indent="-171450">
              <a:buFont typeface="Arial" panose="020B0604020202020204" pitchFamily="34" charset="0"/>
              <a:buChar char="•"/>
            </a:pPr>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292418-DCC5-4A2A-ADA2-D42890E853A5}"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l-P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166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292418-DCC5-4A2A-ADA2-D42890E853A5}"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pl-P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3583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tx1"/>
                </a:solidFill>
                <a:effectLst/>
                <a:latin typeface="+mn-lt"/>
                <a:ea typeface="+mn-ea"/>
                <a:cs typeface="+mn-cs"/>
              </a:rPr>
              <a:t>Podkreślenie braku wiążących i ostatecznych rozstrzygnięć zarówno finansowych jak i zakresu wsparcia - oczekiwanie na wynegocjowany Kontrakt Programowy (dodatkowe środki</a:t>
            </a:r>
            <a:r>
              <a:rPr lang="pl-PL" sz="1200" b="1" kern="1200" baseline="0" dirty="0" smtClean="0">
                <a:solidFill>
                  <a:schemeClr val="tx1"/>
                </a:solidFill>
                <a:effectLst/>
                <a:latin typeface="+mn-lt"/>
                <a:ea typeface="+mn-ea"/>
                <a:cs typeface="+mn-cs"/>
              </a:rPr>
              <a:t> dla Wielkopolski),</a:t>
            </a:r>
            <a:r>
              <a:rPr lang="pl-PL" sz="1200" b="1" kern="1200" dirty="0" smtClean="0">
                <a:solidFill>
                  <a:schemeClr val="tx1"/>
                </a:solidFill>
                <a:effectLst/>
                <a:latin typeface="+mn-lt"/>
                <a:ea typeface="+mn-ea"/>
                <a:cs typeface="+mn-cs"/>
              </a:rPr>
              <a:t> Umowę Partnerstwa (KE ma uwagi do projektu UP), oraz linię demarkacyjną interwencji pomiędzy poziomem krajowym i regionalnym.</a:t>
            </a:r>
          </a:p>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292418-DCC5-4A2A-ADA2-D42890E853A5}"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pl-P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25000" lnSpcReduction="20000"/>
          </a:bodyPr>
          <a:lstStyle/>
          <a:p>
            <a:r>
              <a:rPr lang="pl-PL" sz="1200" kern="1200" dirty="0" smtClean="0">
                <a:solidFill>
                  <a:schemeClr val="tx1"/>
                </a:solidFill>
                <a:effectLst/>
                <a:latin typeface="+mn-lt"/>
                <a:ea typeface="+mn-ea"/>
                <a:cs typeface="+mn-cs"/>
              </a:rPr>
              <a:t>Proces identyfikowania działań strategicznych rozpoczął się od zaproszenia przez Zarząd Województwa Wielkopolskiego jednostek samorządowych, podmiotów publicznych i prywatnych do wyrażenia swojego stanowiska w tej kwestii. W pierwszej kolejności do rozważenia i przedstawienia swojego stanowiska zostali zaproszeni dyrektorzy departamentów, biur Urzędu Marszałkowskiego i wojewódzkich samorządowych jednostek organizacyjnych, zgodnie z ich zakresem kompetencji. W kolejnym etapie Marszałek Województwa zaprosił wszystkie samorządy i pozostałe jednostki publiczne oraz prywatne do zgłoszenia propozycji projektów za pośrednictwem specjalnego formularza internetowego, dostępnego na stronie internetowej Urzędu. Propozycje można było składać w okresie kwiecień – lipiec 2019 r. Wskazany formularz zawierał m.in. pytania dotyczące podmiotu zgłaszającego, nazwy projektu, jego lokalizacji, zakresu i szacunkowej wartości oraz źródeł finansowania. Należy nadmienić, że nabór na projekty strategiczne dla Wielkopolski został zasygnalizowany na spotkaniach z samorządami i mieszkańcami, inaugurujących rozpoczęcie prac nad przygotowaniem Strategii Wielkopolska 2030, które odbyły się w okresie maj – czerwiec 2018 r. </a:t>
            </a:r>
          </a:p>
          <a:p>
            <a:r>
              <a:rPr lang="pl-PL" sz="1200" kern="1200" dirty="0" smtClean="0">
                <a:solidFill>
                  <a:schemeClr val="tx1"/>
                </a:solidFill>
                <a:effectLst/>
                <a:latin typeface="+mn-lt"/>
                <a:ea typeface="+mn-ea"/>
                <a:cs typeface="+mn-cs"/>
              </a:rPr>
              <a:t>W efekcie naboru otrzymano ok. 1 300 propozycji projektów strategicznych od 300 podmiotów, na kwotę blisko 50 mld zł. Spośród nich najliczniejszą grupę stanowiły jednostki samorządu terytorialnego (zgłosiły one połowę spośród nadesłanych propozycji). Analiza zgłoszonych propozycji projektów umożliwiła identyfikację oczekiwań i potrzeb rozwojowych, które swoim zasięgiem oddziaływania wykraczały poza granice poszczególnych gmin bądź powiatów, identyfikację projektów o charakterze partnerskim, skali rozbieżności między zgłaszanymi oczekiwaniami a zdiagnozowanymi trendami rozwojowymi. W efekcie analiz zaplanowano odpowiednie mechanizmy interwencji publicznej. </a:t>
            </a:r>
          </a:p>
          <a:p>
            <a:r>
              <a:rPr lang="pl-PL" sz="1200" kern="1200" dirty="0" smtClean="0">
                <a:solidFill>
                  <a:schemeClr val="tx1"/>
                </a:solidFill>
                <a:effectLst/>
                <a:latin typeface="+mn-lt"/>
                <a:ea typeface="+mn-ea"/>
                <a:cs typeface="+mn-cs"/>
              </a:rPr>
              <a:t>W kontekście środków finansowych niezbędnych na realizację zgłoszonych projektów, największą koncentrację potrzeb obserwuje się w obszarach infrastruktury drogowej oraz wsparcia kapitału ludzkiego i społecznego. Łączna wartość zgłoszonych projektów wyniosła 46 537 mln zł.</a:t>
            </a:r>
          </a:p>
          <a:p>
            <a:endParaRPr lang="pl-PL" sz="1200" kern="1200" dirty="0" smtClean="0">
              <a:solidFill>
                <a:schemeClr val="tx1"/>
              </a:solidFill>
              <a:effectLst/>
              <a:latin typeface="+mn-lt"/>
              <a:ea typeface="+mn-ea"/>
              <a:cs typeface="+mn-cs"/>
            </a:endParaRPr>
          </a:p>
          <a:p>
            <a:pPr algn="ctr"/>
            <a:r>
              <a:rPr lang="pl-PL" sz="1200" b="1" kern="1200" dirty="0" smtClean="0">
                <a:solidFill>
                  <a:schemeClr val="tx1"/>
                </a:solidFill>
                <a:effectLst/>
                <a:latin typeface="+mn-lt"/>
                <a:ea typeface="+mn-ea"/>
                <a:cs typeface="+mn-cs"/>
              </a:rPr>
              <a:t>Projekty</a:t>
            </a:r>
            <a:r>
              <a:rPr lang="pl-PL" sz="1200" b="1" kern="1200" baseline="0" dirty="0" smtClean="0">
                <a:solidFill>
                  <a:schemeClr val="tx1"/>
                </a:solidFill>
                <a:effectLst/>
                <a:latin typeface="+mn-lt"/>
                <a:ea typeface="+mn-ea"/>
                <a:cs typeface="+mn-cs"/>
              </a:rPr>
              <a:t> strategiczne w zakresie azbestu</a:t>
            </a:r>
            <a:endParaRPr lang="pl-PL" sz="1200" b="1" kern="1200" dirty="0" smtClean="0">
              <a:solidFill>
                <a:schemeClr val="tx1"/>
              </a:solidFill>
              <a:effectLst/>
              <a:latin typeface="+mn-lt"/>
              <a:ea typeface="+mn-ea"/>
              <a:cs typeface="+mn-cs"/>
            </a:endParaRPr>
          </a:p>
          <a:p>
            <a:pPr lvl="0"/>
            <a:endParaRPr lang="pl-PL"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latin typeface="+mn-lt"/>
                <a:ea typeface="+mn-ea"/>
                <a:cs typeface="+mn-cs"/>
              </a:rPr>
              <a:t>1) </a:t>
            </a:r>
            <a:r>
              <a:rPr lang="pl-PL" sz="1200" dirty="0" smtClean="0">
                <a:solidFill>
                  <a:schemeClr val="tx1"/>
                </a:solidFill>
              </a:rPr>
              <a:t>Budowa składowiska odpadów niebezpiecznych w Jarocinie</a:t>
            </a:r>
          </a:p>
          <a:p>
            <a:pPr lvl="0"/>
            <a:endParaRPr lang="pl-PL" sz="1200" kern="1200" dirty="0">
              <a:solidFill>
                <a:schemeClr val="tx1"/>
              </a:solidFill>
              <a:latin typeface="+mn-lt"/>
              <a:ea typeface="+mn-ea"/>
              <a:cs typeface="+mn-cs"/>
            </a:endParaRPr>
          </a:p>
          <a:p>
            <a:r>
              <a:rPr lang="pl-PL" sz="1200" b="1" i="0" u="none" strike="noStrike" kern="1200" dirty="0" smtClean="0">
                <a:solidFill>
                  <a:schemeClr val="tx1"/>
                </a:solidFill>
                <a:effectLst/>
                <a:latin typeface="+mn-lt"/>
                <a:ea typeface="+mn-ea"/>
                <a:cs typeface="+mn-cs"/>
              </a:rPr>
              <a:t>data rozpoczęcia:</a:t>
            </a:r>
            <a:r>
              <a:rPr lang="pl-PL" sz="1200" b="0" i="0" u="none" strike="noStrike" kern="1200" dirty="0" smtClean="0">
                <a:solidFill>
                  <a:schemeClr val="tx1"/>
                </a:solidFill>
                <a:effectLst/>
                <a:latin typeface="+mn-lt"/>
                <a:ea typeface="+mn-ea"/>
                <a:cs typeface="+mn-cs"/>
              </a:rPr>
              <a:t> IV kwartał 2019</a:t>
            </a:r>
            <a:r>
              <a:rPr lang="pl-PL" dirty="0" smtClean="0"/>
              <a:t> </a:t>
            </a:r>
            <a:endParaRPr lang="pl-PL" sz="1200" b="0" i="0" u="none" strike="noStrike" kern="1200" dirty="0" smtClean="0">
              <a:solidFill>
                <a:schemeClr val="tx1"/>
              </a:solidFill>
              <a:effectLst/>
              <a:latin typeface="+mn-lt"/>
              <a:ea typeface="+mn-ea"/>
              <a:cs typeface="+mn-cs"/>
            </a:endParaRPr>
          </a:p>
          <a:p>
            <a:r>
              <a:rPr lang="pl-PL" sz="1200" b="1" i="0" u="none" strike="noStrike" kern="1200" dirty="0" smtClean="0">
                <a:solidFill>
                  <a:schemeClr val="tx1"/>
                </a:solidFill>
                <a:effectLst/>
                <a:latin typeface="+mn-lt"/>
                <a:ea typeface="+mn-ea"/>
                <a:cs typeface="+mn-cs"/>
              </a:rPr>
              <a:t>data zakończenia:</a:t>
            </a:r>
            <a:r>
              <a:rPr lang="pl-PL" sz="1200" b="0" i="0" u="none" strike="noStrike" kern="1200" dirty="0" smtClean="0">
                <a:solidFill>
                  <a:schemeClr val="tx1"/>
                </a:solidFill>
                <a:effectLst/>
                <a:latin typeface="+mn-lt"/>
                <a:ea typeface="+mn-ea"/>
                <a:cs typeface="+mn-cs"/>
              </a:rPr>
              <a:t> IV kwartał 2021</a:t>
            </a:r>
            <a:r>
              <a:rPr lang="pl-PL" dirty="0" smtClean="0"/>
              <a:t> </a:t>
            </a:r>
            <a:endParaRPr lang="pl-PL" sz="1200" b="0" i="0" u="none" strike="noStrike" kern="1200" dirty="0" smtClean="0">
              <a:solidFill>
                <a:schemeClr val="tx1"/>
              </a:solidFill>
              <a:effectLst/>
              <a:latin typeface="+mn-lt"/>
              <a:ea typeface="+mn-ea"/>
              <a:cs typeface="+mn-cs"/>
            </a:endParaRPr>
          </a:p>
          <a:p>
            <a:r>
              <a:rPr lang="pl-PL" sz="1200" b="1" i="0" u="none" strike="noStrike" kern="1200" dirty="0" smtClean="0">
                <a:solidFill>
                  <a:schemeClr val="tx1"/>
                </a:solidFill>
                <a:effectLst/>
                <a:latin typeface="+mn-lt"/>
                <a:ea typeface="+mn-ea"/>
                <a:cs typeface="+mn-cs"/>
              </a:rPr>
              <a:t>Potencjalny beneficjent: </a:t>
            </a:r>
            <a:r>
              <a:rPr lang="pl-PL" sz="1200" b="0" i="0" u="none" strike="noStrike" kern="1200" dirty="0" smtClean="0">
                <a:solidFill>
                  <a:schemeClr val="tx1"/>
                </a:solidFill>
                <a:effectLst/>
                <a:latin typeface="+mn-lt"/>
                <a:ea typeface="+mn-ea"/>
                <a:cs typeface="+mn-cs"/>
              </a:rPr>
              <a:t>"ZGO Sp. z o.o. w Jarocinie - Wielkopolskie Centrum Recyklingu"</a:t>
            </a:r>
            <a:r>
              <a:rPr lang="pl-PL" dirty="0" smtClean="0"/>
              <a:t> </a:t>
            </a:r>
            <a:endParaRPr lang="pl-PL" b="0" dirty="0" smtClean="0"/>
          </a:p>
          <a:p>
            <a:r>
              <a:rPr lang="pl-PL" sz="1200" b="1" i="0" u="none" strike="noStrike" kern="1200" dirty="0" smtClean="0">
                <a:solidFill>
                  <a:schemeClr val="tx1"/>
                </a:solidFill>
                <a:effectLst/>
                <a:latin typeface="+mn-lt"/>
                <a:ea typeface="+mn-ea"/>
                <a:cs typeface="+mn-cs"/>
              </a:rPr>
              <a:t>Zasięg oddziaływania projektu:</a:t>
            </a:r>
            <a:r>
              <a:rPr lang="pl-PL" b="1" dirty="0" smtClean="0"/>
              <a:t> </a:t>
            </a:r>
            <a:r>
              <a:rPr lang="pl-PL" sz="1200" b="0" i="0" u="none" strike="noStrike" kern="1200" dirty="0" smtClean="0">
                <a:solidFill>
                  <a:schemeClr val="tx1"/>
                </a:solidFill>
                <a:effectLst/>
                <a:latin typeface="+mn-lt"/>
                <a:ea typeface="+mn-ea"/>
                <a:cs typeface="+mn-cs"/>
              </a:rPr>
              <a:t>Projekt skierowany jest do mieszkańców  gmin należących do Porozumienia Międzygminnego (Dominowo, Kórnik, Zaniemyśl, Krzykosy, Śrem, Książ Wlkp., Nowe Miasto, Żerków, Jarocin, Jaraczewo, Borek Wlkp., Piaski, Gizałki, </a:t>
            </a:r>
            <a:r>
              <a:rPr lang="pl-PL" sz="1200" b="0" i="0" u="none" strike="noStrike" kern="1200" dirty="0" err="1" smtClean="0">
                <a:solidFill>
                  <a:schemeClr val="tx1"/>
                </a:solidFill>
                <a:effectLst/>
                <a:latin typeface="+mn-lt"/>
                <a:ea typeface="+mn-ea"/>
                <a:cs typeface="+mn-cs"/>
              </a:rPr>
              <a:t>Chocz,Czermin</a:t>
            </a:r>
            <a:r>
              <a:rPr lang="pl-PL" sz="1200" b="0" i="0" u="none" strike="noStrike" kern="1200" dirty="0" smtClean="0">
                <a:solidFill>
                  <a:schemeClr val="tx1"/>
                </a:solidFill>
                <a:effectLst/>
                <a:latin typeface="+mn-lt"/>
                <a:ea typeface="+mn-ea"/>
                <a:cs typeface="+mn-cs"/>
              </a:rPr>
              <a:t>, Kotlin, Dobrzyca, Pleszew)  oraz spoza porozumienia.</a:t>
            </a:r>
            <a:r>
              <a:rPr lang="pl-PL" dirty="0" smtClean="0"/>
              <a:t> </a:t>
            </a:r>
            <a:endParaRPr lang="pl-PL" b="0" dirty="0" smtClean="0"/>
          </a:p>
          <a:p>
            <a:r>
              <a:rPr lang="pl-PL" sz="1200" b="0" i="0" u="none" strike="noStrike" kern="1200" dirty="0" smtClean="0">
                <a:solidFill>
                  <a:schemeClr val="tx1"/>
                </a:solidFill>
                <a:effectLst/>
                <a:latin typeface="+mn-lt"/>
                <a:ea typeface="+mn-ea"/>
                <a:cs typeface="+mn-cs"/>
              </a:rPr>
              <a:t>Zakładane efekty projektu:</a:t>
            </a:r>
            <a:r>
              <a:rPr lang="pl-PL" b="0" dirty="0" smtClean="0"/>
              <a:t> </a:t>
            </a:r>
            <a:r>
              <a:rPr lang="pl-PL" sz="1200" b="0" i="0" u="none" strike="noStrike" kern="1200" dirty="0" smtClean="0">
                <a:solidFill>
                  <a:schemeClr val="tx1"/>
                </a:solidFill>
                <a:effectLst/>
                <a:latin typeface="+mn-lt"/>
                <a:ea typeface="+mn-ea"/>
                <a:cs typeface="+mn-cs"/>
              </a:rPr>
              <a:t>• Zwiększenie ilości zbieranych selektywnie odpadów niebezpiecznych występujących w strumieniu odpadów komunalnych.</a:t>
            </a:r>
            <a:br>
              <a:rPr lang="pl-PL" sz="1200" b="0" i="0" u="none" strike="noStrike" kern="1200" dirty="0" smtClean="0">
                <a:solidFill>
                  <a:schemeClr val="tx1"/>
                </a:solidFill>
                <a:effectLst/>
                <a:latin typeface="+mn-lt"/>
                <a:ea typeface="+mn-ea"/>
                <a:cs typeface="+mn-cs"/>
              </a:rPr>
            </a:br>
            <a:r>
              <a:rPr lang="pl-PL" sz="1200" b="0" i="0" u="none" strike="noStrike" kern="1200" dirty="0" smtClean="0">
                <a:solidFill>
                  <a:schemeClr val="tx1"/>
                </a:solidFill>
                <a:effectLst/>
                <a:latin typeface="+mn-lt"/>
                <a:ea typeface="+mn-ea"/>
                <a:cs typeface="+mn-cs"/>
              </a:rPr>
              <a:t>• Wyeliminowanie praktyki nielegalnego składowania odpadów.</a:t>
            </a:r>
            <a:br>
              <a:rPr lang="pl-PL" sz="1200" b="0" i="0" u="none" strike="noStrike" kern="1200" dirty="0" smtClean="0">
                <a:solidFill>
                  <a:schemeClr val="tx1"/>
                </a:solidFill>
                <a:effectLst/>
                <a:latin typeface="+mn-lt"/>
                <a:ea typeface="+mn-ea"/>
                <a:cs typeface="+mn-cs"/>
              </a:rPr>
            </a:br>
            <a:r>
              <a:rPr lang="pl-PL" sz="1200" b="0" i="0" u="none" strike="noStrike" kern="1200" dirty="0" smtClean="0">
                <a:solidFill>
                  <a:schemeClr val="tx1"/>
                </a:solidFill>
                <a:effectLst/>
                <a:latin typeface="+mn-lt"/>
                <a:ea typeface="+mn-ea"/>
                <a:cs typeface="+mn-cs"/>
              </a:rPr>
              <a:t>• Zwiększenie świadomości ekologicznej społeczeństwa w zakresie kompleksowych i racjonalnych metod gospodarki odpadami.</a:t>
            </a:r>
            <a:r>
              <a:rPr lang="pl-PL" dirty="0" smtClean="0"/>
              <a:t> </a:t>
            </a:r>
            <a:endParaRPr lang="pl-PL" b="0" dirty="0" smtClean="0"/>
          </a:p>
          <a:p>
            <a:r>
              <a:rPr lang="pl-PL" sz="1200" b="1" i="0" u="none" strike="noStrike" kern="1200" dirty="0" smtClean="0">
                <a:solidFill>
                  <a:schemeClr val="tx1"/>
                </a:solidFill>
                <a:effectLst/>
                <a:latin typeface="+mn-lt"/>
                <a:ea typeface="+mn-ea"/>
                <a:cs typeface="+mn-cs"/>
              </a:rPr>
              <a:t>Szacowana całkowita wartość projektu (w PLN)</a:t>
            </a:r>
            <a:r>
              <a:rPr lang="pl-PL" sz="1200" b="0" i="0" u="none" strike="noStrike" kern="1200" dirty="0" smtClean="0">
                <a:solidFill>
                  <a:schemeClr val="tx1"/>
                </a:solidFill>
                <a:effectLst/>
                <a:latin typeface="+mn-lt"/>
                <a:ea typeface="+mn-ea"/>
                <a:cs typeface="+mn-cs"/>
              </a:rPr>
              <a:t>:</a:t>
            </a:r>
            <a:r>
              <a:rPr lang="pl-PL" b="0" dirty="0" smtClean="0"/>
              <a:t> </a:t>
            </a:r>
            <a:r>
              <a:rPr lang="pl-PL" sz="1200" b="0" i="0" u="none" strike="noStrike" kern="1200" dirty="0" smtClean="0">
                <a:solidFill>
                  <a:schemeClr val="tx1"/>
                </a:solidFill>
                <a:effectLst/>
                <a:latin typeface="+mn-lt"/>
                <a:ea typeface="+mn-ea"/>
                <a:cs typeface="+mn-cs"/>
              </a:rPr>
              <a:t>4 300 000,00 zł</a:t>
            </a:r>
            <a:r>
              <a:rPr lang="pl-PL" dirty="0" smtClean="0"/>
              <a:t> </a:t>
            </a:r>
            <a:endParaRPr lang="pl-PL" b="0" dirty="0" smtClean="0"/>
          </a:p>
          <a:p>
            <a:r>
              <a:rPr lang="pl-PL" sz="1200" b="1" i="0" u="none" strike="noStrike" kern="1200" dirty="0" smtClean="0">
                <a:solidFill>
                  <a:schemeClr val="tx1"/>
                </a:solidFill>
                <a:effectLst/>
                <a:latin typeface="+mn-lt"/>
                <a:ea typeface="+mn-ea"/>
                <a:cs typeface="+mn-cs"/>
              </a:rPr>
              <a:t>Planowane źródła finansowania:</a:t>
            </a:r>
            <a:r>
              <a:rPr lang="pl-PL" b="1" dirty="0" smtClean="0"/>
              <a:t> </a:t>
            </a:r>
            <a:r>
              <a:rPr lang="pl-PL" sz="1200" b="0" i="0" u="none" strike="noStrike" kern="1200" dirty="0" smtClean="0">
                <a:solidFill>
                  <a:schemeClr val="tx1"/>
                </a:solidFill>
                <a:effectLst/>
                <a:latin typeface="+mn-lt"/>
                <a:ea typeface="+mn-ea"/>
                <a:cs typeface="+mn-cs"/>
              </a:rPr>
              <a:t>WRPO, środki własne</a:t>
            </a:r>
            <a:r>
              <a:rPr lang="pl-PL" dirty="0" smtClean="0"/>
              <a:t> </a:t>
            </a:r>
            <a:endParaRPr lang="pl-PL" b="1" dirty="0" smtClean="0"/>
          </a:p>
          <a:p>
            <a:r>
              <a:rPr lang="pl-PL" sz="1200" b="1" i="0" u="none" strike="noStrike" kern="1200" dirty="0" smtClean="0">
                <a:solidFill>
                  <a:schemeClr val="tx1"/>
                </a:solidFill>
                <a:effectLst/>
                <a:latin typeface="+mn-lt"/>
                <a:ea typeface="+mn-ea"/>
                <a:cs typeface="+mn-cs"/>
              </a:rPr>
              <a:t>Uwagi: </a:t>
            </a:r>
            <a:r>
              <a:rPr lang="pl-PL" sz="1200" b="0" i="0" u="none" strike="noStrike" kern="1200" dirty="0" smtClean="0">
                <a:solidFill>
                  <a:schemeClr val="tx1"/>
                </a:solidFill>
                <a:effectLst/>
                <a:latin typeface="+mn-lt"/>
                <a:ea typeface="+mn-ea"/>
                <a:cs typeface="+mn-cs"/>
              </a:rPr>
              <a:t>charakter konkursowy</a:t>
            </a:r>
            <a:r>
              <a:rPr lang="pl-PL" dirty="0" smtClean="0"/>
              <a:t> </a:t>
            </a:r>
            <a:endParaRPr lang="pl-PL" sz="1200" b="1" i="0" u="none" strike="noStrike" kern="1200" dirty="0" smtClean="0">
              <a:solidFill>
                <a:schemeClr val="tx1"/>
              </a:solidFill>
              <a:effectLst/>
              <a:latin typeface="+mn-lt"/>
              <a:ea typeface="+mn-ea"/>
              <a:cs typeface="+mn-cs"/>
            </a:endParaRPr>
          </a:p>
          <a:p>
            <a:r>
              <a:rPr lang="pl-PL" sz="1200" b="1" i="0" u="none" strike="noStrike" kern="1200" dirty="0" smtClean="0">
                <a:solidFill>
                  <a:schemeClr val="tx1"/>
                </a:solidFill>
                <a:effectLst/>
                <a:latin typeface="+mn-lt"/>
                <a:ea typeface="+mn-ea"/>
                <a:cs typeface="+mn-cs"/>
              </a:rPr>
              <a:t>Uzasadnienie dla realizacji projektu jako projektu strategicznego:</a:t>
            </a:r>
            <a:r>
              <a:rPr lang="pl-PL" b="1" dirty="0" smtClean="0"/>
              <a:t> </a:t>
            </a:r>
            <a:r>
              <a:rPr lang="pl-PL" sz="1200" b="0" i="0" u="none" strike="noStrike" kern="1200" dirty="0" smtClean="0">
                <a:solidFill>
                  <a:schemeClr val="tx1"/>
                </a:solidFill>
                <a:effectLst/>
                <a:latin typeface="+mn-lt"/>
                <a:ea typeface="+mn-ea"/>
                <a:cs typeface="+mn-cs"/>
              </a:rPr>
              <a:t>Na terenie gminy Jarocin i pozostałych gmin wchodzących w skład Porozumienia Międzygminnego nie istnieje instalacja służąca do unieszkodliwiana wyrobów azbestowych. W woj. wlkp. w Koninie (ZUO Sp. z o.o.) funkcjonuje jedno składowisko odpadów, na którym składowane są odpady zawierające azbest. Całkowita pojemność tego składowiska wynosi 125 tys.m3, a składowisko wypełnione jest w ok.25%. Pojemność składowiska jest niewystarczająca do unieszkodliwienia wszystkich zinwentaryzowanych na terenie woj. wlkp. odpadów zawierających azbest. Potrzeba realizacji jest wskazana w dokumentach strategicznych na poziomie Wojewódzkim. Zgodnie z Planem Gospodarki Odpadami dla </a:t>
            </a:r>
            <a:r>
              <a:rPr lang="pl-PL" sz="1200" b="0" i="0" u="none" strike="noStrike" kern="1200" dirty="0" err="1" smtClean="0">
                <a:solidFill>
                  <a:schemeClr val="tx1"/>
                </a:solidFill>
                <a:effectLst/>
                <a:latin typeface="+mn-lt"/>
                <a:ea typeface="+mn-ea"/>
                <a:cs typeface="+mn-cs"/>
              </a:rPr>
              <a:t>Woj.Wlkp.na</a:t>
            </a:r>
            <a:r>
              <a:rPr lang="pl-PL" sz="1200" b="0" i="0" u="none" strike="noStrike" kern="1200" dirty="0" smtClean="0">
                <a:solidFill>
                  <a:schemeClr val="tx1"/>
                </a:solidFill>
                <a:effectLst/>
                <a:latin typeface="+mn-lt"/>
                <a:ea typeface="+mn-ea"/>
                <a:cs typeface="+mn-cs"/>
              </a:rPr>
              <a:t> lata 2016 –2022 i z planem inwestycyjnym, ZGO w Jarocinie zgłosił budowę kwatery do składowania odpadów azbestowych w miejscowości Witaszyczki.</a:t>
            </a:r>
            <a:r>
              <a:rPr lang="pl-PL" dirty="0" smtClean="0"/>
              <a:t> </a:t>
            </a:r>
            <a:endParaRPr lang="pl-PL" b="1" dirty="0" smtClean="0"/>
          </a:p>
          <a:p>
            <a:r>
              <a:rPr lang="pl-PL" sz="1200" b="1" i="0" u="none" strike="noStrike" kern="1200" dirty="0" smtClean="0">
                <a:solidFill>
                  <a:schemeClr val="tx1"/>
                </a:solidFill>
                <a:effectLst/>
                <a:latin typeface="+mn-lt"/>
                <a:ea typeface="+mn-ea"/>
                <a:cs typeface="+mn-cs"/>
              </a:rPr>
              <a:t>Opis projektu:</a:t>
            </a:r>
            <a:r>
              <a:rPr lang="pl-PL" b="1" dirty="0" smtClean="0"/>
              <a:t> </a:t>
            </a:r>
            <a:r>
              <a:rPr lang="pl-PL" sz="1200" b="0" i="0" u="none" strike="noStrike" kern="1200" dirty="0" smtClean="0">
                <a:solidFill>
                  <a:schemeClr val="tx1"/>
                </a:solidFill>
                <a:effectLst/>
                <a:latin typeface="+mn-lt"/>
                <a:ea typeface="+mn-ea"/>
                <a:cs typeface="+mn-cs"/>
              </a:rPr>
              <a:t>Przedmiotem projektu jest budowa składowiska odpadów niebezpiecznych, złożonego z 6 kwater składowania wraz z drogą technologiczną i placem manewrowym oraz  pasem zieleni. Na działkach o numerach: 715/1, 715/2, 720/9 i 723/3, obręb Jarocin. Właścicielem działek jest ZGO Sp. z o.o. Obszar budowy położony jest na otwartym terenie, około 3 km na wschód od centrum Jarocina. Na powstałym składowisku, na terenie o pow. ok. 18 700 m2 deponowane będą materiały konstrukcyjne zawierające azbest. Pojemność geometryczna składowiska, na poziomie 2m poniżej terenu otoczenia będzie wynosiła ok. 73 500 m3, a powierzchnia każdej z 6 kwater ≤ 2500 m2. Droga technologiczna prowadzić będzie do placu manewrowego o wymiarach ok. 20m x 10,00m, wyniesionego 1 m powyżej dna składowiska. W celu dostarczania odpadów azbestowych do poszczególnych kwater zostaną wykonane wały rozdzielające.</a:t>
            </a:r>
            <a:r>
              <a:rPr lang="pl-PL" dirty="0" smtClean="0"/>
              <a:t> </a:t>
            </a:r>
            <a:endParaRPr lang="pl-PL" b="1" dirty="0" smtClean="0"/>
          </a:p>
          <a:p>
            <a:r>
              <a:rPr lang="pl-PL" sz="1200" b="1" i="0" u="none" strike="noStrike" kern="1200" dirty="0" smtClean="0">
                <a:solidFill>
                  <a:schemeClr val="tx1"/>
                </a:solidFill>
                <a:effectLst/>
                <a:latin typeface="+mn-lt"/>
                <a:ea typeface="+mn-ea"/>
                <a:cs typeface="+mn-cs"/>
              </a:rPr>
              <a:t>Stopień przygotowania projektu:</a:t>
            </a:r>
            <a:r>
              <a:rPr lang="pl-PL" b="1" dirty="0" smtClean="0"/>
              <a:t> </a:t>
            </a:r>
            <a:r>
              <a:rPr lang="pl-PL" sz="1200" b="0" i="0" u="none" strike="noStrike" kern="1200" dirty="0" smtClean="0">
                <a:solidFill>
                  <a:schemeClr val="tx1"/>
                </a:solidFill>
                <a:effectLst/>
                <a:latin typeface="+mn-lt"/>
                <a:ea typeface="+mn-ea"/>
                <a:cs typeface="+mn-cs"/>
              </a:rPr>
              <a:t>planowany do realizacji</a:t>
            </a:r>
            <a:r>
              <a:rPr lang="pl-PL" dirty="0" smtClean="0"/>
              <a:t> </a:t>
            </a:r>
            <a:endParaRPr lang="pl-PL" b="1" dirty="0" smtClean="0"/>
          </a:p>
          <a:p>
            <a:endParaRPr lang="pl-PL" dirty="0" smtClean="0"/>
          </a:p>
          <a:p>
            <a:endParaRPr lang="pl-P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smtClean="0"/>
              <a:t>2) </a:t>
            </a:r>
            <a:r>
              <a:rPr lang="pl-PL" sz="1200" dirty="0" smtClean="0">
                <a:solidFill>
                  <a:schemeClr val="tx1"/>
                </a:solidFill>
              </a:rPr>
              <a:t>Ochrona powietrza i powierzchni ziemi oraz prawidłowe zagospodarowanie odpadów niebezpiecznych -„Likwidacja wyrobów zawierających azbest na terenie Powiatu Gnieźnieńskiego”</a:t>
            </a:r>
          </a:p>
          <a:p>
            <a:endParaRPr lang="pl-PL" dirty="0" smtClean="0"/>
          </a:p>
          <a:p>
            <a:r>
              <a:rPr lang="pl-PL" sz="1200" b="1" i="0" u="none" strike="noStrike" kern="1200" dirty="0" smtClean="0">
                <a:solidFill>
                  <a:schemeClr val="tx1"/>
                </a:solidFill>
                <a:effectLst/>
                <a:latin typeface="+mn-lt"/>
                <a:ea typeface="+mn-ea"/>
                <a:cs typeface="+mn-cs"/>
              </a:rPr>
              <a:t>data rozpoczęcia: </a:t>
            </a:r>
            <a:r>
              <a:rPr lang="pl-PL" sz="1200" b="0" i="0" u="none" strike="noStrike" kern="1200" dirty="0" smtClean="0">
                <a:solidFill>
                  <a:schemeClr val="tx1"/>
                </a:solidFill>
                <a:effectLst/>
                <a:latin typeface="+mn-lt"/>
                <a:ea typeface="+mn-ea"/>
                <a:cs typeface="+mn-cs"/>
              </a:rPr>
              <a:t>II kwartał 2021 r.</a:t>
            </a:r>
            <a:r>
              <a:rPr lang="pl-PL" dirty="0" smtClean="0"/>
              <a:t> </a:t>
            </a:r>
            <a:endParaRPr lang="pl-PL" sz="1200" b="1" i="0" u="none" strike="noStrike" kern="1200" dirty="0" smtClean="0">
              <a:solidFill>
                <a:schemeClr val="tx1"/>
              </a:solidFill>
              <a:effectLst/>
              <a:latin typeface="+mn-lt"/>
              <a:ea typeface="+mn-ea"/>
              <a:cs typeface="+mn-cs"/>
            </a:endParaRPr>
          </a:p>
          <a:p>
            <a:r>
              <a:rPr lang="pl-PL" sz="1200" b="1" i="0" u="none" strike="noStrike" kern="1200" dirty="0" smtClean="0">
                <a:solidFill>
                  <a:schemeClr val="tx1"/>
                </a:solidFill>
                <a:effectLst/>
                <a:latin typeface="+mn-lt"/>
                <a:ea typeface="+mn-ea"/>
                <a:cs typeface="+mn-cs"/>
              </a:rPr>
              <a:t>data zakończenia: </a:t>
            </a:r>
            <a:r>
              <a:rPr lang="pl-PL" sz="1200" b="0" i="0" u="none" strike="noStrike" kern="1200" dirty="0" smtClean="0">
                <a:solidFill>
                  <a:schemeClr val="tx1"/>
                </a:solidFill>
                <a:effectLst/>
                <a:latin typeface="+mn-lt"/>
                <a:ea typeface="+mn-ea"/>
                <a:cs typeface="+mn-cs"/>
              </a:rPr>
              <a:t>IV kwartał 2032 r.</a:t>
            </a:r>
            <a:r>
              <a:rPr lang="pl-PL" dirty="0" smtClean="0"/>
              <a:t> </a:t>
            </a:r>
            <a:endParaRPr lang="pl-PL" sz="1200" b="1" i="0" u="none" strike="noStrike" kern="1200" dirty="0" smtClean="0">
              <a:solidFill>
                <a:schemeClr val="tx1"/>
              </a:solidFill>
              <a:effectLst/>
              <a:latin typeface="+mn-lt"/>
              <a:ea typeface="+mn-ea"/>
              <a:cs typeface="+mn-cs"/>
            </a:endParaRPr>
          </a:p>
          <a:p>
            <a:r>
              <a:rPr lang="pl-PL" sz="1200" b="1" i="0" u="none" strike="noStrike" kern="1200" dirty="0" smtClean="0">
                <a:solidFill>
                  <a:schemeClr val="tx1"/>
                </a:solidFill>
                <a:effectLst/>
                <a:latin typeface="+mn-lt"/>
                <a:ea typeface="+mn-ea"/>
                <a:cs typeface="+mn-cs"/>
              </a:rPr>
              <a:t>Potencjalny beneficjent: </a:t>
            </a:r>
            <a:r>
              <a:rPr lang="pl-PL" sz="1200" b="0" i="0" u="none" strike="noStrike" kern="1200" dirty="0" smtClean="0">
                <a:solidFill>
                  <a:schemeClr val="tx1"/>
                </a:solidFill>
                <a:effectLst/>
                <a:latin typeface="+mn-lt"/>
                <a:ea typeface="+mn-ea"/>
                <a:cs typeface="+mn-cs"/>
              </a:rPr>
              <a:t>Powiat Gnieźnieński. Beneficjenci końcowi: osoby zamieszkujące na terenie Powiatu Gnieźnieńskiego oraz osób i podmiotów posiadających nieruchomości na terenie powiatu tj. osób fizycznych oraz osób prowadzących działalności w zakresie produkcji rolnej, a także samorządów.</a:t>
            </a:r>
            <a:r>
              <a:rPr lang="pl-PL" dirty="0" smtClean="0"/>
              <a:t> </a:t>
            </a:r>
            <a:endParaRPr lang="pl-PL" b="1" dirty="0" smtClean="0"/>
          </a:p>
          <a:p>
            <a:r>
              <a:rPr lang="pl-PL" sz="1200" b="1" i="0" u="none" strike="noStrike" kern="1200" dirty="0" smtClean="0">
                <a:solidFill>
                  <a:schemeClr val="tx1"/>
                </a:solidFill>
                <a:effectLst/>
                <a:latin typeface="+mn-lt"/>
                <a:ea typeface="+mn-ea"/>
                <a:cs typeface="+mn-cs"/>
              </a:rPr>
              <a:t>Zasięg oddziaływania projektu:</a:t>
            </a:r>
            <a:r>
              <a:rPr lang="pl-PL" b="1" dirty="0" smtClean="0"/>
              <a:t> </a:t>
            </a:r>
            <a:r>
              <a:rPr lang="pl-PL" sz="1200" b="0" i="0" u="none" strike="noStrike" kern="1200" dirty="0" smtClean="0">
                <a:solidFill>
                  <a:schemeClr val="tx1"/>
                </a:solidFill>
                <a:effectLst/>
                <a:latin typeface="+mn-lt"/>
                <a:ea typeface="+mn-ea"/>
                <a:cs typeface="+mn-cs"/>
              </a:rPr>
              <a:t>Lokalny – na terenie całego Powiatu Gnieźnieńskiego</a:t>
            </a:r>
            <a:r>
              <a:rPr lang="pl-PL" dirty="0" smtClean="0"/>
              <a:t> </a:t>
            </a:r>
            <a:endParaRPr lang="pl-PL" b="1" dirty="0" smtClean="0"/>
          </a:p>
          <a:p>
            <a:r>
              <a:rPr lang="pl-PL" sz="1200" b="1" i="0" u="none" strike="noStrike" kern="1200" dirty="0" smtClean="0">
                <a:solidFill>
                  <a:schemeClr val="tx1"/>
                </a:solidFill>
                <a:effectLst/>
                <a:latin typeface="+mn-lt"/>
                <a:ea typeface="+mn-ea"/>
                <a:cs typeface="+mn-cs"/>
              </a:rPr>
              <a:t>Zakładane efekty projektu:</a:t>
            </a:r>
            <a:r>
              <a:rPr lang="pl-PL" b="1" dirty="0" smtClean="0"/>
              <a:t> </a:t>
            </a:r>
            <a:r>
              <a:rPr lang="pl-PL" sz="1200" b="0" i="0" u="none" strike="noStrike" kern="1200" dirty="0" smtClean="0">
                <a:solidFill>
                  <a:schemeClr val="tx1"/>
                </a:solidFill>
                <a:effectLst/>
                <a:latin typeface="+mn-lt"/>
                <a:ea typeface="+mn-ea"/>
                <a:cs typeface="+mn-cs"/>
              </a:rPr>
              <a:t>Na terenie Powiatu Gnieźnieńskiego znajduje się ok. 23 000 ton wyrobów zawierających azbest.</a:t>
            </a:r>
            <a:br>
              <a:rPr lang="pl-PL" sz="1200" b="0" i="0" u="none" strike="noStrike" kern="1200" dirty="0" smtClean="0">
                <a:solidFill>
                  <a:schemeClr val="tx1"/>
                </a:solidFill>
                <a:effectLst/>
                <a:latin typeface="+mn-lt"/>
                <a:ea typeface="+mn-ea"/>
                <a:cs typeface="+mn-cs"/>
              </a:rPr>
            </a:br>
            <a:r>
              <a:rPr lang="pl-PL" sz="1200" b="0" i="0" u="none" strike="noStrike" kern="1200" dirty="0" smtClean="0">
                <a:solidFill>
                  <a:schemeClr val="tx1"/>
                </a:solidFill>
                <a:effectLst/>
                <a:latin typeface="+mn-lt"/>
                <a:ea typeface="+mn-ea"/>
                <a:cs typeface="+mn-cs"/>
              </a:rPr>
              <a:t>Zakłada się, że rocznie z terenu Powiatu na składowisku odpadów niebezpiecznych, unieszkodliwionych zostanie ponad 1 000 ton azbestu. Natomiast do 2027 r. zakłada się unieszkodliwienie  ponad 7 000 ton azbestu.</a:t>
            </a:r>
            <a:br>
              <a:rPr lang="pl-PL" sz="1200" b="0" i="0" u="none" strike="noStrike" kern="1200" dirty="0" smtClean="0">
                <a:solidFill>
                  <a:schemeClr val="tx1"/>
                </a:solidFill>
                <a:effectLst/>
                <a:latin typeface="+mn-lt"/>
                <a:ea typeface="+mn-ea"/>
                <a:cs typeface="+mn-cs"/>
              </a:rPr>
            </a:br>
            <a:r>
              <a:rPr lang="pl-PL" sz="1200" b="0" i="0" u="none" strike="noStrike" kern="1200" dirty="0" smtClean="0">
                <a:solidFill>
                  <a:schemeClr val="tx1"/>
                </a:solidFill>
                <a:effectLst/>
                <a:latin typeface="+mn-lt"/>
                <a:ea typeface="+mn-ea"/>
                <a:cs typeface="+mn-cs"/>
              </a:rPr>
              <a:t>Zakładane efekty projektu:</a:t>
            </a:r>
            <a:br>
              <a:rPr lang="pl-PL" sz="1200" b="0" i="0" u="none" strike="noStrike" kern="1200" dirty="0" smtClean="0">
                <a:solidFill>
                  <a:schemeClr val="tx1"/>
                </a:solidFill>
                <a:effectLst/>
                <a:latin typeface="+mn-lt"/>
                <a:ea typeface="+mn-ea"/>
                <a:cs typeface="+mn-cs"/>
              </a:rPr>
            </a:br>
            <a:r>
              <a:rPr lang="pl-PL" sz="1200" b="0" i="0" u="none" strike="noStrike" kern="1200" dirty="0" smtClean="0">
                <a:solidFill>
                  <a:schemeClr val="tx1"/>
                </a:solidFill>
                <a:effectLst/>
                <a:latin typeface="+mn-lt"/>
                <a:ea typeface="+mn-ea"/>
                <a:cs typeface="+mn-cs"/>
              </a:rPr>
              <a:t>- ilość zdemontowanych wyrobów zawierających azbest na terenie Powiatu Gnieźnieńskiego ( w tonach),</a:t>
            </a:r>
            <a:br>
              <a:rPr lang="pl-PL" sz="1200" b="0" i="0" u="none" strike="noStrike" kern="1200" dirty="0" smtClean="0">
                <a:solidFill>
                  <a:schemeClr val="tx1"/>
                </a:solidFill>
                <a:effectLst/>
                <a:latin typeface="+mn-lt"/>
                <a:ea typeface="+mn-ea"/>
                <a:cs typeface="+mn-cs"/>
              </a:rPr>
            </a:br>
            <a:r>
              <a:rPr lang="pl-PL" sz="1200" b="0" i="0" u="none" strike="noStrike" kern="1200" dirty="0" smtClean="0">
                <a:solidFill>
                  <a:schemeClr val="tx1"/>
                </a:solidFill>
                <a:effectLst/>
                <a:latin typeface="+mn-lt"/>
                <a:ea typeface="+mn-ea"/>
                <a:cs typeface="+mn-cs"/>
              </a:rPr>
              <a:t>- ilość unieszkodliwionych wyrobów zawierających azbest z terenu Powiatu Gnieźnieńskiego na składowisku odpadów niebezpiecznych ( w tonach),</a:t>
            </a:r>
            <a:br>
              <a:rPr lang="pl-PL" sz="1200" b="0" i="0" u="none" strike="noStrike" kern="1200" dirty="0" smtClean="0">
                <a:solidFill>
                  <a:schemeClr val="tx1"/>
                </a:solidFill>
                <a:effectLst/>
                <a:latin typeface="+mn-lt"/>
                <a:ea typeface="+mn-ea"/>
                <a:cs typeface="+mn-cs"/>
              </a:rPr>
            </a:br>
            <a:r>
              <a:rPr lang="pl-PL" sz="1200" b="0" i="0" u="none" strike="noStrike" kern="1200" dirty="0" smtClean="0">
                <a:solidFill>
                  <a:schemeClr val="tx1"/>
                </a:solidFill>
                <a:effectLst/>
                <a:latin typeface="+mn-lt"/>
                <a:ea typeface="+mn-ea"/>
                <a:cs typeface="+mn-cs"/>
              </a:rPr>
              <a:t>- zmniejszenie ilości  unieszkodliwionego azbestu na terenie Powiatu Gnieźnieńskiego (w tonach),</a:t>
            </a:r>
            <a:br>
              <a:rPr lang="pl-PL" sz="1200" b="0" i="0" u="none" strike="noStrike" kern="1200" dirty="0" smtClean="0">
                <a:solidFill>
                  <a:schemeClr val="tx1"/>
                </a:solidFill>
                <a:effectLst/>
                <a:latin typeface="+mn-lt"/>
                <a:ea typeface="+mn-ea"/>
                <a:cs typeface="+mn-cs"/>
              </a:rPr>
            </a:br>
            <a:r>
              <a:rPr lang="pl-PL" sz="1200" b="0" i="0" u="none" strike="noStrike" kern="1200" dirty="0" smtClean="0">
                <a:solidFill>
                  <a:schemeClr val="tx1"/>
                </a:solidFill>
                <a:effectLst/>
                <a:latin typeface="+mn-lt"/>
                <a:ea typeface="+mn-ea"/>
                <a:cs typeface="+mn-cs"/>
              </a:rPr>
              <a:t>- poprawa zdrowotności mieszkańców,</a:t>
            </a:r>
            <a:br>
              <a:rPr lang="pl-PL" sz="1200" b="0" i="0" u="none" strike="noStrike" kern="1200" dirty="0" smtClean="0">
                <a:solidFill>
                  <a:schemeClr val="tx1"/>
                </a:solidFill>
                <a:effectLst/>
                <a:latin typeface="+mn-lt"/>
                <a:ea typeface="+mn-ea"/>
                <a:cs typeface="+mn-cs"/>
              </a:rPr>
            </a:br>
            <a:r>
              <a:rPr lang="pl-PL" sz="1200" b="0" i="0" u="none" strike="noStrike" kern="1200" dirty="0" smtClean="0">
                <a:solidFill>
                  <a:schemeClr val="tx1"/>
                </a:solidFill>
                <a:effectLst/>
                <a:latin typeface="+mn-lt"/>
                <a:ea typeface="+mn-ea"/>
                <a:cs typeface="+mn-cs"/>
              </a:rPr>
              <a:t>- zwiększenie bezpieczeństwa ekologicznego,</a:t>
            </a:r>
            <a:br>
              <a:rPr lang="pl-PL" sz="1200" b="0" i="0" u="none" strike="noStrike" kern="1200" dirty="0" smtClean="0">
                <a:solidFill>
                  <a:schemeClr val="tx1"/>
                </a:solidFill>
                <a:effectLst/>
                <a:latin typeface="+mn-lt"/>
                <a:ea typeface="+mn-ea"/>
                <a:cs typeface="+mn-cs"/>
              </a:rPr>
            </a:br>
            <a:r>
              <a:rPr lang="pl-PL" sz="1200" b="0" i="0" u="none" strike="noStrike" kern="1200" dirty="0" smtClean="0">
                <a:solidFill>
                  <a:schemeClr val="tx1"/>
                </a:solidFill>
                <a:effectLst/>
                <a:latin typeface="+mn-lt"/>
                <a:ea typeface="+mn-ea"/>
                <a:cs typeface="+mn-cs"/>
              </a:rPr>
              <a:t>- redukcja emisji zanieczyszczeń do powietrza,</a:t>
            </a:r>
            <a:br>
              <a:rPr lang="pl-PL" sz="1200" b="0" i="0" u="none" strike="noStrike" kern="1200" dirty="0" smtClean="0">
                <a:solidFill>
                  <a:schemeClr val="tx1"/>
                </a:solidFill>
                <a:effectLst/>
                <a:latin typeface="+mn-lt"/>
                <a:ea typeface="+mn-ea"/>
                <a:cs typeface="+mn-cs"/>
              </a:rPr>
            </a:br>
            <a:r>
              <a:rPr lang="pl-PL" sz="1200" b="0" i="0" u="none" strike="noStrike" kern="1200" dirty="0" smtClean="0">
                <a:solidFill>
                  <a:schemeClr val="tx1"/>
                </a:solidFill>
                <a:effectLst/>
                <a:latin typeface="+mn-lt"/>
                <a:ea typeface="+mn-ea"/>
                <a:cs typeface="+mn-cs"/>
              </a:rPr>
              <a:t>- poprawa wyglądu nieruchomości oraz zwiększenie ich wartości,</a:t>
            </a:r>
            <a:br>
              <a:rPr lang="pl-PL" sz="1200" b="0" i="0" u="none" strike="noStrike" kern="1200" dirty="0" smtClean="0">
                <a:solidFill>
                  <a:schemeClr val="tx1"/>
                </a:solidFill>
                <a:effectLst/>
                <a:latin typeface="+mn-lt"/>
                <a:ea typeface="+mn-ea"/>
                <a:cs typeface="+mn-cs"/>
              </a:rPr>
            </a:br>
            <a:r>
              <a:rPr lang="pl-PL" sz="1200" b="0" i="0" u="none" strike="noStrike" kern="1200" dirty="0" smtClean="0">
                <a:solidFill>
                  <a:schemeClr val="tx1"/>
                </a:solidFill>
                <a:effectLst/>
                <a:latin typeface="+mn-lt"/>
                <a:ea typeface="+mn-ea"/>
                <a:cs typeface="+mn-cs"/>
              </a:rPr>
              <a:t>- rozwój lokalnego rynku pracy.</a:t>
            </a:r>
            <a:r>
              <a:rPr lang="pl-PL" dirty="0" smtClean="0"/>
              <a:t> </a:t>
            </a:r>
            <a:endParaRPr lang="pl-PL" b="1" dirty="0" smtClean="0"/>
          </a:p>
          <a:p>
            <a:r>
              <a:rPr lang="pl-PL" sz="1200" b="1" i="0" u="none" strike="noStrike" kern="1200" dirty="0" smtClean="0">
                <a:solidFill>
                  <a:schemeClr val="tx1"/>
                </a:solidFill>
                <a:effectLst/>
                <a:latin typeface="+mn-lt"/>
                <a:ea typeface="+mn-ea"/>
                <a:cs typeface="+mn-cs"/>
              </a:rPr>
              <a:t>Szacowana całkowita wartość projektu (w PLN):</a:t>
            </a:r>
            <a:r>
              <a:rPr lang="pl-PL" b="1" dirty="0" smtClean="0"/>
              <a:t> </a:t>
            </a:r>
            <a:r>
              <a:rPr lang="pl-PL" sz="1200" b="0" i="0" u="none" strike="noStrike" kern="1200" dirty="0" smtClean="0">
                <a:solidFill>
                  <a:schemeClr val="tx1"/>
                </a:solidFill>
                <a:effectLst/>
                <a:latin typeface="+mn-lt"/>
                <a:ea typeface="+mn-ea"/>
                <a:cs typeface="+mn-cs"/>
              </a:rPr>
              <a:t>3 500 000,00 zł</a:t>
            </a:r>
            <a:r>
              <a:rPr lang="pl-PL" dirty="0" smtClean="0"/>
              <a:t> </a:t>
            </a:r>
            <a:endParaRPr lang="pl-PL" b="1" dirty="0" smtClean="0"/>
          </a:p>
          <a:p>
            <a:r>
              <a:rPr lang="pl-PL" sz="1200" b="1" i="0" u="none" strike="noStrike" kern="1200" dirty="0" smtClean="0">
                <a:solidFill>
                  <a:schemeClr val="tx1"/>
                </a:solidFill>
                <a:effectLst/>
                <a:latin typeface="+mn-lt"/>
                <a:ea typeface="+mn-ea"/>
                <a:cs typeface="+mn-cs"/>
              </a:rPr>
              <a:t>Planowane źródła finansowania:</a:t>
            </a:r>
            <a:r>
              <a:rPr lang="pl-PL" b="1" dirty="0" smtClean="0"/>
              <a:t> </a:t>
            </a:r>
            <a:r>
              <a:rPr lang="pl-PL" sz="1200" b="0" i="0" u="none" strike="noStrike" kern="1200" dirty="0" smtClean="0">
                <a:solidFill>
                  <a:schemeClr val="tx1"/>
                </a:solidFill>
                <a:effectLst/>
                <a:latin typeface="+mn-lt"/>
                <a:ea typeface="+mn-ea"/>
                <a:cs typeface="+mn-cs"/>
              </a:rPr>
              <a:t>Budżet Powiatu, Miasta Gniezna i gmin Powiatu Gnieźnieńskiego oraz WRPO</a:t>
            </a:r>
            <a:r>
              <a:rPr lang="pl-PL" dirty="0" smtClean="0"/>
              <a:t> </a:t>
            </a:r>
            <a:endParaRPr lang="pl-PL" b="1" dirty="0" smtClean="0"/>
          </a:p>
          <a:p>
            <a:r>
              <a:rPr lang="pl-PL" sz="1200" b="1" i="0" u="none" strike="noStrike" kern="1200" dirty="0" smtClean="0">
                <a:solidFill>
                  <a:schemeClr val="tx1"/>
                </a:solidFill>
                <a:effectLst/>
                <a:latin typeface="+mn-lt"/>
                <a:ea typeface="+mn-ea"/>
                <a:cs typeface="+mn-cs"/>
              </a:rPr>
              <a:t>Uwagi: </a:t>
            </a:r>
            <a:r>
              <a:rPr lang="pl-PL" sz="1200" b="0" i="0" u="none" strike="noStrike" kern="1200" dirty="0" smtClean="0">
                <a:solidFill>
                  <a:schemeClr val="tx1"/>
                </a:solidFill>
                <a:effectLst/>
                <a:latin typeface="+mn-lt"/>
                <a:ea typeface="+mn-ea"/>
                <a:cs typeface="+mn-cs"/>
              </a:rPr>
              <a:t>charakter konkursowy</a:t>
            </a:r>
            <a:r>
              <a:rPr lang="pl-PL" dirty="0" smtClean="0"/>
              <a:t> </a:t>
            </a:r>
            <a:endParaRPr lang="pl-PL" sz="1200" b="1" i="0" u="none" strike="noStrike" kern="1200" dirty="0" smtClean="0">
              <a:solidFill>
                <a:schemeClr val="tx1"/>
              </a:solidFill>
              <a:effectLst/>
              <a:latin typeface="+mn-lt"/>
              <a:ea typeface="+mn-ea"/>
              <a:cs typeface="+mn-cs"/>
            </a:endParaRPr>
          </a:p>
          <a:p>
            <a:r>
              <a:rPr lang="pl-PL" sz="1200" b="1" i="0" u="none" strike="noStrike" kern="1200" dirty="0" smtClean="0">
                <a:solidFill>
                  <a:schemeClr val="tx1"/>
                </a:solidFill>
                <a:effectLst/>
                <a:latin typeface="+mn-lt"/>
                <a:ea typeface="+mn-ea"/>
                <a:cs typeface="+mn-cs"/>
              </a:rPr>
              <a:t>Uzasadnienie dla realizacji projektu jako projektu strategicznego:</a:t>
            </a:r>
            <a:r>
              <a:rPr lang="pl-PL" b="1" dirty="0" smtClean="0"/>
              <a:t> </a:t>
            </a:r>
            <a:r>
              <a:rPr lang="pl-PL" sz="1200" b="0" i="0" u="none" strike="noStrike" kern="1200" dirty="0" smtClean="0">
                <a:solidFill>
                  <a:schemeClr val="tx1"/>
                </a:solidFill>
                <a:effectLst/>
                <a:latin typeface="+mn-lt"/>
                <a:ea typeface="+mn-ea"/>
                <a:cs typeface="+mn-cs"/>
              </a:rPr>
              <a:t>Azbest ze względu na swoje właściwości należy do substancji stwarzających zagrożenie dla środowiska i zdrowia ludzkiego. Programy na szczeblu krajowym określają zadania niezbędne do oczyszczenia kraju z azbestu do 2032 r. Powiat realizuje i koordynuje usuwanie azbestu już od 2008 r. Na terenie Powiatu znajduje się ok.23 000 ton wyrobów zawierających azbest. Przedmiotowe zadanie ujęte jest w Programie Oczyszczania Kraju z Azbestu na lata 2009–2032,  Wieloletnim Strategicznym Programie Operacyjnym Powiatu Gnieźnieńskiego na lata 2014–2020, Programie Ochrony Środowiska dla Powiatu Gnieźnieńskiego oraz Powiatowym Programie Usuwania Azbestu i Wyrobów Zawierających Azbest dla Powiatu. Przedmiotowy program zakłada: usunięcie i unieszkodliwienie wyrobów zawierających azbest; minimalizację negatywnych skutków zdrowotnych spowodowanych obecnością azbestu na terytorium kraju; likwidację szkodliwego oddziaływania azbestu na środowisko. Planowane jest uwzględnienie zadania w WSPO na kolejne lata</a:t>
            </a:r>
            <a:r>
              <a:rPr lang="pl-PL" dirty="0" smtClean="0"/>
              <a:t> </a:t>
            </a:r>
            <a:endParaRPr lang="pl-PL" b="1" dirty="0" smtClean="0"/>
          </a:p>
          <a:p>
            <a:r>
              <a:rPr lang="pl-PL" sz="1200" b="1" i="0" u="none" strike="noStrike" kern="1200" dirty="0" smtClean="0">
                <a:solidFill>
                  <a:schemeClr val="tx1"/>
                </a:solidFill>
                <a:effectLst/>
                <a:latin typeface="+mn-lt"/>
                <a:ea typeface="+mn-ea"/>
                <a:cs typeface="+mn-cs"/>
              </a:rPr>
              <a:t>Opis projektu:</a:t>
            </a:r>
            <a:r>
              <a:rPr lang="pl-PL" b="1" dirty="0" smtClean="0"/>
              <a:t> </a:t>
            </a:r>
            <a:r>
              <a:rPr lang="pl-PL" sz="1200" b="0" i="0" u="none" strike="noStrike" kern="1200" dirty="0" smtClean="0">
                <a:solidFill>
                  <a:schemeClr val="tx1"/>
                </a:solidFill>
                <a:effectLst/>
                <a:latin typeface="+mn-lt"/>
                <a:ea typeface="+mn-ea"/>
                <a:cs typeface="+mn-cs"/>
              </a:rPr>
              <a:t>Przedsięwzięcie polega na rozbiórce (demontażu) wraz z utylizacją wyrobów zawierających azbest lub utylizacji już zdemontowanych wyrobów zawierających azbest z nieruchomości na terenie Powiatu Gnieźnieńskiego (na wniosek). Wykonawca powyższych prac zostanie wybrany zgodnie z ustawą PZP. Ze względów bezpieczeństwa, należytego wykonania zadania i sprawności realizacji zadania jest to jeden wykonawca posiadający uprawnienia dla całego powiatu. Odpady zawierające azbest unieszkodliwiane będą na składowisku posiadającym odpowiednie zezwolenie.</a:t>
            </a:r>
            <a:r>
              <a:rPr lang="pl-PL" dirty="0" smtClean="0"/>
              <a:t> </a:t>
            </a:r>
            <a:endParaRPr lang="pl-PL" b="1" dirty="0" smtClean="0"/>
          </a:p>
          <a:p>
            <a:r>
              <a:rPr lang="pl-PL" sz="1200" b="1" i="0" u="none" strike="noStrike" kern="1200" dirty="0" smtClean="0">
                <a:solidFill>
                  <a:schemeClr val="tx1"/>
                </a:solidFill>
                <a:effectLst/>
                <a:latin typeface="+mn-lt"/>
                <a:ea typeface="+mn-ea"/>
                <a:cs typeface="+mn-cs"/>
              </a:rPr>
              <a:t>Stopień przygotowania projektu:</a:t>
            </a:r>
            <a:r>
              <a:rPr lang="pl-PL" b="1" dirty="0" smtClean="0"/>
              <a:t> </a:t>
            </a:r>
            <a:r>
              <a:rPr lang="pl-PL" sz="1200" b="0" i="0" u="none" strike="noStrike" kern="1200" dirty="0" smtClean="0">
                <a:solidFill>
                  <a:schemeClr val="tx1"/>
                </a:solidFill>
                <a:effectLst/>
                <a:latin typeface="+mn-lt"/>
                <a:ea typeface="+mn-ea"/>
                <a:cs typeface="+mn-cs"/>
              </a:rPr>
              <a:t>W trakcie realizacji. Zadanie realizowane jest sukcesywnie od 2008 r. zgodnie z Powiatowym  Programem Usuwania Azbestu i Wyrobów Zawierających Azbest dla Powiatu Gnieźnieńskiego. Od 2008 roku usunięto  6.718 ton azbestu.</a:t>
            </a:r>
            <a:r>
              <a:rPr lang="pl-PL" dirty="0" smtClean="0"/>
              <a:t> </a:t>
            </a:r>
            <a:endParaRPr lang="pl-PL" b="1" dirty="0" smtClean="0"/>
          </a:p>
          <a:p>
            <a:endParaRPr lang="pl-PL" dirty="0" smtClean="0"/>
          </a:p>
          <a:p>
            <a:endParaRPr lang="pl-P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smtClean="0"/>
              <a:t>3) </a:t>
            </a:r>
            <a:r>
              <a:rPr lang="pl-PL" sz="1200" dirty="0" smtClean="0">
                <a:solidFill>
                  <a:schemeClr val="tx1"/>
                </a:solidFill>
              </a:rPr>
              <a:t>Usuwanie i unieszkodliwianie wyrobów zawierających azbest w powiecie tureckim</a:t>
            </a:r>
          </a:p>
          <a:p>
            <a:endParaRPr lang="pl-PL" dirty="0" smtClean="0"/>
          </a:p>
          <a:p>
            <a:r>
              <a:rPr lang="pl-PL" sz="1200" b="1" i="0" u="none" strike="noStrike" kern="1200" dirty="0" smtClean="0">
                <a:solidFill>
                  <a:schemeClr val="tx1"/>
                </a:solidFill>
                <a:effectLst/>
                <a:latin typeface="+mn-lt"/>
                <a:ea typeface="+mn-ea"/>
                <a:cs typeface="+mn-cs"/>
              </a:rPr>
              <a:t>data rozpoczęcia: </a:t>
            </a:r>
            <a:r>
              <a:rPr lang="pl-PL" sz="1200" b="0" i="0" u="none" strike="noStrike" kern="1200" dirty="0" smtClean="0">
                <a:solidFill>
                  <a:schemeClr val="tx1"/>
                </a:solidFill>
                <a:effectLst/>
                <a:latin typeface="+mn-lt"/>
                <a:ea typeface="+mn-ea"/>
                <a:cs typeface="+mn-cs"/>
              </a:rPr>
              <a:t>I/2022</a:t>
            </a:r>
            <a:r>
              <a:rPr lang="pl-PL" dirty="0" smtClean="0"/>
              <a:t> </a:t>
            </a:r>
            <a:endParaRPr lang="pl-PL" sz="1200" b="1" i="0" u="none" strike="noStrike" kern="1200" dirty="0" smtClean="0">
              <a:solidFill>
                <a:schemeClr val="tx1"/>
              </a:solidFill>
              <a:effectLst/>
              <a:latin typeface="+mn-lt"/>
              <a:ea typeface="+mn-ea"/>
              <a:cs typeface="+mn-cs"/>
            </a:endParaRPr>
          </a:p>
          <a:p>
            <a:r>
              <a:rPr lang="pl-PL" sz="1200" b="1" i="0" u="none" strike="noStrike" kern="1200" dirty="0" smtClean="0">
                <a:solidFill>
                  <a:schemeClr val="tx1"/>
                </a:solidFill>
                <a:effectLst/>
                <a:latin typeface="+mn-lt"/>
                <a:ea typeface="+mn-ea"/>
                <a:cs typeface="+mn-cs"/>
              </a:rPr>
              <a:t>data zakończenia: </a:t>
            </a:r>
            <a:r>
              <a:rPr lang="pl-PL" sz="1200" b="0" i="0" u="none" strike="noStrike" kern="1200" dirty="0" smtClean="0">
                <a:solidFill>
                  <a:schemeClr val="tx1"/>
                </a:solidFill>
                <a:effectLst/>
                <a:latin typeface="+mn-lt"/>
                <a:ea typeface="+mn-ea"/>
                <a:cs typeface="+mn-cs"/>
              </a:rPr>
              <a:t>I/2026</a:t>
            </a:r>
            <a:r>
              <a:rPr lang="pl-PL" dirty="0" smtClean="0"/>
              <a:t> </a:t>
            </a:r>
            <a:endParaRPr lang="pl-PL" sz="1200" b="1" i="0" u="none" strike="noStrike" kern="1200" dirty="0" smtClean="0">
              <a:solidFill>
                <a:schemeClr val="tx1"/>
              </a:solidFill>
              <a:effectLst/>
              <a:latin typeface="+mn-lt"/>
              <a:ea typeface="+mn-ea"/>
              <a:cs typeface="+mn-cs"/>
            </a:endParaRPr>
          </a:p>
          <a:p>
            <a:r>
              <a:rPr lang="pl-PL" sz="1200" b="1" i="0" u="none" strike="noStrike" kern="1200" dirty="0" smtClean="0">
                <a:solidFill>
                  <a:schemeClr val="tx1"/>
                </a:solidFill>
                <a:effectLst/>
                <a:latin typeface="+mn-lt"/>
                <a:ea typeface="+mn-ea"/>
                <a:cs typeface="+mn-cs"/>
              </a:rPr>
              <a:t>Potencjalny beneficjent: </a:t>
            </a:r>
            <a:r>
              <a:rPr lang="pl-PL" sz="1200" b="0" i="0" u="none" strike="noStrike" kern="1200" dirty="0" smtClean="0">
                <a:solidFill>
                  <a:schemeClr val="tx1"/>
                </a:solidFill>
                <a:effectLst/>
                <a:latin typeface="+mn-lt"/>
                <a:ea typeface="+mn-ea"/>
                <a:cs typeface="+mn-cs"/>
              </a:rPr>
              <a:t>Powiat Turecki</a:t>
            </a:r>
            <a:r>
              <a:rPr lang="pl-PL" dirty="0" smtClean="0"/>
              <a:t> </a:t>
            </a:r>
            <a:endParaRPr lang="pl-PL" b="1" dirty="0" smtClean="0"/>
          </a:p>
          <a:p>
            <a:r>
              <a:rPr lang="pl-PL" sz="1200" b="1" i="0" u="none" strike="noStrike" kern="1200" dirty="0" smtClean="0">
                <a:solidFill>
                  <a:schemeClr val="tx1"/>
                </a:solidFill>
                <a:effectLst/>
                <a:latin typeface="+mn-lt"/>
                <a:ea typeface="+mn-ea"/>
                <a:cs typeface="+mn-cs"/>
              </a:rPr>
              <a:t>Zasięg oddziaływania projektu:</a:t>
            </a:r>
            <a:r>
              <a:rPr lang="pl-PL" b="1" dirty="0" smtClean="0"/>
              <a:t> </a:t>
            </a:r>
            <a:r>
              <a:rPr lang="pl-PL" sz="1200" b="0" i="0" u="none" strike="noStrike" kern="1200" dirty="0" smtClean="0">
                <a:solidFill>
                  <a:schemeClr val="tx1"/>
                </a:solidFill>
                <a:effectLst/>
                <a:latin typeface="+mn-lt"/>
                <a:ea typeface="+mn-ea"/>
                <a:cs typeface="+mn-cs"/>
              </a:rPr>
              <a:t>powiat turecki</a:t>
            </a:r>
            <a:r>
              <a:rPr lang="pl-PL" dirty="0" smtClean="0"/>
              <a:t> </a:t>
            </a:r>
            <a:endParaRPr lang="pl-PL" b="1" dirty="0" smtClean="0"/>
          </a:p>
          <a:p>
            <a:r>
              <a:rPr lang="pl-PL" sz="1200" b="1" i="0" u="none" strike="noStrike" kern="1200" dirty="0" smtClean="0">
                <a:solidFill>
                  <a:schemeClr val="tx1"/>
                </a:solidFill>
                <a:effectLst/>
                <a:latin typeface="+mn-lt"/>
                <a:ea typeface="+mn-ea"/>
                <a:cs typeface="+mn-cs"/>
              </a:rPr>
              <a:t>Zakładane efekty projektu:</a:t>
            </a:r>
            <a:r>
              <a:rPr lang="pl-PL" b="1" dirty="0" smtClean="0"/>
              <a:t> </a:t>
            </a:r>
            <a:r>
              <a:rPr lang="pl-PL" sz="1200" b="0" i="0" u="none" strike="noStrike" kern="1200" dirty="0" smtClean="0">
                <a:solidFill>
                  <a:schemeClr val="tx1"/>
                </a:solidFill>
                <a:effectLst/>
                <a:latin typeface="+mn-lt"/>
                <a:ea typeface="+mn-ea"/>
                <a:cs typeface="+mn-cs"/>
              </a:rPr>
              <a:t>Zmniejszenie emisji włókien azbestu, poprawa zdrowia mieszkańców, poprawa estetyki budynków. </a:t>
            </a:r>
            <a:endParaRPr lang="pl-PL" b="1" dirty="0" smtClean="0"/>
          </a:p>
          <a:p>
            <a:r>
              <a:rPr lang="pl-PL" sz="1200" b="1" i="0" u="none" strike="noStrike" kern="1200" dirty="0" smtClean="0">
                <a:solidFill>
                  <a:schemeClr val="tx1"/>
                </a:solidFill>
                <a:effectLst/>
                <a:latin typeface="+mn-lt"/>
                <a:ea typeface="+mn-ea"/>
                <a:cs typeface="+mn-cs"/>
              </a:rPr>
              <a:t>Szacowana całkowita wartość projektu (w PLN):</a:t>
            </a:r>
            <a:r>
              <a:rPr lang="pl-PL" b="1" dirty="0" smtClean="0"/>
              <a:t> </a:t>
            </a:r>
            <a:r>
              <a:rPr lang="pl-PL" sz="1200" b="0" i="0" u="none" strike="noStrike" kern="1200" dirty="0" smtClean="0">
                <a:solidFill>
                  <a:schemeClr val="tx1"/>
                </a:solidFill>
                <a:effectLst/>
                <a:latin typeface="+mn-lt"/>
                <a:ea typeface="+mn-ea"/>
                <a:cs typeface="+mn-cs"/>
              </a:rPr>
              <a:t>10 000 000,00 zł</a:t>
            </a:r>
            <a:r>
              <a:rPr lang="pl-PL" dirty="0" smtClean="0"/>
              <a:t> </a:t>
            </a:r>
            <a:endParaRPr lang="pl-PL" b="1" dirty="0" smtClean="0"/>
          </a:p>
          <a:p>
            <a:r>
              <a:rPr lang="pl-PL" sz="1200" b="1" i="0" u="none" strike="noStrike" kern="1200" dirty="0" smtClean="0">
                <a:solidFill>
                  <a:schemeClr val="tx1"/>
                </a:solidFill>
                <a:effectLst/>
                <a:latin typeface="+mn-lt"/>
                <a:ea typeface="+mn-ea"/>
                <a:cs typeface="+mn-cs"/>
              </a:rPr>
              <a:t>Planowane źródła finansowania:</a:t>
            </a:r>
            <a:r>
              <a:rPr lang="pl-PL" b="1" dirty="0" smtClean="0"/>
              <a:t> </a:t>
            </a:r>
            <a:r>
              <a:rPr lang="pl-PL" sz="1200" b="0" i="0" u="none" strike="noStrike" kern="1200" dirty="0" smtClean="0">
                <a:solidFill>
                  <a:schemeClr val="tx1"/>
                </a:solidFill>
                <a:effectLst/>
                <a:latin typeface="+mn-lt"/>
                <a:ea typeface="+mn-ea"/>
                <a:cs typeface="+mn-cs"/>
              </a:rPr>
              <a:t>WRPO, własne, środki krajowe</a:t>
            </a:r>
            <a:r>
              <a:rPr lang="pl-PL" dirty="0" smtClean="0"/>
              <a:t> </a:t>
            </a:r>
            <a:endParaRPr lang="pl-PL" b="1" dirty="0" smtClean="0"/>
          </a:p>
          <a:p>
            <a:r>
              <a:rPr lang="pl-PL" sz="1200" b="1" i="0" u="none" strike="noStrike" kern="1200" dirty="0" smtClean="0">
                <a:solidFill>
                  <a:schemeClr val="tx1"/>
                </a:solidFill>
                <a:effectLst/>
                <a:latin typeface="+mn-lt"/>
                <a:ea typeface="+mn-ea"/>
                <a:cs typeface="+mn-cs"/>
              </a:rPr>
              <a:t>Uwagi: </a:t>
            </a:r>
            <a:r>
              <a:rPr lang="pl-PL" sz="1200" b="0" i="0" u="none" strike="noStrike" kern="1200" dirty="0" smtClean="0">
                <a:solidFill>
                  <a:schemeClr val="tx1"/>
                </a:solidFill>
                <a:effectLst/>
                <a:latin typeface="+mn-lt"/>
                <a:ea typeface="+mn-ea"/>
                <a:cs typeface="+mn-cs"/>
              </a:rPr>
              <a:t>charakter konkursowy</a:t>
            </a:r>
            <a:r>
              <a:rPr lang="pl-PL" dirty="0" smtClean="0"/>
              <a:t> </a:t>
            </a:r>
            <a:endParaRPr lang="pl-PL" sz="1200" b="1" i="0" u="none" strike="noStrike" kern="1200" dirty="0" smtClean="0">
              <a:solidFill>
                <a:schemeClr val="tx1"/>
              </a:solidFill>
              <a:effectLst/>
              <a:latin typeface="+mn-lt"/>
              <a:ea typeface="+mn-ea"/>
              <a:cs typeface="+mn-cs"/>
            </a:endParaRPr>
          </a:p>
          <a:p>
            <a:r>
              <a:rPr lang="pl-PL" sz="1200" b="1" i="0" u="none" strike="noStrike" kern="1200" dirty="0" smtClean="0">
                <a:solidFill>
                  <a:schemeClr val="tx1"/>
                </a:solidFill>
                <a:effectLst/>
                <a:latin typeface="+mn-lt"/>
                <a:ea typeface="+mn-ea"/>
                <a:cs typeface="+mn-cs"/>
              </a:rPr>
              <a:t>Uzasadnienie dla realizacji projektu jako projektu strategicznego:</a:t>
            </a:r>
            <a:r>
              <a:rPr lang="pl-PL" b="1" dirty="0" smtClean="0"/>
              <a:t> </a:t>
            </a:r>
            <a:r>
              <a:rPr lang="pl-PL" sz="1200" b="0" i="0" u="none" strike="noStrike" kern="1200" dirty="0" smtClean="0">
                <a:solidFill>
                  <a:schemeClr val="tx1"/>
                </a:solidFill>
                <a:effectLst/>
                <a:latin typeface="+mn-lt"/>
                <a:ea typeface="+mn-ea"/>
                <a:cs typeface="+mn-cs"/>
              </a:rPr>
              <a:t>Realizacja projektu przyczyni się do rozwoju całego regionu wielkopolski. Założenia projektu zostały ujęte w dokumencie strategicznym: Zintegrowana Strategia Rozwoju Gospodarczego Gmin Powiatu Tureckiego na lata 2015-2025</a:t>
            </a:r>
            <a:r>
              <a:rPr lang="pl-PL" dirty="0" smtClean="0"/>
              <a:t> </a:t>
            </a:r>
            <a:endParaRPr lang="pl-PL" b="1" dirty="0" smtClean="0"/>
          </a:p>
          <a:p>
            <a:r>
              <a:rPr lang="pl-PL" sz="1200" b="1" i="0" u="none" strike="noStrike" kern="1200" dirty="0" smtClean="0">
                <a:solidFill>
                  <a:schemeClr val="tx1"/>
                </a:solidFill>
                <a:effectLst/>
                <a:latin typeface="+mn-lt"/>
                <a:ea typeface="+mn-ea"/>
                <a:cs typeface="+mn-cs"/>
              </a:rPr>
              <a:t>Opis projektu:</a:t>
            </a:r>
            <a:r>
              <a:rPr lang="pl-PL" b="1" dirty="0" smtClean="0"/>
              <a:t> </a:t>
            </a:r>
            <a:r>
              <a:rPr lang="pl-PL" sz="1200" b="0" i="0" u="none" strike="noStrike" kern="1200" dirty="0" smtClean="0">
                <a:solidFill>
                  <a:schemeClr val="tx1"/>
                </a:solidFill>
                <a:effectLst/>
                <a:latin typeface="+mn-lt"/>
                <a:ea typeface="+mn-ea"/>
                <a:cs typeface="+mn-cs"/>
              </a:rPr>
              <a:t>Projekt dotyczący usuwania i unieszkodliwiania wyrobów zawierających azbest i/lub infrastruktury do zbiórki i utylizacji wyrobów zawierających azbest.</a:t>
            </a:r>
            <a:r>
              <a:rPr lang="pl-PL" dirty="0" smtClean="0"/>
              <a:t> </a:t>
            </a:r>
            <a:endParaRPr lang="pl-PL" b="1" dirty="0" smtClean="0"/>
          </a:p>
          <a:p>
            <a:r>
              <a:rPr lang="pl-PL" sz="1200" b="1" i="0" u="none" strike="noStrike" kern="1200" dirty="0" smtClean="0">
                <a:solidFill>
                  <a:schemeClr val="tx1"/>
                </a:solidFill>
                <a:effectLst/>
                <a:latin typeface="+mn-lt"/>
                <a:ea typeface="+mn-ea"/>
                <a:cs typeface="+mn-cs"/>
              </a:rPr>
              <a:t>Stopień przygotowania projektu:</a:t>
            </a:r>
            <a:r>
              <a:rPr lang="pl-PL" b="1" dirty="0" smtClean="0"/>
              <a:t> </a:t>
            </a:r>
            <a:r>
              <a:rPr lang="pl-PL" sz="1200" b="0" i="0" u="none" strike="noStrike" kern="1200" dirty="0" smtClean="0">
                <a:solidFill>
                  <a:schemeClr val="tx1"/>
                </a:solidFill>
                <a:effectLst/>
                <a:latin typeface="+mn-lt"/>
                <a:ea typeface="+mn-ea"/>
                <a:cs typeface="+mn-cs"/>
              </a:rPr>
              <a:t>Kontynuacja poprzedniej perspektywy finansowej</a:t>
            </a:r>
            <a:r>
              <a:rPr lang="pl-PL" dirty="0" smtClean="0"/>
              <a:t> </a:t>
            </a:r>
          </a:p>
          <a:p>
            <a:endParaRPr lang="pl-PL" b="1" dirty="0" smtClean="0"/>
          </a:p>
          <a:p>
            <a:pPr algn="ctr"/>
            <a:r>
              <a:rPr lang="pl-PL" b="1" dirty="0" smtClean="0"/>
              <a:t>Projekty którymi elementem jest usunięcie azbestu</a:t>
            </a:r>
          </a:p>
          <a:p>
            <a:pPr algn="ctr"/>
            <a:r>
              <a:rPr lang="pl-PL" b="0" dirty="0" smtClean="0"/>
              <a:t>(zgłoszono 3 projekty</a:t>
            </a:r>
            <a:r>
              <a:rPr lang="pl-PL" b="0" baseline="0" dirty="0" smtClean="0"/>
              <a:t> w zakresie infrastruktury wodno-kanalizacyjnej na szacowaną całkowitą wartość 38 mln zł)</a:t>
            </a:r>
          </a:p>
          <a:p>
            <a:pPr algn="ctr"/>
            <a:endParaRPr lang="pl-PL" b="1" dirty="0" smtClean="0"/>
          </a:p>
          <a:p>
            <a:pPr marL="228600" indent="-228600" algn="ctr">
              <a:buAutoNum type="arabicParenR"/>
            </a:pPr>
            <a:r>
              <a:rPr lang="pl-PL" b="0" dirty="0" smtClean="0"/>
              <a:t>Kompleksowa modernizacja infrastruktury wodociągowo-kanalizacyjnej</a:t>
            </a:r>
          </a:p>
          <a:p>
            <a:pPr marL="228600" indent="-228600" algn="l">
              <a:buAutoNum type="arabicParenR"/>
            </a:pPr>
            <a:endParaRPr lang="pl-PL" b="1" dirty="0" smtClean="0"/>
          </a:p>
          <a:p>
            <a:r>
              <a:rPr lang="pl-PL" sz="1200" b="1" i="0" u="none" strike="noStrike" kern="1200" dirty="0" smtClean="0">
                <a:solidFill>
                  <a:schemeClr val="tx1"/>
                </a:solidFill>
                <a:effectLst/>
                <a:latin typeface="+mn-lt"/>
                <a:ea typeface="+mn-ea"/>
                <a:cs typeface="+mn-cs"/>
              </a:rPr>
              <a:t>data rozpoczęcia</a:t>
            </a:r>
            <a:r>
              <a:rPr lang="pl-PL" sz="1200" b="0" i="0" u="none" strike="noStrike" kern="1200" dirty="0" smtClean="0">
                <a:solidFill>
                  <a:schemeClr val="tx1"/>
                </a:solidFill>
                <a:effectLst/>
                <a:latin typeface="+mn-lt"/>
                <a:ea typeface="+mn-ea"/>
                <a:cs typeface="+mn-cs"/>
              </a:rPr>
              <a:t>: I kwartał 2022</a:t>
            </a:r>
            <a:r>
              <a:rPr lang="pl-PL" dirty="0" smtClean="0"/>
              <a:t> </a:t>
            </a:r>
            <a:endParaRPr lang="pl-PL" sz="1200" b="0" i="0" u="none" strike="noStrike" kern="1200" dirty="0" smtClean="0">
              <a:solidFill>
                <a:schemeClr val="tx1"/>
              </a:solidFill>
              <a:effectLst/>
              <a:latin typeface="+mn-lt"/>
              <a:ea typeface="+mn-ea"/>
              <a:cs typeface="+mn-cs"/>
            </a:endParaRPr>
          </a:p>
          <a:p>
            <a:r>
              <a:rPr lang="pl-PL" sz="1200" b="1" i="0" u="none" strike="noStrike" kern="1200" dirty="0" smtClean="0">
                <a:solidFill>
                  <a:schemeClr val="tx1"/>
                </a:solidFill>
                <a:effectLst/>
                <a:latin typeface="+mn-lt"/>
                <a:ea typeface="+mn-ea"/>
                <a:cs typeface="+mn-cs"/>
              </a:rPr>
              <a:t>data zakończenia:</a:t>
            </a:r>
            <a:r>
              <a:rPr lang="pl-PL" sz="1200" b="0" i="0" u="none" strike="noStrike" kern="1200" dirty="0" smtClean="0">
                <a:solidFill>
                  <a:schemeClr val="tx1"/>
                </a:solidFill>
                <a:effectLst/>
                <a:latin typeface="+mn-lt"/>
                <a:ea typeface="+mn-ea"/>
                <a:cs typeface="+mn-cs"/>
              </a:rPr>
              <a:t> IV kwartał 2023</a:t>
            </a:r>
            <a:r>
              <a:rPr lang="pl-PL" dirty="0" smtClean="0"/>
              <a:t> </a:t>
            </a:r>
            <a:endParaRPr lang="pl-PL" sz="1200" b="0" i="0" u="none" strike="noStrike" kern="1200" dirty="0" smtClean="0">
              <a:solidFill>
                <a:schemeClr val="tx1"/>
              </a:solidFill>
              <a:effectLst/>
              <a:latin typeface="+mn-lt"/>
              <a:ea typeface="+mn-ea"/>
              <a:cs typeface="+mn-cs"/>
            </a:endParaRPr>
          </a:p>
          <a:p>
            <a:r>
              <a:rPr lang="pl-PL" sz="1200" b="1" i="0" u="none" strike="noStrike" kern="1200" dirty="0" smtClean="0">
                <a:solidFill>
                  <a:schemeClr val="tx1"/>
                </a:solidFill>
                <a:effectLst/>
                <a:latin typeface="+mn-lt"/>
                <a:ea typeface="+mn-ea"/>
                <a:cs typeface="+mn-cs"/>
              </a:rPr>
              <a:t>Potencjalny beneficjent:</a:t>
            </a:r>
            <a:r>
              <a:rPr lang="pl-PL" sz="1200" b="0" i="0" u="none" strike="noStrike" kern="1200" dirty="0" smtClean="0">
                <a:solidFill>
                  <a:schemeClr val="tx1"/>
                </a:solidFill>
                <a:effectLst/>
                <a:latin typeface="+mn-lt"/>
                <a:ea typeface="+mn-ea"/>
                <a:cs typeface="+mn-cs"/>
              </a:rPr>
              <a:t> Gmina Lądek</a:t>
            </a:r>
            <a:r>
              <a:rPr lang="pl-PL" dirty="0" smtClean="0"/>
              <a:t> </a:t>
            </a:r>
            <a:endParaRPr lang="pl-PL" sz="1200" b="0" i="0" u="none" strike="noStrike" kern="1200" dirty="0" smtClean="0">
              <a:solidFill>
                <a:schemeClr val="tx1"/>
              </a:solidFill>
              <a:effectLst/>
              <a:latin typeface="+mn-lt"/>
              <a:ea typeface="+mn-ea"/>
              <a:cs typeface="+mn-cs"/>
            </a:endParaRPr>
          </a:p>
          <a:p>
            <a:r>
              <a:rPr lang="pl-PL" sz="1200" b="1" i="0" u="none" strike="noStrike" kern="1200" dirty="0" smtClean="0">
                <a:solidFill>
                  <a:schemeClr val="tx1"/>
                </a:solidFill>
                <a:effectLst/>
                <a:latin typeface="+mn-lt"/>
                <a:ea typeface="+mn-ea"/>
                <a:cs typeface="+mn-cs"/>
              </a:rPr>
              <a:t>Zasięg oddziaływania projektu</a:t>
            </a:r>
            <a:r>
              <a:rPr lang="pl-PL" sz="1200" b="0" i="0" u="none" strike="noStrike" kern="1200" dirty="0" smtClean="0">
                <a:solidFill>
                  <a:schemeClr val="tx1"/>
                </a:solidFill>
                <a:effectLst/>
                <a:latin typeface="+mn-lt"/>
                <a:ea typeface="+mn-ea"/>
                <a:cs typeface="+mn-cs"/>
              </a:rPr>
              <a:t>:</a:t>
            </a:r>
            <a:r>
              <a:rPr lang="pl-PL" b="0" dirty="0" smtClean="0"/>
              <a:t> </a:t>
            </a:r>
            <a:r>
              <a:rPr lang="pl-PL" sz="1200" b="0" i="0" u="none" strike="noStrike" kern="1200" dirty="0" smtClean="0">
                <a:solidFill>
                  <a:schemeClr val="tx1"/>
                </a:solidFill>
                <a:effectLst/>
                <a:latin typeface="+mn-lt"/>
                <a:ea typeface="+mn-ea"/>
                <a:cs typeface="+mn-cs"/>
              </a:rPr>
              <a:t>zasięg gminy Lądek i gminy Słupca, powiat słupecki, województwo wielkopolskie</a:t>
            </a:r>
            <a:r>
              <a:rPr lang="pl-PL" dirty="0" smtClean="0"/>
              <a:t> </a:t>
            </a:r>
            <a:endParaRPr lang="pl-PL" b="0" dirty="0" smtClean="0"/>
          </a:p>
          <a:p>
            <a:r>
              <a:rPr lang="pl-PL" sz="1200" b="1" i="0" u="none" strike="noStrike" kern="1200" dirty="0" smtClean="0">
                <a:solidFill>
                  <a:schemeClr val="tx1"/>
                </a:solidFill>
                <a:effectLst/>
                <a:latin typeface="+mn-lt"/>
                <a:ea typeface="+mn-ea"/>
                <a:cs typeface="+mn-cs"/>
              </a:rPr>
              <a:t>Zakładane efekty projektu:</a:t>
            </a:r>
            <a:r>
              <a:rPr lang="pl-PL" b="1" dirty="0" smtClean="0"/>
              <a:t> </a:t>
            </a:r>
            <a:r>
              <a:rPr lang="pl-PL" sz="1200" b="0" i="0" u="none" strike="noStrike" kern="1200" dirty="0" smtClean="0">
                <a:solidFill>
                  <a:schemeClr val="tx1"/>
                </a:solidFill>
                <a:effectLst/>
                <a:latin typeface="+mn-lt"/>
                <a:ea typeface="+mn-ea"/>
                <a:cs typeface="+mn-cs"/>
              </a:rPr>
              <a:t>- zwiększenie ilości mieszkańców podłączonych  do kanalizacji sanitarnej doprowadzających ścieki do nowobudowanej oczyszczalni</a:t>
            </a:r>
            <a:br>
              <a:rPr lang="pl-PL" sz="1200" b="0" i="0" u="none" strike="noStrike" kern="1200" dirty="0" smtClean="0">
                <a:solidFill>
                  <a:schemeClr val="tx1"/>
                </a:solidFill>
                <a:effectLst/>
                <a:latin typeface="+mn-lt"/>
                <a:ea typeface="+mn-ea"/>
                <a:cs typeface="+mn-cs"/>
              </a:rPr>
            </a:br>
            <a:r>
              <a:rPr lang="pl-PL" sz="1200" b="0" i="0" u="none" strike="noStrike" kern="1200" dirty="0" smtClean="0">
                <a:solidFill>
                  <a:schemeClr val="tx1"/>
                </a:solidFill>
                <a:effectLst/>
                <a:latin typeface="+mn-lt"/>
                <a:ea typeface="+mn-ea"/>
                <a:cs typeface="+mn-cs"/>
              </a:rPr>
              <a:t>- zwiększenie dotychczasowego procentu skanalizowania Gminy</a:t>
            </a:r>
            <a:br>
              <a:rPr lang="pl-PL" sz="1200" b="0" i="0" u="none" strike="noStrike" kern="1200" dirty="0" smtClean="0">
                <a:solidFill>
                  <a:schemeClr val="tx1"/>
                </a:solidFill>
                <a:effectLst/>
                <a:latin typeface="+mn-lt"/>
                <a:ea typeface="+mn-ea"/>
                <a:cs typeface="+mn-cs"/>
              </a:rPr>
            </a:br>
            <a:r>
              <a:rPr lang="pl-PL" sz="1200" b="0" i="0" u="none" strike="noStrike" kern="1200" dirty="0" smtClean="0">
                <a:solidFill>
                  <a:schemeClr val="tx1"/>
                </a:solidFill>
                <a:effectLst/>
                <a:latin typeface="+mn-lt"/>
                <a:ea typeface="+mn-ea"/>
                <a:cs typeface="+mn-cs"/>
              </a:rPr>
              <a:t>- oczyszczanie większej ilości ścieków komunalnych </a:t>
            </a:r>
            <a:br>
              <a:rPr lang="pl-PL" sz="1200" b="0" i="0" u="none" strike="noStrike" kern="1200" dirty="0" smtClean="0">
                <a:solidFill>
                  <a:schemeClr val="tx1"/>
                </a:solidFill>
                <a:effectLst/>
                <a:latin typeface="+mn-lt"/>
                <a:ea typeface="+mn-ea"/>
                <a:cs typeface="+mn-cs"/>
              </a:rPr>
            </a:br>
            <a:r>
              <a:rPr lang="pl-PL" sz="1200" b="0" i="0" u="none" strike="noStrike" kern="1200" dirty="0" smtClean="0">
                <a:solidFill>
                  <a:schemeClr val="tx1"/>
                </a:solidFill>
                <a:effectLst/>
                <a:latin typeface="+mn-lt"/>
                <a:ea typeface="+mn-ea"/>
                <a:cs typeface="+mn-cs"/>
              </a:rPr>
              <a:t>- poprawienie parametrów oczyszczanych ścieków</a:t>
            </a:r>
            <a:br>
              <a:rPr lang="pl-PL" sz="1200" b="0" i="0" u="none" strike="noStrike" kern="1200" dirty="0" smtClean="0">
                <a:solidFill>
                  <a:schemeClr val="tx1"/>
                </a:solidFill>
                <a:effectLst/>
                <a:latin typeface="+mn-lt"/>
                <a:ea typeface="+mn-ea"/>
                <a:cs typeface="+mn-cs"/>
              </a:rPr>
            </a:br>
            <a:r>
              <a:rPr lang="pl-PL" sz="1200" b="0" i="0" u="none" strike="noStrike" kern="1200" dirty="0" smtClean="0">
                <a:solidFill>
                  <a:schemeClr val="tx1"/>
                </a:solidFill>
                <a:effectLst/>
                <a:latin typeface="+mn-lt"/>
                <a:ea typeface="+mn-ea"/>
                <a:cs typeface="+mn-cs"/>
              </a:rPr>
              <a:t>- zwiększenie wydajności stacji uzdatniania wody</a:t>
            </a:r>
            <a:br>
              <a:rPr lang="pl-PL" sz="1200" b="0" i="0" u="none" strike="noStrike" kern="1200" dirty="0" smtClean="0">
                <a:solidFill>
                  <a:schemeClr val="tx1"/>
                </a:solidFill>
                <a:effectLst/>
                <a:latin typeface="+mn-lt"/>
                <a:ea typeface="+mn-ea"/>
                <a:cs typeface="+mn-cs"/>
              </a:rPr>
            </a:br>
            <a:r>
              <a:rPr lang="pl-PL" sz="1200" b="0" i="0" u="none" strike="noStrike" kern="1200" dirty="0" smtClean="0">
                <a:solidFill>
                  <a:schemeClr val="tx1"/>
                </a:solidFill>
                <a:effectLst/>
                <a:latin typeface="+mn-lt"/>
                <a:ea typeface="+mn-ea"/>
                <a:cs typeface="+mn-cs"/>
              </a:rPr>
              <a:t>- poprawa parametrów wody wprowadzanej do sieci wodociągowej </a:t>
            </a:r>
            <a:br>
              <a:rPr lang="pl-PL" sz="1200" b="0" i="0" u="none" strike="noStrike" kern="1200" dirty="0" smtClean="0">
                <a:solidFill>
                  <a:schemeClr val="tx1"/>
                </a:solidFill>
                <a:effectLst/>
                <a:latin typeface="+mn-lt"/>
                <a:ea typeface="+mn-ea"/>
                <a:cs typeface="+mn-cs"/>
              </a:rPr>
            </a:br>
            <a:r>
              <a:rPr lang="pl-PL" sz="1200" b="0" i="0" u="none" strike="noStrike" kern="1200" dirty="0" smtClean="0">
                <a:solidFill>
                  <a:schemeClr val="tx1"/>
                </a:solidFill>
                <a:effectLst/>
                <a:latin typeface="+mn-lt"/>
                <a:ea typeface="+mn-ea"/>
                <a:cs typeface="+mn-cs"/>
              </a:rPr>
              <a:t>itp.</a:t>
            </a:r>
            <a:r>
              <a:rPr lang="pl-PL" dirty="0" smtClean="0"/>
              <a:t> </a:t>
            </a:r>
            <a:endParaRPr lang="pl-PL" b="0" dirty="0" smtClean="0"/>
          </a:p>
          <a:p>
            <a:r>
              <a:rPr lang="pl-PL" sz="1200" b="1" i="0" u="none" strike="noStrike" kern="1200" dirty="0" smtClean="0">
                <a:solidFill>
                  <a:schemeClr val="tx1"/>
                </a:solidFill>
                <a:effectLst/>
                <a:latin typeface="+mn-lt"/>
                <a:ea typeface="+mn-ea"/>
                <a:cs typeface="+mn-cs"/>
              </a:rPr>
              <a:t>Szacowana całkowita wartość projektu (w PLN):</a:t>
            </a:r>
            <a:r>
              <a:rPr lang="pl-PL" b="0" dirty="0" smtClean="0"/>
              <a:t> </a:t>
            </a:r>
            <a:r>
              <a:rPr lang="pl-PL" sz="1200" b="0" i="0" u="none" strike="noStrike" kern="1200" dirty="0" smtClean="0">
                <a:solidFill>
                  <a:schemeClr val="tx1"/>
                </a:solidFill>
                <a:effectLst/>
                <a:latin typeface="+mn-lt"/>
                <a:ea typeface="+mn-ea"/>
                <a:cs typeface="+mn-cs"/>
              </a:rPr>
              <a:t>30 000 000,00 zł</a:t>
            </a:r>
            <a:r>
              <a:rPr lang="pl-PL" dirty="0" smtClean="0"/>
              <a:t> </a:t>
            </a:r>
            <a:endParaRPr lang="pl-PL" b="0" dirty="0" smtClean="0"/>
          </a:p>
          <a:p>
            <a:r>
              <a:rPr lang="pl-PL" sz="1200" b="1" i="0" u="none" strike="noStrike" kern="1200" dirty="0" smtClean="0">
                <a:solidFill>
                  <a:schemeClr val="tx1"/>
                </a:solidFill>
                <a:effectLst/>
                <a:latin typeface="+mn-lt"/>
                <a:ea typeface="+mn-ea"/>
                <a:cs typeface="+mn-cs"/>
              </a:rPr>
              <a:t>Planowane źródła finansowania:</a:t>
            </a:r>
            <a:r>
              <a:rPr lang="pl-PL" b="0" dirty="0" smtClean="0"/>
              <a:t> </a:t>
            </a:r>
            <a:r>
              <a:rPr lang="pl-PL" sz="1200" b="0" i="0" u="none" strike="noStrike" kern="1200" dirty="0" smtClean="0">
                <a:solidFill>
                  <a:schemeClr val="tx1"/>
                </a:solidFill>
                <a:effectLst/>
                <a:latin typeface="+mn-lt"/>
                <a:ea typeface="+mn-ea"/>
                <a:cs typeface="+mn-cs"/>
              </a:rPr>
              <a:t>środki unijne - WRPO</a:t>
            </a:r>
            <a:r>
              <a:rPr lang="pl-PL" dirty="0" smtClean="0"/>
              <a:t> </a:t>
            </a:r>
            <a:endParaRPr lang="pl-PL" b="0" dirty="0" smtClean="0"/>
          </a:p>
          <a:p>
            <a:r>
              <a:rPr lang="pl-PL" sz="1200" b="1" i="0" u="none" strike="noStrike" kern="1200" dirty="0" smtClean="0">
                <a:solidFill>
                  <a:schemeClr val="tx1"/>
                </a:solidFill>
                <a:effectLst/>
                <a:latin typeface="+mn-lt"/>
                <a:ea typeface="+mn-ea"/>
                <a:cs typeface="+mn-cs"/>
              </a:rPr>
              <a:t>Uwagi:</a:t>
            </a:r>
            <a:r>
              <a:rPr lang="pl-PL" sz="1200" b="0" i="0" u="none" strike="noStrike" kern="1200" dirty="0" smtClean="0">
                <a:solidFill>
                  <a:schemeClr val="tx1"/>
                </a:solidFill>
                <a:effectLst/>
                <a:latin typeface="+mn-lt"/>
                <a:ea typeface="+mn-ea"/>
                <a:cs typeface="+mn-cs"/>
              </a:rPr>
              <a:t> charakter konkursowy</a:t>
            </a:r>
            <a:r>
              <a:rPr lang="pl-PL" dirty="0" smtClean="0"/>
              <a:t> </a:t>
            </a:r>
            <a:endParaRPr lang="pl-PL" sz="1200" b="0" i="0" u="none" strike="noStrike" kern="1200" dirty="0" smtClean="0">
              <a:solidFill>
                <a:schemeClr val="tx1"/>
              </a:solidFill>
              <a:effectLst/>
              <a:latin typeface="+mn-lt"/>
              <a:ea typeface="+mn-ea"/>
              <a:cs typeface="+mn-cs"/>
            </a:endParaRPr>
          </a:p>
          <a:p>
            <a:r>
              <a:rPr lang="pl-PL" sz="1200" b="1" i="0" u="none" strike="noStrike" kern="1200" dirty="0" smtClean="0">
                <a:solidFill>
                  <a:schemeClr val="tx1"/>
                </a:solidFill>
                <a:effectLst/>
                <a:latin typeface="+mn-lt"/>
                <a:ea typeface="+mn-ea"/>
                <a:cs typeface="+mn-cs"/>
              </a:rPr>
              <a:t>Uzasadnienie dla realizacji projektu jako projektu strategicznego:</a:t>
            </a:r>
            <a:r>
              <a:rPr lang="pl-PL" b="1" dirty="0" smtClean="0"/>
              <a:t> </a:t>
            </a:r>
            <a:r>
              <a:rPr lang="pl-PL" sz="1200" b="0" i="0" u="none" strike="noStrike" kern="1200" dirty="0" smtClean="0">
                <a:solidFill>
                  <a:schemeClr val="tx1"/>
                </a:solidFill>
                <a:effectLst/>
                <a:latin typeface="+mn-lt"/>
                <a:ea typeface="+mn-ea"/>
                <a:cs typeface="+mn-cs"/>
              </a:rPr>
              <a:t>W bieżącym okresie programowania środki unijne na </a:t>
            </a:r>
            <a:r>
              <a:rPr lang="pl-PL" sz="1200" b="0" i="0" u="none" strike="noStrike" kern="1200" dirty="0" err="1" smtClean="0">
                <a:solidFill>
                  <a:schemeClr val="tx1"/>
                </a:solidFill>
                <a:effectLst/>
                <a:latin typeface="+mn-lt"/>
                <a:ea typeface="+mn-ea"/>
                <a:cs typeface="+mn-cs"/>
              </a:rPr>
              <a:t>wod-kan</a:t>
            </a:r>
            <a:r>
              <a:rPr lang="pl-PL" sz="1200" b="0" i="0" u="none" strike="noStrike" kern="1200" dirty="0" smtClean="0">
                <a:solidFill>
                  <a:schemeClr val="tx1"/>
                </a:solidFill>
                <a:effectLst/>
                <a:latin typeface="+mn-lt"/>
                <a:ea typeface="+mn-ea"/>
                <a:cs typeface="+mn-cs"/>
              </a:rPr>
              <a:t> są przewidziane dla terenów aglomeracji zapisanych w KPOŚK. Gmina Lądek nie spełnia kryteriów określonych w założeniach koniecznych do wpisania Gminy do KPOŚK. Istniejąca infrastruktura wodociągowa wraz z ujęciami wód podziemnych budowana była około 30 lat temu, w związku z tym wymaga pilnej modernizacji, aby zapewnić mieszkańcom gminy wodę. Oczyszczalnie ścieków w Lądzie i w Lądku budowane były ponad 20 lat temu, w związku z czym również wymagają modernizacji. Aby oczyszczone ścieki komunalne miały odpowiednie parametry. Większość sieci kanalizacji sanitarnej była budowana w latach 1993-2009, a wskaźnik skanalizowania gminy wynosi jedynie około 33%.  Projekt zostanie ujęty w dokumentach strategicznych: Strategia Rozwoju Gminy Lądek oraz Plan Gospodarki Niskoemisyjnej dla Gminy Lądek.</a:t>
            </a:r>
            <a:r>
              <a:rPr lang="pl-PL" dirty="0" smtClean="0"/>
              <a:t> </a:t>
            </a:r>
            <a:endParaRPr lang="pl-PL" b="0" dirty="0" smtClean="0"/>
          </a:p>
          <a:p>
            <a:r>
              <a:rPr lang="pl-PL" sz="1200" b="1" i="0" u="none" strike="noStrike" kern="1200" dirty="0" smtClean="0">
                <a:solidFill>
                  <a:schemeClr val="tx1"/>
                </a:solidFill>
                <a:effectLst/>
                <a:latin typeface="+mn-lt"/>
                <a:ea typeface="+mn-ea"/>
                <a:cs typeface="+mn-cs"/>
              </a:rPr>
              <a:t>Opis projektu:</a:t>
            </a:r>
            <a:r>
              <a:rPr lang="pl-PL" b="1" dirty="0" smtClean="0"/>
              <a:t> </a:t>
            </a:r>
            <a:r>
              <a:rPr lang="pl-PL" sz="1200" b="0" i="0" u="none" strike="noStrike" kern="1200" dirty="0" smtClean="0">
                <a:solidFill>
                  <a:schemeClr val="tx1"/>
                </a:solidFill>
                <a:effectLst/>
                <a:latin typeface="+mn-lt"/>
                <a:ea typeface="+mn-ea"/>
                <a:cs typeface="+mn-cs"/>
              </a:rPr>
              <a:t>Przedsięwzięcia, które powinny zostać ujęte w strategii rozwoju Gminy Lądek:</a:t>
            </a:r>
            <a:br>
              <a:rPr lang="pl-PL" sz="1200" b="0" i="0" u="none" strike="noStrike" kern="1200" dirty="0" smtClean="0">
                <a:solidFill>
                  <a:schemeClr val="tx1"/>
                </a:solidFill>
                <a:effectLst/>
                <a:latin typeface="+mn-lt"/>
                <a:ea typeface="+mn-ea"/>
                <a:cs typeface="+mn-cs"/>
              </a:rPr>
            </a:br>
            <a:r>
              <a:rPr lang="pl-PL" sz="1200" b="0" i="0" u="none" strike="noStrike" kern="1200" dirty="0" smtClean="0">
                <a:solidFill>
                  <a:schemeClr val="tx1"/>
                </a:solidFill>
                <a:effectLst/>
                <a:latin typeface="+mn-lt"/>
                <a:ea typeface="+mn-ea"/>
                <a:cs typeface="+mn-cs"/>
              </a:rPr>
              <a:t>1. Ujęcia wody i stacje uzdatniania wody:</a:t>
            </a:r>
            <a:br>
              <a:rPr lang="pl-PL" sz="1200" b="0" i="0" u="none" strike="noStrike" kern="1200" dirty="0" smtClean="0">
                <a:solidFill>
                  <a:schemeClr val="tx1"/>
                </a:solidFill>
                <a:effectLst/>
                <a:latin typeface="+mn-lt"/>
                <a:ea typeface="+mn-ea"/>
                <a:cs typeface="+mn-cs"/>
              </a:rPr>
            </a:br>
            <a:r>
              <a:rPr lang="pl-PL" sz="1200" b="0" i="0" u="none" strike="noStrike" kern="1200" dirty="0" smtClean="0">
                <a:solidFill>
                  <a:schemeClr val="tx1"/>
                </a:solidFill>
                <a:effectLst/>
                <a:latin typeface="+mn-lt"/>
                <a:ea typeface="+mn-ea"/>
                <a:cs typeface="+mn-cs"/>
              </a:rPr>
              <a:t>- modernizacja SUW Ratyń i budowa studni głębinowej nr 2</a:t>
            </a:r>
            <a:br>
              <a:rPr lang="pl-PL" sz="1200" b="0" i="0" u="none" strike="noStrike" kern="1200" dirty="0" smtClean="0">
                <a:solidFill>
                  <a:schemeClr val="tx1"/>
                </a:solidFill>
                <a:effectLst/>
                <a:latin typeface="+mn-lt"/>
                <a:ea typeface="+mn-ea"/>
                <a:cs typeface="+mn-cs"/>
              </a:rPr>
            </a:br>
            <a:r>
              <a:rPr lang="pl-PL" sz="1200" b="0" i="0" u="none" strike="noStrike" kern="1200" dirty="0" smtClean="0">
                <a:solidFill>
                  <a:schemeClr val="tx1"/>
                </a:solidFill>
                <a:effectLst/>
                <a:latin typeface="+mn-lt"/>
                <a:ea typeface="+mn-ea"/>
                <a:cs typeface="+mn-cs"/>
              </a:rPr>
              <a:t>- modernizacja SUW Wola Koszucka </a:t>
            </a:r>
            <a:br>
              <a:rPr lang="pl-PL" sz="1200" b="0" i="0" u="none" strike="noStrike" kern="1200" dirty="0" smtClean="0">
                <a:solidFill>
                  <a:schemeClr val="tx1"/>
                </a:solidFill>
                <a:effectLst/>
                <a:latin typeface="+mn-lt"/>
                <a:ea typeface="+mn-ea"/>
                <a:cs typeface="+mn-cs"/>
              </a:rPr>
            </a:br>
            <a:r>
              <a:rPr lang="pl-PL" sz="1200" b="0" i="0" u="none" strike="noStrike" kern="1200" dirty="0" smtClean="0">
                <a:solidFill>
                  <a:schemeClr val="tx1"/>
                </a:solidFill>
                <a:effectLst/>
                <a:latin typeface="+mn-lt"/>
                <a:ea typeface="+mn-ea"/>
                <a:cs typeface="+mn-cs"/>
              </a:rPr>
              <a:t>- modernizacja SUW Ciążeń</a:t>
            </a:r>
            <a:br>
              <a:rPr lang="pl-PL" sz="1200" b="0" i="0" u="none" strike="noStrike" kern="1200" dirty="0" smtClean="0">
                <a:solidFill>
                  <a:schemeClr val="tx1"/>
                </a:solidFill>
                <a:effectLst/>
                <a:latin typeface="+mn-lt"/>
                <a:ea typeface="+mn-ea"/>
                <a:cs typeface="+mn-cs"/>
              </a:rPr>
            </a:br>
            <a:r>
              <a:rPr lang="pl-PL" sz="1200" b="0" i="0" u="none" strike="noStrike" kern="1200" dirty="0" smtClean="0">
                <a:solidFill>
                  <a:schemeClr val="tx1"/>
                </a:solidFill>
                <a:effectLst/>
                <a:latin typeface="+mn-lt"/>
                <a:ea typeface="+mn-ea"/>
                <a:cs typeface="+mn-cs"/>
              </a:rPr>
              <a:t>2. sieci wodociągowe:</a:t>
            </a:r>
            <a:br>
              <a:rPr lang="pl-PL" sz="1200" b="0" i="0" u="none" strike="noStrike" kern="1200" dirty="0" smtClean="0">
                <a:solidFill>
                  <a:schemeClr val="tx1"/>
                </a:solidFill>
                <a:effectLst/>
                <a:latin typeface="+mn-lt"/>
                <a:ea typeface="+mn-ea"/>
                <a:cs typeface="+mn-cs"/>
              </a:rPr>
            </a:br>
            <a:r>
              <a:rPr lang="pl-PL" sz="1200" b="0" i="0" u="none" strike="noStrike" kern="1200" dirty="0" smtClean="0">
                <a:solidFill>
                  <a:schemeClr val="tx1"/>
                </a:solidFill>
                <a:effectLst/>
                <a:latin typeface="+mn-lt"/>
                <a:ea typeface="+mn-ea"/>
                <a:cs typeface="+mn-cs"/>
              </a:rPr>
              <a:t>- </a:t>
            </a:r>
            <a:r>
              <a:rPr lang="pl-PL" sz="1200" b="1" i="0" u="none" strike="noStrike" kern="1200" dirty="0" smtClean="0">
                <a:solidFill>
                  <a:schemeClr val="tx1"/>
                </a:solidFill>
                <a:effectLst/>
                <a:latin typeface="+mn-lt"/>
                <a:ea typeface="+mn-ea"/>
                <a:cs typeface="+mn-cs"/>
              </a:rPr>
              <a:t>wymiana rur azbestowo-cementowych</a:t>
            </a:r>
            <a:br>
              <a:rPr lang="pl-PL" sz="1200" b="1" i="0" u="none" strike="noStrike" kern="1200" dirty="0" smtClean="0">
                <a:solidFill>
                  <a:schemeClr val="tx1"/>
                </a:solidFill>
                <a:effectLst/>
                <a:latin typeface="+mn-lt"/>
                <a:ea typeface="+mn-ea"/>
                <a:cs typeface="+mn-cs"/>
              </a:rPr>
            </a:br>
            <a:r>
              <a:rPr lang="pl-PL" sz="1200" b="0" i="0" u="none" strike="noStrike" kern="1200" dirty="0" smtClean="0">
                <a:solidFill>
                  <a:schemeClr val="tx1"/>
                </a:solidFill>
                <a:effectLst/>
                <a:latin typeface="+mn-lt"/>
                <a:ea typeface="+mn-ea"/>
                <a:cs typeface="+mn-cs"/>
              </a:rPr>
              <a:t>- przebudowa sieci wodociągowych</a:t>
            </a:r>
            <a:br>
              <a:rPr lang="pl-PL" sz="1200" b="0" i="0" u="none" strike="noStrike" kern="1200" dirty="0" smtClean="0">
                <a:solidFill>
                  <a:schemeClr val="tx1"/>
                </a:solidFill>
                <a:effectLst/>
                <a:latin typeface="+mn-lt"/>
                <a:ea typeface="+mn-ea"/>
                <a:cs typeface="+mn-cs"/>
              </a:rPr>
            </a:br>
            <a:r>
              <a:rPr lang="pl-PL" sz="1200" b="0" i="0" u="none" strike="noStrike" kern="1200" dirty="0" smtClean="0">
                <a:solidFill>
                  <a:schemeClr val="tx1"/>
                </a:solidFill>
                <a:effectLst/>
                <a:latin typeface="+mn-lt"/>
                <a:ea typeface="+mn-ea"/>
                <a:cs typeface="+mn-cs"/>
              </a:rPr>
              <a:t>- wprowadzenie zdalnego odczytu stanu wodomierzy</a:t>
            </a:r>
            <a:br>
              <a:rPr lang="pl-PL" sz="1200" b="0" i="0" u="none" strike="noStrike" kern="1200" dirty="0" smtClean="0">
                <a:solidFill>
                  <a:schemeClr val="tx1"/>
                </a:solidFill>
                <a:effectLst/>
                <a:latin typeface="+mn-lt"/>
                <a:ea typeface="+mn-ea"/>
                <a:cs typeface="+mn-cs"/>
              </a:rPr>
            </a:br>
            <a:r>
              <a:rPr lang="pl-PL" sz="1200" b="0" i="0" u="none" strike="noStrike" kern="1200" dirty="0" smtClean="0">
                <a:solidFill>
                  <a:schemeClr val="tx1"/>
                </a:solidFill>
                <a:effectLst/>
                <a:latin typeface="+mn-lt"/>
                <a:ea typeface="+mn-ea"/>
                <a:cs typeface="+mn-cs"/>
              </a:rPr>
              <a:t>3. Oczyszczalnie ścieków i sieci kanalizacji sanitarnej:</a:t>
            </a:r>
            <a:br>
              <a:rPr lang="pl-PL" sz="1200" b="0" i="0" u="none" strike="noStrike" kern="1200" dirty="0" smtClean="0">
                <a:solidFill>
                  <a:schemeClr val="tx1"/>
                </a:solidFill>
                <a:effectLst/>
                <a:latin typeface="+mn-lt"/>
                <a:ea typeface="+mn-ea"/>
                <a:cs typeface="+mn-cs"/>
              </a:rPr>
            </a:br>
            <a:r>
              <a:rPr lang="pl-PL" sz="1200" b="0" i="0" u="none" strike="noStrike" kern="1200" dirty="0" smtClean="0">
                <a:solidFill>
                  <a:schemeClr val="tx1"/>
                </a:solidFill>
                <a:effectLst/>
                <a:latin typeface="+mn-lt"/>
                <a:ea typeface="+mn-ea"/>
                <a:cs typeface="+mn-cs"/>
              </a:rPr>
              <a:t>- Lądek m.in.: modernizacja/budowa nowej oczyszczalni ścieków, modernizacja 3 przepompowni ścieków, rozbudowa sieci kanalizacji sanitarnej</a:t>
            </a:r>
            <a:br>
              <a:rPr lang="pl-PL" sz="1200" b="0" i="0" u="none" strike="noStrike" kern="1200" dirty="0" smtClean="0">
                <a:solidFill>
                  <a:schemeClr val="tx1"/>
                </a:solidFill>
                <a:effectLst/>
                <a:latin typeface="+mn-lt"/>
                <a:ea typeface="+mn-ea"/>
                <a:cs typeface="+mn-cs"/>
              </a:rPr>
            </a:br>
            <a:r>
              <a:rPr lang="pl-PL" sz="1200" b="0" i="0" u="none" strike="noStrike" kern="1200" dirty="0" smtClean="0">
                <a:solidFill>
                  <a:schemeClr val="tx1"/>
                </a:solidFill>
                <a:effectLst/>
                <a:latin typeface="+mn-lt"/>
                <a:ea typeface="+mn-ea"/>
                <a:cs typeface="+mn-cs"/>
              </a:rPr>
              <a:t>- Ląd m.in.: likwidacja oczyszczalni ścieków w Lądzie i wybudowanie zbiorczej przepompowni ścieków do oczyszczalni w Lądku, rozbudowa sieci kanalizacji sanitarnej</a:t>
            </a:r>
            <a:br>
              <a:rPr lang="pl-PL" sz="1200" b="0" i="0" u="none" strike="noStrike" kern="1200" dirty="0" smtClean="0">
                <a:solidFill>
                  <a:schemeClr val="tx1"/>
                </a:solidFill>
                <a:effectLst/>
                <a:latin typeface="+mn-lt"/>
                <a:ea typeface="+mn-ea"/>
                <a:cs typeface="+mn-cs"/>
              </a:rPr>
            </a:br>
            <a:r>
              <a:rPr lang="pl-PL" sz="1200" b="0" i="0" u="none" strike="noStrike" kern="1200" dirty="0" smtClean="0">
                <a:solidFill>
                  <a:schemeClr val="tx1"/>
                </a:solidFill>
                <a:effectLst/>
                <a:latin typeface="+mn-lt"/>
                <a:ea typeface="+mn-ea"/>
                <a:cs typeface="+mn-cs"/>
              </a:rPr>
              <a:t>- Ciążeń m.in.: modernizacja oczyszczalni ścieków , modernizacja przepompowni ścieków, rozbudowa sieci kanalizacji sanitarnej</a:t>
            </a:r>
            <a:r>
              <a:rPr lang="pl-PL" dirty="0" smtClean="0"/>
              <a:t> </a:t>
            </a:r>
            <a:endParaRPr lang="pl-PL" b="0" dirty="0" smtClean="0"/>
          </a:p>
          <a:p>
            <a:r>
              <a:rPr lang="pl-PL" sz="1200" b="1" i="0" u="none" strike="noStrike" kern="1200" dirty="0" smtClean="0">
                <a:solidFill>
                  <a:schemeClr val="tx1"/>
                </a:solidFill>
                <a:effectLst/>
                <a:latin typeface="+mn-lt"/>
                <a:ea typeface="+mn-ea"/>
                <a:cs typeface="+mn-cs"/>
              </a:rPr>
              <a:t>Stopień przygotowania projektu:</a:t>
            </a:r>
            <a:r>
              <a:rPr lang="pl-PL" sz="1200" b="0" i="0" u="none" strike="noStrike" kern="1200" dirty="0" smtClean="0">
                <a:solidFill>
                  <a:schemeClr val="tx1"/>
                </a:solidFill>
                <a:effectLst/>
                <a:latin typeface="+mn-lt"/>
                <a:ea typeface="+mn-ea"/>
                <a:cs typeface="+mn-cs"/>
              </a:rPr>
              <a:t> Planowany do realizacji</a:t>
            </a:r>
            <a:r>
              <a:rPr lang="pl-PL" dirty="0" smtClean="0"/>
              <a:t> </a:t>
            </a:r>
            <a:endParaRPr lang="pl-PL" sz="1200" b="0" i="0" u="none" strike="noStrike" kern="1200" dirty="0" smtClean="0">
              <a:solidFill>
                <a:schemeClr val="tx1"/>
              </a:solidFill>
              <a:effectLst/>
              <a:latin typeface="+mn-lt"/>
              <a:ea typeface="+mn-ea"/>
              <a:cs typeface="+mn-cs"/>
            </a:endParaRPr>
          </a:p>
          <a:p>
            <a:endParaRPr lang="pl-PL" sz="1200" b="0" i="0" u="none" strike="noStrike" kern="1200" dirty="0" smtClean="0">
              <a:solidFill>
                <a:schemeClr val="tx1"/>
              </a:solidFill>
              <a:effectLst/>
              <a:latin typeface="+mn-lt"/>
              <a:ea typeface="+mn-ea"/>
              <a:cs typeface="+mn-cs"/>
            </a:endParaRPr>
          </a:p>
          <a:p>
            <a:pPr algn="ctr"/>
            <a:r>
              <a:rPr lang="pl-PL" sz="1200" b="0" i="0" u="none" strike="noStrike" kern="1200" dirty="0" smtClean="0">
                <a:solidFill>
                  <a:schemeClr val="tx1"/>
                </a:solidFill>
                <a:effectLst/>
                <a:latin typeface="+mn-lt"/>
                <a:ea typeface="+mn-ea"/>
                <a:cs typeface="+mn-cs"/>
              </a:rPr>
              <a:t>2) Modernizacja sieci wodociągowej, azbestowo-cementowej na terenie miasta Szamocin</a:t>
            </a:r>
          </a:p>
          <a:p>
            <a:endParaRPr lang="pl-PL" sz="1200" b="0" i="0" u="none" strike="noStrike" kern="1200" dirty="0" smtClean="0">
              <a:solidFill>
                <a:schemeClr val="tx1"/>
              </a:solidFill>
              <a:effectLst/>
              <a:latin typeface="+mn-lt"/>
              <a:ea typeface="+mn-ea"/>
              <a:cs typeface="+mn-cs"/>
            </a:endParaRPr>
          </a:p>
          <a:p>
            <a:r>
              <a:rPr lang="pl-PL" sz="1200" b="1" i="0" u="none" strike="noStrike" kern="1200" dirty="0" smtClean="0">
                <a:solidFill>
                  <a:schemeClr val="tx1"/>
                </a:solidFill>
                <a:effectLst/>
                <a:latin typeface="+mn-lt"/>
                <a:ea typeface="+mn-ea"/>
                <a:cs typeface="+mn-cs"/>
              </a:rPr>
              <a:t>data rozpoczęcia: </a:t>
            </a:r>
            <a:r>
              <a:rPr lang="pl-PL" sz="1200" b="0" i="0" u="none" strike="noStrike" kern="1200" dirty="0" smtClean="0">
                <a:solidFill>
                  <a:schemeClr val="tx1"/>
                </a:solidFill>
                <a:effectLst/>
                <a:latin typeface="+mn-lt"/>
                <a:ea typeface="+mn-ea"/>
                <a:cs typeface="+mn-cs"/>
              </a:rPr>
              <a:t>...</a:t>
            </a:r>
            <a:r>
              <a:rPr lang="pl-PL" dirty="0" smtClean="0"/>
              <a:t> </a:t>
            </a:r>
            <a:endParaRPr lang="pl-PL" sz="1200" b="1" i="0" u="none" strike="noStrike" kern="1200" dirty="0" smtClean="0">
              <a:solidFill>
                <a:schemeClr val="tx1"/>
              </a:solidFill>
              <a:effectLst/>
              <a:latin typeface="+mn-lt"/>
              <a:ea typeface="+mn-ea"/>
              <a:cs typeface="+mn-cs"/>
            </a:endParaRPr>
          </a:p>
          <a:p>
            <a:r>
              <a:rPr lang="pl-PL" sz="1200" b="1" i="0" u="none" strike="noStrike" kern="1200" dirty="0" smtClean="0">
                <a:solidFill>
                  <a:schemeClr val="tx1"/>
                </a:solidFill>
                <a:effectLst/>
                <a:latin typeface="+mn-lt"/>
                <a:ea typeface="+mn-ea"/>
                <a:cs typeface="+mn-cs"/>
              </a:rPr>
              <a:t>data zakończenia: </a:t>
            </a:r>
            <a:r>
              <a:rPr lang="pl-PL" sz="1200" b="0" i="0" u="none" strike="noStrike" kern="1200" dirty="0" smtClean="0">
                <a:solidFill>
                  <a:schemeClr val="tx1"/>
                </a:solidFill>
                <a:effectLst/>
                <a:latin typeface="+mn-lt"/>
                <a:ea typeface="+mn-ea"/>
                <a:cs typeface="+mn-cs"/>
              </a:rPr>
              <a:t>...</a:t>
            </a:r>
            <a:r>
              <a:rPr lang="pl-PL" dirty="0" smtClean="0"/>
              <a:t> </a:t>
            </a:r>
            <a:endParaRPr lang="pl-PL" sz="1200" b="1" i="0" u="none" strike="noStrike" kern="1200" dirty="0" smtClean="0">
              <a:solidFill>
                <a:schemeClr val="tx1"/>
              </a:solidFill>
              <a:effectLst/>
              <a:latin typeface="+mn-lt"/>
              <a:ea typeface="+mn-ea"/>
              <a:cs typeface="+mn-cs"/>
            </a:endParaRPr>
          </a:p>
          <a:p>
            <a:r>
              <a:rPr lang="pl-PL" sz="1200" b="1" i="0" u="none" strike="noStrike" kern="1200" dirty="0" smtClean="0">
                <a:solidFill>
                  <a:schemeClr val="tx1"/>
                </a:solidFill>
                <a:effectLst/>
                <a:latin typeface="+mn-lt"/>
                <a:ea typeface="+mn-ea"/>
                <a:cs typeface="+mn-cs"/>
              </a:rPr>
              <a:t>Potencjalny beneficjent: </a:t>
            </a:r>
            <a:r>
              <a:rPr lang="pl-PL" sz="1200" b="0" i="0" u="none" strike="noStrike" kern="1200" dirty="0" smtClean="0">
                <a:solidFill>
                  <a:schemeClr val="tx1"/>
                </a:solidFill>
                <a:effectLst/>
                <a:latin typeface="+mn-lt"/>
                <a:ea typeface="+mn-ea"/>
                <a:cs typeface="+mn-cs"/>
              </a:rPr>
              <a:t>...</a:t>
            </a:r>
            <a:r>
              <a:rPr lang="pl-PL" dirty="0" smtClean="0"/>
              <a:t> </a:t>
            </a:r>
            <a:endParaRPr lang="pl-PL" sz="1200" b="1" i="0" u="none" strike="noStrike" kern="1200" dirty="0" smtClean="0">
              <a:solidFill>
                <a:schemeClr val="tx1"/>
              </a:solidFill>
              <a:effectLst/>
              <a:latin typeface="+mn-lt"/>
              <a:ea typeface="+mn-ea"/>
              <a:cs typeface="+mn-cs"/>
            </a:endParaRPr>
          </a:p>
          <a:p>
            <a:r>
              <a:rPr lang="pl-PL" sz="1200" b="1" i="0" u="none" strike="noStrike" kern="1200" dirty="0" smtClean="0">
                <a:solidFill>
                  <a:schemeClr val="tx1"/>
                </a:solidFill>
                <a:effectLst/>
                <a:latin typeface="+mn-lt"/>
                <a:ea typeface="+mn-ea"/>
                <a:cs typeface="+mn-cs"/>
              </a:rPr>
              <a:t>Zasięg oddziaływania projektu:</a:t>
            </a:r>
            <a:r>
              <a:rPr lang="pl-PL" b="1" dirty="0" smtClean="0"/>
              <a:t> </a:t>
            </a:r>
            <a:r>
              <a:rPr lang="pl-PL" sz="1200" b="0" i="0" u="none" strike="noStrike" kern="1200" dirty="0" smtClean="0">
                <a:solidFill>
                  <a:schemeClr val="tx1"/>
                </a:solidFill>
                <a:effectLst/>
                <a:latin typeface="+mn-lt"/>
                <a:ea typeface="+mn-ea"/>
                <a:cs typeface="+mn-cs"/>
              </a:rPr>
              <a:t>...</a:t>
            </a:r>
            <a:r>
              <a:rPr lang="pl-PL" dirty="0" smtClean="0"/>
              <a:t> </a:t>
            </a:r>
            <a:endParaRPr lang="pl-PL" b="1" dirty="0" smtClean="0"/>
          </a:p>
          <a:p>
            <a:r>
              <a:rPr lang="pl-PL" sz="1200" b="1" i="0" u="none" strike="noStrike" kern="1200" dirty="0" smtClean="0">
                <a:solidFill>
                  <a:schemeClr val="tx1"/>
                </a:solidFill>
                <a:effectLst/>
                <a:latin typeface="+mn-lt"/>
                <a:ea typeface="+mn-ea"/>
                <a:cs typeface="+mn-cs"/>
              </a:rPr>
              <a:t>Zakładane efekty projektu:</a:t>
            </a:r>
            <a:r>
              <a:rPr lang="pl-PL" b="1" dirty="0" smtClean="0"/>
              <a:t> </a:t>
            </a:r>
            <a:r>
              <a:rPr lang="pl-PL" sz="1200" b="0" i="0" u="none" strike="noStrike" kern="1200" dirty="0" smtClean="0">
                <a:solidFill>
                  <a:schemeClr val="tx1"/>
                </a:solidFill>
                <a:effectLst/>
                <a:latin typeface="+mn-lt"/>
                <a:ea typeface="+mn-ea"/>
                <a:cs typeface="+mn-cs"/>
              </a:rPr>
              <a:t>Planuje się modernizację około 9 km sieci wodociągowej wykonanej z rur azbestowo-cementowych. Wymiana sieci wodociągowej.</a:t>
            </a:r>
            <a:r>
              <a:rPr lang="pl-PL" dirty="0" smtClean="0"/>
              <a:t> </a:t>
            </a:r>
            <a:endParaRPr lang="pl-PL" b="1" dirty="0" smtClean="0"/>
          </a:p>
          <a:p>
            <a:r>
              <a:rPr lang="pl-PL" sz="1200" b="1" i="0" u="none" strike="noStrike" kern="1200" dirty="0" smtClean="0">
                <a:solidFill>
                  <a:schemeClr val="tx1"/>
                </a:solidFill>
                <a:effectLst/>
                <a:latin typeface="+mn-lt"/>
                <a:ea typeface="+mn-ea"/>
                <a:cs typeface="+mn-cs"/>
              </a:rPr>
              <a:t>Szacowana całkowita wartość projektu (w PLN):</a:t>
            </a:r>
            <a:r>
              <a:rPr lang="pl-PL" b="1" dirty="0" smtClean="0"/>
              <a:t> </a:t>
            </a:r>
            <a:r>
              <a:rPr lang="pl-PL" sz="1200" b="0" i="0" u="none" strike="noStrike" kern="1200" dirty="0" smtClean="0">
                <a:solidFill>
                  <a:schemeClr val="tx1"/>
                </a:solidFill>
                <a:effectLst/>
                <a:latin typeface="+mn-lt"/>
                <a:ea typeface="+mn-ea"/>
                <a:cs typeface="+mn-cs"/>
              </a:rPr>
              <a:t>4 500 000,00</a:t>
            </a:r>
            <a:r>
              <a:rPr lang="pl-PL" dirty="0" smtClean="0"/>
              <a:t> zł</a:t>
            </a:r>
            <a:endParaRPr lang="pl-PL" b="1" dirty="0" smtClean="0"/>
          </a:p>
          <a:p>
            <a:r>
              <a:rPr lang="pl-PL" sz="1200" b="1" i="0" u="none" strike="noStrike" kern="1200" dirty="0" smtClean="0">
                <a:solidFill>
                  <a:schemeClr val="tx1"/>
                </a:solidFill>
                <a:effectLst/>
                <a:latin typeface="+mn-lt"/>
                <a:ea typeface="+mn-ea"/>
                <a:cs typeface="+mn-cs"/>
              </a:rPr>
              <a:t>Planowane źródła finansowania:</a:t>
            </a:r>
            <a:r>
              <a:rPr lang="pl-PL" b="1" dirty="0" smtClean="0"/>
              <a:t> </a:t>
            </a:r>
            <a:r>
              <a:rPr lang="pl-PL" sz="1200" b="0" i="0" u="none" strike="noStrike" kern="1200" dirty="0" smtClean="0">
                <a:solidFill>
                  <a:schemeClr val="tx1"/>
                </a:solidFill>
                <a:effectLst/>
                <a:latin typeface="+mn-lt"/>
                <a:ea typeface="+mn-ea"/>
                <a:cs typeface="+mn-cs"/>
              </a:rPr>
              <a:t>...</a:t>
            </a:r>
            <a:r>
              <a:rPr lang="pl-PL" dirty="0" smtClean="0"/>
              <a:t> </a:t>
            </a:r>
            <a:endParaRPr lang="pl-PL" b="1" dirty="0" smtClean="0"/>
          </a:p>
          <a:p>
            <a:r>
              <a:rPr lang="pl-PL" sz="1200" b="1" i="0" u="none" strike="noStrike" kern="1200" dirty="0" smtClean="0">
                <a:solidFill>
                  <a:schemeClr val="tx1"/>
                </a:solidFill>
                <a:effectLst/>
                <a:latin typeface="+mn-lt"/>
                <a:ea typeface="+mn-ea"/>
                <a:cs typeface="+mn-cs"/>
              </a:rPr>
              <a:t>Uwagi: </a:t>
            </a:r>
            <a:r>
              <a:rPr lang="pl-PL" sz="1200" b="0" i="0" u="none" strike="noStrike" kern="1200" dirty="0" smtClean="0">
                <a:solidFill>
                  <a:schemeClr val="tx1"/>
                </a:solidFill>
                <a:effectLst/>
                <a:latin typeface="+mn-lt"/>
                <a:ea typeface="+mn-ea"/>
                <a:cs typeface="+mn-cs"/>
              </a:rPr>
              <a:t>charakter konkursowy</a:t>
            </a:r>
            <a:r>
              <a:rPr lang="pl-PL" dirty="0" smtClean="0"/>
              <a:t> </a:t>
            </a:r>
            <a:endParaRPr lang="pl-PL" sz="1200" b="1" i="0" u="none" strike="noStrike" kern="1200" dirty="0" smtClean="0">
              <a:solidFill>
                <a:schemeClr val="tx1"/>
              </a:solidFill>
              <a:effectLst/>
              <a:latin typeface="+mn-lt"/>
              <a:ea typeface="+mn-ea"/>
              <a:cs typeface="+mn-cs"/>
            </a:endParaRPr>
          </a:p>
          <a:p>
            <a:r>
              <a:rPr lang="pl-PL" sz="1200" b="1" i="0" u="none" strike="noStrike" kern="1200" dirty="0" smtClean="0">
                <a:solidFill>
                  <a:schemeClr val="tx1"/>
                </a:solidFill>
                <a:effectLst/>
                <a:latin typeface="+mn-lt"/>
                <a:ea typeface="+mn-ea"/>
                <a:cs typeface="+mn-cs"/>
              </a:rPr>
              <a:t>Uzasadnienie dla realizacji projektu jako projektu strategicznego:</a:t>
            </a:r>
            <a:r>
              <a:rPr lang="pl-PL" b="1" dirty="0" smtClean="0"/>
              <a:t> </a:t>
            </a:r>
            <a:r>
              <a:rPr lang="pl-PL" sz="1200" b="0" i="0" u="none" strike="noStrike" kern="1200" dirty="0" smtClean="0">
                <a:solidFill>
                  <a:schemeClr val="tx1"/>
                </a:solidFill>
                <a:effectLst/>
                <a:latin typeface="+mn-lt"/>
                <a:ea typeface="+mn-ea"/>
                <a:cs typeface="+mn-cs"/>
              </a:rPr>
              <a:t>Na terenie miasta i gminy Szamocin zlokalizowane są </a:t>
            </a:r>
            <a:r>
              <a:rPr lang="pl-PL" sz="1200" b="1" i="0" u="none" strike="noStrike" kern="1200" dirty="0" smtClean="0">
                <a:solidFill>
                  <a:schemeClr val="tx1"/>
                </a:solidFill>
                <a:effectLst/>
                <a:latin typeface="+mn-lt"/>
                <a:ea typeface="+mn-ea"/>
                <a:cs typeface="+mn-cs"/>
              </a:rPr>
              <a:t>wodociągi azbestowo-cementowe,</a:t>
            </a:r>
            <a:r>
              <a:rPr lang="pl-PL" sz="1200" b="0" i="0" u="none" strike="noStrike" kern="1200" dirty="0" smtClean="0">
                <a:solidFill>
                  <a:schemeClr val="tx1"/>
                </a:solidFill>
                <a:effectLst/>
                <a:latin typeface="+mn-lt"/>
                <a:ea typeface="+mn-ea"/>
                <a:cs typeface="+mn-cs"/>
              </a:rPr>
              <a:t> które wymagają zmodernizowania ze względu na pogarszający się stan techniczny oraz poprzez zapisy Krajowego Programu Usuwania Azbestu, które wskazują końcową datę z korzystania z wyrobów zawierających azbest.</a:t>
            </a:r>
            <a:r>
              <a:rPr lang="pl-PL" dirty="0" smtClean="0"/>
              <a:t> </a:t>
            </a:r>
            <a:endParaRPr lang="pl-PL" b="1" dirty="0" smtClean="0"/>
          </a:p>
          <a:p>
            <a:r>
              <a:rPr lang="pl-PL" sz="1200" b="1" i="0" u="none" strike="noStrike" kern="1200" dirty="0" smtClean="0">
                <a:solidFill>
                  <a:schemeClr val="tx1"/>
                </a:solidFill>
                <a:effectLst/>
                <a:latin typeface="+mn-lt"/>
                <a:ea typeface="+mn-ea"/>
                <a:cs typeface="+mn-cs"/>
              </a:rPr>
              <a:t>Opis projektu:</a:t>
            </a:r>
            <a:r>
              <a:rPr lang="pl-PL" b="1" dirty="0" smtClean="0"/>
              <a:t> </a:t>
            </a:r>
            <a:r>
              <a:rPr lang="pl-PL" sz="1200" b="0" i="0" u="none" strike="noStrike" kern="1200" dirty="0" smtClean="0">
                <a:solidFill>
                  <a:schemeClr val="tx1"/>
                </a:solidFill>
                <a:effectLst/>
                <a:latin typeface="+mn-lt"/>
                <a:ea typeface="+mn-ea"/>
                <a:cs typeface="+mn-cs"/>
              </a:rPr>
              <a:t>Planowana inwestycja obejmuje </a:t>
            </a:r>
            <a:r>
              <a:rPr lang="pl-PL" sz="1200" b="1" i="0" u="none" strike="noStrike" kern="1200" dirty="0" smtClean="0">
                <a:solidFill>
                  <a:schemeClr val="tx1"/>
                </a:solidFill>
                <a:effectLst/>
                <a:latin typeface="+mn-lt"/>
                <a:ea typeface="+mn-ea"/>
                <a:cs typeface="+mn-cs"/>
              </a:rPr>
              <a:t>wymianę sieci wodociągowej azbestowo-cementowej</a:t>
            </a:r>
            <a:r>
              <a:rPr lang="pl-PL" sz="1200" b="0" i="0" u="none" strike="noStrike" kern="1200" dirty="0" smtClean="0">
                <a:solidFill>
                  <a:schemeClr val="tx1"/>
                </a:solidFill>
                <a:effectLst/>
                <a:latin typeface="+mn-lt"/>
                <a:ea typeface="+mn-ea"/>
                <a:cs typeface="+mn-cs"/>
              </a:rPr>
              <a:t> na terenie miasta Szamocin zlokalizowana w ulicach Dworcowej,  Marcinkowskiego, Margonińskiej, os. Smolary, Kościelna, Hallera, Paderewskiego, Rynek i Ogrodowej.</a:t>
            </a:r>
            <a:r>
              <a:rPr lang="pl-PL" dirty="0" smtClean="0"/>
              <a:t> </a:t>
            </a:r>
            <a:endParaRPr lang="pl-PL" b="1" dirty="0" smtClean="0"/>
          </a:p>
          <a:p>
            <a:r>
              <a:rPr lang="pl-PL" sz="1200" b="1" i="0" u="none" strike="noStrike" kern="1200" dirty="0" smtClean="0">
                <a:solidFill>
                  <a:schemeClr val="tx1"/>
                </a:solidFill>
                <a:effectLst/>
                <a:latin typeface="+mn-lt"/>
                <a:ea typeface="+mn-ea"/>
                <a:cs typeface="+mn-cs"/>
              </a:rPr>
              <a:t>Stopień przygotowania projektu: </a:t>
            </a:r>
            <a:r>
              <a:rPr lang="pl-PL" sz="1200" b="0" i="0" u="none" strike="noStrike" kern="1200" dirty="0" smtClean="0">
                <a:solidFill>
                  <a:schemeClr val="tx1"/>
                </a:solidFill>
                <a:effectLst/>
                <a:latin typeface="+mn-lt"/>
                <a:ea typeface="+mn-ea"/>
                <a:cs typeface="+mn-cs"/>
              </a:rPr>
              <a:t>...</a:t>
            </a:r>
            <a:r>
              <a:rPr lang="pl-PL" dirty="0" smtClean="0"/>
              <a:t> </a:t>
            </a:r>
            <a:endParaRPr lang="pl-PL" sz="1200" b="1" i="0" u="none" strike="noStrike" kern="1200" dirty="0" smtClean="0">
              <a:solidFill>
                <a:schemeClr val="tx1"/>
              </a:solidFill>
              <a:effectLst/>
              <a:latin typeface="+mn-lt"/>
              <a:ea typeface="+mn-ea"/>
              <a:cs typeface="+mn-cs"/>
            </a:endParaRPr>
          </a:p>
          <a:p>
            <a:endParaRPr lang="pl-PL" b="0" dirty="0" smtClean="0"/>
          </a:p>
          <a:p>
            <a:endParaRPr lang="pl-PL" b="0" dirty="0" smtClean="0"/>
          </a:p>
          <a:p>
            <a:pPr algn="ctr"/>
            <a:r>
              <a:rPr lang="pl-PL" b="0" dirty="0" smtClean="0"/>
              <a:t>3) Modernizacja i budowa sieci wodociągowej</a:t>
            </a:r>
          </a:p>
          <a:p>
            <a:endParaRPr lang="pl-PL" b="0" dirty="0" smtClean="0"/>
          </a:p>
          <a:p>
            <a:r>
              <a:rPr lang="pl-PL" sz="1200" b="1" i="0" u="none" strike="noStrike" kern="1200" dirty="0" smtClean="0">
                <a:solidFill>
                  <a:schemeClr val="tx1"/>
                </a:solidFill>
                <a:effectLst/>
                <a:latin typeface="+mn-lt"/>
                <a:ea typeface="+mn-ea"/>
                <a:cs typeface="+mn-cs"/>
              </a:rPr>
              <a:t>data rozpoczęcia: </a:t>
            </a:r>
            <a:r>
              <a:rPr lang="pl-PL" sz="1200" b="0" i="0" u="none" strike="noStrike" kern="1200" dirty="0" smtClean="0">
                <a:solidFill>
                  <a:schemeClr val="tx1"/>
                </a:solidFill>
                <a:effectLst/>
                <a:latin typeface="+mn-lt"/>
                <a:ea typeface="+mn-ea"/>
                <a:cs typeface="+mn-cs"/>
              </a:rPr>
              <a:t>I kw. 2024</a:t>
            </a:r>
            <a:r>
              <a:rPr lang="pl-PL" dirty="0" smtClean="0"/>
              <a:t> </a:t>
            </a:r>
            <a:endParaRPr lang="pl-PL" sz="1200" b="1" i="0" u="none" strike="noStrike" kern="1200" dirty="0" smtClean="0">
              <a:solidFill>
                <a:schemeClr val="tx1"/>
              </a:solidFill>
              <a:effectLst/>
              <a:latin typeface="+mn-lt"/>
              <a:ea typeface="+mn-ea"/>
              <a:cs typeface="+mn-cs"/>
            </a:endParaRPr>
          </a:p>
          <a:p>
            <a:r>
              <a:rPr lang="pl-PL" sz="1200" b="1" i="0" u="none" strike="noStrike" kern="1200" dirty="0" smtClean="0">
                <a:solidFill>
                  <a:schemeClr val="tx1"/>
                </a:solidFill>
                <a:effectLst/>
                <a:latin typeface="+mn-lt"/>
                <a:ea typeface="+mn-ea"/>
                <a:cs typeface="+mn-cs"/>
              </a:rPr>
              <a:t>data zakończenia: </a:t>
            </a:r>
            <a:r>
              <a:rPr lang="pl-PL" sz="1200" b="0" i="0" u="none" strike="noStrike" kern="1200" dirty="0" smtClean="0">
                <a:solidFill>
                  <a:schemeClr val="tx1"/>
                </a:solidFill>
                <a:effectLst/>
                <a:latin typeface="+mn-lt"/>
                <a:ea typeface="+mn-ea"/>
                <a:cs typeface="+mn-cs"/>
              </a:rPr>
              <a:t>IV kw. 2026</a:t>
            </a:r>
            <a:r>
              <a:rPr lang="pl-PL" dirty="0" smtClean="0"/>
              <a:t> </a:t>
            </a:r>
            <a:endParaRPr lang="pl-PL" sz="1200" b="1" i="0" u="none" strike="noStrike" kern="1200" dirty="0" smtClean="0">
              <a:solidFill>
                <a:schemeClr val="tx1"/>
              </a:solidFill>
              <a:effectLst/>
              <a:latin typeface="+mn-lt"/>
              <a:ea typeface="+mn-ea"/>
              <a:cs typeface="+mn-cs"/>
            </a:endParaRPr>
          </a:p>
          <a:p>
            <a:r>
              <a:rPr lang="pl-PL" sz="1200" b="1" i="0" u="none" strike="noStrike" kern="1200" dirty="0" smtClean="0">
                <a:solidFill>
                  <a:schemeClr val="tx1"/>
                </a:solidFill>
                <a:effectLst/>
                <a:latin typeface="+mn-lt"/>
                <a:ea typeface="+mn-ea"/>
                <a:cs typeface="+mn-cs"/>
              </a:rPr>
              <a:t>Potencjalny beneficjent: </a:t>
            </a:r>
            <a:r>
              <a:rPr lang="pl-PL" sz="1200" b="0" i="0" u="none" strike="noStrike" kern="1200" dirty="0" smtClean="0">
                <a:solidFill>
                  <a:schemeClr val="tx1"/>
                </a:solidFill>
                <a:effectLst/>
                <a:latin typeface="+mn-lt"/>
                <a:ea typeface="+mn-ea"/>
                <a:cs typeface="+mn-cs"/>
              </a:rPr>
              <a:t>mieszkańcy miasta Turek</a:t>
            </a:r>
            <a:r>
              <a:rPr lang="pl-PL" dirty="0" smtClean="0"/>
              <a:t> </a:t>
            </a:r>
            <a:endParaRPr lang="pl-PL" sz="1200" b="1" i="0" u="none" strike="noStrike" kern="1200" dirty="0" smtClean="0">
              <a:solidFill>
                <a:schemeClr val="tx1"/>
              </a:solidFill>
              <a:effectLst/>
              <a:latin typeface="+mn-lt"/>
              <a:ea typeface="+mn-ea"/>
              <a:cs typeface="+mn-cs"/>
            </a:endParaRPr>
          </a:p>
          <a:p>
            <a:r>
              <a:rPr lang="pl-PL" sz="1200" b="1" i="0" u="none" strike="noStrike" kern="1200" dirty="0" smtClean="0">
                <a:solidFill>
                  <a:schemeClr val="tx1"/>
                </a:solidFill>
                <a:effectLst/>
                <a:latin typeface="+mn-lt"/>
                <a:ea typeface="+mn-ea"/>
                <a:cs typeface="+mn-cs"/>
              </a:rPr>
              <a:t>Zasięg oddziaływania projektu:</a:t>
            </a:r>
            <a:r>
              <a:rPr lang="pl-PL" b="1" dirty="0" smtClean="0"/>
              <a:t> </a:t>
            </a:r>
            <a:r>
              <a:rPr lang="pl-PL" sz="1200" b="0" i="0" u="none" strike="noStrike" kern="1200" dirty="0" smtClean="0">
                <a:solidFill>
                  <a:schemeClr val="tx1"/>
                </a:solidFill>
                <a:effectLst/>
                <a:latin typeface="+mn-lt"/>
                <a:ea typeface="+mn-ea"/>
                <a:cs typeface="+mn-cs"/>
              </a:rPr>
              <a:t>miasto Turek</a:t>
            </a:r>
            <a:r>
              <a:rPr lang="pl-PL" dirty="0" smtClean="0"/>
              <a:t> </a:t>
            </a:r>
            <a:endParaRPr lang="pl-PL" b="1" dirty="0" smtClean="0"/>
          </a:p>
          <a:p>
            <a:r>
              <a:rPr lang="pl-PL" sz="1200" b="1" i="0" u="none" strike="noStrike" kern="1200" dirty="0" smtClean="0">
                <a:solidFill>
                  <a:schemeClr val="tx1"/>
                </a:solidFill>
                <a:effectLst/>
                <a:latin typeface="+mn-lt"/>
                <a:ea typeface="+mn-ea"/>
                <a:cs typeface="+mn-cs"/>
              </a:rPr>
              <a:t>Zakładane efekty projektu:</a:t>
            </a:r>
            <a:r>
              <a:rPr lang="pl-PL" b="1" dirty="0" smtClean="0"/>
              <a:t> </a:t>
            </a:r>
            <a:r>
              <a:rPr lang="pl-PL" sz="1200" b="0" i="0" u="none" strike="noStrike" kern="1200" dirty="0" smtClean="0">
                <a:solidFill>
                  <a:schemeClr val="tx1"/>
                </a:solidFill>
                <a:effectLst/>
                <a:latin typeface="+mn-lt"/>
                <a:ea typeface="+mn-ea"/>
                <a:cs typeface="+mn-cs"/>
              </a:rPr>
              <a:t>Zwiększenie wydajności sieci wodociągowej, dostosowanie sieci do nowych przepisów prawnych.</a:t>
            </a:r>
            <a:r>
              <a:rPr lang="pl-PL" dirty="0" smtClean="0"/>
              <a:t> </a:t>
            </a:r>
            <a:endParaRPr lang="pl-PL" b="1" dirty="0" smtClean="0"/>
          </a:p>
          <a:p>
            <a:r>
              <a:rPr lang="pl-PL" sz="1200" b="1" i="0" u="none" strike="noStrike" kern="1200" dirty="0" smtClean="0">
                <a:solidFill>
                  <a:schemeClr val="tx1"/>
                </a:solidFill>
                <a:effectLst/>
                <a:latin typeface="+mn-lt"/>
                <a:ea typeface="+mn-ea"/>
                <a:cs typeface="+mn-cs"/>
              </a:rPr>
              <a:t>Szacowana całkowita wartość projektu (w PLN):</a:t>
            </a:r>
            <a:r>
              <a:rPr lang="pl-PL" b="1" dirty="0" smtClean="0"/>
              <a:t> </a:t>
            </a:r>
            <a:r>
              <a:rPr lang="pl-PL" sz="1200" b="0" i="0" u="none" strike="noStrike" kern="1200" dirty="0" smtClean="0">
                <a:solidFill>
                  <a:schemeClr val="tx1"/>
                </a:solidFill>
                <a:effectLst/>
                <a:latin typeface="+mn-lt"/>
                <a:ea typeface="+mn-ea"/>
                <a:cs typeface="+mn-cs"/>
              </a:rPr>
              <a:t>3 500 000,00</a:t>
            </a:r>
            <a:r>
              <a:rPr lang="pl-PL" sz="1200" b="0" i="0" u="none" strike="noStrike" kern="1200" baseline="0" dirty="0" smtClean="0">
                <a:solidFill>
                  <a:schemeClr val="tx1"/>
                </a:solidFill>
                <a:effectLst/>
                <a:latin typeface="+mn-lt"/>
                <a:ea typeface="+mn-ea"/>
                <a:cs typeface="+mn-cs"/>
              </a:rPr>
              <a:t> zł</a:t>
            </a:r>
            <a:endParaRPr lang="pl-PL" b="1" dirty="0" smtClean="0"/>
          </a:p>
          <a:p>
            <a:r>
              <a:rPr lang="pl-PL" sz="1200" b="1" i="0" u="none" strike="noStrike" kern="1200" dirty="0" smtClean="0">
                <a:solidFill>
                  <a:schemeClr val="tx1"/>
                </a:solidFill>
                <a:effectLst/>
                <a:latin typeface="+mn-lt"/>
                <a:ea typeface="+mn-ea"/>
                <a:cs typeface="+mn-cs"/>
              </a:rPr>
              <a:t>Planowane źródła finansowania:</a:t>
            </a:r>
            <a:r>
              <a:rPr lang="pl-PL" b="1" dirty="0" smtClean="0"/>
              <a:t> </a:t>
            </a:r>
            <a:r>
              <a:rPr lang="pl-PL" sz="1200" b="0" i="0" u="none" strike="noStrike" kern="1200" dirty="0" smtClean="0">
                <a:solidFill>
                  <a:schemeClr val="tx1"/>
                </a:solidFill>
                <a:effectLst/>
                <a:latin typeface="+mn-lt"/>
                <a:ea typeface="+mn-ea"/>
                <a:cs typeface="+mn-cs"/>
              </a:rPr>
              <a:t>NFOŚiGW, </a:t>
            </a:r>
            <a:r>
              <a:rPr lang="pl-PL" sz="1200" b="0" i="0" u="none" strike="noStrike" kern="1200" dirty="0" err="1" smtClean="0">
                <a:solidFill>
                  <a:schemeClr val="tx1"/>
                </a:solidFill>
                <a:effectLst/>
                <a:latin typeface="+mn-lt"/>
                <a:ea typeface="+mn-ea"/>
                <a:cs typeface="+mn-cs"/>
              </a:rPr>
              <a:t>WFOŚiGW</a:t>
            </a:r>
            <a:r>
              <a:rPr lang="pl-PL" sz="1200" b="0" i="0" u="none" strike="noStrike" kern="1200" dirty="0" smtClean="0">
                <a:solidFill>
                  <a:schemeClr val="tx1"/>
                </a:solidFill>
                <a:effectLst/>
                <a:latin typeface="+mn-lt"/>
                <a:ea typeface="+mn-ea"/>
                <a:cs typeface="+mn-cs"/>
              </a:rPr>
              <a:t>, środki własne</a:t>
            </a:r>
            <a:r>
              <a:rPr lang="pl-PL" dirty="0" smtClean="0"/>
              <a:t> </a:t>
            </a:r>
            <a:endParaRPr lang="pl-PL" b="1" dirty="0" smtClean="0"/>
          </a:p>
          <a:p>
            <a:r>
              <a:rPr lang="pl-PL" sz="1200" b="1" i="0" u="none" strike="noStrike" kern="1200" dirty="0" smtClean="0">
                <a:solidFill>
                  <a:schemeClr val="tx1"/>
                </a:solidFill>
                <a:effectLst/>
                <a:latin typeface="+mn-lt"/>
                <a:ea typeface="+mn-ea"/>
                <a:cs typeface="+mn-cs"/>
              </a:rPr>
              <a:t>Uwagi: </a:t>
            </a:r>
            <a:r>
              <a:rPr lang="pl-PL" sz="1200" b="0" i="0" u="none" strike="noStrike" kern="1200" dirty="0" smtClean="0">
                <a:solidFill>
                  <a:schemeClr val="tx1"/>
                </a:solidFill>
                <a:effectLst/>
                <a:latin typeface="+mn-lt"/>
                <a:ea typeface="+mn-ea"/>
                <a:cs typeface="+mn-cs"/>
              </a:rPr>
              <a:t>charakter konkursowy</a:t>
            </a:r>
            <a:r>
              <a:rPr lang="pl-PL" dirty="0" smtClean="0"/>
              <a:t> </a:t>
            </a:r>
            <a:endParaRPr lang="pl-PL" sz="1200" b="1" i="0" u="none" strike="noStrike" kern="1200" dirty="0" smtClean="0">
              <a:solidFill>
                <a:schemeClr val="tx1"/>
              </a:solidFill>
              <a:effectLst/>
              <a:latin typeface="+mn-lt"/>
              <a:ea typeface="+mn-ea"/>
              <a:cs typeface="+mn-cs"/>
            </a:endParaRPr>
          </a:p>
          <a:p>
            <a:r>
              <a:rPr lang="pl-PL" sz="1200" b="1" i="0" u="none" strike="noStrike" kern="1200" dirty="0" smtClean="0">
                <a:solidFill>
                  <a:schemeClr val="tx1"/>
                </a:solidFill>
                <a:effectLst/>
                <a:latin typeface="+mn-lt"/>
                <a:ea typeface="+mn-ea"/>
                <a:cs typeface="+mn-cs"/>
              </a:rPr>
              <a:t>Uzasadnienie dla realizacji projektu jako projektu strategicznego:</a:t>
            </a:r>
            <a:r>
              <a:rPr lang="pl-PL" b="1" dirty="0" smtClean="0"/>
              <a:t> </a:t>
            </a:r>
            <a:r>
              <a:rPr lang="pl-PL" sz="1200" b="1" i="0" u="none" strike="noStrike" kern="1200" dirty="0" smtClean="0">
                <a:solidFill>
                  <a:schemeClr val="tx1"/>
                </a:solidFill>
                <a:effectLst/>
                <a:latin typeface="+mn-lt"/>
                <a:ea typeface="+mn-ea"/>
                <a:cs typeface="+mn-cs"/>
              </a:rPr>
              <a:t>Likwidacja azbestu</a:t>
            </a:r>
            <a:r>
              <a:rPr lang="pl-PL" sz="1200" b="0" i="0" u="none" strike="noStrike" kern="1200" dirty="0" smtClean="0">
                <a:solidFill>
                  <a:schemeClr val="tx1"/>
                </a:solidFill>
                <a:effectLst/>
                <a:latin typeface="+mn-lt"/>
                <a:ea typeface="+mn-ea"/>
                <a:cs typeface="+mn-cs"/>
              </a:rPr>
              <a:t>, dostosowanie przekroju sieci wodociągowej do aktualnych potrzeb.</a:t>
            </a:r>
            <a:r>
              <a:rPr lang="pl-PL" dirty="0" smtClean="0"/>
              <a:t> </a:t>
            </a:r>
            <a:endParaRPr lang="pl-PL" b="1" dirty="0" smtClean="0"/>
          </a:p>
          <a:p>
            <a:r>
              <a:rPr lang="pl-PL" sz="1200" b="1" i="0" u="none" strike="noStrike" kern="1200" dirty="0" smtClean="0">
                <a:solidFill>
                  <a:schemeClr val="tx1"/>
                </a:solidFill>
                <a:effectLst/>
                <a:latin typeface="+mn-lt"/>
                <a:ea typeface="+mn-ea"/>
                <a:cs typeface="+mn-cs"/>
              </a:rPr>
              <a:t>Opis projektu:</a:t>
            </a:r>
            <a:r>
              <a:rPr lang="pl-PL" b="1" dirty="0" smtClean="0"/>
              <a:t> </a:t>
            </a:r>
            <a:r>
              <a:rPr lang="pl-PL" sz="1200" b="0" i="0" u="none" strike="noStrike" kern="1200" dirty="0" smtClean="0">
                <a:solidFill>
                  <a:schemeClr val="tx1"/>
                </a:solidFill>
                <a:effectLst/>
                <a:latin typeface="+mn-lt"/>
                <a:ea typeface="+mn-ea"/>
                <a:cs typeface="+mn-cs"/>
              </a:rPr>
              <a:t>Budowa nowych sieci wodociągowych, </a:t>
            </a:r>
            <a:r>
              <a:rPr lang="pl-PL" sz="1200" b="1" i="0" u="none" strike="noStrike" kern="1200" dirty="0" smtClean="0">
                <a:solidFill>
                  <a:schemeClr val="tx1"/>
                </a:solidFill>
                <a:effectLst/>
                <a:latin typeface="+mn-lt"/>
                <a:ea typeface="+mn-ea"/>
                <a:cs typeface="+mn-cs"/>
              </a:rPr>
              <a:t>likwidacja odcinków sieci z azbestu</a:t>
            </a:r>
            <a:r>
              <a:rPr lang="pl-PL" sz="1200" b="0" i="0" u="none" strike="noStrike" kern="1200" dirty="0" smtClean="0">
                <a:solidFill>
                  <a:schemeClr val="tx1"/>
                </a:solidFill>
                <a:effectLst/>
                <a:latin typeface="+mn-lt"/>
                <a:ea typeface="+mn-ea"/>
                <a:cs typeface="+mn-cs"/>
              </a:rPr>
              <a:t>, wymiana zasuw i </a:t>
            </a:r>
            <a:r>
              <a:rPr lang="pl-PL" sz="1200" b="0" i="0" u="none" strike="noStrike" kern="1200" dirty="0" err="1" smtClean="0">
                <a:solidFill>
                  <a:schemeClr val="tx1"/>
                </a:solidFill>
                <a:effectLst/>
                <a:latin typeface="+mn-lt"/>
                <a:ea typeface="+mn-ea"/>
                <a:cs typeface="+mn-cs"/>
              </a:rPr>
              <a:t>bezwykopowa</a:t>
            </a:r>
            <a:r>
              <a:rPr lang="pl-PL" sz="1200" b="0" i="0" u="none" strike="noStrike" kern="1200" dirty="0" smtClean="0">
                <a:solidFill>
                  <a:schemeClr val="tx1"/>
                </a:solidFill>
                <a:effectLst/>
                <a:latin typeface="+mn-lt"/>
                <a:ea typeface="+mn-ea"/>
                <a:cs typeface="+mn-cs"/>
              </a:rPr>
              <a:t> renowacja sieci wodociągowej.</a:t>
            </a:r>
            <a:r>
              <a:rPr lang="pl-PL" dirty="0" smtClean="0"/>
              <a:t> </a:t>
            </a:r>
            <a:endParaRPr lang="pl-PL" b="1" dirty="0" smtClean="0"/>
          </a:p>
          <a:p>
            <a:r>
              <a:rPr lang="pl-PL" sz="1200" b="1" i="0" u="none" strike="noStrike" kern="1200" dirty="0" smtClean="0">
                <a:solidFill>
                  <a:schemeClr val="tx1"/>
                </a:solidFill>
                <a:effectLst/>
                <a:latin typeface="+mn-lt"/>
                <a:ea typeface="+mn-ea"/>
                <a:cs typeface="+mn-cs"/>
              </a:rPr>
              <a:t>Stopień przygotowania projektu: </a:t>
            </a:r>
            <a:r>
              <a:rPr lang="pl-PL" sz="1200" b="0" i="0" u="none" strike="noStrike" kern="1200" dirty="0" smtClean="0">
                <a:solidFill>
                  <a:schemeClr val="tx1"/>
                </a:solidFill>
                <a:effectLst/>
                <a:latin typeface="+mn-lt"/>
                <a:ea typeface="+mn-ea"/>
                <a:cs typeface="+mn-cs"/>
              </a:rPr>
              <a:t>planowany do realizacji</a:t>
            </a:r>
            <a:r>
              <a:rPr lang="pl-PL" dirty="0" smtClean="0"/>
              <a:t> </a:t>
            </a:r>
            <a:endParaRPr lang="pl-PL" b="0" dirty="0" smtClean="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292418-DCC5-4A2A-ADA2-D42890E853A5}"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l-P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7628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85000" lnSpcReduction="20000"/>
          </a:bodyPr>
          <a:lstStyle/>
          <a:p>
            <a:pPr marL="0" indent="0">
              <a:buFont typeface="Arial" panose="020B0604020202020204" pitchFamily="34" charset="0"/>
              <a:buNone/>
            </a:pPr>
            <a:r>
              <a:rPr lang="pl-PL" sz="1200" b="1" kern="1200" dirty="0">
                <a:solidFill>
                  <a:schemeClr val="tx1"/>
                </a:solidFill>
                <a:effectLst/>
                <a:latin typeface="+mn-lt"/>
                <a:ea typeface="+mn-ea"/>
                <a:cs typeface="+mn-cs"/>
              </a:rPr>
              <a:t>Poziom</a:t>
            </a:r>
            <a:r>
              <a:rPr lang="pl-PL" sz="1200" b="1" kern="1200" baseline="0" dirty="0">
                <a:solidFill>
                  <a:schemeClr val="tx1"/>
                </a:solidFill>
                <a:effectLst/>
                <a:latin typeface="+mn-lt"/>
                <a:ea typeface="+mn-ea"/>
                <a:cs typeface="+mn-cs"/>
              </a:rPr>
              <a:t> krajowy</a:t>
            </a:r>
            <a:endParaRPr lang="pl-PL"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pl-PL" sz="1200" b="1" kern="1200" dirty="0">
                <a:solidFill>
                  <a:schemeClr val="tx1"/>
                </a:solidFill>
                <a:effectLst/>
                <a:latin typeface="+mn-lt"/>
                <a:ea typeface="+mn-ea"/>
                <a:cs typeface="+mn-cs"/>
              </a:rPr>
              <a:t>I kwartał 2021 r</a:t>
            </a:r>
            <a:r>
              <a:rPr lang="pl-PL" sz="1200" kern="1200" dirty="0">
                <a:solidFill>
                  <a:schemeClr val="tx1"/>
                </a:solidFill>
                <a:effectLst/>
                <a:latin typeface="+mn-lt"/>
                <a:ea typeface="+mn-ea"/>
                <a:cs typeface="+mn-cs"/>
              </a:rPr>
              <a:t>.  - 19.02 do 22.02</a:t>
            </a:r>
            <a:r>
              <a:rPr lang="pl-PL" sz="1200" kern="1200" baseline="0" dirty="0">
                <a:solidFill>
                  <a:schemeClr val="tx1"/>
                </a:solidFill>
                <a:effectLst/>
                <a:latin typeface="+mn-lt"/>
                <a:ea typeface="+mn-ea"/>
                <a:cs typeface="+mn-cs"/>
              </a:rPr>
              <a:t> </a:t>
            </a:r>
            <a:r>
              <a:rPr lang="pl-PL" sz="1200" kern="1200" baseline="0" dirty="0" smtClean="0">
                <a:solidFill>
                  <a:schemeClr val="tx1"/>
                </a:solidFill>
                <a:effectLst/>
                <a:latin typeface="+mn-lt"/>
                <a:ea typeface="+mn-ea"/>
                <a:cs typeface="+mn-cs"/>
              </a:rPr>
              <a:t>trwały </a:t>
            </a:r>
            <a:r>
              <a:rPr lang="pl-PL" sz="1200" kern="1200" baseline="0" dirty="0">
                <a:solidFill>
                  <a:schemeClr val="tx1"/>
                </a:solidFill>
                <a:effectLst/>
                <a:latin typeface="+mn-lt"/>
                <a:ea typeface="+mn-ea"/>
                <a:cs typeface="+mn-cs"/>
              </a:rPr>
              <a:t>konsultacje społeczne Umowy Partnerstwa, następnie </a:t>
            </a:r>
            <a:r>
              <a:rPr lang="pl-PL" sz="1200" kern="1200" baseline="0" dirty="0" smtClean="0">
                <a:solidFill>
                  <a:schemeClr val="tx1"/>
                </a:solidFill>
                <a:effectLst/>
                <a:latin typeface="+mn-lt"/>
                <a:ea typeface="+mn-ea"/>
                <a:cs typeface="+mn-cs"/>
              </a:rPr>
              <a:t>dokument </a:t>
            </a:r>
            <a:r>
              <a:rPr lang="pl-PL" sz="1200" kern="1200" baseline="0" dirty="0">
                <a:solidFill>
                  <a:schemeClr val="tx1"/>
                </a:solidFill>
                <a:effectLst/>
                <a:latin typeface="+mn-lt"/>
                <a:ea typeface="+mn-ea"/>
                <a:cs typeface="+mn-cs"/>
              </a:rPr>
              <a:t>zostanie przedłożony Radzie Ministrów do akceptacji.</a:t>
            </a:r>
          </a:p>
          <a:p>
            <a:pPr marL="171450" indent="-171450">
              <a:buFont typeface="Arial" panose="020B0604020202020204" pitchFamily="34" charset="0"/>
              <a:buChar char="•"/>
            </a:pPr>
            <a:r>
              <a:rPr lang="pl-PL" sz="1200" b="1" kern="1200" baseline="0" dirty="0">
                <a:solidFill>
                  <a:schemeClr val="tx1"/>
                </a:solidFill>
                <a:effectLst/>
                <a:latin typeface="+mn-lt"/>
                <a:ea typeface="+mn-ea"/>
                <a:cs typeface="+mn-cs"/>
              </a:rPr>
              <a:t>II kwartał 2021r</a:t>
            </a:r>
            <a:r>
              <a:rPr lang="pl-PL" sz="1200" kern="1200" baseline="0" dirty="0">
                <a:solidFill>
                  <a:schemeClr val="tx1"/>
                </a:solidFill>
                <a:effectLst/>
                <a:latin typeface="+mn-lt"/>
                <a:ea typeface="+mn-ea"/>
                <a:cs typeface="+mn-cs"/>
              </a:rPr>
              <a:t>. – prawdopodobnie w maju mają zostać przekazane ostateczne wersje aktów prawnych na poziomie KE (rozporządzeń) - według słów p. Minister Jarosińskiej – Jedynak podczas konsultacji społecznych podany został termin majowy</a:t>
            </a:r>
          </a:p>
          <a:p>
            <a:pPr marL="171450" indent="-171450">
              <a:buFont typeface="Arial" panose="020B0604020202020204" pitchFamily="34" charset="0"/>
              <a:buChar char="•"/>
            </a:pPr>
            <a:r>
              <a:rPr lang="pl-PL" sz="1200" b="1" kern="1200" dirty="0">
                <a:solidFill>
                  <a:schemeClr val="tx1"/>
                </a:solidFill>
                <a:effectLst/>
                <a:latin typeface="+mn-lt"/>
                <a:ea typeface="+mn-ea"/>
                <a:cs typeface="+mn-cs"/>
              </a:rPr>
              <a:t>II kwartał 2021r. </a:t>
            </a:r>
            <a:r>
              <a:rPr lang="pl-PL" sz="1200" kern="1200" dirty="0">
                <a:solidFill>
                  <a:schemeClr val="tx1"/>
                </a:solidFill>
                <a:effectLst/>
                <a:latin typeface="+mn-lt"/>
                <a:ea typeface="+mn-ea"/>
                <a:cs typeface="+mn-cs"/>
              </a:rPr>
              <a:t>– </a:t>
            </a:r>
            <a:r>
              <a:rPr lang="pl-PL" sz="1200" b="1" kern="1200" dirty="0">
                <a:solidFill>
                  <a:schemeClr val="tx1"/>
                </a:solidFill>
                <a:effectLst/>
                <a:latin typeface="+mn-lt"/>
                <a:ea typeface="+mn-ea"/>
                <a:cs typeface="+mn-cs"/>
              </a:rPr>
              <a:t>przekazanie projektu Umowy Partnerstwa do akceptacji KE</a:t>
            </a:r>
          </a:p>
          <a:p>
            <a:pPr marL="0" indent="0">
              <a:buFont typeface="Arial" panose="020B0604020202020204" pitchFamily="34" charset="0"/>
              <a:buNone/>
            </a:pPr>
            <a:endParaRPr lang="pl-PL"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1" kern="1200" dirty="0">
                <a:solidFill>
                  <a:schemeClr val="tx1"/>
                </a:solidFill>
                <a:effectLst/>
                <a:latin typeface="+mn-lt"/>
                <a:ea typeface="+mn-ea"/>
                <a:cs typeface="+mn-cs"/>
              </a:rPr>
              <a:t>Poziom regionalny - </a:t>
            </a:r>
            <a:r>
              <a:rPr lang="pl-PL" sz="1200" kern="1200" dirty="0">
                <a:solidFill>
                  <a:schemeClr val="tx1"/>
                </a:solidFill>
                <a:effectLst/>
                <a:latin typeface="+mn-lt"/>
                <a:ea typeface="+mn-ea"/>
                <a:cs typeface="+mn-cs"/>
              </a:rPr>
              <a:t>Równolegle do prac na poziomie krajowym maja trwać prace na poziomie regionalnym.</a:t>
            </a:r>
            <a:endParaRPr lang="pl-PL"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pl-PL" sz="1200" b="1" kern="1200" dirty="0">
                <a:solidFill>
                  <a:schemeClr val="tx1"/>
                </a:solidFill>
                <a:effectLst/>
                <a:latin typeface="+mn-lt"/>
                <a:ea typeface="+mn-ea"/>
                <a:cs typeface="+mn-cs"/>
              </a:rPr>
              <a:t>I kwartał 2019 r. – 2021 r. – prace nad regionalnymi programami. </a:t>
            </a:r>
            <a:endParaRPr lang="pl-PL" sz="1200" kern="1200" dirty="0">
              <a:solidFill>
                <a:schemeClr val="tx1"/>
              </a:solidFill>
              <a:effectLst/>
              <a:latin typeface="+mn-lt"/>
              <a:ea typeface="+mn-ea"/>
              <a:cs typeface="+mn-cs"/>
            </a:endParaRPr>
          </a:p>
          <a:p>
            <a:pPr marL="171450" indent="-171450">
              <a:buFont typeface="Arial" panose="020B0604020202020204" pitchFamily="34" charset="0"/>
              <a:buChar char="•"/>
            </a:pPr>
            <a:r>
              <a:rPr lang="pl-PL" sz="1200" kern="1200" dirty="0">
                <a:solidFill>
                  <a:schemeClr val="tx1"/>
                </a:solidFill>
                <a:effectLst/>
                <a:latin typeface="+mn-lt"/>
                <a:ea typeface="+mn-ea"/>
                <a:cs typeface="+mn-cs"/>
              </a:rPr>
              <a:t>od I kwartału 2019 r. do przedstawienia projektu Umowy Partnerstwa – </a:t>
            </a:r>
            <a:r>
              <a:rPr lang="pl-PL" sz="1200" b="1" kern="1200" dirty="0">
                <a:solidFill>
                  <a:schemeClr val="tx1"/>
                </a:solidFill>
                <a:effectLst/>
                <a:latin typeface="+mn-lt"/>
                <a:ea typeface="+mn-ea"/>
                <a:cs typeface="+mn-cs"/>
              </a:rPr>
              <a:t>prace nad koncepcją regionalnego programu</a:t>
            </a:r>
            <a:r>
              <a:rPr lang="pl-PL" sz="1200" b="1" kern="1200" baseline="0" dirty="0">
                <a:solidFill>
                  <a:schemeClr val="tx1"/>
                </a:solidFill>
                <a:effectLst/>
                <a:latin typeface="+mn-lt"/>
                <a:ea typeface="+mn-ea"/>
                <a:cs typeface="+mn-cs"/>
              </a:rPr>
              <a:t> dla Wielkopolski</a:t>
            </a:r>
            <a:r>
              <a:rPr lang="pl-PL" sz="1200" kern="1200" dirty="0">
                <a:solidFill>
                  <a:schemeClr val="tx1"/>
                </a:solidFill>
                <a:effectLst/>
                <a:latin typeface="+mn-lt"/>
                <a:ea typeface="+mn-ea"/>
                <a:cs typeface="+mn-cs"/>
              </a:rPr>
              <a:t>; w tym spotkania w</a:t>
            </a:r>
            <a:r>
              <a:rPr lang="pl-PL" sz="1200" kern="1200" baseline="0" dirty="0">
                <a:solidFill>
                  <a:schemeClr val="tx1"/>
                </a:solidFill>
                <a:effectLst/>
                <a:latin typeface="+mn-lt"/>
                <a:ea typeface="+mn-ea"/>
                <a:cs typeface="+mn-cs"/>
              </a:rPr>
              <a:t> ramach </a:t>
            </a:r>
            <a:r>
              <a:rPr lang="pl-PL" sz="1200" b="1" kern="1200" baseline="0" dirty="0">
                <a:solidFill>
                  <a:schemeClr val="tx1"/>
                </a:solidFill>
                <a:effectLst/>
                <a:latin typeface="+mn-lt"/>
                <a:ea typeface="+mn-ea"/>
                <a:cs typeface="+mn-cs"/>
              </a:rPr>
              <a:t>Zespołu ds. opracowania regionalnego programu operacyjnego dla województwa wielkopolskiego na lata 2021-2027</a:t>
            </a:r>
          </a:p>
          <a:p>
            <a:pPr marL="171450" indent="-171450">
              <a:buFont typeface="Arial" panose="020B0604020202020204" pitchFamily="34" charset="0"/>
              <a:buChar char="•"/>
            </a:pPr>
            <a:r>
              <a:rPr lang="pl-PL" sz="1200" b="1" kern="1200" dirty="0">
                <a:solidFill>
                  <a:schemeClr val="tx1"/>
                </a:solidFill>
                <a:effectLst/>
                <a:latin typeface="+mn-lt"/>
                <a:ea typeface="+mn-ea"/>
                <a:cs typeface="+mn-cs"/>
              </a:rPr>
              <a:t>I – III kwartał 2021r. – spotkania Grupy Konsultacyjnej ds. wsparcia prac nad regionalnym programem Grupy Konsultacyjnej ds. wsparcia prac programowych nad regionalnym programem oraz Grup roboczych</a:t>
            </a:r>
          </a:p>
          <a:p>
            <a:pPr marL="171450" indent="-171450">
              <a:buFont typeface="Arial" panose="020B0604020202020204" pitchFamily="34" charset="0"/>
              <a:buChar char="•"/>
            </a:pPr>
            <a:r>
              <a:rPr lang="pl-PL" sz="1200" b="1" kern="1200" dirty="0">
                <a:solidFill>
                  <a:schemeClr val="tx1"/>
                </a:solidFill>
                <a:effectLst/>
                <a:latin typeface="+mn-lt"/>
                <a:ea typeface="+mn-ea"/>
                <a:cs typeface="+mn-cs"/>
              </a:rPr>
              <a:t>II kwartał 2021r. –  zaraz po zakończeniu konsultacji społecznych UP</a:t>
            </a:r>
            <a:r>
              <a:rPr lang="pl-PL" sz="1200" b="1" kern="1200" baseline="0" dirty="0">
                <a:solidFill>
                  <a:schemeClr val="tx1"/>
                </a:solidFill>
                <a:effectLst/>
                <a:latin typeface="+mn-lt"/>
                <a:ea typeface="+mn-ea"/>
                <a:cs typeface="+mn-cs"/>
              </a:rPr>
              <a:t> planuje się rozpoczęcie</a:t>
            </a:r>
            <a:r>
              <a:rPr lang="pl-PL" sz="1200" b="1" kern="1200" dirty="0">
                <a:solidFill>
                  <a:schemeClr val="tx1"/>
                </a:solidFill>
                <a:effectLst/>
                <a:latin typeface="+mn-lt"/>
                <a:ea typeface="+mn-ea"/>
                <a:cs typeface="+mn-cs"/>
              </a:rPr>
              <a:t> negocjacji ze stroną rządową dotyczące zapisów kontraktu programowego.</a:t>
            </a:r>
          </a:p>
          <a:p>
            <a:pPr marL="171450" indent="-171450">
              <a:buFont typeface="Arial" panose="020B0604020202020204" pitchFamily="34" charset="0"/>
              <a:buChar char="•"/>
            </a:pPr>
            <a:r>
              <a:rPr lang="pl-PL" sz="1200" kern="1200" dirty="0">
                <a:solidFill>
                  <a:schemeClr val="tx1"/>
                </a:solidFill>
                <a:effectLst/>
                <a:latin typeface="+mn-lt"/>
                <a:ea typeface="+mn-ea"/>
                <a:cs typeface="+mn-cs"/>
              </a:rPr>
              <a:t>od przedstawienia projektu Umowy Partnerstwa do konsultacji społecznych – </a:t>
            </a:r>
            <a:r>
              <a:rPr lang="pl-PL" sz="1200" b="1" kern="1200" dirty="0">
                <a:solidFill>
                  <a:schemeClr val="tx1"/>
                </a:solidFill>
                <a:effectLst/>
                <a:latin typeface="+mn-lt"/>
                <a:ea typeface="+mn-ea"/>
                <a:cs typeface="+mn-cs"/>
              </a:rPr>
              <a:t>opracowanie projektu programu</a:t>
            </a:r>
            <a:r>
              <a:rPr lang="pl-PL" sz="1200" b="1" kern="1200" baseline="0" dirty="0">
                <a:solidFill>
                  <a:schemeClr val="tx1"/>
                </a:solidFill>
                <a:effectLst/>
                <a:latin typeface="+mn-lt"/>
                <a:ea typeface="+mn-ea"/>
                <a:cs typeface="+mn-cs"/>
              </a:rPr>
              <a:t> regionalnego</a:t>
            </a:r>
            <a:r>
              <a:rPr lang="pl-PL" sz="1200" b="1" kern="1200" dirty="0">
                <a:solidFill>
                  <a:schemeClr val="tx1"/>
                </a:solidFill>
                <a:effectLst/>
                <a:latin typeface="+mn-lt"/>
                <a:ea typeface="+mn-ea"/>
                <a:cs typeface="+mn-cs"/>
              </a:rPr>
              <a:t>, w tym planowana strategiczna ocena oddziaływania na środowisko</a:t>
            </a:r>
            <a:r>
              <a:rPr lang="pl-PL" sz="1200" b="0" kern="1200" dirty="0">
                <a:solidFill>
                  <a:schemeClr val="tx1"/>
                </a:solidFill>
                <a:effectLst/>
                <a:latin typeface="+mn-lt"/>
                <a:ea typeface="+mn-ea"/>
                <a:cs typeface="+mn-cs"/>
              </a:rPr>
              <a:t>, </a:t>
            </a:r>
            <a:r>
              <a:rPr lang="pl-PL" sz="1200" b="1" kern="1200" dirty="0">
                <a:solidFill>
                  <a:schemeClr val="tx1"/>
                </a:solidFill>
                <a:effectLst/>
                <a:latin typeface="+mn-lt"/>
                <a:ea typeface="+mn-ea"/>
                <a:cs typeface="+mn-cs"/>
              </a:rPr>
              <a:t>konsultacje społeczne</a:t>
            </a:r>
            <a:r>
              <a:rPr lang="pl-PL" sz="1200" kern="1200" dirty="0">
                <a:solidFill>
                  <a:schemeClr val="tx1"/>
                </a:solidFill>
                <a:effectLst/>
                <a:latin typeface="+mn-lt"/>
                <a:ea typeface="+mn-ea"/>
                <a:cs typeface="+mn-cs"/>
              </a:rPr>
              <a:t>, etc.;</a:t>
            </a:r>
          </a:p>
          <a:p>
            <a:r>
              <a:rPr lang="pl-PL" sz="1200" kern="1200" dirty="0">
                <a:solidFill>
                  <a:schemeClr val="tx1"/>
                </a:solidFill>
                <a:effectLst/>
                <a:latin typeface="+mn-lt"/>
                <a:ea typeface="+mn-ea"/>
                <a:cs typeface="+mn-cs"/>
              </a:rPr>
              <a:t>Przed końcem prac nad projektami programów operacyjnych przez ministra właściwego do spraw rozwoju regionalnego weryfikowana będzie ich zgodność z projektem Umowy Partnerstwa. Weryfikacja odbywać się będzie niezwłocznie po przekazaniu przez Instytucje Zarządzające projektów programów.</a:t>
            </a:r>
          </a:p>
          <a:p>
            <a:endParaRPr lang="pl-PL" sz="1200" kern="1200" dirty="0">
              <a:solidFill>
                <a:schemeClr val="tx1"/>
              </a:solidFill>
              <a:effectLst/>
              <a:latin typeface="+mn-lt"/>
              <a:ea typeface="+mn-ea"/>
              <a:cs typeface="+mn-cs"/>
            </a:endParaRPr>
          </a:p>
          <a:p>
            <a:pPr marL="171450" indent="-171450">
              <a:buFont typeface="Arial" panose="020B0604020202020204" pitchFamily="34" charset="0"/>
              <a:buChar char="•"/>
            </a:pPr>
            <a:r>
              <a:rPr lang="pl-PL" sz="1200" b="1" kern="1200" dirty="0">
                <a:solidFill>
                  <a:schemeClr val="tx1"/>
                </a:solidFill>
                <a:effectLst/>
                <a:latin typeface="+mn-lt"/>
                <a:ea typeface="+mn-ea"/>
                <a:cs typeface="+mn-cs"/>
              </a:rPr>
              <a:t>III kwartał 2021r.</a:t>
            </a:r>
            <a:r>
              <a:rPr lang="pl-PL" sz="1200" b="1" kern="1200" baseline="0" dirty="0">
                <a:solidFill>
                  <a:schemeClr val="tx1"/>
                </a:solidFill>
                <a:effectLst/>
                <a:latin typeface="+mn-lt"/>
                <a:ea typeface="+mn-ea"/>
                <a:cs typeface="+mn-cs"/>
              </a:rPr>
              <a:t> </a:t>
            </a:r>
            <a:r>
              <a:rPr lang="pl-PL" sz="1200" kern="1200" baseline="0" dirty="0">
                <a:solidFill>
                  <a:schemeClr val="tx1"/>
                </a:solidFill>
                <a:effectLst/>
                <a:latin typeface="+mn-lt"/>
                <a:ea typeface="+mn-ea"/>
                <a:cs typeface="+mn-cs"/>
              </a:rPr>
              <a:t>– przyjęcie programu regionalnego Fundusze Europejskie dla Województwa Wielkopolskiego na lata 2021-2027 przez Zarząd Województwa.</a:t>
            </a:r>
          </a:p>
          <a:p>
            <a:pPr marL="171450" indent="-171450">
              <a:buFont typeface="Arial" panose="020B0604020202020204" pitchFamily="34" charset="0"/>
              <a:buChar char="•"/>
            </a:pPr>
            <a:r>
              <a:rPr lang="pl-PL" sz="1200" b="1" kern="1200" baseline="0" dirty="0">
                <a:solidFill>
                  <a:schemeClr val="tx1"/>
                </a:solidFill>
                <a:effectLst/>
                <a:latin typeface="+mn-lt"/>
                <a:ea typeface="+mn-ea"/>
                <a:cs typeface="+mn-cs"/>
              </a:rPr>
              <a:t>III/ IV kwartał 2021r</a:t>
            </a:r>
            <a:r>
              <a:rPr lang="pl-PL" sz="1200" kern="1200" baseline="0" dirty="0">
                <a:solidFill>
                  <a:schemeClr val="tx1"/>
                </a:solidFill>
                <a:effectLst/>
                <a:latin typeface="+mn-lt"/>
                <a:ea typeface="+mn-ea"/>
                <a:cs typeface="+mn-cs"/>
              </a:rPr>
              <a:t>. -  przekazanie programu do negocjacji z KE</a:t>
            </a:r>
          </a:p>
          <a:p>
            <a:pPr marL="171450" indent="-171450">
              <a:buFont typeface="Arial" panose="020B0604020202020204" pitchFamily="34" charset="0"/>
              <a:buChar char="•"/>
            </a:pPr>
            <a:r>
              <a:rPr lang="pl-PL" sz="1200" b="1" kern="1200" baseline="0" dirty="0">
                <a:solidFill>
                  <a:schemeClr val="tx1"/>
                </a:solidFill>
                <a:effectLst/>
                <a:latin typeface="+mn-lt"/>
                <a:ea typeface="+mn-ea"/>
                <a:cs typeface="+mn-cs"/>
              </a:rPr>
              <a:t>IV kwartał 2021r</a:t>
            </a:r>
            <a:r>
              <a:rPr lang="pl-PL" sz="1200" kern="1200" baseline="0" dirty="0">
                <a:solidFill>
                  <a:schemeClr val="tx1"/>
                </a:solidFill>
                <a:effectLst/>
                <a:latin typeface="+mn-lt"/>
                <a:ea typeface="+mn-ea"/>
                <a:cs typeface="+mn-cs"/>
              </a:rPr>
              <a:t>. akceptacja przez KE</a:t>
            </a:r>
            <a:endParaRPr lang="pl-PL" sz="1200" kern="1200" dirty="0">
              <a:solidFill>
                <a:schemeClr val="tx1"/>
              </a:solidFill>
              <a:effectLst/>
              <a:latin typeface="+mn-lt"/>
              <a:ea typeface="+mn-ea"/>
              <a:cs typeface="+mn-cs"/>
            </a:endParaRPr>
          </a:p>
          <a:p>
            <a:pPr marL="171450" indent="-171450">
              <a:buFont typeface="Arial" panose="020B0604020202020204" pitchFamily="34" charset="0"/>
              <a:buChar char="•"/>
            </a:pPr>
            <a:r>
              <a:rPr lang="pl-PL" sz="1200" b="1" kern="1200" dirty="0">
                <a:solidFill>
                  <a:schemeClr val="tx1"/>
                </a:solidFill>
                <a:effectLst/>
                <a:latin typeface="+mn-lt"/>
                <a:ea typeface="+mn-ea"/>
                <a:cs typeface="+mn-cs"/>
              </a:rPr>
              <a:t>Przełom</a:t>
            </a:r>
            <a:r>
              <a:rPr lang="pl-PL" sz="1200" b="1" kern="1200" baseline="0" dirty="0">
                <a:solidFill>
                  <a:schemeClr val="tx1"/>
                </a:solidFill>
                <a:effectLst/>
                <a:latin typeface="+mn-lt"/>
                <a:ea typeface="+mn-ea"/>
                <a:cs typeface="+mn-cs"/>
              </a:rPr>
              <a:t> </a:t>
            </a:r>
            <a:r>
              <a:rPr lang="pl-PL" sz="1200" b="1" kern="1200" dirty="0">
                <a:solidFill>
                  <a:schemeClr val="tx1"/>
                </a:solidFill>
                <a:effectLst/>
                <a:latin typeface="+mn-lt"/>
                <a:ea typeface="+mn-ea"/>
                <a:cs typeface="+mn-cs"/>
              </a:rPr>
              <a:t>2021/2022 r. – rozpoczęcie wdrażania Programów Regionalnych</a:t>
            </a:r>
            <a:r>
              <a:rPr lang="pl-PL" sz="1200" b="0" kern="1200" dirty="0">
                <a:solidFill>
                  <a:schemeClr val="tx1"/>
                </a:solidFill>
                <a:effectLst/>
                <a:latin typeface="+mn-lt"/>
                <a:ea typeface="+mn-ea"/>
                <a:cs typeface="+mn-cs"/>
              </a:rPr>
              <a:t>.</a:t>
            </a:r>
            <a:endParaRPr lang="pl-PL" dirty="0">
              <a:effectLst/>
            </a:endParaRPr>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7BCCC-8BE6-400E-A73F-4A9668E8A021}"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209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Uchwałą Nr 618/2019 Zarządu Województwa Wielkopolskiego z dnia 12 kwietnia 2019 r. został powołany został </a:t>
            </a:r>
            <a:r>
              <a:rPr kumimoji="0" lang="pl-PL"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Zespół ds. opracowania regionalnego programu operacyjnego dla województwa wielkopolskiego na lata 2021-2027</a:t>
            </a:r>
            <a:r>
              <a:rPr kumimoji="0" lang="pl-PL"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którego zadaniem jest uzgadnianie i dokonywanie ramowych ustaleń niezbędnych w pracach nad projektem regionalnego </a:t>
            </a:r>
            <a:r>
              <a:rPr kumimoji="0" lang="pl-PL" sz="12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mn-cs"/>
              </a:rPr>
              <a:t>n</a:t>
            </a:r>
            <a:r>
              <a:rPr kumimoji="0" lang="pl-PL"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a nową perspektywę.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W skład Zespołu Wielkopolska 2021+ weszli przedstawiciele Urzędu Marszałkowskiego Województwa Wielkopolskiego, Wojewódzkiego Urzędu Pracy w Poznaniu oraz Regionalnego Ośrodka Polityki Społecznej w Poznaniu.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Zespół Wielkopolska 2021+ uczestniczy w opracowaniu Założeń do WPRO. </a:t>
            </a:r>
            <a:r>
              <a:rPr kumimoji="0" lang="pl-PL" sz="12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mn-cs"/>
              </a:rPr>
              <a:t>W ramach prowadzonych prac nad projektem WRPO 2021+ zorganizowano kilka spotkań </a:t>
            </a:r>
            <a:r>
              <a:rPr kumimoji="0" lang="pl-PL" sz="12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mn-cs"/>
              </a:rPr>
              <a:t>z </a:t>
            </a:r>
            <a:r>
              <a:rPr kumimoji="0" lang="pl-PL" sz="12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mn-cs"/>
              </a:rPr>
              <a:t>członkami Zespołu, mających na celu omówienie najważniejszych kwestii dotyczących planowanej interwencji.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r>
            <a:br>
              <a:rPr kumimoji="0" lang="pl-PL" sz="1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br>
            <a:r>
              <a:rPr kumimoji="0" lang="pl-PL"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Uchwałą Nr 2762/2020 Zarządu Województwa Wielkopolskiego z dnia 1 października 2020 roku, powołano </a:t>
            </a:r>
            <a:r>
              <a:rPr kumimoji="0" lang="pl-PL"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Grupę Konsultacyjną Wielkopolska 2021+</a:t>
            </a:r>
            <a:r>
              <a:rPr kumimoji="0" lang="pl-PL"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angażującą w proces przygotowania regionalnego programu operacyjnego partnerów społeczno-gospodarczych: przedstawicieli strony rządowej, jednostek samorządu terytorialnego, partnerów społeczno-gospodarczych, środowisk naukowych oraz jednostek zainteresowanych rozwojem Wielkopolski. </a:t>
            </a:r>
            <a:r>
              <a:rPr lang="pl-PL" b="1" dirty="0"/>
              <a:t>Grupa Konsultacyjna Wielkopolska 2021+ </a:t>
            </a:r>
            <a:r>
              <a:rPr lang="pl-PL" dirty="0"/>
              <a:t>angażuje w proces przygotowania regionalnego programu operacyjnego przedstawicieli strony rządowej, jednostek samorządu terytorialnego, partnerów społeczno-gospodarczych, środowisk naukowych oraz jednostek zainteresowanych rozwojem Wielkopolski, z którą konsultowane będą istotne kwestie związane z przygotowaniem regionalnego programu operacyjnego dla województwa wielkopolskiego na lata 2021-2027. </a:t>
            </a:r>
          </a:p>
          <a:p>
            <a:r>
              <a:rPr lang="pl-PL" dirty="0"/>
              <a:t>Liczymy na Państwa współpracę przez cały okres prac nad kształtem programu, czyli do momentu przedstawienia dokumentu Komisji Europejskiej co powinno nastąpić mniej więcej pod koniec III kwartału tego roku. Ze względu na obecną sytuację będziemy udostępniać platformę on-line do organizacji spotkań. </a:t>
            </a:r>
          </a:p>
          <a:p>
            <a:r>
              <a:rPr lang="pl-PL" dirty="0"/>
              <a:t>W skład Grupy wchodzą przedstawiciele :</a:t>
            </a:r>
          </a:p>
          <a:p>
            <a:pPr marL="171450" indent="-171450">
              <a:buFont typeface="Arial" panose="020B0604020202020204" pitchFamily="34" charset="0"/>
              <a:buChar char="•"/>
            </a:pPr>
            <a:r>
              <a:rPr lang="pl-PL" dirty="0"/>
              <a:t>Strona samorządowa: </a:t>
            </a:r>
          </a:p>
          <a:p>
            <a:pPr marL="0" indent="0">
              <a:buFont typeface="Arial" panose="020B0604020202020204" pitchFamily="34" charset="0"/>
              <a:buNone/>
            </a:pPr>
            <a:r>
              <a:rPr lang="pl-PL" dirty="0"/>
              <a:t>1) Dyrektor Departamentu Polityki Regionalnej Urzędu Marszałkowskiego Województwa Wielkopolskiego – przewodniczący Grupy</a:t>
            </a:r>
          </a:p>
          <a:p>
            <a:pPr marL="0" indent="0">
              <a:buFont typeface="Arial" panose="020B0604020202020204" pitchFamily="34" charset="0"/>
              <a:buNone/>
            </a:pPr>
            <a:r>
              <a:rPr lang="pl-PL" dirty="0"/>
              <a:t>2) Stowarzyszenie Gmin i Powiatów Wielkopolski</a:t>
            </a:r>
          </a:p>
          <a:p>
            <a:pPr marL="0" indent="0">
              <a:buFont typeface="Arial" panose="020B0604020202020204" pitchFamily="34" charset="0"/>
              <a:buNone/>
            </a:pPr>
            <a:r>
              <a:rPr lang="pl-PL" dirty="0"/>
              <a:t>3) Unia Metropolii Polskich</a:t>
            </a:r>
          </a:p>
          <a:p>
            <a:pPr marL="0" indent="0">
              <a:buFont typeface="Arial" panose="020B0604020202020204" pitchFamily="34" charset="0"/>
              <a:buNone/>
            </a:pPr>
            <a:r>
              <a:rPr lang="pl-PL" dirty="0"/>
              <a:t>4) Zintegrowane Inwestycje Terytorialne Aglomeracji Kalisko-Ostrowskiej</a:t>
            </a:r>
          </a:p>
          <a:p>
            <a:pPr marL="0" indent="0">
              <a:buFont typeface="Arial" panose="020B0604020202020204" pitchFamily="34" charset="0"/>
              <a:buNone/>
            </a:pPr>
            <a:r>
              <a:rPr lang="pl-PL" dirty="0"/>
              <a:t>5) Zintegrowane Inwestycje Terytorialne Metropolii Poznań</a:t>
            </a:r>
          </a:p>
          <a:p>
            <a:pPr marL="0" indent="0">
              <a:buFont typeface="Arial" panose="020B0604020202020204" pitchFamily="34" charset="0"/>
              <a:buNone/>
            </a:pPr>
            <a:r>
              <a:rPr lang="pl-PL" dirty="0"/>
              <a:t>6) Związek Gmin Wiejskich RP</a:t>
            </a:r>
          </a:p>
          <a:p>
            <a:pPr marL="0" indent="0">
              <a:buFont typeface="Arial" panose="020B0604020202020204" pitchFamily="34" charset="0"/>
              <a:buNone/>
            </a:pPr>
            <a:r>
              <a:rPr lang="pl-PL" dirty="0"/>
              <a:t>7) Związek Miast Polskich</a:t>
            </a:r>
          </a:p>
          <a:p>
            <a:pPr marL="0" indent="0">
              <a:buFont typeface="Arial" panose="020B0604020202020204" pitchFamily="34" charset="0"/>
              <a:buNone/>
            </a:pPr>
            <a:r>
              <a:rPr lang="pl-PL" dirty="0"/>
              <a:t>8) Związek Powiatów Polskich</a:t>
            </a:r>
          </a:p>
          <a:p>
            <a:pPr marL="0" indent="0">
              <a:buFont typeface="Arial" panose="020B0604020202020204" pitchFamily="34" charset="0"/>
              <a:buNone/>
            </a:pPr>
            <a:r>
              <a:rPr lang="pl-PL" dirty="0"/>
              <a:t>9) Związek Województw RP</a:t>
            </a:r>
          </a:p>
          <a:p>
            <a:pPr marL="171450" indent="-171450">
              <a:buFont typeface="Arial" panose="020B0604020202020204" pitchFamily="34" charset="0"/>
              <a:buChar char="•"/>
            </a:pPr>
            <a:r>
              <a:rPr lang="pl-PL" dirty="0"/>
              <a:t>Strona rządowa:</a:t>
            </a:r>
          </a:p>
          <a:p>
            <a:pPr marL="0" indent="0">
              <a:buFont typeface="Arial" panose="020B0604020202020204" pitchFamily="34" charset="0"/>
              <a:buNone/>
            </a:pPr>
            <a:r>
              <a:rPr lang="pl-PL" dirty="0"/>
              <a:t>10) Ministerstwo Aktywów Państwowych</a:t>
            </a:r>
          </a:p>
          <a:p>
            <a:pPr marL="0" indent="0">
              <a:buFont typeface="Arial" panose="020B0604020202020204" pitchFamily="34" charset="0"/>
              <a:buNone/>
            </a:pPr>
            <a:r>
              <a:rPr lang="pl-PL" dirty="0"/>
              <a:t>11) Ministerstwo Edukacji Narodowej</a:t>
            </a:r>
          </a:p>
          <a:p>
            <a:pPr marL="0" indent="0">
              <a:buFont typeface="Arial" panose="020B0604020202020204" pitchFamily="34" charset="0"/>
              <a:buNone/>
            </a:pPr>
            <a:r>
              <a:rPr lang="pl-PL" dirty="0"/>
              <a:t>12) Ministerstwo Funduszy i Polityki Regionalnej</a:t>
            </a:r>
          </a:p>
          <a:p>
            <a:pPr marL="0" indent="0">
              <a:buFont typeface="Arial" panose="020B0604020202020204" pitchFamily="34" charset="0"/>
              <a:buNone/>
            </a:pPr>
            <a:r>
              <a:rPr lang="pl-PL" dirty="0"/>
              <a:t>13) Ministerstwo Finansów</a:t>
            </a:r>
          </a:p>
          <a:p>
            <a:pPr marL="0" indent="0">
              <a:buFont typeface="Arial" panose="020B0604020202020204" pitchFamily="34" charset="0"/>
              <a:buNone/>
            </a:pPr>
            <a:r>
              <a:rPr lang="pl-PL" dirty="0"/>
              <a:t>14) Ministerstwo Klimatu</a:t>
            </a:r>
          </a:p>
          <a:p>
            <a:pPr marL="0" indent="0">
              <a:buFont typeface="Arial" panose="020B0604020202020204" pitchFamily="34" charset="0"/>
              <a:buNone/>
            </a:pPr>
            <a:r>
              <a:rPr lang="pl-PL" dirty="0"/>
              <a:t>15) Ministerstwo Rodziny, Pracy i Polityki Społecznej</a:t>
            </a:r>
          </a:p>
          <a:p>
            <a:pPr marL="0" indent="0">
              <a:buFont typeface="Arial" panose="020B0604020202020204" pitchFamily="34" charset="0"/>
              <a:buNone/>
            </a:pPr>
            <a:r>
              <a:rPr lang="pl-PL" dirty="0"/>
              <a:t>16) Ministerstwo Rolnictwa i Rozwoju Wsi</a:t>
            </a:r>
          </a:p>
          <a:p>
            <a:pPr marL="0" indent="0">
              <a:buFont typeface="Arial" panose="020B0604020202020204" pitchFamily="34" charset="0"/>
              <a:buNone/>
            </a:pPr>
            <a:r>
              <a:rPr lang="pl-PL" dirty="0"/>
              <a:t>17) Ministerstwo Zdrowia</a:t>
            </a:r>
          </a:p>
          <a:p>
            <a:pPr marL="0" indent="0">
              <a:buFont typeface="Arial" panose="020B0604020202020204" pitchFamily="34" charset="0"/>
              <a:buNone/>
            </a:pPr>
            <a:r>
              <a:rPr lang="pl-PL" dirty="0"/>
              <a:t>18) Państwowe Gospodarstwo Wodne Wody Polskie</a:t>
            </a:r>
          </a:p>
          <a:p>
            <a:pPr marL="0" indent="0">
              <a:buFont typeface="Arial" panose="020B0604020202020204" pitchFamily="34" charset="0"/>
              <a:buNone/>
            </a:pPr>
            <a:r>
              <a:rPr lang="pl-PL" dirty="0"/>
              <a:t>19) Pełnomocnik do spraw mniejszości narodowych i etnicznych Wojewody Wielkopolskiego</a:t>
            </a:r>
          </a:p>
          <a:p>
            <a:pPr marL="0" indent="0">
              <a:buFont typeface="Arial" panose="020B0604020202020204" pitchFamily="34" charset="0"/>
              <a:buNone/>
            </a:pPr>
            <a:r>
              <a:rPr lang="pl-PL" dirty="0"/>
              <a:t>20) Przedstawiciel Pełnomocnika Rządu ds. Osób Niepełnosprawnych</a:t>
            </a:r>
          </a:p>
          <a:p>
            <a:pPr marL="0" indent="0">
              <a:buFont typeface="Arial" panose="020B0604020202020204" pitchFamily="34" charset="0"/>
              <a:buNone/>
            </a:pPr>
            <a:r>
              <a:rPr lang="pl-PL" dirty="0"/>
              <a:t>21) Regionalna Dyrekcja Lasów Państwowych</a:t>
            </a:r>
          </a:p>
          <a:p>
            <a:pPr marL="0" indent="0">
              <a:buFont typeface="Arial" panose="020B0604020202020204" pitchFamily="34" charset="0"/>
              <a:buNone/>
            </a:pPr>
            <a:r>
              <a:rPr lang="pl-PL" dirty="0"/>
              <a:t>22) Wojewoda Wielkopolski</a:t>
            </a:r>
          </a:p>
          <a:p>
            <a:pPr marL="171450" indent="-171450">
              <a:buFont typeface="Arial" panose="020B0604020202020204" pitchFamily="34" charset="0"/>
              <a:buChar char="•"/>
            </a:pPr>
            <a:r>
              <a:rPr lang="pl-PL" dirty="0"/>
              <a:t>Partnerzy </a:t>
            </a:r>
            <a:r>
              <a:rPr lang="pl-PL" dirty="0" err="1"/>
              <a:t>społeczno</a:t>
            </a:r>
            <a:r>
              <a:rPr lang="pl-PL" dirty="0"/>
              <a:t> – gospodarczy oraz środowisko naukowe:</a:t>
            </a:r>
          </a:p>
          <a:p>
            <a:pPr marL="0" indent="0">
              <a:buFont typeface="Arial" panose="020B0604020202020204" pitchFamily="34" charset="0"/>
              <a:buNone/>
            </a:pPr>
            <a:r>
              <a:rPr lang="pl-PL" dirty="0"/>
              <a:t>23) Niezależny Samorządny Związek Zawodowy „Solidarność”</a:t>
            </a:r>
          </a:p>
          <a:p>
            <a:pPr marL="0" indent="0">
              <a:buFont typeface="Arial" panose="020B0604020202020204" pitchFamily="34" charset="0"/>
              <a:buNone/>
            </a:pPr>
            <a:r>
              <a:rPr lang="pl-PL" dirty="0"/>
              <a:t>24) Ogólnopolskie Porozumienie Związków Zawodowych Województwa Wielkopolskiego</a:t>
            </a:r>
          </a:p>
          <a:p>
            <a:pPr marL="0" indent="0">
              <a:buFont typeface="Arial" panose="020B0604020202020204" pitchFamily="34" charset="0"/>
              <a:buNone/>
            </a:pPr>
            <a:r>
              <a:rPr lang="pl-PL" dirty="0"/>
              <a:t>25) Forum Związków Zawodowych Województwa Wielkopolskiego</a:t>
            </a:r>
          </a:p>
          <a:p>
            <a:pPr marL="0" indent="0">
              <a:buFont typeface="Arial" panose="020B0604020202020204" pitchFamily="34" charset="0"/>
              <a:buNone/>
            </a:pPr>
            <a:r>
              <a:rPr lang="pl-PL" dirty="0"/>
              <a:t>26) Pracodawcy RP Wielkopolska</a:t>
            </a:r>
          </a:p>
          <a:p>
            <a:pPr marL="0" indent="0">
              <a:buFont typeface="Arial" panose="020B0604020202020204" pitchFamily="34" charset="0"/>
              <a:buNone/>
            </a:pPr>
            <a:r>
              <a:rPr lang="pl-PL" dirty="0"/>
              <a:t>27) Konfederacja „Lewiatan”</a:t>
            </a:r>
          </a:p>
          <a:p>
            <a:pPr marL="0" indent="0">
              <a:buFont typeface="Arial" panose="020B0604020202020204" pitchFamily="34" charset="0"/>
              <a:buNone/>
            </a:pPr>
            <a:r>
              <a:rPr lang="pl-PL" dirty="0"/>
              <a:t>28) Business Centre Club</a:t>
            </a:r>
          </a:p>
          <a:p>
            <a:pPr marL="0" indent="0">
              <a:buFont typeface="Arial" panose="020B0604020202020204" pitchFamily="34" charset="0"/>
              <a:buNone/>
            </a:pPr>
            <a:r>
              <a:rPr lang="pl-PL" dirty="0"/>
              <a:t>29) Związek Rzemiosła Polskiego - Wielkopolska Izba Rzemieślnicza</a:t>
            </a:r>
          </a:p>
          <a:p>
            <a:pPr marL="0" indent="0">
              <a:buFont typeface="Arial" panose="020B0604020202020204" pitchFamily="34" charset="0"/>
              <a:buNone/>
            </a:pPr>
            <a:r>
              <a:rPr lang="pl-PL" dirty="0"/>
              <a:t>30) Przedstawiciel izb gospodarczych województwa wielkopolskiego - Izba Gospodarcza</a:t>
            </a:r>
          </a:p>
          <a:p>
            <a:pPr marL="0" indent="0">
              <a:buFont typeface="Arial" panose="020B0604020202020204" pitchFamily="34" charset="0"/>
              <a:buNone/>
            </a:pPr>
            <a:r>
              <a:rPr lang="pl-PL" dirty="0"/>
              <a:t>Północnej Wielkopolski</a:t>
            </a:r>
          </a:p>
          <a:p>
            <a:pPr marL="0" indent="0">
              <a:buFont typeface="Arial" panose="020B0604020202020204" pitchFamily="34" charset="0"/>
              <a:buNone/>
            </a:pPr>
            <a:r>
              <a:rPr lang="pl-PL" dirty="0"/>
              <a:t>31) Konferencja Rektorów Uniwersytetów Polskich</a:t>
            </a:r>
          </a:p>
          <a:p>
            <a:pPr marL="0" indent="0">
              <a:buFont typeface="Arial" panose="020B0604020202020204" pitchFamily="34" charset="0"/>
              <a:buNone/>
            </a:pPr>
            <a:r>
              <a:rPr lang="pl-PL" dirty="0"/>
              <a:t>32) Rada Główna Nauki i Szkolnictwa Wyższego</a:t>
            </a:r>
          </a:p>
          <a:p>
            <a:pPr marL="0" indent="0">
              <a:buFont typeface="Arial" panose="020B0604020202020204" pitchFamily="34" charset="0"/>
              <a:buNone/>
            </a:pPr>
            <a:r>
              <a:rPr lang="pl-PL" dirty="0"/>
              <a:t>33) Państwowa Akademia Nauk - Oddział w Poznaniu</a:t>
            </a:r>
          </a:p>
          <a:p>
            <a:pPr marL="0" indent="0">
              <a:buFont typeface="Arial" panose="020B0604020202020204" pitchFamily="34" charset="0"/>
              <a:buNone/>
            </a:pPr>
            <a:r>
              <a:rPr lang="pl-PL" dirty="0"/>
              <a:t>34) Centrum Promocji i Rozwoju Inicjatyw Obywatelskich PISOP</a:t>
            </a:r>
          </a:p>
          <a:p>
            <a:pPr marL="0" indent="0">
              <a:buFont typeface="Arial" panose="020B0604020202020204" pitchFamily="34" charset="0"/>
              <a:buNone/>
            </a:pPr>
            <a:r>
              <a:rPr lang="pl-PL" dirty="0"/>
              <a:t>35) Oddział Wojewódzki Związku Ochotniczych Straży Pożarnych RP Województwa</a:t>
            </a:r>
          </a:p>
          <a:p>
            <a:pPr marL="0" indent="0">
              <a:buFont typeface="Arial" panose="020B0604020202020204" pitchFamily="34" charset="0"/>
              <a:buNone/>
            </a:pPr>
            <a:r>
              <a:rPr lang="pl-PL" dirty="0"/>
              <a:t>Wielkopolskiego</a:t>
            </a:r>
          </a:p>
          <a:p>
            <a:pPr marL="0" indent="0">
              <a:buFont typeface="Arial" panose="020B0604020202020204" pitchFamily="34" charset="0"/>
              <a:buNone/>
            </a:pPr>
            <a:r>
              <a:rPr lang="pl-PL" dirty="0"/>
              <a:t>36) Wielkopolska Rada Koordynacyjna Związek Organizacji Pozarządowych</a:t>
            </a:r>
          </a:p>
          <a:p>
            <a:pPr marL="0" indent="0">
              <a:buFont typeface="Arial" panose="020B0604020202020204" pitchFamily="34" charset="0"/>
              <a:buNone/>
            </a:pPr>
            <a:r>
              <a:rPr lang="pl-PL" dirty="0"/>
              <a:t>37) Związek Organizacji Sieć Współpracy „Barka"</a:t>
            </a:r>
          </a:p>
          <a:p>
            <a:pPr marL="0" indent="0">
              <a:buFont typeface="Arial" panose="020B0604020202020204" pitchFamily="34" charset="0"/>
              <a:buNone/>
            </a:pPr>
            <a:r>
              <a:rPr lang="pl-PL" dirty="0"/>
              <a:t>38) Przedstawiciel organizacji pozarządowej działającej na rzecz ochrony środowiska - Związek</a:t>
            </a:r>
          </a:p>
          <a:p>
            <a:pPr marL="0" indent="0">
              <a:buFont typeface="Arial" panose="020B0604020202020204" pitchFamily="34" charset="0"/>
              <a:buNone/>
            </a:pPr>
            <a:r>
              <a:rPr lang="pl-PL" dirty="0"/>
              <a:t>Stowarzyszeń Polska Zielona Sieć</a:t>
            </a:r>
          </a:p>
          <a:p>
            <a:pPr marL="0" indent="0">
              <a:buFont typeface="Arial" panose="020B0604020202020204" pitchFamily="34" charset="0"/>
              <a:buNone/>
            </a:pPr>
            <a:r>
              <a:rPr lang="pl-PL" dirty="0"/>
              <a:t>39) Przedstawiciel organizacji pozarządowej działającej na rzecz środowiska młodzieży -</a:t>
            </a:r>
          </a:p>
          <a:p>
            <a:pPr marL="0" indent="0">
              <a:buFont typeface="Arial" panose="020B0604020202020204" pitchFamily="34" charset="0"/>
              <a:buNone/>
            </a:pPr>
            <a:r>
              <a:rPr lang="pl-PL" dirty="0"/>
              <a:t>Młodzieżowy Sejmik Województwa Wielkopolskiego/Polska Rada Organizacji</a:t>
            </a:r>
          </a:p>
          <a:p>
            <a:pPr marL="0" indent="0">
              <a:buFont typeface="Arial" panose="020B0604020202020204" pitchFamily="34" charset="0"/>
              <a:buNone/>
            </a:pPr>
            <a:r>
              <a:rPr lang="pl-PL" dirty="0"/>
              <a:t>Młodzieżowych</a:t>
            </a:r>
          </a:p>
          <a:p>
            <a:pPr marL="0" indent="0">
              <a:buFont typeface="Arial" panose="020B0604020202020204" pitchFamily="34" charset="0"/>
              <a:buNone/>
            </a:pPr>
            <a:r>
              <a:rPr lang="pl-PL" dirty="0"/>
              <a:t>40) Przedstawiciel organizacji pozarządowej działającej na rzecz środowiska seniorów –</a:t>
            </a:r>
          </a:p>
          <a:p>
            <a:pPr marL="0" indent="0">
              <a:buFont typeface="Arial" panose="020B0604020202020204" pitchFamily="34" charset="0"/>
              <a:buNone/>
            </a:pPr>
            <a:r>
              <a:rPr lang="pl-PL" dirty="0"/>
              <a:t>Uniwersytet Trzeciego Wieku. </a:t>
            </a:r>
          </a:p>
          <a:p>
            <a:pPr marL="0" indent="0">
              <a:buFont typeface="Arial" panose="020B0604020202020204" pitchFamily="34" charset="0"/>
              <a:buNone/>
            </a:pPr>
            <a:r>
              <a:rPr lang="pl-PL" dirty="0"/>
              <a:t>Powołując Grupę Konsultacyjną bazowaliśmy na sprawdzonym składzie Komitetu Monitorującego. Wybrani przedstawiciele wchodzą w skład Wielkopolskiej Rady Dialogu Społecznego, Wielkopolskiej Rady Działalności Pożytku Publicznego, reprezentują środowisko naukowe, organizacje działające na rzecz środowiska, organizacje działające na rzecz młodzieży, seniorów. Zależy nam na merytorycznej współpracy, dlatego nie wykluczamy udziału przedstawicieli również innych grup i środowisk chcących służyć swoim doświadczeniem i głosem doradczym w pracach nad programem.</a:t>
            </a:r>
          </a:p>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292418-DCC5-4A2A-ADA2-D42890E853A5}"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pl-P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343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Biorąc pod uwagę różnorodność obszarów wsparcia w projekcie UP i oraz szerokie grono osób i instytucji w Grupie Konsultacyjnej, proponujemy dalsze prace w formule spotkań tematycznych. Przed każdym spotkaniem będziemy kierować do Państwa zaproszenie ze wskazaniem terminu i linku do spotkania na platformie komunikacyjnej, wraz z materiałami.</a:t>
            </a:r>
          </a:p>
          <a:p>
            <a:r>
              <a:rPr lang="pl-PL" dirty="0"/>
              <a:t>Wyróżniliśmy pięć obszarów tematycznych/wyzwań, wymagających refleksji i zaprogramowania dobrych rozwiązań dla Wielkopolski. </a:t>
            </a:r>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292418-DCC5-4A2A-ADA2-D42890E853A5}"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pl-P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3645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10.05.2021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3481729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66221E02-25CB-4963-84BC-0813985E7D90}" type="datetimeFigureOut">
              <a:rPr lang="pl-PL" smtClean="0"/>
              <a:pPr/>
              <a:t>10.05.2021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21317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10.05.2021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1799438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10.05.2021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878668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1F8B74-2128-D94D-87E7-8302569783CA}"/>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169F293A-1A94-2549-80F5-B35B94E71D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6CA6EF26-CA1C-2A4A-87C1-E34A947986DE}"/>
              </a:ext>
            </a:extLst>
          </p:cNvPr>
          <p:cNvSpPr>
            <a:spLocks noGrp="1"/>
          </p:cNvSpPr>
          <p:nvPr>
            <p:ph type="dt" sz="half" idx="10"/>
          </p:nvPr>
        </p:nvSpPr>
        <p:spPr/>
        <p:txBody>
          <a:bodyPr/>
          <a:lstStyle/>
          <a:p>
            <a:fld id="{198F5B2A-2D4F-384D-B10F-D41B389E3E0B}" type="datetimeFigureOut">
              <a:rPr lang="pl-PL" smtClean="0"/>
              <a:pPr/>
              <a:t>10.05.2021</a:t>
            </a:fld>
            <a:endParaRPr lang="pl-PL"/>
          </a:p>
        </p:txBody>
      </p:sp>
      <p:sp>
        <p:nvSpPr>
          <p:cNvPr id="5" name="Symbol zastępczy stopki 4">
            <a:extLst>
              <a:ext uri="{FF2B5EF4-FFF2-40B4-BE49-F238E27FC236}">
                <a16:creationId xmlns:a16="http://schemas.microsoft.com/office/drawing/2014/main" id="{E75713BB-F77F-7940-A590-0917723BDDD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8D12B8E-04C6-D645-BE1B-F73B9C454A66}"/>
              </a:ext>
            </a:extLst>
          </p:cNvPr>
          <p:cNvSpPr>
            <a:spLocks noGrp="1"/>
          </p:cNvSpPr>
          <p:nvPr>
            <p:ph type="sldNum" sz="quarter" idx="12"/>
          </p:nvPr>
        </p:nvSpPr>
        <p:spPr/>
        <p:txBody>
          <a:bodyPr/>
          <a:lstStyle/>
          <a:p>
            <a:fld id="{29CF3CEA-F6FF-544D-AAD9-0363D7A57B0E}" type="slidenum">
              <a:rPr lang="pl-PL" smtClean="0"/>
              <a:pPr/>
              <a:t>‹#›</a:t>
            </a:fld>
            <a:endParaRPr lang="pl-PL"/>
          </a:p>
        </p:txBody>
      </p:sp>
    </p:spTree>
    <p:extLst>
      <p:ext uri="{BB962C8B-B14F-4D97-AF65-F5344CB8AC3E}">
        <p14:creationId xmlns:p14="http://schemas.microsoft.com/office/powerpoint/2010/main" val="1254632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D673A2-67E6-5544-9307-4CC024F96961}"/>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E7C559D6-2C5F-3540-8E2B-5DB268AC0A27}"/>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74DBCA2-B47E-D643-9294-A6E5CDFFAE2C}"/>
              </a:ext>
            </a:extLst>
          </p:cNvPr>
          <p:cNvSpPr>
            <a:spLocks noGrp="1"/>
          </p:cNvSpPr>
          <p:nvPr>
            <p:ph type="dt" sz="half" idx="10"/>
          </p:nvPr>
        </p:nvSpPr>
        <p:spPr/>
        <p:txBody>
          <a:bodyPr/>
          <a:lstStyle/>
          <a:p>
            <a:fld id="{198F5B2A-2D4F-384D-B10F-D41B389E3E0B}" type="datetimeFigureOut">
              <a:rPr lang="pl-PL" smtClean="0"/>
              <a:pPr/>
              <a:t>10.05.2021</a:t>
            </a:fld>
            <a:endParaRPr lang="pl-PL"/>
          </a:p>
        </p:txBody>
      </p:sp>
      <p:sp>
        <p:nvSpPr>
          <p:cNvPr id="5" name="Symbol zastępczy stopki 4">
            <a:extLst>
              <a:ext uri="{FF2B5EF4-FFF2-40B4-BE49-F238E27FC236}">
                <a16:creationId xmlns:a16="http://schemas.microsoft.com/office/drawing/2014/main" id="{813411CC-4EB9-9A49-A515-4E94DC6DFF1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4EED2C8-FCA9-1F49-ABD0-85C122DCD4D3}"/>
              </a:ext>
            </a:extLst>
          </p:cNvPr>
          <p:cNvSpPr>
            <a:spLocks noGrp="1"/>
          </p:cNvSpPr>
          <p:nvPr>
            <p:ph type="sldNum" sz="quarter" idx="12"/>
          </p:nvPr>
        </p:nvSpPr>
        <p:spPr/>
        <p:txBody>
          <a:bodyPr/>
          <a:lstStyle/>
          <a:p>
            <a:fld id="{29CF3CEA-F6FF-544D-AAD9-0363D7A57B0E}" type="slidenum">
              <a:rPr lang="pl-PL" smtClean="0"/>
              <a:pPr/>
              <a:t>‹#›</a:t>
            </a:fld>
            <a:endParaRPr lang="pl-PL"/>
          </a:p>
        </p:txBody>
      </p:sp>
    </p:spTree>
    <p:extLst>
      <p:ext uri="{BB962C8B-B14F-4D97-AF65-F5344CB8AC3E}">
        <p14:creationId xmlns:p14="http://schemas.microsoft.com/office/powerpoint/2010/main" val="1661152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C88E2D-49D9-B745-B849-39DB0D32ED92}"/>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8982B78C-94A0-D140-A082-C64F6D6251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C81F97A8-A67C-944B-9D53-377FF6F65031}"/>
              </a:ext>
            </a:extLst>
          </p:cNvPr>
          <p:cNvSpPr>
            <a:spLocks noGrp="1"/>
          </p:cNvSpPr>
          <p:nvPr>
            <p:ph type="dt" sz="half" idx="10"/>
          </p:nvPr>
        </p:nvSpPr>
        <p:spPr/>
        <p:txBody>
          <a:bodyPr/>
          <a:lstStyle/>
          <a:p>
            <a:fld id="{198F5B2A-2D4F-384D-B10F-D41B389E3E0B}" type="datetimeFigureOut">
              <a:rPr lang="pl-PL" smtClean="0"/>
              <a:pPr/>
              <a:t>10.05.2021</a:t>
            </a:fld>
            <a:endParaRPr lang="pl-PL"/>
          </a:p>
        </p:txBody>
      </p:sp>
      <p:sp>
        <p:nvSpPr>
          <p:cNvPr id="5" name="Symbol zastępczy stopki 4">
            <a:extLst>
              <a:ext uri="{FF2B5EF4-FFF2-40B4-BE49-F238E27FC236}">
                <a16:creationId xmlns:a16="http://schemas.microsoft.com/office/drawing/2014/main" id="{CAD2BAA1-B45F-7349-9785-814C59B1120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7CACA78-11D1-CA45-885D-61AF340FA92E}"/>
              </a:ext>
            </a:extLst>
          </p:cNvPr>
          <p:cNvSpPr>
            <a:spLocks noGrp="1"/>
          </p:cNvSpPr>
          <p:nvPr>
            <p:ph type="sldNum" sz="quarter" idx="12"/>
          </p:nvPr>
        </p:nvSpPr>
        <p:spPr/>
        <p:txBody>
          <a:bodyPr/>
          <a:lstStyle/>
          <a:p>
            <a:fld id="{29CF3CEA-F6FF-544D-AAD9-0363D7A57B0E}" type="slidenum">
              <a:rPr lang="pl-PL" smtClean="0"/>
              <a:pPr/>
              <a:t>‹#›</a:t>
            </a:fld>
            <a:endParaRPr lang="pl-PL"/>
          </a:p>
        </p:txBody>
      </p:sp>
    </p:spTree>
    <p:extLst>
      <p:ext uri="{BB962C8B-B14F-4D97-AF65-F5344CB8AC3E}">
        <p14:creationId xmlns:p14="http://schemas.microsoft.com/office/powerpoint/2010/main" val="1851315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93A8644-FE83-0945-A553-45475B39DC3E}"/>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B244D577-5226-B04E-8B4F-ECF6F4DA7B89}"/>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DF2C80C5-7A34-DC48-952C-E327AE19B42B}"/>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B6088DE4-C5BD-3743-A729-320E13710AEB}"/>
              </a:ext>
            </a:extLst>
          </p:cNvPr>
          <p:cNvSpPr>
            <a:spLocks noGrp="1"/>
          </p:cNvSpPr>
          <p:nvPr>
            <p:ph type="dt" sz="half" idx="10"/>
          </p:nvPr>
        </p:nvSpPr>
        <p:spPr/>
        <p:txBody>
          <a:bodyPr/>
          <a:lstStyle/>
          <a:p>
            <a:fld id="{198F5B2A-2D4F-384D-B10F-D41B389E3E0B}" type="datetimeFigureOut">
              <a:rPr lang="pl-PL" smtClean="0"/>
              <a:pPr/>
              <a:t>10.05.2021</a:t>
            </a:fld>
            <a:endParaRPr lang="pl-PL"/>
          </a:p>
        </p:txBody>
      </p:sp>
      <p:sp>
        <p:nvSpPr>
          <p:cNvPr id="6" name="Symbol zastępczy stopki 5">
            <a:extLst>
              <a:ext uri="{FF2B5EF4-FFF2-40B4-BE49-F238E27FC236}">
                <a16:creationId xmlns:a16="http://schemas.microsoft.com/office/drawing/2014/main" id="{DD31C367-F8F9-BF48-9E18-E84BD0B38E4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3114E82-E158-944E-9086-BE0E642A5596}"/>
              </a:ext>
            </a:extLst>
          </p:cNvPr>
          <p:cNvSpPr>
            <a:spLocks noGrp="1"/>
          </p:cNvSpPr>
          <p:nvPr>
            <p:ph type="sldNum" sz="quarter" idx="12"/>
          </p:nvPr>
        </p:nvSpPr>
        <p:spPr/>
        <p:txBody>
          <a:bodyPr/>
          <a:lstStyle/>
          <a:p>
            <a:fld id="{29CF3CEA-F6FF-544D-AAD9-0363D7A57B0E}" type="slidenum">
              <a:rPr lang="pl-PL" smtClean="0"/>
              <a:pPr/>
              <a:t>‹#›</a:t>
            </a:fld>
            <a:endParaRPr lang="pl-PL"/>
          </a:p>
        </p:txBody>
      </p:sp>
    </p:spTree>
    <p:extLst>
      <p:ext uri="{BB962C8B-B14F-4D97-AF65-F5344CB8AC3E}">
        <p14:creationId xmlns:p14="http://schemas.microsoft.com/office/powerpoint/2010/main" val="288067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29CCEE-D782-E847-B7DC-F0208DA8DC11}"/>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4D482ADD-B842-494A-B8A7-26709955B6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AF8F44BF-CD33-3B4F-8B9E-EE5A7B8431C0}"/>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A2E3BB39-2B2F-524B-8496-87CE631097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74F0A4DA-D1C9-8F43-AB86-EB19044537DB}"/>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F7B8BC68-0AD5-434A-99D0-B249D6A111CE}"/>
              </a:ext>
            </a:extLst>
          </p:cNvPr>
          <p:cNvSpPr>
            <a:spLocks noGrp="1"/>
          </p:cNvSpPr>
          <p:nvPr>
            <p:ph type="dt" sz="half" idx="10"/>
          </p:nvPr>
        </p:nvSpPr>
        <p:spPr/>
        <p:txBody>
          <a:bodyPr/>
          <a:lstStyle/>
          <a:p>
            <a:fld id="{198F5B2A-2D4F-384D-B10F-D41B389E3E0B}" type="datetimeFigureOut">
              <a:rPr lang="pl-PL" smtClean="0"/>
              <a:pPr/>
              <a:t>10.05.2021</a:t>
            </a:fld>
            <a:endParaRPr lang="pl-PL"/>
          </a:p>
        </p:txBody>
      </p:sp>
      <p:sp>
        <p:nvSpPr>
          <p:cNvPr id="8" name="Symbol zastępczy stopki 7">
            <a:extLst>
              <a:ext uri="{FF2B5EF4-FFF2-40B4-BE49-F238E27FC236}">
                <a16:creationId xmlns:a16="http://schemas.microsoft.com/office/drawing/2014/main" id="{01B6B195-2CD3-F847-B612-AD9163C93D7F}"/>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3628D24B-4CF3-7B48-94F3-A8F6FC3B8AD6}"/>
              </a:ext>
            </a:extLst>
          </p:cNvPr>
          <p:cNvSpPr>
            <a:spLocks noGrp="1"/>
          </p:cNvSpPr>
          <p:nvPr>
            <p:ph type="sldNum" sz="quarter" idx="12"/>
          </p:nvPr>
        </p:nvSpPr>
        <p:spPr/>
        <p:txBody>
          <a:bodyPr/>
          <a:lstStyle/>
          <a:p>
            <a:fld id="{29CF3CEA-F6FF-544D-AAD9-0363D7A57B0E}" type="slidenum">
              <a:rPr lang="pl-PL" smtClean="0"/>
              <a:pPr/>
              <a:t>‹#›</a:t>
            </a:fld>
            <a:endParaRPr lang="pl-PL"/>
          </a:p>
        </p:txBody>
      </p:sp>
    </p:spTree>
    <p:extLst>
      <p:ext uri="{BB962C8B-B14F-4D97-AF65-F5344CB8AC3E}">
        <p14:creationId xmlns:p14="http://schemas.microsoft.com/office/powerpoint/2010/main" val="3297489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805DDA-0B07-F649-A3BF-D8F6F4CB250E}"/>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ACAC1BE8-0469-C340-92A6-B906036B68BB}"/>
              </a:ext>
            </a:extLst>
          </p:cNvPr>
          <p:cNvSpPr>
            <a:spLocks noGrp="1"/>
          </p:cNvSpPr>
          <p:nvPr>
            <p:ph type="dt" sz="half" idx="10"/>
          </p:nvPr>
        </p:nvSpPr>
        <p:spPr/>
        <p:txBody>
          <a:bodyPr/>
          <a:lstStyle/>
          <a:p>
            <a:fld id="{198F5B2A-2D4F-384D-B10F-D41B389E3E0B}" type="datetimeFigureOut">
              <a:rPr lang="pl-PL" smtClean="0"/>
              <a:pPr/>
              <a:t>10.05.2021</a:t>
            </a:fld>
            <a:endParaRPr lang="pl-PL"/>
          </a:p>
        </p:txBody>
      </p:sp>
      <p:sp>
        <p:nvSpPr>
          <p:cNvPr id="4" name="Symbol zastępczy stopki 3">
            <a:extLst>
              <a:ext uri="{FF2B5EF4-FFF2-40B4-BE49-F238E27FC236}">
                <a16:creationId xmlns:a16="http://schemas.microsoft.com/office/drawing/2014/main" id="{A08422EC-CB86-7B45-B0B2-CF709C55D92B}"/>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6FD128A6-9A65-4841-9026-034381FCBC79}"/>
              </a:ext>
            </a:extLst>
          </p:cNvPr>
          <p:cNvSpPr>
            <a:spLocks noGrp="1"/>
          </p:cNvSpPr>
          <p:nvPr>
            <p:ph type="sldNum" sz="quarter" idx="12"/>
          </p:nvPr>
        </p:nvSpPr>
        <p:spPr/>
        <p:txBody>
          <a:bodyPr/>
          <a:lstStyle/>
          <a:p>
            <a:fld id="{29CF3CEA-F6FF-544D-AAD9-0363D7A57B0E}" type="slidenum">
              <a:rPr lang="pl-PL" smtClean="0"/>
              <a:pPr/>
              <a:t>‹#›</a:t>
            </a:fld>
            <a:endParaRPr lang="pl-PL"/>
          </a:p>
        </p:txBody>
      </p:sp>
    </p:spTree>
    <p:extLst>
      <p:ext uri="{BB962C8B-B14F-4D97-AF65-F5344CB8AC3E}">
        <p14:creationId xmlns:p14="http://schemas.microsoft.com/office/powerpoint/2010/main" val="1158438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D224FC54-664A-954F-9069-6EFA4070FF2A}"/>
              </a:ext>
            </a:extLst>
          </p:cNvPr>
          <p:cNvSpPr>
            <a:spLocks noGrp="1"/>
          </p:cNvSpPr>
          <p:nvPr>
            <p:ph type="dt" sz="half" idx="10"/>
          </p:nvPr>
        </p:nvSpPr>
        <p:spPr/>
        <p:txBody>
          <a:bodyPr/>
          <a:lstStyle/>
          <a:p>
            <a:fld id="{198F5B2A-2D4F-384D-B10F-D41B389E3E0B}" type="datetimeFigureOut">
              <a:rPr lang="pl-PL" smtClean="0"/>
              <a:pPr/>
              <a:t>10.05.2021</a:t>
            </a:fld>
            <a:endParaRPr lang="pl-PL"/>
          </a:p>
        </p:txBody>
      </p:sp>
      <p:sp>
        <p:nvSpPr>
          <p:cNvPr id="3" name="Symbol zastępczy stopki 2">
            <a:extLst>
              <a:ext uri="{FF2B5EF4-FFF2-40B4-BE49-F238E27FC236}">
                <a16:creationId xmlns:a16="http://schemas.microsoft.com/office/drawing/2014/main" id="{1640FC71-6E67-374C-9435-93E634612494}"/>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68D055FA-490D-BB46-AFFA-68C6F549F1FF}"/>
              </a:ext>
            </a:extLst>
          </p:cNvPr>
          <p:cNvSpPr>
            <a:spLocks noGrp="1"/>
          </p:cNvSpPr>
          <p:nvPr>
            <p:ph type="sldNum" sz="quarter" idx="12"/>
          </p:nvPr>
        </p:nvSpPr>
        <p:spPr/>
        <p:txBody>
          <a:bodyPr/>
          <a:lstStyle/>
          <a:p>
            <a:fld id="{29CF3CEA-F6FF-544D-AAD9-0363D7A57B0E}" type="slidenum">
              <a:rPr lang="pl-PL" smtClean="0"/>
              <a:pPr/>
              <a:t>‹#›</a:t>
            </a:fld>
            <a:endParaRPr lang="pl-PL"/>
          </a:p>
        </p:txBody>
      </p:sp>
    </p:spTree>
    <p:extLst>
      <p:ext uri="{BB962C8B-B14F-4D97-AF65-F5344CB8AC3E}">
        <p14:creationId xmlns:p14="http://schemas.microsoft.com/office/powerpoint/2010/main" val="405464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263352" y="365125"/>
            <a:ext cx="11665296" cy="1325563"/>
          </a:xfrm>
          <a:noFill/>
        </p:spPr>
        <p:txBody>
          <a:bodyPr/>
          <a:lstStyle/>
          <a:p>
            <a:r>
              <a:rPr lang="pl-PL"/>
              <a:t>Kliknij, aby edytować styl</a:t>
            </a:r>
            <a:endParaRPr lang="en-US" dirty="0"/>
          </a:p>
        </p:txBody>
      </p:sp>
      <p:sp>
        <p:nvSpPr>
          <p:cNvPr id="3" name="Content Placeholder 2"/>
          <p:cNvSpPr>
            <a:spLocks noGrp="1"/>
          </p:cNvSpPr>
          <p:nvPr>
            <p:ph idx="1"/>
          </p:nvPr>
        </p:nvSpPr>
        <p:spPr>
          <a:xfrm>
            <a:off x="263352" y="1825625"/>
            <a:ext cx="11665296" cy="4895850"/>
          </a:xfrm>
          <a:noFill/>
        </p:spPr>
        <p:txBody>
          <a:body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10.05.2021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324472312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F4C502-C168-C44B-92BF-B0AF03B44A00}"/>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5D80E10D-0251-4F4C-BA29-4A7580ECE0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9BB76701-3990-264B-8457-D0DD7A470D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A6CAFD60-C398-3047-8513-19884CA566E4}"/>
              </a:ext>
            </a:extLst>
          </p:cNvPr>
          <p:cNvSpPr>
            <a:spLocks noGrp="1"/>
          </p:cNvSpPr>
          <p:nvPr>
            <p:ph type="dt" sz="half" idx="10"/>
          </p:nvPr>
        </p:nvSpPr>
        <p:spPr/>
        <p:txBody>
          <a:bodyPr/>
          <a:lstStyle/>
          <a:p>
            <a:fld id="{198F5B2A-2D4F-384D-B10F-D41B389E3E0B}" type="datetimeFigureOut">
              <a:rPr lang="pl-PL" smtClean="0"/>
              <a:pPr/>
              <a:t>10.05.2021</a:t>
            </a:fld>
            <a:endParaRPr lang="pl-PL"/>
          </a:p>
        </p:txBody>
      </p:sp>
      <p:sp>
        <p:nvSpPr>
          <p:cNvPr id="6" name="Symbol zastępczy stopki 5">
            <a:extLst>
              <a:ext uri="{FF2B5EF4-FFF2-40B4-BE49-F238E27FC236}">
                <a16:creationId xmlns:a16="http://schemas.microsoft.com/office/drawing/2014/main" id="{BB8C9907-7FE0-434A-BFDA-36A44AFBD2E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60CDA12-4B61-C440-92A2-E417B2F32EE5}"/>
              </a:ext>
            </a:extLst>
          </p:cNvPr>
          <p:cNvSpPr>
            <a:spLocks noGrp="1"/>
          </p:cNvSpPr>
          <p:nvPr>
            <p:ph type="sldNum" sz="quarter" idx="12"/>
          </p:nvPr>
        </p:nvSpPr>
        <p:spPr/>
        <p:txBody>
          <a:bodyPr/>
          <a:lstStyle/>
          <a:p>
            <a:fld id="{29CF3CEA-F6FF-544D-AAD9-0363D7A57B0E}" type="slidenum">
              <a:rPr lang="pl-PL" smtClean="0"/>
              <a:pPr/>
              <a:t>‹#›</a:t>
            </a:fld>
            <a:endParaRPr lang="pl-PL"/>
          </a:p>
        </p:txBody>
      </p:sp>
    </p:spTree>
    <p:extLst>
      <p:ext uri="{BB962C8B-B14F-4D97-AF65-F5344CB8AC3E}">
        <p14:creationId xmlns:p14="http://schemas.microsoft.com/office/powerpoint/2010/main" val="3182191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A5804A-80FE-BA41-A49B-94BAE9152F5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FBA2B1B3-917F-4C43-9670-F409939C49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2F3CD61A-7BAD-454F-9657-B43401D6A8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0E33BD9C-2FC5-814D-BFC7-ECCC2202C8D1}"/>
              </a:ext>
            </a:extLst>
          </p:cNvPr>
          <p:cNvSpPr>
            <a:spLocks noGrp="1"/>
          </p:cNvSpPr>
          <p:nvPr>
            <p:ph type="dt" sz="half" idx="10"/>
          </p:nvPr>
        </p:nvSpPr>
        <p:spPr/>
        <p:txBody>
          <a:bodyPr/>
          <a:lstStyle/>
          <a:p>
            <a:fld id="{198F5B2A-2D4F-384D-B10F-D41B389E3E0B}" type="datetimeFigureOut">
              <a:rPr lang="pl-PL" smtClean="0"/>
              <a:pPr/>
              <a:t>10.05.2021</a:t>
            </a:fld>
            <a:endParaRPr lang="pl-PL"/>
          </a:p>
        </p:txBody>
      </p:sp>
      <p:sp>
        <p:nvSpPr>
          <p:cNvPr id="6" name="Symbol zastępczy stopki 5">
            <a:extLst>
              <a:ext uri="{FF2B5EF4-FFF2-40B4-BE49-F238E27FC236}">
                <a16:creationId xmlns:a16="http://schemas.microsoft.com/office/drawing/2014/main" id="{E3770225-8ABF-A846-90EA-176D5A37E53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690ECC66-4D56-4E44-8FEE-48EE2ED93228}"/>
              </a:ext>
            </a:extLst>
          </p:cNvPr>
          <p:cNvSpPr>
            <a:spLocks noGrp="1"/>
          </p:cNvSpPr>
          <p:nvPr>
            <p:ph type="sldNum" sz="quarter" idx="12"/>
          </p:nvPr>
        </p:nvSpPr>
        <p:spPr/>
        <p:txBody>
          <a:bodyPr/>
          <a:lstStyle/>
          <a:p>
            <a:fld id="{29CF3CEA-F6FF-544D-AAD9-0363D7A57B0E}" type="slidenum">
              <a:rPr lang="pl-PL" smtClean="0"/>
              <a:pPr/>
              <a:t>‹#›</a:t>
            </a:fld>
            <a:endParaRPr lang="pl-PL"/>
          </a:p>
        </p:txBody>
      </p:sp>
    </p:spTree>
    <p:extLst>
      <p:ext uri="{BB962C8B-B14F-4D97-AF65-F5344CB8AC3E}">
        <p14:creationId xmlns:p14="http://schemas.microsoft.com/office/powerpoint/2010/main" val="3119131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17CC530-4403-9143-85AB-1A0622191325}"/>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3EB41054-F553-8843-B188-12870F6D3ECB}"/>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32104F6-A386-294C-89CD-745EC3ED529C}"/>
              </a:ext>
            </a:extLst>
          </p:cNvPr>
          <p:cNvSpPr>
            <a:spLocks noGrp="1"/>
          </p:cNvSpPr>
          <p:nvPr>
            <p:ph type="dt" sz="half" idx="10"/>
          </p:nvPr>
        </p:nvSpPr>
        <p:spPr/>
        <p:txBody>
          <a:bodyPr/>
          <a:lstStyle/>
          <a:p>
            <a:fld id="{198F5B2A-2D4F-384D-B10F-D41B389E3E0B}" type="datetimeFigureOut">
              <a:rPr lang="pl-PL" smtClean="0"/>
              <a:pPr/>
              <a:t>10.05.2021</a:t>
            </a:fld>
            <a:endParaRPr lang="pl-PL"/>
          </a:p>
        </p:txBody>
      </p:sp>
      <p:sp>
        <p:nvSpPr>
          <p:cNvPr id="5" name="Symbol zastępczy stopki 4">
            <a:extLst>
              <a:ext uri="{FF2B5EF4-FFF2-40B4-BE49-F238E27FC236}">
                <a16:creationId xmlns:a16="http://schemas.microsoft.com/office/drawing/2014/main" id="{055E4E0D-8727-E542-94D2-E10E3CE5651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D6E4BF0-53E1-224B-878E-57E88996A2BF}"/>
              </a:ext>
            </a:extLst>
          </p:cNvPr>
          <p:cNvSpPr>
            <a:spLocks noGrp="1"/>
          </p:cNvSpPr>
          <p:nvPr>
            <p:ph type="sldNum" sz="quarter" idx="12"/>
          </p:nvPr>
        </p:nvSpPr>
        <p:spPr/>
        <p:txBody>
          <a:bodyPr/>
          <a:lstStyle/>
          <a:p>
            <a:fld id="{29CF3CEA-F6FF-544D-AAD9-0363D7A57B0E}" type="slidenum">
              <a:rPr lang="pl-PL" smtClean="0"/>
              <a:pPr/>
              <a:t>‹#›</a:t>
            </a:fld>
            <a:endParaRPr lang="pl-PL"/>
          </a:p>
        </p:txBody>
      </p:sp>
    </p:spTree>
    <p:extLst>
      <p:ext uri="{BB962C8B-B14F-4D97-AF65-F5344CB8AC3E}">
        <p14:creationId xmlns:p14="http://schemas.microsoft.com/office/powerpoint/2010/main" val="2435665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B3088125-BF66-D140-ABBE-83638639B960}"/>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64AF994C-72DC-2740-99F8-E704E66B469E}"/>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9F0FAB6-8134-664D-B351-8521E25C2741}"/>
              </a:ext>
            </a:extLst>
          </p:cNvPr>
          <p:cNvSpPr>
            <a:spLocks noGrp="1"/>
          </p:cNvSpPr>
          <p:nvPr>
            <p:ph type="dt" sz="half" idx="10"/>
          </p:nvPr>
        </p:nvSpPr>
        <p:spPr/>
        <p:txBody>
          <a:bodyPr/>
          <a:lstStyle/>
          <a:p>
            <a:fld id="{198F5B2A-2D4F-384D-B10F-D41B389E3E0B}" type="datetimeFigureOut">
              <a:rPr lang="pl-PL" smtClean="0"/>
              <a:pPr/>
              <a:t>10.05.2021</a:t>
            </a:fld>
            <a:endParaRPr lang="pl-PL"/>
          </a:p>
        </p:txBody>
      </p:sp>
      <p:sp>
        <p:nvSpPr>
          <p:cNvPr id="5" name="Symbol zastępczy stopki 4">
            <a:extLst>
              <a:ext uri="{FF2B5EF4-FFF2-40B4-BE49-F238E27FC236}">
                <a16:creationId xmlns:a16="http://schemas.microsoft.com/office/drawing/2014/main" id="{2DDEC8AC-E70D-4E43-8092-5663D05936E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BEFDDBE-FE8E-BD47-BD75-9745009BCDD5}"/>
              </a:ext>
            </a:extLst>
          </p:cNvPr>
          <p:cNvSpPr>
            <a:spLocks noGrp="1"/>
          </p:cNvSpPr>
          <p:nvPr>
            <p:ph type="sldNum" sz="quarter" idx="12"/>
          </p:nvPr>
        </p:nvSpPr>
        <p:spPr/>
        <p:txBody>
          <a:bodyPr/>
          <a:lstStyle/>
          <a:p>
            <a:fld id="{29CF3CEA-F6FF-544D-AAD9-0363D7A57B0E}" type="slidenum">
              <a:rPr lang="pl-PL" smtClean="0"/>
              <a:pPr/>
              <a:t>‹#›</a:t>
            </a:fld>
            <a:endParaRPr lang="pl-PL"/>
          </a:p>
        </p:txBody>
      </p:sp>
    </p:spTree>
    <p:extLst>
      <p:ext uri="{BB962C8B-B14F-4D97-AF65-F5344CB8AC3E}">
        <p14:creationId xmlns:p14="http://schemas.microsoft.com/office/powerpoint/2010/main" val="17839391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10.05.2021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2355950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ytuł i zawartość">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63352" y="365125"/>
            <a:ext cx="11665296" cy="1325563"/>
          </a:xfrm>
          <a:noFill/>
        </p:spPr>
        <p:txBody>
          <a:bodyPr/>
          <a:lstStyle/>
          <a:p>
            <a:r>
              <a:rPr lang="pl-PL"/>
              <a:t>Kliknij, aby edytować styl</a:t>
            </a:r>
            <a:endParaRPr lang="en-US" dirty="0"/>
          </a:p>
        </p:txBody>
      </p:sp>
      <p:sp>
        <p:nvSpPr>
          <p:cNvPr id="3" name="Content Placeholder 2"/>
          <p:cNvSpPr>
            <a:spLocks noGrp="1"/>
          </p:cNvSpPr>
          <p:nvPr>
            <p:ph idx="1"/>
          </p:nvPr>
        </p:nvSpPr>
        <p:spPr>
          <a:xfrm>
            <a:off x="263352" y="1825625"/>
            <a:ext cx="11665296" cy="4895850"/>
          </a:xfrm>
          <a:noFill/>
        </p:spPr>
        <p:txBody>
          <a:body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10.05.2021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48387724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4F3BB1-EC5A-044D-9DD6-F0D0FEE448FC}"/>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888B284E-79B9-EA40-92ED-995F725F2378}"/>
              </a:ext>
            </a:extLst>
          </p:cNvPr>
          <p:cNvSpPr>
            <a:spLocks noGrp="1"/>
          </p:cNvSpPr>
          <p:nvPr>
            <p:ph type="dt" sz="half" idx="10"/>
          </p:nvPr>
        </p:nvSpPr>
        <p:spPr/>
        <p:txBody>
          <a:bodyPr/>
          <a:lstStyle/>
          <a:p>
            <a:fld id="{BD4F8D29-D263-4BB8-9BA7-988C30B18A7F}" type="datetimeFigureOut">
              <a:rPr lang="pl-PL" smtClean="0"/>
              <a:pPr/>
              <a:t>10.05.2021</a:t>
            </a:fld>
            <a:endParaRPr lang="pl-PL"/>
          </a:p>
        </p:txBody>
      </p:sp>
      <p:sp>
        <p:nvSpPr>
          <p:cNvPr id="4" name="Symbol zastępczy stopki 3">
            <a:extLst>
              <a:ext uri="{FF2B5EF4-FFF2-40B4-BE49-F238E27FC236}">
                <a16:creationId xmlns:a16="http://schemas.microsoft.com/office/drawing/2014/main" id="{EB7049E6-E14E-6F45-BF0A-32E1D62902A1}"/>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4EE50B0C-C0CE-9646-9E3A-D50A6B01357C}"/>
              </a:ext>
            </a:extLst>
          </p:cNvPr>
          <p:cNvSpPr>
            <a:spLocks noGrp="1"/>
          </p:cNvSpPr>
          <p:nvPr>
            <p:ph type="sldNum" sz="quarter" idx="12"/>
          </p:nvPr>
        </p:nvSpPr>
        <p:spPr/>
        <p:txBody>
          <a:bodyPr/>
          <a:lstStyle/>
          <a:p>
            <a:fld id="{85CFB23D-2931-4ED8-A8BC-0407E9B30CCB}" type="slidenum">
              <a:rPr lang="pl-PL" smtClean="0"/>
              <a:pPr/>
              <a:t>‹#›</a:t>
            </a:fld>
            <a:endParaRPr lang="pl-PL"/>
          </a:p>
        </p:txBody>
      </p:sp>
    </p:spTree>
    <p:extLst>
      <p:ext uri="{BB962C8B-B14F-4D97-AF65-F5344CB8AC3E}">
        <p14:creationId xmlns:p14="http://schemas.microsoft.com/office/powerpoint/2010/main" val="369991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66221E02-25CB-4963-84BC-0813985E7D90}" type="datetimeFigureOut">
              <a:rPr lang="pl-PL" smtClean="0"/>
              <a:pPr/>
              <a:t>10.05.2021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2672436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66221E02-25CB-4963-84BC-0813985E7D90}" type="datetimeFigureOut">
              <a:rPr lang="pl-PL" smtClean="0"/>
              <a:pPr/>
              <a:t>10.05.2021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3176022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66221E02-25CB-4963-84BC-0813985E7D90}" type="datetimeFigureOut">
              <a:rPr lang="pl-PL" smtClean="0"/>
              <a:pPr/>
              <a:t>10.05.2021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4037893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4F3BB1-EC5A-044D-9DD6-F0D0FEE448FC}"/>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888B284E-79B9-EA40-92ED-995F725F2378}"/>
              </a:ext>
            </a:extLst>
          </p:cNvPr>
          <p:cNvSpPr>
            <a:spLocks noGrp="1"/>
          </p:cNvSpPr>
          <p:nvPr>
            <p:ph type="dt" sz="half" idx="10"/>
          </p:nvPr>
        </p:nvSpPr>
        <p:spPr/>
        <p:txBody>
          <a:bodyPr/>
          <a:lstStyle/>
          <a:p>
            <a:fld id="{BD4F8D29-D263-4BB8-9BA7-988C30B18A7F}" type="datetimeFigureOut">
              <a:rPr lang="pl-PL" smtClean="0"/>
              <a:pPr/>
              <a:t>10.05.2021</a:t>
            </a:fld>
            <a:endParaRPr lang="pl-PL"/>
          </a:p>
        </p:txBody>
      </p:sp>
      <p:sp>
        <p:nvSpPr>
          <p:cNvPr id="4" name="Symbol zastępczy stopki 3">
            <a:extLst>
              <a:ext uri="{FF2B5EF4-FFF2-40B4-BE49-F238E27FC236}">
                <a16:creationId xmlns:a16="http://schemas.microsoft.com/office/drawing/2014/main" id="{EB7049E6-E14E-6F45-BF0A-32E1D62902A1}"/>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4EE50B0C-C0CE-9646-9E3A-D50A6B01357C}"/>
              </a:ext>
            </a:extLst>
          </p:cNvPr>
          <p:cNvSpPr>
            <a:spLocks noGrp="1"/>
          </p:cNvSpPr>
          <p:nvPr>
            <p:ph type="sldNum" sz="quarter" idx="12"/>
          </p:nvPr>
        </p:nvSpPr>
        <p:spPr/>
        <p:txBody>
          <a:bodyPr/>
          <a:lstStyle/>
          <a:p>
            <a:fld id="{85CFB23D-2931-4ED8-A8BC-0407E9B30CCB}" type="slidenum">
              <a:rPr lang="pl-PL" smtClean="0"/>
              <a:pPr/>
              <a:t>‹#›</a:t>
            </a:fld>
            <a:endParaRPr lang="pl-PL"/>
          </a:p>
        </p:txBody>
      </p:sp>
    </p:spTree>
    <p:extLst>
      <p:ext uri="{BB962C8B-B14F-4D97-AF65-F5344CB8AC3E}">
        <p14:creationId xmlns:p14="http://schemas.microsoft.com/office/powerpoint/2010/main" val="38581741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66221E02-25CB-4963-84BC-0813985E7D90}" type="datetimeFigureOut">
              <a:rPr lang="pl-PL" smtClean="0"/>
              <a:pPr/>
              <a:t>10.05.2021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3444255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21E02-25CB-4963-84BC-0813985E7D90}" type="datetimeFigureOut">
              <a:rPr lang="pl-PL" smtClean="0"/>
              <a:pPr/>
              <a:t>10.05.2021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4006912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66221E02-25CB-4963-84BC-0813985E7D90}" type="datetimeFigureOut">
              <a:rPr lang="pl-PL" smtClean="0"/>
              <a:pPr/>
              <a:t>10.05.2021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28938057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66221E02-25CB-4963-84BC-0813985E7D90}" type="datetimeFigureOut">
              <a:rPr lang="pl-PL" smtClean="0"/>
              <a:pPr/>
              <a:t>10.05.2021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344889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10.05.2021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29153981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10.05.2021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1560277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ytuł 8"/>
          <p:cNvSpPr>
            <a:spLocks noGrp="1"/>
          </p:cNvSpPr>
          <p:nvPr>
            <p:ph type="ctrTitle"/>
          </p:nvPr>
        </p:nvSpPr>
        <p:spPr>
          <a:xfrm>
            <a:off x="914400" y="1752604"/>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17" name="Podtytuł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grpSp>
        <p:nvGrpSpPr>
          <p:cNvPr id="2" name="Grupa 1"/>
          <p:cNvGrpSpPr/>
          <p:nvPr/>
        </p:nvGrpSpPr>
        <p:grpSpPr>
          <a:xfrm>
            <a:off x="-5018" y="4953000"/>
            <a:ext cx="12197020"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Łącznik prost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fld id="{BD4F8D29-D263-4BB8-9BA7-988C30B18A7F}" type="datetimeFigureOut">
              <a:rPr lang="pl-PL" smtClean="0"/>
              <a:pPr/>
              <a:t>10.05.2021</a:t>
            </a:fld>
            <a:endParaRPr lang="pl-PL"/>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lang="pl-PL"/>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fld id="{85CFB23D-2931-4ED8-A8BC-0407E9B30CCB}" type="slidenum">
              <a:rPr lang="pl-PL" smtClean="0"/>
              <a:pPr/>
              <a:t>‹#›</a:t>
            </a:fld>
            <a:endParaRPr lang="pl-PL"/>
          </a:p>
        </p:txBody>
      </p:sp>
    </p:spTree>
    <p:extLst>
      <p:ext uri="{BB962C8B-B14F-4D97-AF65-F5344CB8AC3E}">
        <p14:creationId xmlns:p14="http://schemas.microsoft.com/office/powerpoint/2010/main" val="2857254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BD4F8D29-D263-4BB8-9BA7-988C30B18A7F}" type="datetimeFigureOut">
              <a:rPr lang="pl-PL" smtClean="0"/>
              <a:pPr/>
              <a:t>10.05.2021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5CFB23D-2931-4ED8-A8BC-0407E9B30CCB}" type="slidenum">
              <a:rPr lang="pl-PL" smtClean="0"/>
              <a:pPr/>
              <a:t>‹#›</a:t>
            </a:fld>
            <a:endParaRPr lang="pl-PL"/>
          </a:p>
        </p:txBody>
      </p:sp>
      <p:sp>
        <p:nvSpPr>
          <p:cNvPr id="7" name="Tytuł 6"/>
          <p:cNvSpPr>
            <a:spLocks noGrp="1"/>
          </p:cNvSpPr>
          <p:nvPr>
            <p:ph type="title"/>
          </p:nvPr>
        </p:nvSpPr>
        <p:spPr/>
        <p:txBody>
          <a:bodyPr rtlCol="0"/>
          <a:lstStyle/>
          <a:p>
            <a:r>
              <a:rPr kumimoji="0" lang="pl-PL" smtClean="0"/>
              <a:t>Kliknij, aby edytować styl</a:t>
            </a:r>
            <a:endParaRPr kumimoji="0" lang="en-US"/>
          </a:p>
        </p:txBody>
      </p:sp>
    </p:spTree>
    <p:extLst>
      <p:ext uri="{BB962C8B-B14F-4D97-AF65-F5344CB8AC3E}">
        <p14:creationId xmlns:p14="http://schemas.microsoft.com/office/powerpoint/2010/main" val="3355587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BD4F8D29-D263-4BB8-9BA7-988C30B18A7F}" type="datetimeFigureOut">
              <a:rPr lang="pl-PL" smtClean="0"/>
              <a:pPr/>
              <a:t>10.05.2021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5CFB23D-2931-4ED8-A8BC-0407E9B30CCB}" type="slidenum">
              <a:rPr lang="pl-PL" smtClean="0"/>
              <a:pPr/>
              <a:t>‹#›</a:t>
            </a:fld>
            <a:endParaRPr lang="pl-PL"/>
          </a:p>
        </p:txBody>
      </p:sp>
      <p:sp>
        <p:nvSpPr>
          <p:cNvPr id="7" name="Pag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Pag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3563024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2">
        <a:schemeClr val="bg1"/>
      </p:bgRef>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609600" y="1481331"/>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6197600" y="1481331"/>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BD4F8D29-D263-4BB8-9BA7-988C30B18A7F}" type="datetimeFigureOut">
              <a:rPr lang="pl-PL" smtClean="0"/>
              <a:pPr/>
              <a:t>10.05.2021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5CFB23D-2931-4ED8-A8BC-0407E9B30CCB}" type="slidenum">
              <a:rPr lang="pl-PL" smtClean="0"/>
              <a:pPr/>
              <a:t>‹#›</a:t>
            </a:fld>
            <a:endParaRPr lang="pl-PL"/>
          </a:p>
        </p:txBody>
      </p:sp>
      <p:sp>
        <p:nvSpPr>
          <p:cNvPr id="8" name="Tytuł 7"/>
          <p:cNvSpPr>
            <a:spLocks noGrp="1"/>
          </p:cNvSpPr>
          <p:nvPr>
            <p:ph type="title"/>
          </p:nvPr>
        </p:nvSpPr>
        <p:spPr/>
        <p:txBody>
          <a:bodyPr rtlCol="0"/>
          <a:lstStyle/>
          <a:p>
            <a:r>
              <a:rPr kumimoji="0" lang="pl-PL" smtClean="0"/>
              <a:t>Kliknij, aby edytować styl</a:t>
            </a:r>
            <a:endParaRPr kumimoji="0" lang="en-US"/>
          </a:p>
        </p:txBody>
      </p:sp>
    </p:spTree>
    <p:extLst>
      <p:ext uri="{BB962C8B-B14F-4D97-AF65-F5344CB8AC3E}">
        <p14:creationId xmlns:p14="http://schemas.microsoft.com/office/powerpoint/2010/main" val="29731471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66221E02-25CB-4963-84BC-0813985E7D90}" type="datetimeFigureOut">
              <a:rPr lang="pl-PL" smtClean="0"/>
              <a:pPr/>
              <a:t>10.05.2021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22715490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609600" y="273050"/>
            <a:ext cx="10972800" cy="1143000"/>
          </a:xfrm>
        </p:spPr>
        <p:txBody>
          <a:bodyPr anchor="ct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6193370"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609600" y="1444297"/>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6193369" y="1444297"/>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BD4F8D29-D263-4BB8-9BA7-988C30B18A7F}" type="datetimeFigureOut">
              <a:rPr lang="pl-PL" smtClean="0"/>
              <a:pPr/>
              <a:t>10.05.2021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5CFB23D-2931-4ED8-A8BC-0407E9B30CCB}" type="slidenum">
              <a:rPr lang="pl-PL" smtClean="0"/>
              <a:pPr/>
              <a:t>‹#›</a:t>
            </a:fld>
            <a:endParaRPr lang="pl-PL"/>
          </a:p>
        </p:txBody>
      </p:sp>
    </p:spTree>
    <p:extLst>
      <p:ext uri="{BB962C8B-B14F-4D97-AF65-F5344CB8AC3E}">
        <p14:creationId xmlns:p14="http://schemas.microsoft.com/office/powerpoint/2010/main" val="30207527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2">
        <a:schemeClr val="bg1"/>
      </p:bgRef>
    </p:bg>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BD4F8D29-D263-4BB8-9BA7-988C30B18A7F}" type="datetimeFigureOut">
              <a:rPr lang="pl-PL" smtClean="0"/>
              <a:pPr/>
              <a:t>10.05.2021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5CFB23D-2931-4ED8-A8BC-0407E9B30CCB}" type="slidenum">
              <a:rPr lang="pl-PL" smtClean="0"/>
              <a:pPr/>
              <a:t>‹#›</a:t>
            </a:fld>
            <a:endParaRPr lang="pl-PL"/>
          </a:p>
        </p:txBody>
      </p:sp>
      <p:sp>
        <p:nvSpPr>
          <p:cNvPr id="6" name="Tytuł 5"/>
          <p:cNvSpPr>
            <a:spLocks noGrp="1"/>
          </p:cNvSpPr>
          <p:nvPr>
            <p:ph type="title"/>
          </p:nvPr>
        </p:nvSpPr>
        <p:spPr/>
        <p:txBody>
          <a:bodyPr rtlCol="0"/>
          <a:lstStyle/>
          <a:p>
            <a:r>
              <a:rPr kumimoji="0" lang="pl-PL" smtClean="0"/>
              <a:t>Kliknij, aby edytować styl</a:t>
            </a:r>
            <a:endParaRPr kumimoji="0" lang="en-US"/>
          </a:p>
        </p:txBody>
      </p:sp>
    </p:spTree>
    <p:extLst>
      <p:ext uri="{BB962C8B-B14F-4D97-AF65-F5344CB8AC3E}">
        <p14:creationId xmlns:p14="http://schemas.microsoft.com/office/powerpoint/2010/main" val="21843369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D4F8D29-D263-4BB8-9BA7-988C30B18A7F}" type="datetimeFigureOut">
              <a:rPr lang="pl-PL" smtClean="0"/>
              <a:pPr/>
              <a:t>10.05.2021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5CFB23D-2931-4ED8-A8BC-0407E9B30CCB}" type="slidenum">
              <a:rPr lang="pl-PL" smtClean="0"/>
              <a:pPr/>
              <a:t>‹#›</a:t>
            </a:fld>
            <a:endParaRPr lang="pl-PL"/>
          </a:p>
        </p:txBody>
      </p:sp>
    </p:spTree>
    <p:extLst>
      <p:ext uri="{BB962C8B-B14F-4D97-AF65-F5344CB8AC3E}">
        <p14:creationId xmlns:p14="http://schemas.microsoft.com/office/powerpoint/2010/main" val="450443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8969376" y="6407944"/>
            <a:ext cx="2560320" cy="365760"/>
          </a:xfrm>
        </p:spPr>
        <p:txBody>
          <a:bodyPr/>
          <a:lstStyle/>
          <a:p>
            <a:fld id="{BD4F8D29-D263-4BB8-9BA7-988C30B18A7F}" type="datetimeFigureOut">
              <a:rPr lang="pl-PL" smtClean="0"/>
              <a:pPr/>
              <a:t>10.05.2021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5CFB23D-2931-4ED8-A8BC-0407E9B30CCB}" type="slidenum">
              <a:rPr lang="pl-PL" smtClean="0"/>
              <a:pPr/>
              <a:t>‹#›</a:t>
            </a:fld>
            <a:endParaRPr lang="pl-PL"/>
          </a:p>
        </p:txBody>
      </p:sp>
    </p:spTree>
    <p:extLst>
      <p:ext uri="{BB962C8B-B14F-4D97-AF65-F5344CB8AC3E}">
        <p14:creationId xmlns:p14="http://schemas.microsoft.com/office/powerpoint/2010/main" val="9554446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3" name="Symbol zastępczy obrazu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smtClean="0"/>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fld id="{BD4F8D29-D263-4BB8-9BA7-988C30B18A7F}" type="datetimeFigureOut">
              <a:rPr lang="pl-PL" smtClean="0"/>
              <a:pPr/>
              <a:t>10.05.2021</a:t>
            </a:fld>
            <a:endParaRPr lang="pl-PL"/>
          </a:p>
        </p:txBody>
      </p:sp>
      <p:sp>
        <p:nvSpPr>
          <p:cNvPr id="6" name="Symbol zastępczy stopki 5"/>
          <p:cNvSpPr>
            <a:spLocks noGrp="1"/>
          </p:cNvSpPr>
          <p:nvPr>
            <p:ph type="ftr" sz="quarter" idx="11"/>
          </p:nvPr>
        </p:nvSpPr>
        <p:spPr>
          <a:xfrm>
            <a:off x="5840098" y="6407947"/>
            <a:ext cx="3134241" cy="365125"/>
          </a:xfrm>
        </p:spPr>
        <p:txBody>
          <a:bodyPr/>
          <a:lstStyle>
            <a:lvl1pPr>
              <a:defRPr>
                <a:solidFill>
                  <a:schemeClr val="tx1"/>
                </a:solidFill>
              </a:defRPr>
            </a:lvl1pPr>
            <a:extLst/>
          </a:lstStyle>
          <a:p>
            <a:endParaRPr lang="pl-PL"/>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fld id="{85CFB23D-2931-4ED8-A8BC-0407E9B30CCB}" type="slidenum">
              <a:rPr lang="pl-PL" smtClean="0"/>
              <a:pPr/>
              <a:t>‹#›</a:t>
            </a:fld>
            <a:endParaRPr lang="pl-PL"/>
          </a:p>
        </p:txBody>
      </p:sp>
      <p:sp>
        <p:nvSpPr>
          <p:cNvPr id="2" name="Tytuł 1"/>
          <p:cNvSpPr>
            <a:spLocks noGrp="1"/>
          </p:cNvSpPr>
          <p:nvPr>
            <p:ph type="title"/>
          </p:nvPr>
        </p:nvSpPr>
        <p:spPr>
          <a:xfrm>
            <a:off x="304801"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smtClean="0"/>
              <a:t>Kliknij, aby edytować styl</a:t>
            </a:r>
            <a:endParaRPr kumimoji="0" lang="en-US"/>
          </a:p>
        </p:txBody>
      </p:sp>
      <p:sp>
        <p:nvSpPr>
          <p:cNvPr id="8" name="Dowolny kształt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Dowolny kształt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Trójkąt prostokątny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Łącznik prosty 10"/>
          <p:cNvCxnSpPr/>
          <p:nvPr/>
        </p:nvCxnSpPr>
        <p:spPr>
          <a:xfrm>
            <a:off x="-12316" y="5787741"/>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Pag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22991219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609600" y="1481332"/>
            <a:ext cx="10972800" cy="4386071"/>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BD4F8D29-D263-4BB8-9BA7-988C30B18A7F}" type="datetimeFigureOut">
              <a:rPr lang="pl-PL" smtClean="0"/>
              <a:pPr/>
              <a:t>10.05.2021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5CFB23D-2931-4ED8-A8BC-0407E9B30CCB}" type="slidenum">
              <a:rPr lang="pl-PL" smtClean="0"/>
              <a:pPr/>
              <a:t>‹#›</a:t>
            </a:fld>
            <a:endParaRPr lang="pl-PL"/>
          </a:p>
        </p:txBody>
      </p:sp>
    </p:spTree>
    <p:extLst>
      <p:ext uri="{BB962C8B-B14F-4D97-AF65-F5344CB8AC3E}">
        <p14:creationId xmlns:p14="http://schemas.microsoft.com/office/powerpoint/2010/main" val="2844019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125351" y="274643"/>
            <a:ext cx="2369960" cy="5592761"/>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609600" y="274641"/>
            <a:ext cx="8432800" cy="5592760"/>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BD4F8D29-D263-4BB8-9BA7-988C30B18A7F}" type="datetimeFigureOut">
              <a:rPr lang="pl-PL" smtClean="0"/>
              <a:pPr/>
              <a:t>10.05.2021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5CFB23D-2931-4ED8-A8BC-0407E9B30CCB}" type="slidenum">
              <a:rPr lang="pl-PL" smtClean="0"/>
              <a:pPr/>
              <a:t>‹#›</a:t>
            </a:fld>
            <a:endParaRPr lang="pl-PL"/>
          </a:p>
        </p:txBody>
      </p:sp>
    </p:spTree>
    <p:extLst>
      <p:ext uri="{BB962C8B-B14F-4D97-AF65-F5344CB8AC3E}">
        <p14:creationId xmlns:p14="http://schemas.microsoft.com/office/powerpoint/2010/main" val="2611629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10.05.2021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10108366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10.05.2021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17959150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66221E02-25CB-4963-84BC-0813985E7D90}" type="datetimeFigureOut">
              <a:rPr lang="pl-PL" smtClean="0"/>
              <a:pPr/>
              <a:t>10.05.2021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108672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66221E02-25CB-4963-84BC-0813985E7D90}" type="datetimeFigureOut">
              <a:rPr lang="pl-PL" smtClean="0"/>
              <a:pPr/>
              <a:t>10.05.2021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32225449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66221E02-25CB-4963-84BC-0813985E7D90}" type="datetimeFigureOut">
              <a:rPr lang="pl-PL" smtClean="0"/>
              <a:pPr/>
              <a:t>10.05.2021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11251259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66221E02-25CB-4963-84BC-0813985E7D90}" type="datetimeFigureOut">
              <a:rPr lang="pl-PL" smtClean="0"/>
              <a:pPr/>
              <a:t>10.05.2021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1433702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66221E02-25CB-4963-84BC-0813985E7D90}" type="datetimeFigureOut">
              <a:rPr lang="pl-PL" smtClean="0"/>
              <a:pPr/>
              <a:t>10.05.2021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16594081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21E02-25CB-4963-84BC-0813985E7D90}" type="datetimeFigureOut">
              <a:rPr lang="pl-PL" smtClean="0"/>
              <a:pPr/>
              <a:t>10.05.2021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23873210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66221E02-25CB-4963-84BC-0813985E7D90}" type="datetimeFigureOut">
              <a:rPr lang="pl-PL" smtClean="0"/>
              <a:pPr/>
              <a:t>10.05.2021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36446328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66221E02-25CB-4963-84BC-0813985E7D90}" type="datetimeFigureOut">
              <a:rPr lang="pl-PL" smtClean="0"/>
              <a:pPr/>
              <a:t>10.05.2021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25740939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10.05.2021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14786043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10.05.2021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43020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66221E02-25CB-4963-84BC-0813985E7D90}" type="datetimeFigureOut">
              <a:rPr lang="pl-PL" smtClean="0"/>
              <a:pPr/>
              <a:t>10.05.2021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1448829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66221E02-25CB-4963-84BC-0813985E7D90}" type="datetimeFigureOut">
              <a:rPr lang="pl-PL" smtClean="0"/>
              <a:pPr/>
              <a:t>10.05.2021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4067739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21E02-25CB-4963-84BC-0813985E7D90}" type="datetimeFigureOut">
              <a:rPr lang="pl-PL" smtClean="0"/>
              <a:pPr/>
              <a:t>10.05.2021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882929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66221E02-25CB-4963-84BC-0813985E7D90}" type="datetimeFigureOut">
              <a:rPr lang="pl-PL" smtClean="0"/>
              <a:pPr/>
              <a:t>10.05.2021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59361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61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F8D29-D263-4BB8-9BA7-988C30B18A7F}" type="datetimeFigureOut">
              <a:rPr lang="pl-PL" smtClean="0"/>
              <a:pPr/>
              <a:t>10.05.2021</a:t>
            </a:fld>
            <a:endParaRPr lang="pl-P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FB23D-2931-4ED8-A8BC-0407E9B30CCB}" type="slidenum">
              <a:rPr lang="pl-PL" smtClean="0"/>
              <a:pPr/>
              <a:t>‹#›</a:t>
            </a:fld>
            <a:endParaRPr lang="pl-PL"/>
          </a:p>
        </p:txBody>
      </p:sp>
    </p:spTree>
    <p:extLst>
      <p:ext uri="{BB962C8B-B14F-4D97-AF65-F5344CB8AC3E}">
        <p14:creationId xmlns:p14="http://schemas.microsoft.com/office/powerpoint/2010/main" val="12153176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80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61000"/>
            <a:lum/>
          </a:blip>
          <a:srcRect/>
          <a:stretch>
            <a:fillRect t="-9000" b="-9000"/>
          </a:stretch>
        </a:blipFill>
        <a:effectLst/>
      </p:bgPr>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BDCADC38-27B4-5E49-BA49-105A5B6B37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5385238F-FD18-7240-93EC-FD49ED0A77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17DAE86-0B3C-DE44-87D3-EB239DF98D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F5B2A-2D4F-384D-B10F-D41B389E3E0B}" type="datetimeFigureOut">
              <a:rPr lang="pl-PL" smtClean="0"/>
              <a:pPr/>
              <a:t>10.05.2021</a:t>
            </a:fld>
            <a:endParaRPr lang="pl-PL"/>
          </a:p>
        </p:txBody>
      </p:sp>
      <p:sp>
        <p:nvSpPr>
          <p:cNvPr id="5" name="Symbol zastępczy stopki 4">
            <a:extLst>
              <a:ext uri="{FF2B5EF4-FFF2-40B4-BE49-F238E27FC236}">
                <a16:creationId xmlns:a16="http://schemas.microsoft.com/office/drawing/2014/main" id="{BADF421D-EED6-8C46-9114-BC2AB62FDB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6E50A0F0-2B50-5542-963C-F20BB9E76E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F3CEA-F6FF-544D-AAD9-0363D7A57B0E}" type="slidenum">
              <a:rPr lang="pl-PL" smtClean="0"/>
              <a:pPr/>
              <a:t>‹#›</a:t>
            </a:fld>
            <a:endParaRPr lang="pl-PL"/>
          </a:p>
        </p:txBody>
      </p:sp>
    </p:spTree>
    <p:extLst>
      <p:ext uri="{BB962C8B-B14F-4D97-AF65-F5344CB8AC3E}">
        <p14:creationId xmlns:p14="http://schemas.microsoft.com/office/powerpoint/2010/main" val="19549622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F8D29-D263-4BB8-9BA7-988C30B18A7F}" type="datetimeFigureOut">
              <a:rPr lang="pl-PL" smtClean="0"/>
              <a:pPr/>
              <a:t>10.05.2021</a:t>
            </a:fld>
            <a:endParaRPr lang="pl-P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FB23D-2931-4ED8-A8BC-0407E9B30CCB}" type="slidenum">
              <a:rPr lang="pl-PL" smtClean="0"/>
              <a:pPr/>
              <a:t>‹#›</a:t>
            </a:fld>
            <a:endParaRPr lang="pl-PL"/>
          </a:p>
        </p:txBody>
      </p:sp>
    </p:spTree>
    <p:extLst>
      <p:ext uri="{BB962C8B-B14F-4D97-AF65-F5344CB8AC3E}">
        <p14:creationId xmlns:p14="http://schemas.microsoft.com/office/powerpoint/2010/main" val="1156320986"/>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Dowolny kształt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Trójkąt prostokątny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Łącznik prosty 14"/>
          <p:cNvCxnSpPr/>
          <p:nvPr/>
        </p:nvCxnSpPr>
        <p:spPr>
          <a:xfrm>
            <a:off x="-12316" y="5787741"/>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609600" y="1481331"/>
            <a:ext cx="109728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BD4F8D29-D263-4BB8-9BA7-988C30B18A7F}" type="datetimeFigureOut">
              <a:rPr lang="pl-PL" smtClean="0"/>
              <a:pPr/>
              <a:t>10.05.2021</a:t>
            </a:fld>
            <a:endParaRPr lang="pl-PL"/>
          </a:p>
        </p:txBody>
      </p:sp>
      <p:sp>
        <p:nvSpPr>
          <p:cNvPr id="22" name="Symbol zastępczy stopki 21"/>
          <p:cNvSpPr>
            <a:spLocks noGrp="1"/>
          </p:cNvSpPr>
          <p:nvPr>
            <p:ph type="ftr" sz="quarter" idx="3"/>
          </p:nvPr>
        </p:nvSpPr>
        <p:spPr>
          <a:xfrm>
            <a:off x="5840098" y="6407947"/>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pl-PL"/>
          </a:p>
        </p:txBody>
      </p:sp>
      <p:sp>
        <p:nvSpPr>
          <p:cNvPr id="18" name="Symbol zastępczy numeru slajdu 17"/>
          <p:cNvSpPr>
            <a:spLocks noGrp="1"/>
          </p:cNvSpPr>
          <p:nvPr>
            <p:ph type="sldNum" sz="quarter" idx="4"/>
          </p:nvPr>
        </p:nvSpPr>
        <p:spPr>
          <a:xfrm>
            <a:off x="11529696" y="6407947"/>
            <a:ext cx="487680" cy="365125"/>
          </a:xfrm>
          <a:prstGeom prst="rect">
            <a:avLst/>
          </a:prstGeom>
        </p:spPr>
        <p:txBody>
          <a:bodyPr vert="horz" anchor="b"/>
          <a:lstStyle>
            <a:lvl1pPr algn="r" eaLnBrk="1" latinLnBrk="0" hangingPunct="1">
              <a:defRPr kumimoji="0" sz="1000" b="0">
                <a:solidFill>
                  <a:schemeClr val="tx1"/>
                </a:solidFill>
              </a:defRPr>
            </a:lvl1pPr>
            <a:extLst/>
          </a:lstStyle>
          <a:p>
            <a:fld id="{85CFB23D-2931-4ED8-A8BC-0407E9B30CCB}" type="slidenum">
              <a:rPr lang="pl-PL" smtClean="0"/>
              <a:pPr/>
              <a:t>‹#›</a:t>
            </a:fld>
            <a:endParaRPr lang="pl-PL"/>
          </a:p>
        </p:txBody>
      </p:sp>
    </p:spTree>
    <p:extLst>
      <p:ext uri="{BB962C8B-B14F-4D97-AF65-F5344CB8AC3E}">
        <p14:creationId xmlns:p14="http://schemas.microsoft.com/office/powerpoint/2010/main" val="19734738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F8D29-D263-4BB8-9BA7-988C30B18A7F}" type="datetimeFigureOut">
              <a:rPr lang="pl-PL" smtClean="0"/>
              <a:pPr/>
              <a:t>10.05.2021</a:t>
            </a:fld>
            <a:endParaRPr lang="pl-P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FB23D-2931-4ED8-A8BC-0407E9B30CCB}" type="slidenum">
              <a:rPr lang="pl-PL" smtClean="0"/>
              <a:pPr/>
              <a:t>‹#›</a:t>
            </a:fld>
            <a:endParaRPr lang="pl-PL"/>
          </a:p>
        </p:txBody>
      </p:sp>
    </p:spTree>
    <p:extLst>
      <p:ext uri="{BB962C8B-B14F-4D97-AF65-F5344CB8AC3E}">
        <p14:creationId xmlns:p14="http://schemas.microsoft.com/office/powerpoint/2010/main" val="3839573748"/>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diagramColors" Target="../diagrams/colors4.xml"/><Relationship Id="rId18" Type="http://schemas.openxmlformats.org/officeDocument/2006/relationships/diagramColors" Target="../diagrams/colors5.xml"/><Relationship Id="rId26" Type="http://schemas.openxmlformats.org/officeDocument/2006/relationships/diagramLayout" Target="../diagrams/layout7.xml"/><Relationship Id="rId3" Type="http://schemas.openxmlformats.org/officeDocument/2006/relationships/image" Target="../media/image16.png"/><Relationship Id="rId21" Type="http://schemas.openxmlformats.org/officeDocument/2006/relationships/diagramLayout" Target="../diagrams/layout6.xml"/><Relationship Id="rId7" Type="http://schemas.openxmlformats.org/officeDocument/2006/relationships/diagramColors" Target="../diagrams/colors3.xml"/><Relationship Id="rId12" Type="http://schemas.openxmlformats.org/officeDocument/2006/relationships/diagramQuickStyle" Target="../diagrams/quickStyle4.xml"/><Relationship Id="rId17" Type="http://schemas.openxmlformats.org/officeDocument/2006/relationships/diagramQuickStyle" Target="../diagrams/quickStyle5.xml"/><Relationship Id="rId25" Type="http://schemas.openxmlformats.org/officeDocument/2006/relationships/diagramData" Target="../diagrams/data7.xml"/><Relationship Id="rId2" Type="http://schemas.openxmlformats.org/officeDocument/2006/relationships/notesSlide" Target="../notesSlides/notesSlide8.xml"/><Relationship Id="rId16" Type="http://schemas.openxmlformats.org/officeDocument/2006/relationships/diagramLayout" Target="../diagrams/layout5.xml"/><Relationship Id="rId20" Type="http://schemas.openxmlformats.org/officeDocument/2006/relationships/diagramData" Target="../diagrams/data6.xml"/><Relationship Id="rId29" Type="http://schemas.microsoft.com/office/2007/relationships/diagramDrawing" Target="../diagrams/drawing7.xml"/><Relationship Id="rId1" Type="http://schemas.openxmlformats.org/officeDocument/2006/relationships/slideLayout" Target="../slideLayouts/slideLayout37.xml"/><Relationship Id="rId6" Type="http://schemas.openxmlformats.org/officeDocument/2006/relationships/diagramQuickStyle" Target="../diagrams/quickStyle3.xml"/><Relationship Id="rId11" Type="http://schemas.openxmlformats.org/officeDocument/2006/relationships/diagramLayout" Target="../diagrams/layout4.xml"/><Relationship Id="rId24" Type="http://schemas.microsoft.com/office/2007/relationships/diagramDrawing" Target="../diagrams/drawing6.xml"/><Relationship Id="rId5" Type="http://schemas.openxmlformats.org/officeDocument/2006/relationships/diagramLayout" Target="../diagrams/layout3.xml"/><Relationship Id="rId15" Type="http://schemas.openxmlformats.org/officeDocument/2006/relationships/diagramData" Target="../diagrams/data5.xml"/><Relationship Id="rId23" Type="http://schemas.openxmlformats.org/officeDocument/2006/relationships/diagramColors" Target="../diagrams/colors6.xml"/><Relationship Id="rId28" Type="http://schemas.openxmlformats.org/officeDocument/2006/relationships/diagramColors" Target="../diagrams/colors7.xml"/><Relationship Id="rId10" Type="http://schemas.openxmlformats.org/officeDocument/2006/relationships/diagramData" Target="../diagrams/data4.xml"/><Relationship Id="rId19" Type="http://schemas.microsoft.com/office/2007/relationships/diagramDrawing" Target="../diagrams/drawing5.xml"/><Relationship Id="rId4" Type="http://schemas.openxmlformats.org/officeDocument/2006/relationships/diagramData" Target="../diagrams/data3.xml"/><Relationship Id="rId9" Type="http://schemas.openxmlformats.org/officeDocument/2006/relationships/image" Target="../media/image15.jpeg"/><Relationship Id="rId14" Type="http://schemas.microsoft.com/office/2007/relationships/diagramDrawing" Target="../diagrams/drawing4.xml"/><Relationship Id="rId22" Type="http://schemas.openxmlformats.org/officeDocument/2006/relationships/diagramQuickStyle" Target="../diagrams/quickStyle6.xml"/><Relationship Id="rId27"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1.pn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Data" Target="../diagrams/data1.xml"/><Relationship Id="rId5" Type="http://schemas.openxmlformats.org/officeDocument/2006/relationships/image" Target="../media/image5.jpeg"/><Relationship Id="rId10" Type="http://schemas.microsoft.com/office/2007/relationships/diagramDrawing" Target="../diagrams/drawing1.xml"/><Relationship Id="rId4" Type="http://schemas.microsoft.com/office/2007/relationships/hdphoto" Target="../media/hdphoto1.wdp"/><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descr="Niebieskie tło z teksturą">
            <a:extLst>
              <a:ext uri="{FF2B5EF4-FFF2-40B4-BE49-F238E27FC236}">
                <a16:creationId xmlns:a16="http://schemas.microsoft.com/office/drawing/2014/main" id="{25480147-2018-5349-966F-8EC79372D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0" y="-99380"/>
            <a:ext cx="12200500" cy="4968538"/>
          </a:xfrm>
          <a:prstGeom prst="rect">
            <a:avLst/>
          </a:prstGeom>
          <a:effectLst>
            <a:outerShdw blurRad="50800" dist="38100" dir="2700000" algn="tl" rotWithShape="0">
              <a:prstClr val="black">
                <a:alpha val="40000"/>
              </a:prstClr>
            </a:outerShdw>
          </a:effectLst>
        </p:spPr>
      </p:pic>
      <p:sp>
        <p:nvSpPr>
          <p:cNvPr id="2" name="Tytuł 1">
            <a:extLst>
              <a:ext uri="{FF2B5EF4-FFF2-40B4-BE49-F238E27FC236}">
                <a16:creationId xmlns:a16="http://schemas.microsoft.com/office/drawing/2014/main" id="{BD5104E9-5738-9F4B-8441-A00DDCB06BBD}"/>
              </a:ext>
            </a:extLst>
          </p:cNvPr>
          <p:cNvSpPr>
            <a:spLocks noGrp="1"/>
          </p:cNvSpPr>
          <p:nvPr>
            <p:ph type="ctrTitle"/>
          </p:nvPr>
        </p:nvSpPr>
        <p:spPr/>
        <p:txBody>
          <a:bodyPr/>
          <a:lstStyle/>
          <a:p>
            <a:endParaRPr lang="pl-PL"/>
          </a:p>
        </p:txBody>
      </p:sp>
      <p:sp>
        <p:nvSpPr>
          <p:cNvPr id="3" name="Podtytuł 2">
            <a:extLst>
              <a:ext uri="{FF2B5EF4-FFF2-40B4-BE49-F238E27FC236}">
                <a16:creationId xmlns:a16="http://schemas.microsoft.com/office/drawing/2014/main" id="{8CC6A5DE-C8B4-5544-B659-2B5C005C315F}"/>
              </a:ext>
            </a:extLst>
          </p:cNvPr>
          <p:cNvSpPr>
            <a:spLocks noGrp="1"/>
          </p:cNvSpPr>
          <p:nvPr>
            <p:ph type="subTitle" idx="1"/>
          </p:nvPr>
        </p:nvSpPr>
        <p:spPr/>
        <p:txBody>
          <a:bodyPr/>
          <a:lstStyle/>
          <a:p>
            <a:endParaRPr lang="pl-PL"/>
          </a:p>
        </p:txBody>
      </p:sp>
      <p:pic>
        <p:nvPicPr>
          <p:cNvPr id="4" name="Obraz 3">
            <a:extLst>
              <a:ext uri="{FF2B5EF4-FFF2-40B4-BE49-F238E27FC236}">
                <a16:creationId xmlns:a16="http://schemas.microsoft.com/office/drawing/2014/main" id="{BD19EAC8-3C56-FD49-AF43-4220E03812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2254" y="5369786"/>
            <a:ext cx="8367490" cy="864000"/>
          </a:xfrm>
          <a:prstGeom prst="rect">
            <a:avLst/>
          </a:prstGeom>
        </p:spPr>
      </p:pic>
      <p:sp>
        <p:nvSpPr>
          <p:cNvPr id="6" name="Tytuł 1">
            <a:extLst>
              <a:ext uri="{FF2B5EF4-FFF2-40B4-BE49-F238E27FC236}">
                <a16:creationId xmlns:a16="http://schemas.microsoft.com/office/drawing/2014/main" id="{F7A81962-16A3-4F4C-9202-B9D00CE22015}"/>
              </a:ext>
            </a:extLst>
          </p:cNvPr>
          <p:cNvSpPr txBox="1">
            <a:spLocks/>
          </p:cNvSpPr>
          <p:nvPr/>
        </p:nvSpPr>
        <p:spPr>
          <a:xfrm>
            <a:off x="596463" y="551962"/>
            <a:ext cx="10999072" cy="4696902"/>
          </a:xfrm>
          <a:prstGeom prst="rect">
            <a:avLst/>
          </a:prstGeom>
          <a:solidFill>
            <a:schemeClr val="bg1"/>
          </a:solidFill>
          <a:effectLst>
            <a:glow rad="63500">
              <a:schemeClr val="accent4">
                <a:satMod val="175000"/>
                <a:alpha val="40000"/>
              </a:schemeClr>
            </a:glow>
            <a:outerShdw blurRad="50800" dist="38100" dir="5400000" algn="t" rotWithShape="0">
              <a:prstClr val="black">
                <a:alpha val="40000"/>
              </a:prstClr>
            </a:outerShdw>
            <a:softEdge rad="12700"/>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3200" b="1" dirty="0">
                <a:solidFill>
                  <a:schemeClr val="bg2">
                    <a:lumMod val="25000"/>
                  </a:schemeClr>
                </a:solidFill>
                <a:cs typeface="Abadi" panose="020F0502020204030204" pitchFamily="34" charset="0"/>
              </a:rPr>
              <a:t>Unieszkodliwianie odpadów zawierających azbest </a:t>
            </a:r>
          </a:p>
          <a:p>
            <a:r>
              <a:rPr lang="pl-PL" sz="3200" b="1" dirty="0">
                <a:solidFill>
                  <a:schemeClr val="bg2">
                    <a:lumMod val="25000"/>
                  </a:schemeClr>
                </a:solidFill>
                <a:cs typeface="Abadi" panose="020F0502020204030204" pitchFamily="34" charset="0"/>
              </a:rPr>
              <a:t>w ramach projektowania finansowego </a:t>
            </a:r>
          </a:p>
          <a:p>
            <a:pPr marL="571500" indent="-571500">
              <a:buFontTx/>
              <a:buChar char="-"/>
            </a:pPr>
            <a:r>
              <a:rPr lang="pl-PL" sz="3200" b="1" dirty="0">
                <a:solidFill>
                  <a:schemeClr val="bg2">
                    <a:lumMod val="25000"/>
                  </a:schemeClr>
                </a:solidFill>
                <a:cs typeface="Abadi" panose="020F0502020204030204" pitchFamily="34" charset="0"/>
              </a:rPr>
              <a:t>Programu Fundusze Europejskie </a:t>
            </a:r>
          </a:p>
          <a:p>
            <a:r>
              <a:rPr lang="pl-PL" sz="3200" b="1" dirty="0">
                <a:solidFill>
                  <a:schemeClr val="bg2">
                    <a:lumMod val="25000"/>
                  </a:schemeClr>
                </a:solidFill>
                <a:cs typeface="Abadi" panose="020F0502020204030204" pitchFamily="34" charset="0"/>
              </a:rPr>
              <a:t>dla Wielkopolski 2021-2027 (FEW 2021</a:t>
            </a:r>
            <a:r>
              <a:rPr lang="pl-PL" sz="3200" b="1" dirty="0" smtClean="0">
                <a:solidFill>
                  <a:schemeClr val="bg2">
                    <a:lumMod val="25000"/>
                  </a:schemeClr>
                </a:solidFill>
                <a:cs typeface="Abadi" panose="020F0502020204030204" pitchFamily="34" charset="0"/>
              </a:rPr>
              <a:t>+)</a:t>
            </a:r>
          </a:p>
          <a:p>
            <a:endParaRPr lang="pl-PL" sz="3200" b="1" dirty="0">
              <a:solidFill>
                <a:schemeClr val="bg2">
                  <a:lumMod val="25000"/>
                </a:schemeClr>
              </a:solidFill>
              <a:cs typeface="Abadi" panose="020F0502020204030204" pitchFamily="34" charset="0"/>
            </a:endParaRPr>
          </a:p>
          <a:p>
            <a:endParaRPr lang="pl-PL" sz="3200" b="1" dirty="0" smtClean="0">
              <a:solidFill>
                <a:schemeClr val="bg2">
                  <a:lumMod val="25000"/>
                </a:schemeClr>
              </a:solidFill>
              <a:cs typeface="Abadi" panose="020F0502020204030204" pitchFamily="34" charset="0"/>
            </a:endParaRPr>
          </a:p>
          <a:p>
            <a:endParaRPr lang="pl-PL" sz="3200" b="1" dirty="0">
              <a:solidFill>
                <a:schemeClr val="bg2">
                  <a:lumMod val="25000"/>
                </a:schemeClr>
              </a:solidFill>
              <a:cs typeface="Abadi" panose="020F0502020204030204" pitchFamily="34" charset="0"/>
            </a:endParaRPr>
          </a:p>
          <a:p>
            <a:r>
              <a:rPr lang="pl-PL" sz="2400" b="1" dirty="0" smtClean="0">
                <a:solidFill>
                  <a:schemeClr val="bg2">
                    <a:lumMod val="25000"/>
                  </a:schemeClr>
                </a:solidFill>
                <a:cs typeface="Abadi" panose="020F0502020204030204" pitchFamily="34" charset="0"/>
              </a:rPr>
              <a:t>Departament Polityki Regionalnej</a:t>
            </a:r>
            <a:endParaRPr lang="pl-PL" sz="2400" b="1" dirty="0">
              <a:solidFill>
                <a:schemeClr val="bg2">
                  <a:lumMod val="25000"/>
                </a:schemeClr>
              </a:solidFill>
              <a:cs typeface="Abadi" panose="020F0502020204030204" pitchFamily="34" charset="0"/>
            </a:endParaRPr>
          </a:p>
        </p:txBody>
      </p:sp>
      <p:cxnSp>
        <p:nvCxnSpPr>
          <p:cNvPr id="7" name="Łącznik prosty 6">
            <a:extLst>
              <a:ext uri="{FF2B5EF4-FFF2-40B4-BE49-F238E27FC236}">
                <a16:creationId xmlns:a16="http://schemas.microsoft.com/office/drawing/2014/main" id="{891D791C-CAF4-0A42-A8D5-898181059D2E}"/>
              </a:ext>
            </a:extLst>
          </p:cNvPr>
          <p:cNvCxnSpPr/>
          <p:nvPr/>
        </p:nvCxnSpPr>
        <p:spPr>
          <a:xfrm>
            <a:off x="596463" y="6354708"/>
            <a:ext cx="10999072" cy="0"/>
          </a:xfrm>
          <a:prstGeom prst="line">
            <a:avLst/>
          </a:prstGeom>
          <a:ln w="7620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161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p:cNvGraphicFramePr/>
          <p:nvPr>
            <p:extLst/>
          </p:nvPr>
        </p:nvGraphicFramePr>
        <p:xfrm>
          <a:off x="431371" y="1412776"/>
          <a:ext cx="11137237" cy="4533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ytuł 1"/>
          <p:cNvSpPr>
            <a:spLocks noGrp="1"/>
          </p:cNvSpPr>
          <p:nvPr>
            <p:ph type="title"/>
          </p:nvPr>
        </p:nvSpPr>
        <p:spPr>
          <a:xfrm>
            <a:off x="54372" y="1028557"/>
            <a:ext cx="12164814" cy="627192"/>
          </a:xfrm>
        </p:spPr>
        <p:txBody>
          <a:bodyPr>
            <a:noAutofit/>
          </a:bodyPr>
          <a:lstStyle/>
          <a:p>
            <a:pPr algn="ctr"/>
            <a:r>
              <a:rPr lang="pl-PL" sz="2000" b="1" dirty="0">
                <a:effectLst>
                  <a:outerShdw blurRad="31750" dist="25400" dir="5400000" algn="tl" rotWithShape="0">
                    <a:srgbClr val="000000">
                      <a:alpha val="25000"/>
                    </a:srgbClr>
                  </a:outerShdw>
                </a:effectLst>
                <a:latin typeface="Arial" pitchFamily="34" charset="0"/>
                <a:ea typeface="+mn-ea"/>
                <a:cs typeface="Arial" pitchFamily="34" charset="0"/>
              </a:rPr>
              <a:t>Harmonogram prac nad </a:t>
            </a:r>
            <a:r>
              <a:rPr lang="pl-PL" sz="2000" b="1" dirty="0">
                <a:effectLst>
                  <a:outerShdw blurRad="31750" dist="25400" dir="5400000" algn="tl" rotWithShape="0">
                    <a:srgbClr val="000000">
                      <a:alpha val="25000"/>
                    </a:srgbClr>
                  </a:outerShdw>
                </a:effectLst>
                <a:latin typeface="Arial" pitchFamily="34" charset="0"/>
                <a:cs typeface="Arial" pitchFamily="34" charset="0"/>
              </a:rPr>
              <a:t>Polityką Spójności na lata 2021-2027 </a:t>
            </a:r>
            <a:endParaRPr lang="pl-PL" sz="2000" b="1" dirty="0">
              <a:effectLst>
                <a:outerShdw blurRad="31750" dist="25400" dir="5400000" algn="tl" rotWithShape="0">
                  <a:srgbClr val="000000">
                    <a:alpha val="25000"/>
                  </a:srgbClr>
                </a:outerShdw>
              </a:effectLst>
              <a:latin typeface="Arial" pitchFamily="34" charset="0"/>
              <a:ea typeface="+mn-ea"/>
              <a:cs typeface="Arial" pitchFamily="34" charset="0"/>
            </a:endParaRPr>
          </a:p>
        </p:txBody>
      </p:sp>
      <p:sp>
        <p:nvSpPr>
          <p:cNvPr id="36" name="pole tekstowe 6"/>
          <p:cNvSpPr txBox="1">
            <a:spLocks noChangeArrowheads="1"/>
          </p:cNvSpPr>
          <p:nvPr/>
        </p:nvSpPr>
        <p:spPr bwMode="auto">
          <a:xfrm>
            <a:off x="725162" y="3473606"/>
            <a:ext cx="575733"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800">
                <a:solidFill>
                  <a:schemeClr val="tx2"/>
                </a:solidFill>
                <a:latin typeface="Lato Medium"/>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altLang="pl-PL" sz="1067" b="1" i="0" u="none" strike="noStrike" kern="1200" cap="none" spc="0" normalizeH="0" baseline="0" noProof="0" dirty="0">
                <a:ln>
                  <a:noFill/>
                </a:ln>
                <a:solidFill>
                  <a:prstClr val="white"/>
                </a:solidFill>
                <a:effectLst/>
                <a:uLnTx/>
                <a:uFillTx/>
                <a:latin typeface="Lato Medium"/>
                <a:ea typeface="Lato Medium"/>
                <a:cs typeface="Lato Medium"/>
              </a:rPr>
              <a:t>I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altLang="pl-PL" sz="1067" b="1" i="0" u="none" strike="noStrike" kern="1200" cap="none" spc="0" normalizeH="0" baseline="0" noProof="0" dirty="0">
                <a:ln>
                  <a:noFill/>
                </a:ln>
                <a:solidFill>
                  <a:prstClr val="white"/>
                </a:solidFill>
                <a:effectLst/>
                <a:uLnTx/>
                <a:uFillTx/>
                <a:latin typeface="Lato Medium"/>
                <a:ea typeface="Lato Medium"/>
                <a:cs typeface="Lato Medium"/>
              </a:rPr>
              <a:t>2021</a:t>
            </a:r>
          </a:p>
        </p:txBody>
      </p:sp>
      <p:sp>
        <p:nvSpPr>
          <p:cNvPr id="37" name="pole tekstowe 7"/>
          <p:cNvSpPr txBox="1">
            <a:spLocks noChangeArrowheads="1"/>
          </p:cNvSpPr>
          <p:nvPr/>
        </p:nvSpPr>
        <p:spPr bwMode="auto">
          <a:xfrm>
            <a:off x="1521027" y="3473606"/>
            <a:ext cx="575733"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800">
                <a:solidFill>
                  <a:schemeClr val="tx2"/>
                </a:solidFill>
                <a:latin typeface="Lato Medium"/>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altLang="pl-PL" sz="1067" b="1" i="0" u="none" strike="noStrike" kern="1200" cap="none" spc="0" normalizeH="0" baseline="0" noProof="0" dirty="0">
                <a:ln>
                  <a:noFill/>
                </a:ln>
                <a:solidFill>
                  <a:prstClr val="white"/>
                </a:solidFill>
                <a:effectLst/>
                <a:uLnTx/>
                <a:uFillTx/>
                <a:latin typeface="Lato Medium"/>
                <a:ea typeface="Lato Medium"/>
                <a:cs typeface="Lato Medium"/>
              </a:rPr>
              <a:t>II 2021</a:t>
            </a:r>
          </a:p>
        </p:txBody>
      </p:sp>
      <p:sp>
        <p:nvSpPr>
          <p:cNvPr id="38" name="pole tekstowe 8"/>
          <p:cNvSpPr txBox="1">
            <a:spLocks noChangeArrowheads="1"/>
          </p:cNvSpPr>
          <p:nvPr/>
        </p:nvSpPr>
        <p:spPr bwMode="auto">
          <a:xfrm>
            <a:off x="2234344" y="3473606"/>
            <a:ext cx="575733"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800">
                <a:solidFill>
                  <a:schemeClr val="tx2"/>
                </a:solidFill>
                <a:latin typeface="Lato Medium"/>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altLang="pl-PL" sz="1067" b="1" i="0" u="none" strike="noStrike" kern="1200" cap="none" spc="0" normalizeH="0" baseline="0" noProof="0" dirty="0">
                <a:ln>
                  <a:noFill/>
                </a:ln>
                <a:solidFill>
                  <a:prstClr val="white"/>
                </a:solidFill>
                <a:effectLst/>
                <a:uLnTx/>
                <a:uFillTx/>
                <a:latin typeface="Lato Medium"/>
                <a:ea typeface="Lato Medium"/>
                <a:cs typeface="Lato Medium"/>
              </a:rPr>
              <a:t>III</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altLang="pl-PL" sz="1067" b="1" i="0" u="none" strike="noStrike" kern="1200" cap="none" spc="0" normalizeH="0" baseline="0" noProof="0" dirty="0">
                <a:ln>
                  <a:noFill/>
                </a:ln>
                <a:solidFill>
                  <a:prstClr val="white"/>
                </a:solidFill>
                <a:effectLst/>
                <a:uLnTx/>
                <a:uFillTx/>
                <a:latin typeface="Lato Medium"/>
                <a:ea typeface="Lato Medium"/>
                <a:cs typeface="Lato Medium"/>
              </a:rPr>
              <a:t>2021</a:t>
            </a:r>
          </a:p>
        </p:txBody>
      </p:sp>
      <p:sp>
        <p:nvSpPr>
          <p:cNvPr id="39" name="pole tekstowe 9"/>
          <p:cNvSpPr txBox="1">
            <a:spLocks noChangeArrowheads="1"/>
          </p:cNvSpPr>
          <p:nvPr/>
        </p:nvSpPr>
        <p:spPr bwMode="auto">
          <a:xfrm>
            <a:off x="2955071" y="3473606"/>
            <a:ext cx="575733"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800">
                <a:solidFill>
                  <a:schemeClr val="tx2"/>
                </a:solidFill>
                <a:latin typeface="Lato Medium"/>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altLang="pl-PL" sz="1067" b="1" i="0" u="none" strike="noStrike" kern="1200" cap="none" spc="0" normalizeH="0" baseline="0" noProof="0" dirty="0">
                <a:ln>
                  <a:noFill/>
                </a:ln>
                <a:solidFill>
                  <a:prstClr val="white"/>
                </a:solidFill>
                <a:effectLst/>
                <a:uLnTx/>
                <a:uFillTx/>
                <a:latin typeface="Lato Medium"/>
                <a:ea typeface="Lato Medium"/>
                <a:cs typeface="Lato Medium"/>
              </a:rPr>
              <a:t>IV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altLang="pl-PL" sz="1067" b="1" i="0" u="none" strike="noStrike" kern="1200" cap="none" spc="0" normalizeH="0" baseline="0" noProof="0" dirty="0" smtClean="0">
                <a:ln>
                  <a:noFill/>
                </a:ln>
                <a:solidFill>
                  <a:prstClr val="white"/>
                </a:solidFill>
                <a:effectLst/>
                <a:uLnTx/>
                <a:uFillTx/>
                <a:latin typeface="Lato Medium"/>
                <a:ea typeface="Lato Medium"/>
                <a:cs typeface="Lato Medium"/>
              </a:rPr>
              <a:t>2021</a:t>
            </a:r>
            <a:endParaRPr kumimoji="0" lang="pl-PL" altLang="pl-PL" sz="1067" b="1" i="0" u="none" strike="noStrike" kern="1200" cap="none" spc="0" normalizeH="0" baseline="0" noProof="0" dirty="0">
              <a:ln>
                <a:noFill/>
              </a:ln>
              <a:solidFill>
                <a:prstClr val="white"/>
              </a:solidFill>
              <a:effectLst/>
              <a:uLnTx/>
              <a:uFillTx/>
              <a:latin typeface="Lato Medium"/>
              <a:ea typeface="Lato Medium"/>
              <a:cs typeface="Lato Medium"/>
            </a:endParaRPr>
          </a:p>
        </p:txBody>
      </p:sp>
      <p:sp>
        <p:nvSpPr>
          <p:cNvPr id="40" name="pole tekstowe 10"/>
          <p:cNvSpPr txBox="1">
            <a:spLocks noChangeArrowheads="1"/>
          </p:cNvSpPr>
          <p:nvPr/>
        </p:nvSpPr>
        <p:spPr bwMode="auto">
          <a:xfrm>
            <a:off x="3716010" y="3473606"/>
            <a:ext cx="575733"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800">
                <a:solidFill>
                  <a:schemeClr val="tx2"/>
                </a:solidFill>
                <a:latin typeface="Lato Medium"/>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altLang="pl-PL" sz="1067" b="1" i="0" u="none" strike="noStrike" kern="1200" cap="none" spc="0" normalizeH="0" baseline="0" noProof="0" dirty="0">
                <a:ln>
                  <a:noFill/>
                </a:ln>
                <a:solidFill>
                  <a:prstClr val="white"/>
                </a:solidFill>
                <a:effectLst/>
                <a:uLnTx/>
                <a:uFillTx/>
                <a:latin typeface="Lato Medium"/>
                <a:ea typeface="Lato Medium"/>
                <a:cs typeface="Lato Medium"/>
              </a:rPr>
              <a:t>V 2021</a:t>
            </a:r>
          </a:p>
        </p:txBody>
      </p:sp>
      <p:sp>
        <p:nvSpPr>
          <p:cNvPr id="41" name="pole tekstowe 11"/>
          <p:cNvSpPr txBox="1">
            <a:spLocks noChangeArrowheads="1"/>
          </p:cNvSpPr>
          <p:nvPr/>
        </p:nvSpPr>
        <p:spPr bwMode="auto">
          <a:xfrm>
            <a:off x="2207830" y="2880456"/>
            <a:ext cx="575733"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800">
                <a:solidFill>
                  <a:schemeClr val="tx2"/>
                </a:solidFill>
                <a:latin typeface="Lato Medium"/>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altLang="pl-PL" sz="1067" b="1" i="0" u="none" strike="noStrike" kern="1200" cap="none" spc="0" normalizeH="0" baseline="0" noProof="0" dirty="0">
                <a:ln>
                  <a:noFill/>
                </a:ln>
                <a:solidFill>
                  <a:prstClr val="white"/>
                </a:solidFill>
                <a:effectLst/>
                <a:uLnTx/>
                <a:uFillTx/>
                <a:latin typeface="Lato Medium"/>
                <a:ea typeface="Lato Medium"/>
                <a:cs typeface="Lato Medium"/>
              </a:rPr>
              <a:t>XII 2020</a:t>
            </a:r>
          </a:p>
        </p:txBody>
      </p:sp>
      <p:sp>
        <p:nvSpPr>
          <p:cNvPr id="42" name="pole tekstowe 12"/>
          <p:cNvSpPr txBox="1">
            <a:spLocks noChangeArrowheads="1"/>
          </p:cNvSpPr>
          <p:nvPr/>
        </p:nvSpPr>
        <p:spPr bwMode="auto">
          <a:xfrm>
            <a:off x="5296101" y="3473606"/>
            <a:ext cx="577849"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800">
                <a:solidFill>
                  <a:schemeClr val="tx2"/>
                </a:solidFill>
                <a:latin typeface="Lato Medium"/>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altLang="pl-PL" sz="1067" b="1" i="0" u="none" strike="noStrike" kern="1200" cap="none" spc="0" normalizeH="0" baseline="0" noProof="0" dirty="0">
                <a:ln>
                  <a:noFill/>
                </a:ln>
                <a:solidFill>
                  <a:prstClr val="white"/>
                </a:solidFill>
                <a:effectLst/>
                <a:uLnTx/>
                <a:uFillTx/>
                <a:latin typeface="Lato Medium"/>
                <a:ea typeface="Lato Medium"/>
                <a:cs typeface="Lato Medium"/>
              </a:rPr>
              <a:t>VII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altLang="pl-PL" sz="1067" b="1" i="0" u="none" strike="noStrike" kern="1200" cap="none" spc="0" normalizeH="0" baseline="0" noProof="0" dirty="0">
                <a:ln>
                  <a:noFill/>
                </a:ln>
                <a:solidFill>
                  <a:prstClr val="white"/>
                </a:solidFill>
                <a:effectLst/>
                <a:uLnTx/>
                <a:uFillTx/>
                <a:latin typeface="Lato Medium"/>
                <a:ea typeface="Lato Medium"/>
                <a:cs typeface="Lato Medium"/>
              </a:rPr>
              <a:t>2021</a:t>
            </a:r>
          </a:p>
        </p:txBody>
      </p:sp>
      <p:sp>
        <p:nvSpPr>
          <p:cNvPr id="43" name="pole tekstowe 13"/>
          <p:cNvSpPr txBox="1">
            <a:spLocks noChangeArrowheads="1"/>
          </p:cNvSpPr>
          <p:nvPr/>
        </p:nvSpPr>
        <p:spPr bwMode="auto">
          <a:xfrm>
            <a:off x="6092496" y="3473606"/>
            <a:ext cx="575733"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800">
                <a:solidFill>
                  <a:schemeClr val="tx2"/>
                </a:solidFill>
                <a:latin typeface="Lato Medium"/>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altLang="pl-PL" sz="1067" b="1" i="0" u="none" strike="noStrike" kern="1200" cap="none" spc="0" normalizeH="0" baseline="0" noProof="0" dirty="0">
                <a:ln>
                  <a:noFill/>
                </a:ln>
                <a:solidFill>
                  <a:prstClr val="white"/>
                </a:solidFill>
                <a:effectLst/>
                <a:uLnTx/>
                <a:uFillTx/>
                <a:latin typeface="Lato Medium"/>
                <a:ea typeface="Lato Medium"/>
                <a:cs typeface="Lato Medium"/>
              </a:rPr>
              <a:t>VIII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altLang="pl-PL" sz="1067" b="1" i="0" u="none" strike="noStrike" kern="1200" cap="none" spc="0" normalizeH="0" baseline="0" noProof="0" dirty="0">
                <a:ln>
                  <a:noFill/>
                </a:ln>
                <a:solidFill>
                  <a:prstClr val="white"/>
                </a:solidFill>
                <a:effectLst/>
                <a:uLnTx/>
                <a:uFillTx/>
                <a:latin typeface="Lato Medium"/>
                <a:ea typeface="Lato Medium"/>
                <a:cs typeface="Lato Medium"/>
              </a:rPr>
              <a:t>2021</a:t>
            </a:r>
          </a:p>
        </p:txBody>
      </p:sp>
      <p:sp>
        <p:nvSpPr>
          <p:cNvPr id="44" name="pole tekstowe 14"/>
          <p:cNvSpPr txBox="1">
            <a:spLocks noChangeArrowheads="1"/>
          </p:cNvSpPr>
          <p:nvPr/>
        </p:nvSpPr>
        <p:spPr bwMode="auto">
          <a:xfrm>
            <a:off x="6943643" y="3473606"/>
            <a:ext cx="575733"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800">
                <a:solidFill>
                  <a:schemeClr val="tx2"/>
                </a:solidFill>
                <a:latin typeface="Lato Medium"/>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altLang="pl-PL" sz="1067" b="1" i="0" u="none" strike="noStrike" kern="1200" cap="none" spc="0" normalizeH="0" baseline="0" noProof="0" dirty="0">
                <a:ln>
                  <a:noFill/>
                </a:ln>
                <a:solidFill>
                  <a:prstClr val="white"/>
                </a:solidFill>
                <a:effectLst/>
                <a:uLnTx/>
                <a:uFillTx/>
                <a:latin typeface="Lato Medium"/>
                <a:ea typeface="Lato Medium"/>
                <a:cs typeface="Lato Medium"/>
              </a:rPr>
              <a:t>IX 2021</a:t>
            </a:r>
          </a:p>
        </p:txBody>
      </p:sp>
      <p:sp>
        <p:nvSpPr>
          <p:cNvPr id="45" name="pole tekstowe 44"/>
          <p:cNvSpPr txBox="1"/>
          <p:nvPr/>
        </p:nvSpPr>
        <p:spPr bwMode="auto">
          <a:xfrm>
            <a:off x="5247620" y="2508822"/>
            <a:ext cx="2238745" cy="646331"/>
          </a:xfrm>
          <a:prstGeom prst="rect">
            <a:avLst/>
          </a:prstGeom>
          <a:solidFill>
            <a:schemeClr val="accent1">
              <a:lumMod val="75000"/>
            </a:schemeClr>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white"/>
                </a:solidFill>
                <a:effectLst/>
                <a:uLnTx/>
                <a:uFillTx/>
                <a:latin typeface="Calibri" panose="020F0502020204030204"/>
                <a:ea typeface="Lato Medium" panose="020F0502020204030203" pitchFamily="34" charset="0"/>
                <a:cs typeface="Lato Medium" panose="020F0502020204030203" pitchFamily="34" charset="0"/>
              </a:rPr>
              <a:t>Przedłożenie Umowy Partnerstwa do akceptacji Komisji Europejskiej</a:t>
            </a:r>
          </a:p>
        </p:txBody>
      </p:sp>
      <p:sp>
        <p:nvSpPr>
          <p:cNvPr id="46" name="pole tekstowe 45"/>
          <p:cNvSpPr txBox="1"/>
          <p:nvPr/>
        </p:nvSpPr>
        <p:spPr bwMode="auto">
          <a:xfrm>
            <a:off x="633319" y="4227750"/>
            <a:ext cx="6853046" cy="461665"/>
          </a:xfrm>
          <a:prstGeom prst="rect">
            <a:avLst/>
          </a:prstGeom>
          <a:solidFill>
            <a:srgbClr val="C00000"/>
          </a:soli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altLang="pl-PL" sz="1200" b="0" i="0" u="none" strike="noStrike" kern="1200" cap="none" spc="0" normalizeH="0" baseline="0" noProof="0" dirty="0">
                <a:ln>
                  <a:noFill/>
                </a:ln>
                <a:solidFill>
                  <a:prstClr val="white"/>
                </a:solidFill>
                <a:effectLst/>
                <a:uLnTx/>
                <a:uFillTx/>
                <a:latin typeface="Calibri" panose="020F0502020204030204"/>
                <a:ea typeface="Lato Medium"/>
                <a:cs typeface="Lato Medium"/>
              </a:rPr>
              <a:t>Spotkania Grupy Konsultacyjnej ds. wsparcia prac programowych nad regionalnym programem oraz Grup roboczych</a:t>
            </a:r>
          </a:p>
        </p:txBody>
      </p:sp>
      <p:sp>
        <p:nvSpPr>
          <p:cNvPr id="65" name="Prostokąt 64"/>
          <p:cNvSpPr/>
          <p:nvPr/>
        </p:nvSpPr>
        <p:spPr>
          <a:xfrm>
            <a:off x="7708043" y="3333257"/>
            <a:ext cx="621098" cy="69310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6" name="Prostokąt 65"/>
          <p:cNvSpPr/>
          <p:nvPr/>
        </p:nvSpPr>
        <p:spPr>
          <a:xfrm>
            <a:off x="8523527" y="3326906"/>
            <a:ext cx="621098" cy="69310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 name="Prostokąt 66"/>
          <p:cNvSpPr/>
          <p:nvPr/>
        </p:nvSpPr>
        <p:spPr>
          <a:xfrm>
            <a:off x="9332721" y="3333257"/>
            <a:ext cx="621098" cy="69310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Prostokąt 67"/>
          <p:cNvSpPr/>
          <p:nvPr/>
        </p:nvSpPr>
        <p:spPr>
          <a:xfrm>
            <a:off x="10224370" y="3326905"/>
            <a:ext cx="621098" cy="69310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9" name="pole tekstowe 14"/>
          <p:cNvSpPr txBox="1">
            <a:spLocks noChangeArrowheads="1"/>
          </p:cNvSpPr>
          <p:nvPr/>
        </p:nvSpPr>
        <p:spPr bwMode="auto">
          <a:xfrm>
            <a:off x="7741054" y="3473606"/>
            <a:ext cx="575733"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800">
                <a:solidFill>
                  <a:schemeClr val="tx2"/>
                </a:solidFill>
                <a:latin typeface="Lato Medium"/>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altLang="pl-PL" sz="1067" b="1" i="0" u="none" strike="noStrike" kern="1200" cap="none" spc="0" normalizeH="0" baseline="0" noProof="0" dirty="0">
                <a:ln>
                  <a:noFill/>
                </a:ln>
                <a:solidFill>
                  <a:prstClr val="white"/>
                </a:solidFill>
                <a:effectLst/>
                <a:uLnTx/>
                <a:uFillTx/>
                <a:latin typeface="Lato Medium"/>
                <a:ea typeface="Lato Medium"/>
                <a:cs typeface="Lato Medium"/>
              </a:rPr>
              <a:t>X 2021</a:t>
            </a:r>
          </a:p>
        </p:txBody>
      </p:sp>
      <p:sp>
        <p:nvSpPr>
          <p:cNvPr id="70" name="pole tekstowe 14"/>
          <p:cNvSpPr txBox="1">
            <a:spLocks noChangeArrowheads="1"/>
          </p:cNvSpPr>
          <p:nvPr/>
        </p:nvSpPr>
        <p:spPr bwMode="auto">
          <a:xfrm>
            <a:off x="8543064" y="3473606"/>
            <a:ext cx="575733"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800">
                <a:solidFill>
                  <a:schemeClr val="tx2"/>
                </a:solidFill>
                <a:latin typeface="Lato Medium"/>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altLang="pl-PL" sz="1067" b="1" i="0" u="none" strike="noStrike" kern="1200" cap="none" spc="0" normalizeH="0" baseline="0" noProof="0" dirty="0">
                <a:ln>
                  <a:noFill/>
                </a:ln>
                <a:solidFill>
                  <a:prstClr val="white"/>
                </a:solidFill>
                <a:effectLst/>
                <a:uLnTx/>
                <a:uFillTx/>
                <a:latin typeface="Lato Medium"/>
                <a:ea typeface="Lato Medium"/>
                <a:cs typeface="Lato Medium"/>
              </a:rPr>
              <a:t>XI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altLang="pl-PL" sz="1067" b="1" i="0" u="none" strike="noStrike" kern="1200" cap="none" spc="0" normalizeH="0" baseline="0" noProof="0" dirty="0">
                <a:ln>
                  <a:noFill/>
                </a:ln>
                <a:solidFill>
                  <a:prstClr val="white"/>
                </a:solidFill>
                <a:effectLst/>
                <a:uLnTx/>
                <a:uFillTx/>
                <a:latin typeface="Lato Medium"/>
                <a:ea typeface="Lato Medium"/>
                <a:cs typeface="Lato Medium"/>
              </a:rPr>
              <a:t>2021</a:t>
            </a:r>
          </a:p>
        </p:txBody>
      </p:sp>
      <p:sp>
        <p:nvSpPr>
          <p:cNvPr id="71" name="pole tekstowe 14"/>
          <p:cNvSpPr txBox="1">
            <a:spLocks noChangeArrowheads="1"/>
          </p:cNvSpPr>
          <p:nvPr/>
        </p:nvSpPr>
        <p:spPr bwMode="auto">
          <a:xfrm>
            <a:off x="9356601" y="3473606"/>
            <a:ext cx="575733"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800">
                <a:solidFill>
                  <a:schemeClr val="tx2"/>
                </a:solidFill>
                <a:latin typeface="Lato Medium"/>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altLang="pl-PL" sz="1067" b="1" i="0" u="none" strike="noStrike" kern="1200" cap="none" spc="0" normalizeH="0" baseline="0" noProof="0" dirty="0">
                <a:ln>
                  <a:noFill/>
                </a:ln>
                <a:solidFill>
                  <a:prstClr val="white"/>
                </a:solidFill>
                <a:effectLst/>
                <a:uLnTx/>
                <a:uFillTx/>
                <a:latin typeface="Lato Medium"/>
                <a:ea typeface="Lato Medium"/>
                <a:cs typeface="Lato Medium"/>
              </a:rPr>
              <a:t>XII 2021</a:t>
            </a:r>
          </a:p>
        </p:txBody>
      </p:sp>
      <p:sp>
        <p:nvSpPr>
          <p:cNvPr id="72" name="pole tekstowe 14"/>
          <p:cNvSpPr txBox="1">
            <a:spLocks noChangeArrowheads="1"/>
          </p:cNvSpPr>
          <p:nvPr/>
        </p:nvSpPr>
        <p:spPr bwMode="auto">
          <a:xfrm>
            <a:off x="10247052" y="3555711"/>
            <a:ext cx="575733"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800">
                <a:solidFill>
                  <a:schemeClr val="tx2"/>
                </a:solidFill>
                <a:latin typeface="Lato Medium"/>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altLang="pl-PL" sz="1067" b="1" i="0" u="none" strike="noStrike" kern="1200" cap="none" spc="0" normalizeH="0" baseline="0" noProof="0" dirty="0">
                <a:ln>
                  <a:noFill/>
                </a:ln>
                <a:solidFill>
                  <a:prstClr val="white"/>
                </a:solidFill>
                <a:effectLst/>
                <a:uLnTx/>
                <a:uFillTx/>
                <a:latin typeface="Lato Medium"/>
                <a:ea typeface="Lato Medium"/>
                <a:cs typeface="Lato Medium"/>
              </a:rPr>
              <a:t>2022</a:t>
            </a:r>
          </a:p>
        </p:txBody>
      </p:sp>
      <p:sp>
        <p:nvSpPr>
          <p:cNvPr id="80" name="pole tekstowe 79"/>
          <p:cNvSpPr txBox="1"/>
          <p:nvPr/>
        </p:nvSpPr>
        <p:spPr bwMode="auto">
          <a:xfrm>
            <a:off x="2856490" y="2315295"/>
            <a:ext cx="2181689" cy="830997"/>
          </a:xfrm>
          <a:prstGeom prst="rect">
            <a:avLst/>
          </a:prstGeom>
          <a:solidFill>
            <a:schemeClr val="accent1">
              <a:lumMod val="75000"/>
            </a:schemeClr>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rPr>
              <a:t>Przekazanie przez Komisję Europejską ostatecznych wersji rozporządzeń dotyczących perspektywy 2021-2027</a:t>
            </a:r>
          </a:p>
        </p:txBody>
      </p:sp>
      <p:sp>
        <p:nvSpPr>
          <p:cNvPr id="81" name="pole tekstowe 80"/>
          <p:cNvSpPr txBox="1"/>
          <p:nvPr/>
        </p:nvSpPr>
        <p:spPr bwMode="auto">
          <a:xfrm>
            <a:off x="614474" y="1933525"/>
            <a:ext cx="1449275" cy="1200329"/>
          </a:xfrm>
          <a:prstGeom prst="rect">
            <a:avLst/>
          </a:prstGeom>
          <a:solidFill>
            <a:schemeClr val="accent1">
              <a:lumMod val="75000"/>
            </a:schemeClr>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1200" b="0" i="0" u="none" strike="noStrike" kern="1200" cap="none" spc="0" normalizeH="0" baseline="0" noProof="0" dirty="0">
                <a:ln>
                  <a:noFill/>
                </a:ln>
                <a:solidFill>
                  <a:prstClr val="white"/>
                </a:solidFill>
                <a:effectLst/>
                <a:uLnTx/>
                <a:uFillTx/>
                <a:latin typeface="Calibri" panose="020F0502020204030204"/>
                <a:ea typeface="+mn-ea"/>
                <a:cs typeface="+mn-cs"/>
              </a:rPr>
              <a:t>19.01-22.02 2021 konsultacje ogólnopolskie projektu Umowy Partnerstwa na lata 2021-2027</a:t>
            </a:r>
          </a:p>
        </p:txBody>
      </p:sp>
      <p:sp>
        <p:nvSpPr>
          <p:cNvPr id="82" name="pole tekstowe 81"/>
          <p:cNvSpPr txBox="1"/>
          <p:nvPr/>
        </p:nvSpPr>
        <p:spPr bwMode="auto">
          <a:xfrm>
            <a:off x="7708043" y="4208545"/>
            <a:ext cx="2212765" cy="646331"/>
          </a:xfrm>
          <a:prstGeom prst="rect">
            <a:avLst/>
          </a:prstGeom>
          <a:solidFill>
            <a:srgbClr val="C00000"/>
          </a:soli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1200" b="1" i="0" u="none" strike="noStrike" kern="1200" cap="none" spc="0" normalizeH="0" baseline="0" noProof="0" dirty="0">
                <a:ln>
                  <a:noFill/>
                </a:ln>
                <a:solidFill>
                  <a:prstClr val="white"/>
                </a:solidFill>
                <a:effectLst/>
                <a:uLnTx/>
                <a:uFillTx/>
                <a:latin typeface="Calibri" panose="020F0502020204030204"/>
                <a:ea typeface="+mn-ea"/>
                <a:cs typeface="+mn-cs"/>
              </a:rPr>
              <a:t>Przekazanie programu regionalnego do akceptacji Komisji Europejskiej</a:t>
            </a:r>
          </a:p>
        </p:txBody>
      </p:sp>
      <p:sp>
        <p:nvSpPr>
          <p:cNvPr id="4" name="Prostokąt 3"/>
          <p:cNvSpPr/>
          <p:nvPr/>
        </p:nvSpPr>
        <p:spPr>
          <a:xfrm>
            <a:off x="32937" y="1557312"/>
            <a:ext cx="11370289" cy="400110"/>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Poziom Krajowy i Europejski</a:t>
            </a:r>
          </a:p>
        </p:txBody>
      </p:sp>
      <p:sp>
        <p:nvSpPr>
          <p:cNvPr id="47" name="Prostokąt 46"/>
          <p:cNvSpPr/>
          <p:nvPr/>
        </p:nvSpPr>
        <p:spPr>
          <a:xfrm>
            <a:off x="27186" y="6129663"/>
            <a:ext cx="12192000" cy="707886"/>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Program Regionalny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Fundusze Europejskie dla Województwa Wielkopolskiego na lata 2021-2027</a:t>
            </a:r>
          </a:p>
        </p:txBody>
      </p:sp>
      <p:sp>
        <p:nvSpPr>
          <p:cNvPr id="48" name="pole tekstowe 10"/>
          <p:cNvSpPr txBox="1">
            <a:spLocks noChangeArrowheads="1"/>
          </p:cNvSpPr>
          <p:nvPr/>
        </p:nvSpPr>
        <p:spPr bwMode="auto">
          <a:xfrm>
            <a:off x="4452806" y="3469431"/>
            <a:ext cx="575733"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defRPr sz="2800">
                <a:solidFill>
                  <a:schemeClr val="tx2"/>
                </a:solidFill>
                <a:latin typeface="Lato Medium"/>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altLang="pl-PL" sz="1067" b="1" i="0" u="none" strike="noStrike" kern="1200" cap="none" spc="0" normalizeH="0" baseline="0" noProof="0" dirty="0">
                <a:ln>
                  <a:noFill/>
                </a:ln>
                <a:solidFill>
                  <a:prstClr val="white"/>
                </a:solidFill>
                <a:effectLst/>
                <a:uLnTx/>
                <a:uFillTx/>
                <a:latin typeface="Lato Medium"/>
                <a:ea typeface="Lato Medium"/>
                <a:cs typeface="Lato Medium"/>
              </a:rPr>
              <a:t>VI 2021</a:t>
            </a:r>
          </a:p>
        </p:txBody>
      </p:sp>
      <p:pic>
        <p:nvPicPr>
          <p:cNvPr id="49" name="Obraz 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4000" y="-27384"/>
            <a:ext cx="9144000" cy="944180"/>
          </a:xfrm>
          <a:prstGeom prst="rect">
            <a:avLst/>
          </a:prstGeom>
        </p:spPr>
      </p:pic>
      <p:cxnSp>
        <p:nvCxnSpPr>
          <p:cNvPr id="50" name="Łącznik prosty 49"/>
          <p:cNvCxnSpPr/>
          <p:nvPr/>
        </p:nvCxnSpPr>
        <p:spPr>
          <a:xfrm>
            <a:off x="27186" y="1004624"/>
            <a:ext cx="12164814" cy="0"/>
          </a:xfrm>
          <a:prstGeom prst="line">
            <a:avLst/>
          </a:prstGeom>
          <a:noFill/>
          <a:ln w="9525" cap="flat" cmpd="sng" algn="ctr">
            <a:solidFill>
              <a:srgbClr val="2DA2BF"/>
            </a:solidFill>
            <a:prstDash val="solid"/>
          </a:ln>
          <a:effectLst/>
        </p:spPr>
      </p:cxnSp>
      <p:sp>
        <p:nvSpPr>
          <p:cNvPr id="7" name="Prostokąt 6"/>
          <p:cNvSpPr/>
          <p:nvPr/>
        </p:nvSpPr>
        <p:spPr>
          <a:xfrm>
            <a:off x="4058167" y="5481968"/>
            <a:ext cx="5141471"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white"/>
                </a:solidFill>
                <a:effectLst/>
                <a:uLnTx/>
                <a:uFillTx/>
                <a:latin typeface="Calibri" panose="020F0502020204030204"/>
                <a:ea typeface="Lato Medium" panose="020F0502020204030203" pitchFamily="34" charset="0"/>
                <a:cs typeface="Lato Medium" panose="020F0502020204030203" pitchFamily="34" charset="0"/>
              </a:rPr>
              <a:t>prace nad ostatecznym kształtem programu regionalnego oraz negocjacje z KE</a:t>
            </a:r>
          </a:p>
        </p:txBody>
      </p:sp>
      <p:sp>
        <p:nvSpPr>
          <p:cNvPr id="51" name="pole tekstowe 50"/>
          <p:cNvSpPr txBox="1"/>
          <p:nvPr/>
        </p:nvSpPr>
        <p:spPr bwMode="auto">
          <a:xfrm>
            <a:off x="5286904" y="4786684"/>
            <a:ext cx="2199461" cy="830997"/>
          </a:xfrm>
          <a:prstGeom prst="rect">
            <a:avLst/>
          </a:prstGeom>
          <a:solidFill>
            <a:srgbClr val="C00000"/>
          </a:soli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prstClr val="white"/>
                </a:solidFill>
                <a:effectLst/>
                <a:uLnTx/>
                <a:uFillTx/>
                <a:latin typeface="Calibri" panose="020F0502020204030204"/>
                <a:ea typeface="Lato Medium" panose="020F0502020204030203" pitchFamily="34" charset="0"/>
                <a:cs typeface="Lato Medium" panose="020F0502020204030203" pitchFamily="34" charset="0"/>
              </a:rPr>
              <a:t>Prace nad ostatecznym kształtem programu regionalnego oraz negocjacje z Komisją Europejską</a:t>
            </a:r>
          </a:p>
        </p:txBody>
      </p:sp>
      <p:sp>
        <p:nvSpPr>
          <p:cNvPr id="52" name="pole tekstowe 51"/>
          <p:cNvSpPr txBox="1"/>
          <p:nvPr/>
        </p:nvSpPr>
        <p:spPr bwMode="auto">
          <a:xfrm>
            <a:off x="642509" y="4798762"/>
            <a:ext cx="4395670" cy="276999"/>
          </a:xfrm>
          <a:prstGeom prst="rect">
            <a:avLst/>
          </a:prstGeom>
          <a:solidFill>
            <a:srgbClr val="C00000"/>
          </a:soli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white"/>
                </a:solidFill>
                <a:effectLst/>
                <a:uLnTx/>
                <a:uFillTx/>
                <a:latin typeface="Calibri" panose="020F0502020204030204"/>
                <a:ea typeface="Lato Medium" panose="020F0502020204030203" pitchFamily="34" charset="0"/>
                <a:cs typeface="Lato Medium" panose="020F0502020204030203" pitchFamily="34" charset="0"/>
              </a:rPr>
              <a:t>Opracowanie projektu programu operacyjnego</a:t>
            </a:r>
          </a:p>
        </p:txBody>
      </p:sp>
      <p:sp>
        <p:nvSpPr>
          <p:cNvPr id="53" name="pole tekstowe 52"/>
          <p:cNvSpPr txBox="1"/>
          <p:nvPr/>
        </p:nvSpPr>
        <p:spPr bwMode="auto">
          <a:xfrm>
            <a:off x="2922060" y="5110527"/>
            <a:ext cx="2119230" cy="461665"/>
          </a:xfrm>
          <a:prstGeom prst="rect">
            <a:avLst/>
          </a:prstGeom>
          <a:solidFill>
            <a:srgbClr val="C00000"/>
          </a:soli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white"/>
                </a:solidFill>
                <a:effectLst/>
                <a:uLnTx/>
                <a:uFillTx/>
                <a:latin typeface="Calibri" panose="020F0502020204030204"/>
                <a:ea typeface="Lato Medium" panose="020F0502020204030203" pitchFamily="34" charset="0"/>
                <a:cs typeface="Lato Medium" panose="020F0502020204030203" pitchFamily="34" charset="0"/>
              </a:rPr>
              <a:t>Strategiczna ocena oddziaływania na środowisko</a:t>
            </a:r>
          </a:p>
        </p:txBody>
      </p:sp>
      <p:sp>
        <p:nvSpPr>
          <p:cNvPr id="54" name="pole tekstowe 53"/>
          <p:cNvSpPr txBox="1"/>
          <p:nvPr/>
        </p:nvSpPr>
        <p:spPr bwMode="auto">
          <a:xfrm>
            <a:off x="2922060" y="5627198"/>
            <a:ext cx="2116119" cy="646331"/>
          </a:xfrm>
          <a:prstGeom prst="rect">
            <a:avLst/>
          </a:prstGeom>
          <a:solidFill>
            <a:srgbClr val="C00000"/>
          </a:soli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white"/>
                </a:solidFill>
                <a:effectLst/>
                <a:uLnTx/>
                <a:uFillTx/>
                <a:latin typeface="Calibri" panose="020F0502020204030204"/>
                <a:ea typeface="Lato Medium" panose="020F0502020204030203" pitchFamily="34" charset="0"/>
                <a:cs typeface="Lato Medium" panose="020F0502020204030203" pitchFamily="34" charset="0"/>
              </a:rPr>
              <a:t>Konsultacje społeczne Programu Regionalnego na lata 2021-2027</a:t>
            </a:r>
          </a:p>
        </p:txBody>
      </p:sp>
    </p:spTree>
    <p:extLst>
      <p:ext uri="{BB962C8B-B14F-4D97-AF65-F5344CB8AC3E}">
        <p14:creationId xmlns:p14="http://schemas.microsoft.com/office/powerpoint/2010/main" val="2090875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trzałka w dół 27"/>
          <p:cNvSpPr/>
          <p:nvPr/>
        </p:nvSpPr>
        <p:spPr>
          <a:xfrm>
            <a:off x="8893000" y="4624032"/>
            <a:ext cx="711754" cy="521308"/>
          </a:xfrm>
          <a:prstGeom prst="downArrow">
            <a:avLst/>
          </a:prstGeom>
          <a:solidFill>
            <a:srgbClr val="C0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Lucida Sans Unicode"/>
              <a:ea typeface="+mn-ea"/>
              <a:cs typeface="+mn-cs"/>
            </a:endParaRPr>
          </a:p>
        </p:txBody>
      </p:sp>
      <p:pic>
        <p:nvPicPr>
          <p:cNvPr id="22" name="Picture 3"/>
          <p:cNvPicPr>
            <a:picLocks noChangeAspect="1" noChangeArrowheads="1"/>
          </p:cNvPicPr>
          <p:nvPr/>
        </p:nvPicPr>
        <p:blipFill rotWithShape="1">
          <a:blip r:embed="rId3" cstate="print"/>
          <a:srcRect t="7943" b="21469"/>
          <a:stretch/>
        </p:blipFill>
        <p:spPr bwMode="auto">
          <a:xfrm>
            <a:off x="1548884" y="4682136"/>
            <a:ext cx="3923928" cy="1728192"/>
          </a:xfrm>
          <a:prstGeom prst="rect">
            <a:avLst/>
          </a:prstGeom>
          <a:ln>
            <a:noFill/>
          </a:ln>
          <a:effectLst>
            <a:outerShdw blurRad="190500" algn="tl" rotWithShape="0">
              <a:srgbClr val="000000">
                <a:alpha val="70000"/>
              </a:srgbClr>
            </a:outerShdw>
          </a:effectLst>
        </p:spPr>
      </p:pic>
      <p:graphicFrame>
        <p:nvGraphicFramePr>
          <p:cNvPr id="4" name="Symbol zastępczy zawartości 3">
            <a:extLst>
              <a:ext uri="{FF2B5EF4-FFF2-40B4-BE49-F238E27FC236}">
                <a16:creationId xmlns:a16="http://schemas.microsoft.com/office/drawing/2014/main" id="{DA802AE4-94ED-459E-A7E2-2458D46CE146}"/>
              </a:ext>
            </a:extLst>
          </p:cNvPr>
          <p:cNvGraphicFramePr>
            <a:graphicFrameLocks noGrp="1"/>
          </p:cNvGraphicFramePr>
          <p:nvPr>
            <p:ph idx="1"/>
            <p:extLst/>
          </p:nvPr>
        </p:nvGraphicFramePr>
        <p:xfrm>
          <a:off x="263352" y="1863581"/>
          <a:ext cx="5112568" cy="27895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Obraz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4000" y="-27384"/>
            <a:ext cx="9144000" cy="944180"/>
          </a:xfrm>
          <a:prstGeom prst="rect">
            <a:avLst/>
          </a:prstGeom>
        </p:spPr>
      </p:pic>
      <p:cxnSp>
        <p:nvCxnSpPr>
          <p:cNvPr id="7" name="Łącznik prosty 6"/>
          <p:cNvCxnSpPr/>
          <p:nvPr/>
        </p:nvCxnSpPr>
        <p:spPr>
          <a:xfrm>
            <a:off x="27186" y="1004624"/>
            <a:ext cx="12164814" cy="0"/>
          </a:xfrm>
          <a:prstGeom prst="line">
            <a:avLst/>
          </a:prstGeom>
          <a:noFill/>
          <a:ln w="9525" cap="flat" cmpd="sng" algn="ctr">
            <a:solidFill>
              <a:srgbClr val="2DA2BF"/>
            </a:solidFill>
            <a:prstDash val="solid"/>
          </a:ln>
          <a:effectLst/>
        </p:spPr>
      </p:cxnSp>
      <p:graphicFrame>
        <p:nvGraphicFramePr>
          <p:cNvPr id="13" name="Symbol zastępczy zawartości 4">
            <a:extLst>
              <a:ext uri="{FF2B5EF4-FFF2-40B4-BE49-F238E27FC236}">
                <a16:creationId xmlns:a16="http://schemas.microsoft.com/office/drawing/2014/main" id="{11687042-0323-41A3-87E3-3668730B2E9B}"/>
              </a:ext>
            </a:extLst>
          </p:cNvPr>
          <p:cNvGraphicFramePr>
            <a:graphicFrameLocks/>
          </p:cNvGraphicFramePr>
          <p:nvPr>
            <p:extLst/>
          </p:nvPr>
        </p:nvGraphicFramePr>
        <p:xfrm>
          <a:off x="6425090" y="1857493"/>
          <a:ext cx="5647574" cy="279564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27" name="Grupa 26"/>
          <p:cNvGrpSpPr/>
          <p:nvPr/>
        </p:nvGrpSpPr>
        <p:grpSpPr>
          <a:xfrm>
            <a:off x="5721612" y="4987051"/>
            <a:ext cx="4768003" cy="1118362"/>
            <a:chOff x="6187142" y="4827563"/>
            <a:chExt cx="4768003" cy="1118362"/>
          </a:xfrm>
        </p:grpSpPr>
        <p:graphicFrame>
          <p:nvGraphicFramePr>
            <p:cNvPr id="16" name="Diagram 15"/>
            <p:cNvGraphicFramePr/>
            <p:nvPr>
              <p:extLst/>
            </p:nvPr>
          </p:nvGraphicFramePr>
          <p:xfrm>
            <a:off x="8923446" y="5005887"/>
            <a:ext cx="2031699" cy="809282"/>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17" name="Diagram 16"/>
            <p:cNvGraphicFramePr/>
            <p:nvPr>
              <p:extLst/>
            </p:nvPr>
          </p:nvGraphicFramePr>
          <p:xfrm>
            <a:off x="6187142" y="4827563"/>
            <a:ext cx="3383800" cy="1118362"/>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pSp>
      <p:sp>
        <p:nvSpPr>
          <p:cNvPr id="18" name="Prostokąt 17"/>
          <p:cNvSpPr/>
          <p:nvPr/>
        </p:nvSpPr>
        <p:spPr>
          <a:xfrm>
            <a:off x="21951" y="1133419"/>
            <a:ext cx="12192000" cy="646331"/>
          </a:xfrm>
          <a:prstGeom prst="rect">
            <a:avLst/>
          </a:prstGeom>
        </p:spPr>
        <p:txBody>
          <a:bodyPr wrap="square">
            <a:spAutoFit/>
          </a:bodyPr>
          <a:lstStyle/>
          <a:p>
            <a:pPr marL="0" marR="0" lvl="0" indent="0" algn="ctr" defTabSz="914400" rtl="0" eaLnBrk="1" fontAlgn="auto" latinLnBrk="0" hangingPunct="1">
              <a:lnSpc>
                <a:spcPct val="90000"/>
              </a:lnSpc>
              <a:spcBef>
                <a:spcPct val="0"/>
              </a:spcBef>
              <a:spcAft>
                <a:spcPts val="0"/>
              </a:spcAft>
              <a:buClr>
                <a:srgbClr val="2DA2BF"/>
              </a:buClr>
              <a:buSzPct val="68000"/>
              <a:buFontTx/>
              <a:buNone/>
              <a:tabLst/>
              <a:defRPr/>
            </a:pPr>
            <a:r>
              <a:rPr kumimoji="0" lang="pl-PL" sz="2000" b="1" i="0" u="none" strike="noStrike" kern="1200" cap="none" spc="0" normalizeH="0" baseline="0" noProof="0" dirty="0">
                <a:ln>
                  <a:noFill/>
                </a:ln>
                <a:solidFill>
                  <a:prstClr val="black"/>
                </a:solidFill>
                <a:effectLst>
                  <a:outerShdw blurRad="31750" dist="25400" dir="5400000" algn="tl" rotWithShape="0">
                    <a:srgbClr val="000000">
                      <a:alpha val="25000"/>
                    </a:srgbClr>
                  </a:outerShdw>
                </a:effectLst>
                <a:uLnTx/>
                <a:uFillTx/>
                <a:latin typeface="Arial" pitchFamily="34" charset="0"/>
                <a:ea typeface="+mn-ea"/>
                <a:cs typeface="Arial" pitchFamily="34" charset="0"/>
              </a:rPr>
              <a:t>Prace nad Programem Regionalnym: Fundusze Europejskie dla Województwa Wielkopolskiego na lata 2021-2027 </a:t>
            </a:r>
          </a:p>
        </p:txBody>
      </p:sp>
      <p:graphicFrame>
        <p:nvGraphicFramePr>
          <p:cNvPr id="20" name="Diagram 19"/>
          <p:cNvGraphicFramePr/>
          <p:nvPr>
            <p:extLst/>
          </p:nvPr>
        </p:nvGraphicFramePr>
        <p:xfrm>
          <a:off x="251938" y="6273482"/>
          <a:ext cx="11809312" cy="539074"/>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sp>
        <p:nvSpPr>
          <p:cNvPr id="21" name="Strzałka w prawo 20"/>
          <p:cNvSpPr/>
          <p:nvPr/>
        </p:nvSpPr>
        <p:spPr>
          <a:xfrm>
            <a:off x="5721612" y="6399003"/>
            <a:ext cx="453999" cy="288032"/>
          </a:xfrm>
          <a:prstGeom prst="rightArrow">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583777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rostokąt 17"/>
          <p:cNvSpPr/>
          <p:nvPr/>
        </p:nvSpPr>
        <p:spPr>
          <a:xfrm>
            <a:off x="5123892" y="3973670"/>
            <a:ext cx="1944216" cy="204761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ODNAWIALNE ŹRÓDŁA </a:t>
            </a:r>
            <a:r>
              <a:rPr kumimoji="0" lang="pl-PL" sz="14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ENERGII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GOSPODARKA O OBIEGU </a:t>
            </a:r>
            <a:r>
              <a:rPr kumimoji="0" lang="pl-PL" sz="14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ZAMKNIĘTYM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ZMIANY </a:t>
            </a:r>
            <a:r>
              <a:rPr kumimoji="0" lang="pl-PL" sz="14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KLIMATU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BIORÓŻNORODNOŚĆ</a:t>
            </a:r>
          </a:p>
        </p:txBody>
      </p:sp>
      <p:graphicFrame>
        <p:nvGraphicFramePr>
          <p:cNvPr id="2" name="Diagram 1"/>
          <p:cNvGraphicFramePr/>
          <p:nvPr>
            <p:extLst/>
          </p:nvPr>
        </p:nvGraphicFramePr>
        <p:xfrm>
          <a:off x="119336" y="264556"/>
          <a:ext cx="11953328" cy="51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Obraz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4000" y="18619"/>
            <a:ext cx="9144000" cy="944180"/>
          </a:xfrm>
          <a:prstGeom prst="rect">
            <a:avLst/>
          </a:prstGeom>
        </p:spPr>
      </p:pic>
      <p:sp>
        <p:nvSpPr>
          <p:cNvPr id="3" name="Tytuł 2">
            <a:extLst>
              <a:ext uri="{FF2B5EF4-FFF2-40B4-BE49-F238E27FC236}">
                <a16:creationId xmlns:a16="http://schemas.microsoft.com/office/drawing/2014/main" id="{C80A0417-FAD8-4045-9603-7CA9D1376C05}"/>
              </a:ext>
            </a:extLst>
          </p:cNvPr>
          <p:cNvSpPr>
            <a:spLocks noGrp="1"/>
          </p:cNvSpPr>
          <p:nvPr>
            <p:ph type="title"/>
          </p:nvPr>
        </p:nvSpPr>
        <p:spPr>
          <a:xfrm>
            <a:off x="623193" y="777948"/>
            <a:ext cx="10972800" cy="1143000"/>
          </a:xfrm>
        </p:spPr>
        <p:txBody>
          <a:bodyPr>
            <a:normAutofit/>
          </a:bodyPr>
          <a:lstStyle/>
          <a:p>
            <a:pPr algn="ctr">
              <a:lnSpc>
                <a:spcPct val="90000"/>
              </a:lnSpc>
            </a:pPr>
            <a:r>
              <a:rPr lang="pl-PL" sz="2000" dirty="0">
                <a:solidFill>
                  <a:schemeClr val="tx1"/>
                </a:solidFill>
                <a:latin typeface="Arial" pitchFamily="34" charset="0"/>
                <a:ea typeface="+mn-ea"/>
                <a:cs typeface="Arial" pitchFamily="34" charset="0"/>
              </a:rPr>
              <a:t>GRUPA KONSULTACYJNA </a:t>
            </a:r>
            <a:r>
              <a:rPr lang="pl-PL" sz="2000" dirty="0" smtClean="0">
                <a:solidFill>
                  <a:schemeClr val="tx1"/>
                </a:solidFill>
                <a:latin typeface="Arial" pitchFamily="34" charset="0"/>
                <a:ea typeface="+mn-ea"/>
                <a:cs typeface="Arial" pitchFamily="34" charset="0"/>
              </a:rPr>
              <a:t/>
            </a:r>
            <a:br>
              <a:rPr lang="pl-PL" sz="2000" dirty="0" smtClean="0">
                <a:solidFill>
                  <a:schemeClr val="tx1"/>
                </a:solidFill>
                <a:latin typeface="Arial" pitchFamily="34" charset="0"/>
                <a:ea typeface="+mn-ea"/>
                <a:cs typeface="Arial" pitchFamily="34" charset="0"/>
              </a:rPr>
            </a:br>
            <a:r>
              <a:rPr lang="pl-PL" sz="1800" dirty="0" smtClean="0">
                <a:solidFill>
                  <a:schemeClr val="tx1"/>
                </a:solidFill>
                <a:latin typeface="Arial" pitchFamily="34" charset="0"/>
                <a:ea typeface="+mn-ea"/>
                <a:cs typeface="Arial" pitchFamily="34" charset="0"/>
              </a:rPr>
              <a:t>TEMATYCZNE </a:t>
            </a:r>
            <a:r>
              <a:rPr lang="pl-PL" sz="1800" dirty="0">
                <a:solidFill>
                  <a:schemeClr val="tx1"/>
                </a:solidFill>
                <a:latin typeface="Arial" pitchFamily="34" charset="0"/>
                <a:ea typeface="+mn-ea"/>
                <a:cs typeface="Arial" pitchFamily="34" charset="0"/>
              </a:rPr>
              <a:t>GRUPY ROBOCZE</a:t>
            </a:r>
          </a:p>
        </p:txBody>
      </p:sp>
      <p:cxnSp>
        <p:nvCxnSpPr>
          <p:cNvPr id="8" name="Łącznik prosty 7"/>
          <p:cNvCxnSpPr/>
          <p:nvPr/>
        </p:nvCxnSpPr>
        <p:spPr>
          <a:xfrm>
            <a:off x="27186" y="1004624"/>
            <a:ext cx="12164814" cy="0"/>
          </a:xfrm>
          <a:prstGeom prst="line">
            <a:avLst/>
          </a:prstGeom>
          <a:noFill/>
          <a:ln w="9525" cap="flat" cmpd="sng" algn="ctr">
            <a:solidFill>
              <a:srgbClr val="2DA2BF"/>
            </a:solidFill>
            <a:prstDash val="solid"/>
          </a:ln>
          <a:effectLst/>
        </p:spPr>
      </p:cxnSp>
      <p:sp>
        <p:nvSpPr>
          <p:cNvPr id="14" name="Prostokąt 13"/>
          <p:cNvSpPr/>
          <p:nvPr/>
        </p:nvSpPr>
        <p:spPr>
          <a:xfrm>
            <a:off x="119336" y="3983048"/>
            <a:ext cx="1944216" cy="124615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B+R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INNOWACJE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SZKOLNICTWO WYŻSZE</a:t>
            </a:r>
          </a:p>
        </p:txBody>
      </p:sp>
      <p:sp>
        <p:nvSpPr>
          <p:cNvPr id="17" name="Prostokąt 16"/>
          <p:cNvSpPr/>
          <p:nvPr/>
        </p:nvSpPr>
        <p:spPr>
          <a:xfrm>
            <a:off x="2639616" y="3983048"/>
            <a:ext cx="1944216" cy="81410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PRZEMYSŁ </a:t>
            </a:r>
            <a:r>
              <a:rPr kumimoji="0" lang="pl-PL" sz="14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4.0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OTOCZENIE BIZNESU</a:t>
            </a:r>
          </a:p>
        </p:txBody>
      </p:sp>
      <p:sp>
        <p:nvSpPr>
          <p:cNvPr id="19" name="Prostokąt 18"/>
          <p:cNvSpPr/>
          <p:nvPr/>
        </p:nvSpPr>
        <p:spPr>
          <a:xfrm>
            <a:off x="7619908" y="3983048"/>
            <a:ext cx="1944216" cy="165618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RYNEK </a:t>
            </a:r>
            <a:r>
              <a:rPr kumimoji="0" lang="pl-PL" sz="14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PRACY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EDUKACJA </a:t>
            </a:r>
            <a:endParaRPr kumimoji="0" lang="pl-PL" sz="14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WŁĄCZENIE </a:t>
            </a:r>
            <a:r>
              <a:rPr kumimoji="0" lang="pl-PL" sz="14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SPOŁECZNE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KULTURA I TURYSTYKA</a:t>
            </a:r>
          </a:p>
        </p:txBody>
      </p:sp>
      <p:sp>
        <p:nvSpPr>
          <p:cNvPr id="20" name="Prostokąt 19"/>
          <p:cNvSpPr/>
          <p:nvPr/>
        </p:nvSpPr>
        <p:spPr>
          <a:xfrm>
            <a:off x="10117322" y="3983048"/>
            <a:ext cx="1944216" cy="165618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RYNEK </a:t>
            </a:r>
            <a:r>
              <a:rPr kumimoji="0" lang="pl-PL" sz="14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PRACY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EDUKACJA </a:t>
            </a:r>
            <a:endParaRPr kumimoji="0" lang="pl-PL" sz="14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WŁĄCZENIE </a:t>
            </a:r>
            <a:r>
              <a:rPr kumimoji="0" lang="pl-PL" sz="14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SPOŁECZNE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KULTURA I TURYSTYKA</a:t>
            </a:r>
          </a:p>
        </p:txBody>
      </p:sp>
      <p:sp>
        <p:nvSpPr>
          <p:cNvPr id="4" name="Prostokąt 3"/>
          <p:cNvSpPr/>
          <p:nvPr/>
        </p:nvSpPr>
        <p:spPr>
          <a:xfrm>
            <a:off x="5123892" y="1700808"/>
            <a:ext cx="1944216" cy="4320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6" name="Łącznik prosty 5"/>
          <p:cNvCxnSpPr/>
          <p:nvPr/>
        </p:nvCxnSpPr>
        <p:spPr>
          <a:xfrm>
            <a:off x="5186639" y="5085184"/>
            <a:ext cx="170144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89542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2000"/>
                            </p:stCondLst>
                            <p:childTnLst>
                              <p:par>
                                <p:cTn id="9" presetID="16" presetClass="entr" presetSubtype="21"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6EE4FD-480F-42A5-9FEB-DA630457CF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ytuł 3"/>
          <p:cNvSpPr>
            <a:spLocks noGrp="1"/>
          </p:cNvSpPr>
          <p:nvPr>
            <p:ph type="ctrTitle"/>
          </p:nvPr>
        </p:nvSpPr>
        <p:spPr>
          <a:xfrm>
            <a:off x="1870997" y="1607809"/>
            <a:ext cx="9236026" cy="2876680"/>
          </a:xfrm>
        </p:spPr>
        <p:txBody>
          <a:bodyPr anchor="b">
            <a:normAutofit/>
          </a:bodyPr>
          <a:lstStyle/>
          <a:p>
            <a:pPr algn="l">
              <a:spcBef>
                <a:spcPts val="0"/>
              </a:spcBef>
            </a:pPr>
            <a:r>
              <a:rPr lang="pl-PL" sz="2400" cap="none" dirty="0">
                <a:solidFill>
                  <a:srgbClr val="FFFFFF"/>
                </a:solidFill>
                <a:latin typeface="+mn-lt"/>
                <a:ea typeface="+mn-ea"/>
                <a:cs typeface="Calibri Light" panose="020F0302020204030204" pitchFamily="34" charset="0"/>
              </a:rPr>
              <a:t>Departament Polityki Regionalnej</a:t>
            </a:r>
            <a:r>
              <a:rPr lang="pl-PL" sz="2400" cap="none" dirty="0">
                <a:solidFill>
                  <a:srgbClr val="FFFFFF"/>
                </a:solidFill>
                <a:latin typeface="Calibri Light" panose="020F0302020204030204" pitchFamily="34" charset="0"/>
                <a:ea typeface="+mn-ea"/>
                <a:cs typeface="Calibri Light" panose="020F0302020204030204" pitchFamily="34" charset="0"/>
              </a:rPr>
              <a:t/>
            </a:r>
            <a:br>
              <a:rPr lang="pl-PL" sz="2400" cap="none" dirty="0">
                <a:solidFill>
                  <a:srgbClr val="FFFFFF"/>
                </a:solidFill>
                <a:latin typeface="Calibri Light" panose="020F0302020204030204" pitchFamily="34" charset="0"/>
                <a:ea typeface="+mn-ea"/>
                <a:cs typeface="Calibri Light" panose="020F0302020204030204" pitchFamily="34" charset="0"/>
              </a:rPr>
            </a:br>
            <a:r>
              <a:rPr lang="pl-PL" sz="2400" cap="none" dirty="0">
                <a:solidFill>
                  <a:srgbClr val="FFFFFF"/>
                </a:solidFill>
                <a:latin typeface="Calibri Light" panose="020F0302020204030204" pitchFamily="34" charset="0"/>
                <a:ea typeface="+mn-ea"/>
                <a:cs typeface="Calibri Light" panose="020F0302020204030204" pitchFamily="34" charset="0"/>
              </a:rPr>
              <a:t>Urząd Marszałkowski Województwa Wielkopolskiego</a:t>
            </a:r>
            <a:r>
              <a:rPr lang="pl-PL" sz="2400" b="0" cap="none" dirty="0">
                <a:solidFill>
                  <a:srgbClr val="FFFFFF"/>
                </a:solidFill>
                <a:latin typeface="Calibri Light" panose="020F0302020204030204" pitchFamily="34" charset="0"/>
                <a:ea typeface="+mn-ea"/>
                <a:cs typeface="Calibri Light" panose="020F0302020204030204" pitchFamily="34" charset="0"/>
              </a:rPr>
              <a:t/>
            </a:r>
            <a:br>
              <a:rPr lang="pl-PL" sz="2400" b="0" cap="none" dirty="0">
                <a:solidFill>
                  <a:srgbClr val="FFFFFF"/>
                </a:solidFill>
                <a:latin typeface="Calibri Light" panose="020F0302020204030204" pitchFamily="34" charset="0"/>
                <a:ea typeface="+mn-ea"/>
                <a:cs typeface="Calibri Light" panose="020F0302020204030204" pitchFamily="34" charset="0"/>
              </a:rPr>
            </a:br>
            <a:r>
              <a:rPr lang="pl-PL" sz="2400" b="0" cap="none" dirty="0">
                <a:solidFill>
                  <a:srgbClr val="FFFFFF"/>
                </a:solidFill>
                <a:latin typeface="Calibri Light" panose="020F0302020204030204" pitchFamily="34" charset="0"/>
                <a:ea typeface="+mn-ea"/>
                <a:cs typeface="Calibri Light" panose="020F0302020204030204" pitchFamily="34" charset="0"/>
              </a:rPr>
              <a:t>al. Niepodległości 34</a:t>
            </a:r>
            <a:br>
              <a:rPr lang="pl-PL" sz="2400" b="0" cap="none" dirty="0">
                <a:solidFill>
                  <a:srgbClr val="FFFFFF"/>
                </a:solidFill>
                <a:latin typeface="Calibri Light" panose="020F0302020204030204" pitchFamily="34" charset="0"/>
                <a:ea typeface="+mn-ea"/>
                <a:cs typeface="Calibri Light" panose="020F0302020204030204" pitchFamily="34" charset="0"/>
              </a:rPr>
            </a:br>
            <a:r>
              <a:rPr lang="pl-PL" sz="2400" b="0" cap="none" dirty="0">
                <a:solidFill>
                  <a:srgbClr val="FFFFFF"/>
                </a:solidFill>
                <a:latin typeface="Calibri Light" panose="020F0302020204030204" pitchFamily="34" charset="0"/>
                <a:ea typeface="+mn-ea"/>
                <a:cs typeface="Calibri Light" panose="020F0302020204030204" pitchFamily="34" charset="0"/>
              </a:rPr>
              <a:t>61-714 Poznań</a:t>
            </a:r>
            <a:br>
              <a:rPr lang="pl-PL" sz="2400" b="0" cap="none" dirty="0">
                <a:solidFill>
                  <a:srgbClr val="FFFFFF"/>
                </a:solidFill>
                <a:latin typeface="Calibri Light" panose="020F0302020204030204" pitchFamily="34" charset="0"/>
                <a:ea typeface="+mn-ea"/>
                <a:cs typeface="Calibri Light" panose="020F0302020204030204" pitchFamily="34" charset="0"/>
              </a:rPr>
            </a:br>
            <a:r>
              <a:rPr lang="pl-PL" sz="2400" b="0" u="sng" cap="none" dirty="0">
                <a:solidFill>
                  <a:schemeClr val="bg1"/>
                </a:solidFill>
                <a:latin typeface="Calibri Light" panose="020F0302020204030204" pitchFamily="34" charset="0"/>
                <a:ea typeface="+mn-ea"/>
                <a:cs typeface="Calibri Light" panose="020F0302020204030204" pitchFamily="34" charset="0"/>
              </a:rPr>
              <a:t>dpr.sekretariat@umww.pl  </a:t>
            </a:r>
            <a:r>
              <a:rPr lang="pl-PL" sz="3100" cap="none" dirty="0">
                <a:solidFill>
                  <a:srgbClr val="FFFFFF"/>
                </a:solidFill>
                <a:latin typeface="Calibri Light" panose="020F0302020204030204" pitchFamily="34" charset="0"/>
                <a:ea typeface="+mn-ea"/>
                <a:cs typeface="Calibri Light" panose="020F0302020204030204" pitchFamily="34" charset="0"/>
              </a:rPr>
              <a:t/>
            </a:r>
            <a:br>
              <a:rPr lang="pl-PL" sz="3100" cap="none" dirty="0">
                <a:solidFill>
                  <a:srgbClr val="FFFFFF"/>
                </a:solidFill>
                <a:latin typeface="Calibri Light" panose="020F0302020204030204" pitchFamily="34" charset="0"/>
                <a:ea typeface="+mn-ea"/>
                <a:cs typeface="Calibri Light" panose="020F0302020204030204" pitchFamily="34" charset="0"/>
              </a:rPr>
            </a:br>
            <a:endParaRPr lang="pl-PL" sz="3100" b="0" cap="none" dirty="0">
              <a:solidFill>
                <a:srgbClr val="FFFFFF"/>
              </a:solidFill>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761963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9000" b="-9000"/>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rostokąt 1">
            <a:extLst>
              <a:ext uri="{FF2B5EF4-FFF2-40B4-BE49-F238E27FC236}">
                <a16:creationId xmlns:a16="http://schemas.microsoft.com/office/drawing/2014/main" id="{83F99F8A-9ADD-C049-9138-4A1625C76EEC}"/>
              </a:ext>
            </a:extLst>
          </p:cNvPr>
          <p:cNvSpPr/>
          <p:nvPr/>
        </p:nvSpPr>
        <p:spPr>
          <a:xfrm>
            <a:off x="263353" y="294538"/>
            <a:ext cx="11004198" cy="1033669"/>
          </a:xfrm>
          <a:prstGeom prst="rect">
            <a:avLst/>
          </a:prstGeom>
        </p:spPr>
        <p:txBody>
          <a:bodyPr vert="horz" lIns="91440" tIns="45720" rIns="91440" bIns="45720" rtlCol="0" anchor="ctr">
            <a:noAutofit/>
          </a:bodyPr>
          <a:lstStyle/>
          <a:p>
            <a:pPr lvl="0" algn="ctr">
              <a:lnSpc>
                <a:spcPct val="90000"/>
              </a:lnSpc>
              <a:spcBef>
                <a:spcPct val="0"/>
              </a:spcBef>
              <a:spcAft>
                <a:spcPts val="600"/>
              </a:spcAft>
              <a:defRPr/>
            </a:pPr>
            <a:r>
              <a:rPr lang="pl-PL" sz="3200" dirty="0" smtClean="0">
                <a:solidFill>
                  <a:srgbClr val="FFFFFF"/>
                </a:solidFill>
                <a:latin typeface="Calibri Light" panose="020F0302020204030204"/>
              </a:rPr>
              <a:t>Dotychczasowe usuwanie </a:t>
            </a:r>
            <a:r>
              <a:rPr lang="pl-PL" sz="3200" dirty="0">
                <a:solidFill>
                  <a:srgbClr val="FFFFFF"/>
                </a:solidFill>
                <a:latin typeface="Calibri Light" panose="020F0302020204030204"/>
              </a:rPr>
              <a:t>i unieszkodliwianie wyrobów </a:t>
            </a:r>
            <a:r>
              <a:rPr lang="pl-PL" sz="3200" dirty="0" smtClean="0">
                <a:solidFill>
                  <a:srgbClr val="FFFFFF"/>
                </a:solidFill>
                <a:latin typeface="Calibri Light" panose="020F0302020204030204"/>
              </a:rPr>
              <a:t>zawierających azbest w ramach WRPO 2014+</a:t>
            </a:r>
            <a:endParaRPr kumimoji="0" lang="en-US" sz="3200" b="0" i="0" u="none" strike="noStrike" kern="1200" cap="none" spc="0" normalizeH="0" baseline="0" noProof="0" dirty="0">
              <a:ln>
                <a:noFill/>
              </a:ln>
              <a:solidFill>
                <a:srgbClr val="FFFFFF"/>
              </a:solidFill>
              <a:effectLst/>
              <a:uLnTx/>
              <a:uFillTx/>
              <a:latin typeface="Calibri Light" panose="020F0302020204030204"/>
            </a:endParaRPr>
          </a:p>
        </p:txBody>
      </p:sp>
      <p:pic>
        <p:nvPicPr>
          <p:cNvPr id="22" name="Obraz 21">
            <a:extLst>
              <a:ext uri="{FF2B5EF4-FFF2-40B4-BE49-F238E27FC236}">
                <a16:creationId xmlns:a16="http://schemas.microsoft.com/office/drawing/2014/main" id="{FF1E3446-531B-0B47-B299-7F973DA8EC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12559"/>
            <a:ext cx="6275618" cy="648000"/>
          </a:xfrm>
          <a:prstGeom prst="rect">
            <a:avLst/>
          </a:prstGeom>
        </p:spPr>
      </p:pic>
      <p:sp>
        <p:nvSpPr>
          <p:cNvPr id="23" name="Prostokąt zaokrąglony 22"/>
          <p:cNvSpPr/>
          <p:nvPr/>
        </p:nvSpPr>
        <p:spPr>
          <a:xfrm>
            <a:off x="459350" y="2085819"/>
            <a:ext cx="11449271" cy="461739"/>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spcAft>
                <a:spcPts val="1000"/>
              </a:spcAft>
              <a:defRPr/>
            </a:pPr>
            <a:r>
              <a:rPr lang="pl-PL"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Poddziałanie 4.2.2. </a:t>
            </a:r>
            <a:r>
              <a:rPr lang="pl-PL" sz="24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Usuwanie i unieszkodliwianie wyrobów zawierających azbest</a:t>
            </a:r>
            <a:endParaRPr lang="pl-PL" sz="3200"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9" name="Prostokąt zaokrąglony 28"/>
          <p:cNvSpPr/>
          <p:nvPr/>
        </p:nvSpPr>
        <p:spPr>
          <a:xfrm>
            <a:off x="672033" y="2691697"/>
            <a:ext cx="1998326" cy="301410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l-PL" sz="1200" dirty="0"/>
          </a:p>
        </p:txBody>
      </p:sp>
      <p:sp>
        <p:nvSpPr>
          <p:cNvPr id="30" name="pole tekstowe 29"/>
          <p:cNvSpPr txBox="1"/>
          <p:nvPr/>
        </p:nvSpPr>
        <p:spPr>
          <a:xfrm>
            <a:off x="656265" y="2782920"/>
            <a:ext cx="2043040" cy="2970044"/>
          </a:xfrm>
          <a:prstGeom prst="rect">
            <a:avLst/>
          </a:prstGeom>
          <a:noFill/>
        </p:spPr>
        <p:txBody>
          <a:bodyPr wrap="square" rtlCol="0">
            <a:spAutoFit/>
          </a:bodyPr>
          <a:lstStyle/>
          <a:p>
            <a:pPr marL="285750" indent="-285750">
              <a:buFont typeface="Wingdings" panose="05000000000000000000" pitchFamily="2" charset="2"/>
              <a:buChar char="Ø"/>
            </a:pPr>
            <a:r>
              <a:rPr lang="pl-PL" sz="1500" b="1" dirty="0" smtClean="0">
                <a:solidFill>
                  <a:schemeClr val="bg1"/>
                </a:solidFill>
              </a:rPr>
              <a:t>Infrastruktura </a:t>
            </a:r>
            <a:r>
              <a:rPr lang="pl-PL" sz="1500" b="1" dirty="0">
                <a:solidFill>
                  <a:schemeClr val="bg1"/>
                </a:solidFill>
              </a:rPr>
              <a:t>do zbiórki i utylizacji wyrobów zawierających </a:t>
            </a:r>
            <a:r>
              <a:rPr lang="pl-PL" sz="1500" b="1" dirty="0" smtClean="0">
                <a:solidFill>
                  <a:schemeClr val="bg1"/>
                </a:solidFill>
              </a:rPr>
              <a:t>azbest</a:t>
            </a:r>
          </a:p>
          <a:p>
            <a:pPr marL="285750" indent="-285750">
              <a:buFont typeface="Wingdings" panose="05000000000000000000" pitchFamily="2" charset="2"/>
              <a:buChar char="Ø"/>
            </a:pPr>
            <a:endParaRPr lang="pl-PL" sz="1000" b="1" dirty="0" smtClean="0">
              <a:solidFill>
                <a:schemeClr val="bg1"/>
              </a:solidFill>
            </a:endParaRPr>
          </a:p>
          <a:p>
            <a:r>
              <a:rPr lang="pl-PL" sz="1500" b="1" dirty="0" smtClean="0">
                <a:solidFill>
                  <a:schemeClr val="bg1"/>
                </a:solidFill>
              </a:rPr>
              <a:t>       i/lub</a:t>
            </a:r>
          </a:p>
          <a:p>
            <a:endParaRPr lang="pl-PL" sz="1000" b="1" dirty="0">
              <a:solidFill>
                <a:schemeClr val="bg1"/>
              </a:solidFill>
            </a:endParaRPr>
          </a:p>
          <a:p>
            <a:pPr marL="285750" indent="-285750">
              <a:buFont typeface="Wingdings" panose="05000000000000000000" pitchFamily="2" charset="2"/>
              <a:buChar char="Ø"/>
            </a:pPr>
            <a:r>
              <a:rPr lang="pl-PL" sz="1500" b="1" dirty="0">
                <a:solidFill>
                  <a:schemeClr val="bg1"/>
                </a:solidFill>
              </a:rPr>
              <a:t>Usuwanie i unieszkodliwianie wyrobów </a:t>
            </a:r>
            <a:r>
              <a:rPr lang="pl-PL" sz="1500" b="1" dirty="0" smtClean="0">
                <a:solidFill>
                  <a:schemeClr val="bg1"/>
                </a:solidFill>
              </a:rPr>
              <a:t>zawierających azbest </a:t>
            </a:r>
            <a:endParaRPr lang="pl-PL" sz="1500" b="1" dirty="0">
              <a:solidFill>
                <a:schemeClr val="bg1"/>
              </a:solidFill>
            </a:endParaRPr>
          </a:p>
        </p:txBody>
      </p:sp>
      <p:sp>
        <p:nvSpPr>
          <p:cNvPr id="21" name="Prostokąt zaokrąglony 20"/>
          <p:cNvSpPr/>
          <p:nvPr/>
        </p:nvSpPr>
        <p:spPr>
          <a:xfrm>
            <a:off x="3343501" y="2698592"/>
            <a:ext cx="5983762" cy="302965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l-PL" sz="1200" dirty="0"/>
          </a:p>
        </p:txBody>
      </p:sp>
      <p:sp>
        <p:nvSpPr>
          <p:cNvPr id="24" name="pole tekstowe 23"/>
          <p:cNvSpPr txBox="1"/>
          <p:nvPr/>
        </p:nvSpPr>
        <p:spPr>
          <a:xfrm>
            <a:off x="3319065" y="2789609"/>
            <a:ext cx="5966494" cy="2369880"/>
          </a:xfrm>
          <a:prstGeom prst="rect">
            <a:avLst/>
          </a:prstGeom>
          <a:noFill/>
        </p:spPr>
        <p:txBody>
          <a:bodyPr wrap="square" rtlCol="0">
            <a:spAutoFit/>
          </a:bodyPr>
          <a:lstStyle/>
          <a:p>
            <a:pPr marL="285750" indent="-285750" algn="ctr">
              <a:buFont typeface="Wingdings" panose="05000000000000000000" pitchFamily="2" charset="2"/>
              <a:buChar char="ü"/>
            </a:pPr>
            <a:endParaRPr lang="pl-PL" sz="1600" dirty="0" smtClean="0"/>
          </a:p>
          <a:p>
            <a:pPr marL="285750" indent="-285750" algn="ctr">
              <a:buFont typeface="Wingdings" panose="05000000000000000000" pitchFamily="2" charset="2"/>
              <a:buChar char="ü"/>
            </a:pPr>
            <a:endParaRPr lang="pl-PL" sz="300" b="1" dirty="0" smtClean="0"/>
          </a:p>
          <a:p>
            <a:pPr marL="285750" indent="-285750" algn="ctr">
              <a:buFont typeface="Wingdings" panose="05000000000000000000" pitchFamily="2" charset="2"/>
              <a:buChar char="ü"/>
            </a:pPr>
            <a:endParaRPr lang="pl-PL" sz="400" b="1" dirty="0">
              <a:solidFill>
                <a:schemeClr val="bg1"/>
              </a:solidFill>
            </a:endParaRPr>
          </a:p>
          <a:p>
            <a:pPr marL="285750" indent="-285750">
              <a:buFont typeface="Wingdings" panose="05000000000000000000" pitchFamily="2" charset="2"/>
              <a:buChar char="ü"/>
            </a:pPr>
            <a:r>
              <a:rPr lang="pl-PL" sz="1500" b="1" dirty="0" smtClean="0">
                <a:solidFill>
                  <a:schemeClr val="bg1"/>
                </a:solidFill>
              </a:rPr>
              <a:t>JST </a:t>
            </a:r>
            <a:r>
              <a:rPr lang="pl-PL" sz="1500" b="1" dirty="0">
                <a:solidFill>
                  <a:schemeClr val="bg1"/>
                </a:solidFill>
              </a:rPr>
              <a:t>i ich związki oraz podmioty świadczące usługi publiczne w ramach </a:t>
            </a:r>
            <a:r>
              <a:rPr lang="pl-PL" sz="1500" b="1" dirty="0" smtClean="0">
                <a:solidFill>
                  <a:schemeClr val="bg1"/>
                </a:solidFill>
              </a:rPr>
              <a:t>obowiązków </a:t>
            </a:r>
            <a:r>
              <a:rPr lang="pl-PL" sz="1500" b="1" dirty="0">
                <a:solidFill>
                  <a:schemeClr val="bg1"/>
                </a:solidFill>
              </a:rPr>
              <a:t>własnych </a:t>
            </a:r>
            <a:r>
              <a:rPr lang="pl-PL" sz="1500" b="1" dirty="0" smtClean="0">
                <a:solidFill>
                  <a:schemeClr val="bg1"/>
                </a:solidFill>
              </a:rPr>
              <a:t>gmin</a:t>
            </a:r>
          </a:p>
          <a:p>
            <a:pPr marL="285750" indent="-285750">
              <a:buFont typeface="Wingdings" panose="05000000000000000000" pitchFamily="2" charset="2"/>
              <a:buChar char="ü"/>
            </a:pPr>
            <a:endParaRPr lang="pl-PL" sz="1000" b="1" dirty="0">
              <a:solidFill>
                <a:schemeClr val="bg1"/>
              </a:solidFill>
            </a:endParaRPr>
          </a:p>
          <a:p>
            <a:pPr marL="285750" indent="-285750">
              <a:buFont typeface="Wingdings" panose="05000000000000000000" pitchFamily="2" charset="2"/>
              <a:buChar char="ü"/>
            </a:pPr>
            <a:r>
              <a:rPr lang="pl-PL" sz="1500" b="1" dirty="0">
                <a:solidFill>
                  <a:schemeClr val="bg1"/>
                </a:solidFill>
              </a:rPr>
              <a:t>Posiadanie przez JST i/lub ich związki programu usuwania wyrobów zawierających </a:t>
            </a:r>
            <a:r>
              <a:rPr lang="pl-PL" sz="1500" b="1" dirty="0" smtClean="0">
                <a:solidFill>
                  <a:schemeClr val="bg1"/>
                </a:solidFill>
              </a:rPr>
              <a:t>azbest</a:t>
            </a:r>
          </a:p>
          <a:p>
            <a:pPr marL="285750" indent="-285750">
              <a:buFont typeface="Wingdings" panose="05000000000000000000" pitchFamily="2" charset="2"/>
              <a:buChar char="ü"/>
            </a:pPr>
            <a:endParaRPr lang="pl-PL" sz="1000" b="1" dirty="0">
              <a:solidFill>
                <a:schemeClr val="bg1"/>
              </a:solidFill>
            </a:endParaRPr>
          </a:p>
          <a:p>
            <a:pPr marL="285750" indent="-285750">
              <a:buFont typeface="Wingdings" panose="05000000000000000000" pitchFamily="2" charset="2"/>
              <a:buChar char="ü"/>
            </a:pPr>
            <a:r>
              <a:rPr lang="pl-PL" sz="1500" b="1" dirty="0">
                <a:solidFill>
                  <a:schemeClr val="bg1"/>
                </a:solidFill>
              </a:rPr>
              <a:t>Integralny element projektu - zwiększenie świadomości mieszkańców na temat szkodliwości wyrobów zawierających </a:t>
            </a:r>
            <a:r>
              <a:rPr lang="pl-PL" sz="1500" b="1" dirty="0" smtClean="0">
                <a:solidFill>
                  <a:schemeClr val="bg1"/>
                </a:solidFill>
              </a:rPr>
              <a:t>azbest</a:t>
            </a:r>
          </a:p>
          <a:p>
            <a:pPr marL="285750" indent="-285750" algn="ctr">
              <a:buFont typeface="Wingdings" panose="05000000000000000000" pitchFamily="2" charset="2"/>
              <a:buChar char="Ø"/>
            </a:pPr>
            <a:endParaRPr lang="pl-PL" sz="1500" dirty="0"/>
          </a:p>
        </p:txBody>
      </p:sp>
      <p:sp>
        <p:nvSpPr>
          <p:cNvPr id="28" name="Prostokąt zaokrąglony 27"/>
          <p:cNvSpPr/>
          <p:nvPr/>
        </p:nvSpPr>
        <p:spPr>
          <a:xfrm>
            <a:off x="9981073" y="2712213"/>
            <a:ext cx="2034944" cy="3093608"/>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l-PL" sz="1200" dirty="0"/>
          </a:p>
        </p:txBody>
      </p:sp>
      <p:sp>
        <p:nvSpPr>
          <p:cNvPr id="31" name="pole tekstowe 30"/>
          <p:cNvSpPr txBox="1"/>
          <p:nvPr/>
        </p:nvSpPr>
        <p:spPr>
          <a:xfrm>
            <a:off x="9956637" y="2789610"/>
            <a:ext cx="2059380" cy="3016210"/>
          </a:xfrm>
          <a:prstGeom prst="rect">
            <a:avLst/>
          </a:prstGeom>
          <a:noFill/>
        </p:spPr>
        <p:txBody>
          <a:bodyPr wrap="square" rtlCol="0">
            <a:spAutoFit/>
          </a:bodyPr>
          <a:lstStyle/>
          <a:p>
            <a:pPr marL="285750" indent="-285750">
              <a:buFont typeface="Wingdings" panose="05000000000000000000" pitchFamily="2" charset="2"/>
              <a:buChar char="ü"/>
            </a:pPr>
            <a:r>
              <a:rPr lang="pl-PL" sz="1500" b="1" dirty="0" smtClean="0">
                <a:solidFill>
                  <a:schemeClr val="bg1"/>
                </a:solidFill>
              </a:rPr>
              <a:t>2-4 mln PLN: pula środków w ramach naborów </a:t>
            </a:r>
          </a:p>
          <a:p>
            <a:pPr marL="285750" indent="-285750" algn="ctr">
              <a:buFont typeface="Wingdings" panose="05000000000000000000" pitchFamily="2" charset="2"/>
              <a:buChar char="ü"/>
            </a:pPr>
            <a:endParaRPr lang="pl-PL" sz="1000" b="1" dirty="0">
              <a:solidFill>
                <a:schemeClr val="bg1"/>
              </a:solidFill>
            </a:endParaRPr>
          </a:p>
          <a:p>
            <a:pPr marL="285750" indent="-285750">
              <a:buFont typeface="Wingdings" panose="05000000000000000000" pitchFamily="2" charset="2"/>
              <a:buChar char="ü"/>
            </a:pPr>
            <a:r>
              <a:rPr lang="pl-PL" sz="1500" b="1" dirty="0">
                <a:solidFill>
                  <a:schemeClr val="bg1"/>
                </a:solidFill>
              </a:rPr>
              <a:t>Dofinansowanie max. 85% kosztów </a:t>
            </a:r>
            <a:r>
              <a:rPr lang="pl-PL" sz="1500" b="1" dirty="0" smtClean="0">
                <a:solidFill>
                  <a:schemeClr val="bg1"/>
                </a:solidFill>
              </a:rPr>
              <a:t>kwalifikowalnych</a:t>
            </a:r>
          </a:p>
          <a:p>
            <a:pPr marL="285750" indent="-285750">
              <a:buFont typeface="Wingdings" panose="05000000000000000000" pitchFamily="2" charset="2"/>
              <a:buChar char="ü"/>
            </a:pPr>
            <a:endParaRPr lang="pl-PL" sz="1500" b="1" dirty="0">
              <a:solidFill>
                <a:schemeClr val="bg1"/>
              </a:solidFill>
            </a:endParaRPr>
          </a:p>
          <a:p>
            <a:pPr marL="285750" indent="-285750">
              <a:buFont typeface="Wingdings" panose="05000000000000000000" pitchFamily="2" charset="2"/>
              <a:buChar char="ü"/>
            </a:pPr>
            <a:r>
              <a:rPr lang="pl-PL" sz="1500" b="1" dirty="0">
                <a:solidFill>
                  <a:schemeClr val="bg1"/>
                </a:solidFill>
              </a:rPr>
              <a:t>Pilotażowe zastosowanie uproszczonej metody rozliczania </a:t>
            </a:r>
            <a:r>
              <a:rPr lang="pl-PL" sz="1500" b="1" dirty="0" smtClean="0">
                <a:solidFill>
                  <a:schemeClr val="bg1"/>
                </a:solidFill>
              </a:rPr>
              <a:t>kosztów</a:t>
            </a:r>
            <a:endParaRPr lang="pl-PL" sz="1500" b="1" dirty="0">
              <a:solidFill>
                <a:schemeClr val="bg1"/>
              </a:solidFill>
            </a:endParaRPr>
          </a:p>
        </p:txBody>
      </p:sp>
      <p:sp>
        <p:nvSpPr>
          <p:cNvPr id="37" name="Prostokąt zaokrąglony 36"/>
          <p:cNvSpPr/>
          <p:nvPr/>
        </p:nvSpPr>
        <p:spPr>
          <a:xfrm rot="16200000">
            <a:off x="-1059273" y="3990259"/>
            <a:ext cx="3000482" cy="430593"/>
          </a:xfrm>
          <a:prstGeom prst="roundRect">
            <a:avLst/>
          </a:prstGeom>
          <a:solidFill>
            <a:schemeClr val="bg2"/>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solidFill>
                  <a:schemeClr val="lt1"/>
                </a:solidFill>
              </a:rPr>
              <a:t>Zakres wsparcia</a:t>
            </a:r>
          </a:p>
        </p:txBody>
      </p:sp>
      <p:sp>
        <p:nvSpPr>
          <p:cNvPr id="38" name="Prostokąt zaokrąglony 37"/>
          <p:cNvSpPr/>
          <p:nvPr/>
        </p:nvSpPr>
        <p:spPr>
          <a:xfrm rot="16200000">
            <a:off x="1589089" y="3995298"/>
            <a:ext cx="3035300" cy="430593"/>
          </a:xfrm>
          <a:prstGeom prst="roundRect">
            <a:avLst/>
          </a:prstGeom>
          <a:solidFill>
            <a:schemeClr val="bg2"/>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solidFill>
                  <a:schemeClr val="lt1"/>
                </a:solidFill>
              </a:rPr>
              <a:t>Warunki wsparcia</a:t>
            </a:r>
          </a:p>
        </p:txBody>
      </p:sp>
      <p:sp>
        <p:nvSpPr>
          <p:cNvPr id="39" name="Prostokąt zaokrąglony 38"/>
          <p:cNvSpPr/>
          <p:nvPr/>
        </p:nvSpPr>
        <p:spPr>
          <a:xfrm rot="16200000">
            <a:off x="8237595" y="4014566"/>
            <a:ext cx="3035300" cy="430593"/>
          </a:xfrm>
          <a:prstGeom prst="roundRect">
            <a:avLst/>
          </a:prstGeom>
          <a:solidFill>
            <a:schemeClr val="bg2"/>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solidFill>
                  <a:schemeClr val="lt1"/>
                </a:solidFill>
              </a:rPr>
              <a:t>Warunki finansowe</a:t>
            </a:r>
          </a:p>
        </p:txBody>
      </p:sp>
    </p:spTree>
    <p:extLst>
      <p:ext uri="{BB962C8B-B14F-4D97-AF65-F5344CB8AC3E}">
        <p14:creationId xmlns:p14="http://schemas.microsoft.com/office/powerpoint/2010/main" val="104834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afterEffect">
                                  <p:stCondLst>
                                    <p:cond delay="0"/>
                                  </p:stCondLst>
                                  <p:childTnLst>
                                    <p:animClr clrSpc="rgb" dir="cw">
                                      <p:cBhvr>
                                        <p:cTn id="6" dur="4000" fill="hold"/>
                                        <p:tgtEl>
                                          <p:spTgt spid="29"/>
                                        </p:tgtEl>
                                        <p:attrNameLst>
                                          <p:attrName>stroke.color</p:attrName>
                                        </p:attrNameLst>
                                      </p:cBhvr>
                                      <p:to>
                                        <a:srgbClr val="000000"/>
                                      </p:to>
                                    </p:animClr>
                                    <p:set>
                                      <p:cBhvr>
                                        <p:cTn id="7" dur="4000" fill="hold"/>
                                        <p:tgtEl>
                                          <p:spTgt spid="29"/>
                                        </p:tgtEl>
                                        <p:attrNameLst>
                                          <p:attrName>stroke.on</p:attrName>
                                        </p:attrNameLst>
                                      </p:cBhvr>
                                      <p:to>
                                        <p:strVal val="true"/>
                                      </p:to>
                                    </p:set>
                                  </p:childTnLst>
                                </p:cTn>
                              </p:par>
                            </p:childTnLst>
                          </p:cTn>
                        </p:par>
                        <p:par>
                          <p:cTn id="8" fill="hold">
                            <p:stCondLst>
                              <p:cond delay="4000"/>
                            </p:stCondLst>
                            <p:childTnLst>
                              <p:par>
                                <p:cTn id="9" presetID="7" presetClass="emph" presetSubtype="2" fill="hold" nodeType="afterEffect">
                                  <p:stCondLst>
                                    <p:cond delay="0"/>
                                  </p:stCondLst>
                                  <p:childTnLst>
                                    <p:animClr clrSpc="rgb" dir="cw">
                                      <p:cBhvr>
                                        <p:cTn id="10" dur="4000" fill="hold"/>
                                        <p:tgtEl>
                                          <p:spTgt spid="21"/>
                                        </p:tgtEl>
                                        <p:attrNameLst>
                                          <p:attrName>stroke.color</p:attrName>
                                        </p:attrNameLst>
                                      </p:cBhvr>
                                      <p:to>
                                        <a:srgbClr val="000000"/>
                                      </p:to>
                                    </p:animClr>
                                    <p:set>
                                      <p:cBhvr>
                                        <p:cTn id="11" dur="4000" fill="hold"/>
                                        <p:tgtEl>
                                          <p:spTgt spid="21"/>
                                        </p:tgtEl>
                                        <p:attrNameLst>
                                          <p:attrName>stroke.on</p:attrName>
                                        </p:attrNameLst>
                                      </p:cBhvr>
                                      <p:to>
                                        <p:strVal val="true"/>
                                      </p:to>
                                    </p:set>
                                  </p:childTnLst>
                                </p:cTn>
                              </p:par>
                            </p:childTnLst>
                          </p:cTn>
                        </p:par>
                        <p:par>
                          <p:cTn id="12" fill="hold">
                            <p:stCondLst>
                              <p:cond delay="8000"/>
                            </p:stCondLst>
                            <p:childTnLst>
                              <p:par>
                                <p:cTn id="13" presetID="7" presetClass="emph" presetSubtype="2" fill="hold" nodeType="afterEffect">
                                  <p:stCondLst>
                                    <p:cond delay="0"/>
                                  </p:stCondLst>
                                  <p:childTnLst>
                                    <p:animClr clrSpc="rgb" dir="cw">
                                      <p:cBhvr>
                                        <p:cTn id="14" dur="4000" fill="hold"/>
                                        <p:tgtEl>
                                          <p:spTgt spid="28"/>
                                        </p:tgtEl>
                                        <p:attrNameLst>
                                          <p:attrName>stroke.color</p:attrName>
                                        </p:attrNameLst>
                                      </p:cBhvr>
                                      <p:to>
                                        <a:srgbClr val="000000"/>
                                      </p:to>
                                    </p:animClr>
                                    <p:set>
                                      <p:cBhvr>
                                        <p:cTn id="15" dur="4000" fill="hold"/>
                                        <p:tgtEl>
                                          <p:spTgt spid="2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9000" b="-9000"/>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rostokąt 1">
            <a:extLst>
              <a:ext uri="{FF2B5EF4-FFF2-40B4-BE49-F238E27FC236}">
                <a16:creationId xmlns:a16="http://schemas.microsoft.com/office/drawing/2014/main" id="{83F99F8A-9ADD-C049-9138-4A1625C76EEC}"/>
              </a:ext>
            </a:extLst>
          </p:cNvPr>
          <p:cNvSpPr/>
          <p:nvPr/>
        </p:nvSpPr>
        <p:spPr>
          <a:xfrm>
            <a:off x="263353" y="294538"/>
            <a:ext cx="11004198" cy="103366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pl-PL" sz="3200" b="0" i="0" u="none" strike="noStrike" kern="1200" cap="none" spc="0" normalizeH="0" baseline="0" noProof="0" dirty="0" smtClean="0">
                <a:ln>
                  <a:noFill/>
                </a:ln>
                <a:solidFill>
                  <a:srgbClr val="FFFFFF"/>
                </a:solidFill>
                <a:effectLst/>
                <a:uLnTx/>
                <a:uFillTx/>
                <a:latin typeface="Calibri Light" panose="020F0302020204030204"/>
                <a:ea typeface="+mn-ea"/>
                <a:cs typeface="+mn-cs"/>
              </a:rPr>
              <a:t>Dotychczasowe usuwanie </a:t>
            </a:r>
            <a:r>
              <a:rPr kumimoji="0" lang="pl-PL" sz="3200" b="0" i="0" u="none" strike="noStrike" kern="1200" cap="none" spc="0" normalizeH="0" baseline="0" noProof="0" dirty="0">
                <a:ln>
                  <a:noFill/>
                </a:ln>
                <a:solidFill>
                  <a:srgbClr val="FFFFFF"/>
                </a:solidFill>
                <a:effectLst/>
                <a:uLnTx/>
                <a:uFillTx/>
                <a:latin typeface="Calibri Light" panose="020F0302020204030204"/>
                <a:ea typeface="+mn-ea"/>
                <a:cs typeface="+mn-cs"/>
              </a:rPr>
              <a:t>i unieszkodliwianie wyrobów </a:t>
            </a:r>
            <a:r>
              <a:rPr kumimoji="0" lang="pl-PL" sz="3200" b="0" i="0" u="none" strike="noStrike" kern="1200" cap="none" spc="0" normalizeH="0" baseline="0" noProof="0" dirty="0" smtClean="0">
                <a:ln>
                  <a:noFill/>
                </a:ln>
                <a:solidFill>
                  <a:srgbClr val="FFFFFF"/>
                </a:solidFill>
                <a:effectLst/>
                <a:uLnTx/>
                <a:uFillTx/>
                <a:latin typeface="Calibri Light" panose="020F0302020204030204"/>
                <a:ea typeface="+mn-ea"/>
                <a:cs typeface="+mn-cs"/>
              </a:rPr>
              <a:t>zawierających azbest w ramach WRPO 2014+</a:t>
            </a:r>
            <a:endParaRPr kumimoji="0" lang="en-US" sz="32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pic>
        <p:nvPicPr>
          <p:cNvPr id="22" name="Obraz 21">
            <a:extLst>
              <a:ext uri="{FF2B5EF4-FFF2-40B4-BE49-F238E27FC236}">
                <a16:creationId xmlns:a16="http://schemas.microsoft.com/office/drawing/2014/main" id="{FF1E3446-531B-0B47-B299-7F973DA8EC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12559"/>
            <a:ext cx="6275618" cy="648000"/>
          </a:xfrm>
          <a:prstGeom prst="rect">
            <a:avLst/>
          </a:prstGeom>
        </p:spPr>
      </p:pic>
      <p:sp>
        <p:nvSpPr>
          <p:cNvPr id="23" name="Prostokąt zaokrąglony 22"/>
          <p:cNvSpPr/>
          <p:nvPr/>
        </p:nvSpPr>
        <p:spPr>
          <a:xfrm>
            <a:off x="459350" y="1654409"/>
            <a:ext cx="11449271" cy="461739"/>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pl-PL"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Charakterystyka wybranych do dofinansowania projektów</a:t>
            </a:r>
          </a:p>
        </p:txBody>
      </p:sp>
      <p:sp>
        <p:nvSpPr>
          <p:cNvPr id="29" name="Prostokąt zaokrąglony 28"/>
          <p:cNvSpPr/>
          <p:nvPr/>
        </p:nvSpPr>
        <p:spPr>
          <a:xfrm>
            <a:off x="2533318" y="2192991"/>
            <a:ext cx="3155707" cy="361885"/>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7" name="Prostokąt zaokrąglony 36"/>
          <p:cNvSpPr/>
          <p:nvPr/>
        </p:nvSpPr>
        <p:spPr>
          <a:xfrm>
            <a:off x="2624736" y="2270065"/>
            <a:ext cx="3471262" cy="639893"/>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r>
              <a:rPr lang="pl-PL" sz="1400" b="1" dirty="0">
                <a:solidFill>
                  <a:prstClr val="black"/>
                </a:solidFill>
              </a:rPr>
              <a:t>Usuwanie azbestu z terenu </a:t>
            </a:r>
            <a:endParaRPr lang="pl-PL" sz="1400" b="1" dirty="0" smtClean="0">
              <a:solidFill>
                <a:prstClr val="black"/>
              </a:solidFill>
            </a:endParaRPr>
          </a:p>
          <a:p>
            <a:pPr lvl="0" algn="ctr"/>
            <a:r>
              <a:rPr lang="pl-PL" sz="1400" b="1" dirty="0" smtClean="0">
                <a:solidFill>
                  <a:prstClr val="black"/>
                </a:solidFill>
              </a:rPr>
              <a:t>gminy </a:t>
            </a:r>
            <a:r>
              <a:rPr lang="pl-PL" sz="1400" b="1" dirty="0">
                <a:solidFill>
                  <a:prstClr val="black"/>
                </a:solidFill>
              </a:rPr>
              <a:t>Nowy Tomyśl</a:t>
            </a:r>
            <a:endParaRPr kumimoji="0" lang="pl-PL" sz="1400" b="1" i="0" u="none" strike="noStrike" kern="1200" cap="none" spc="0" normalizeH="0" baseline="0" noProof="0" dirty="0">
              <a:ln>
                <a:noFill/>
              </a:ln>
              <a:solidFill>
                <a:prstClr val="black"/>
              </a:solidFill>
              <a:effectLst/>
              <a:uLnTx/>
              <a:uFillTx/>
              <a:latin typeface="Calibri"/>
            </a:endParaRPr>
          </a:p>
        </p:txBody>
      </p:sp>
      <p:sp>
        <p:nvSpPr>
          <p:cNvPr id="26" name="Prostokąt zaokrąglony 25"/>
          <p:cNvSpPr/>
          <p:nvPr/>
        </p:nvSpPr>
        <p:spPr>
          <a:xfrm>
            <a:off x="8129420" y="2186834"/>
            <a:ext cx="3155708" cy="443164"/>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l-PL" sz="1200" dirty="0">
              <a:solidFill>
                <a:prstClr val="white"/>
              </a:solidFill>
              <a:latin typeface="Calibri"/>
            </a:endParaRPr>
          </a:p>
        </p:txBody>
      </p:sp>
      <p:sp>
        <p:nvSpPr>
          <p:cNvPr id="27" name="Prostokąt zaokrąglony 26"/>
          <p:cNvSpPr/>
          <p:nvPr/>
        </p:nvSpPr>
        <p:spPr>
          <a:xfrm>
            <a:off x="8228824" y="2265189"/>
            <a:ext cx="3471262" cy="64476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l-PL" sz="1400" b="1" dirty="0">
                <a:solidFill>
                  <a:prstClr val="black"/>
                </a:solidFill>
              </a:rPr>
              <a:t>Usuwanie i unieszkodliwianie wyrobów zawierających azbest w gminie Tuliszków</a:t>
            </a:r>
          </a:p>
        </p:txBody>
      </p:sp>
      <p:sp>
        <p:nvSpPr>
          <p:cNvPr id="4" name="Prostokąt 3"/>
          <p:cNvSpPr/>
          <p:nvPr/>
        </p:nvSpPr>
        <p:spPr>
          <a:xfrm>
            <a:off x="2020515" y="3001308"/>
            <a:ext cx="4075483" cy="1466076"/>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l-PL" sz="1050" b="1" dirty="0"/>
              <a:t>Demontaż, transport i utylizacja lub transport i utylizacja wyrobów zawierających azbest w zależności od zgłaszanych potrzeb beneficjentów. </a:t>
            </a:r>
          </a:p>
          <a:p>
            <a:pPr algn="ctr"/>
            <a:endParaRPr lang="pl-PL" sz="1050" b="1" dirty="0"/>
          </a:p>
          <a:p>
            <a:pPr algn="ctr"/>
            <a:r>
              <a:rPr lang="pl-PL" sz="1050" b="1" dirty="0"/>
              <a:t>Przeprowadzenie kampanii informacyjno-edukacyjnej w zakresie zwiększenia świadomości mieszkańców na temat szkodliwości wyrobów zawierających azbest i prawidłowego postępowania z odpadami oraz promocji projektu.</a:t>
            </a:r>
          </a:p>
        </p:txBody>
      </p:sp>
      <p:sp>
        <p:nvSpPr>
          <p:cNvPr id="32" name="Prostokąt 31"/>
          <p:cNvSpPr/>
          <p:nvPr/>
        </p:nvSpPr>
        <p:spPr>
          <a:xfrm>
            <a:off x="7628207" y="3001308"/>
            <a:ext cx="4071879" cy="1466076"/>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l-PL" sz="1050" b="1" dirty="0"/>
              <a:t>Demontaż/odbiór, transport i utylizacja wyrobów z azbestu przez okres 2 lat w miejscowościach/sołectwach, gdzie zgodnie z bazą azbestową tych wyrobów jest najwięcej.  </a:t>
            </a:r>
          </a:p>
          <a:p>
            <a:pPr algn="ctr"/>
            <a:endParaRPr lang="pl-PL" sz="1050" b="1" dirty="0"/>
          </a:p>
          <a:p>
            <a:pPr algn="ctr"/>
            <a:r>
              <a:rPr lang="pl-PL" sz="1050" b="1" dirty="0"/>
              <a:t>Przeprowadzenie 2 kampanii </a:t>
            </a:r>
            <a:r>
              <a:rPr lang="pl-PL" sz="1050" b="1" dirty="0" err="1"/>
              <a:t>informacyjno</a:t>
            </a:r>
            <a:r>
              <a:rPr lang="pl-PL" sz="1050" b="1" dirty="0"/>
              <a:t>–promocyjnych w celu podniesienia świadomości mieszkańców gminy o zagrożeniach związanych z azbestem dla środowiska i dla zdrowia człowieka. </a:t>
            </a:r>
          </a:p>
        </p:txBody>
      </p:sp>
      <p:sp>
        <p:nvSpPr>
          <p:cNvPr id="5" name="Prostokąt zaokrąglony 4"/>
          <p:cNvSpPr/>
          <p:nvPr/>
        </p:nvSpPr>
        <p:spPr>
          <a:xfrm>
            <a:off x="180437" y="3508311"/>
            <a:ext cx="1598345" cy="360000"/>
          </a:xfrm>
          <a:prstGeom prst="roundRect">
            <a:avLst/>
          </a:prstGeom>
          <a:solidFill>
            <a:schemeClr val="bg2"/>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t>Zakres projektu</a:t>
            </a:r>
          </a:p>
        </p:txBody>
      </p:sp>
      <p:cxnSp>
        <p:nvCxnSpPr>
          <p:cNvPr id="7" name="Łącznik prosty 6"/>
          <p:cNvCxnSpPr/>
          <p:nvPr/>
        </p:nvCxnSpPr>
        <p:spPr>
          <a:xfrm>
            <a:off x="1919536" y="3001308"/>
            <a:ext cx="0" cy="302363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8" name="Prostokąt zaokrąglony 27"/>
          <p:cNvSpPr/>
          <p:nvPr/>
        </p:nvSpPr>
        <p:spPr>
          <a:xfrm>
            <a:off x="180436" y="4545540"/>
            <a:ext cx="1598345" cy="360000"/>
          </a:xfrm>
          <a:prstGeom prst="roundRect">
            <a:avLst/>
          </a:prstGeom>
          <a:solidFill>
            <a:schemeClr val="bg2"/>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t>Okres realizacji</a:t>
            </a:r>
          </a:p>
        </p:txBody>
      </p:sp>
      <p:sp>
        <p:nvSpPr>
          <p:cNvPr id="30" name="Prostokąt 29"/>
          <p:cNvSpPr/>
          <p:nvPr/>
        </p:nvSpPr>
        <p:spPr>
          <a:xfrm>
            <a:off x="2020515" y="4572961"/>
            <a:ext cx="4075483" cy="30515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l-PL" sz="1050" b="1" dirty="0"/>
              <a:t>01.03.2020 – 31.12.2021</a:t>
            </a:r>
          </a:p>
        </p:txBody>
      </p:sp>
      <p:sp>
        <p:nvSpPr>
          <p:cNvPr id="31" name="Prostokąt zaokrąglony 30"/>
          <p:cNvSpPr/>
          <p:nvPr/>
        </p:nvSpPr>
        <p:spPr>
          <a:xfrm>
            <a:off x="187511" y="5138968"/>
            <a:ext cx="1598345" cy="360000"/>
          </a:xfrm>
          <a:prstGeom prst="roundRect">
            <a:avLst/>
          </a:prstGeom>
          <a:solidFill>
            <a:schemeClr val="bg2"/>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t>Wartość projektu</a:t>
            </a:r>
          </a:p>
        </p:txBody>
      </p:sp>
      <p:sp>
        <p:nvSpPr>
          <p:cNvPr id="36" name="Prostokąt zaokrąglony 35"/>
          <p:cNvSpPr/>
          <p:nvPr/>
        </p:nvSpPr>
        <p:spPr>
          <a:xfrm>
            <a:off x="180436" y="5691980"/>
            <a:ext cx="1598345" cy="360000"/>
          </a:xfrm>
          <a:prstGeom prst="roundRect">
            <a:avLst/>
          </a:prstGeom>
          <a:solidFill>
            <a:schemeClr val="bg2"/>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smtClean="0"/>
              <a:t>Wskaźnik projektu</a:t>
            </a:r>
            <a:endParaRPr lang="pl-PL" sz="1400" dirty="0"/>
          </a:p>
        </p:txBody>
      </p:sp>
      <p:sp>
        <p:nvSpPr>
          <p:cNvPr id="38" name="Prostokąt 37"/>
          <p:cNvSpPr/>
          <p:nvPr/>
        </p:nvSpPr>
        <p:spPr>
          <a:xfrm>
            <a:off x="2020515" y="5166389"/>
            <a:ext cx="4075483" cy="30515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l-PL" sz="1050" b="1" dirty="0"/>
              <a:t>Ogółem:    </a:t>
            </a:r>
            <a:r>
              <a:rPr lang="pl-PL" sz="1050" b="1" dirty="0" smtClean="0"/>
              <a:t> 123 </a:t>
            </a:r>
            <a:r>
              <a:rPr lang="pl-PL" sz="1050" b="1" dirty="0"/>
              <a:t>931,00 zł</a:t>
            </a:r>
          </a:p>
          <a:p>
            <a:pPr algn="ctr"/>
            <a:r>
              <a:rPr lang="pl-PL" sz="1050" b="1" dirty="0"/>
              <a:t>Wkład UE: 105 342,00 zł</a:t>
            </a:r>
          </a:p>
        </p:txBody>
      </p:sp>
      <p:sp>
        <p:nvSpPr>
          <p:cNvPr id="39" name="Prostokąt 38"/>
          <p:cNvSpPr/>
          <p:nvPr/>
        </p:nvSpPr>
        <p:spPr>
          <a:xfrm>
            <a:off x="2019908" y="5719787"/>
            <a:ext cx="4075483" cy="30515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l-PL" sz="1050" b="1" dirty="0"/>
              <a:t>Masa wycofanych z użytkowania i unieszkodliwionych wyrobów zawierających azbest [Mg]: 179</a:t>
            </a:r>
          </a:p>
        </p:txBody>
      </p:sp>
      <p:sp>
        <p:nvSpPr>
          <p:cNvPr id="40" name="Prostokąt 39"/>
          <p:cNvSpPr/>
          <p:nvPr/>
        </p:nvSpPr>
        <p:spPr>
          <a:xfrm>
            <a:off x="7624603" y="4572961"/>
            <a:ext cx="4075483" cy="30515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l-PL" sz="1050" b="1" dirty="0"/>
              <a:t>01.01.2020 – 31.12.2021</a:t>
            </a:r>
          </a:p>
        </p:txBody>
      </p:sp>
      <p:sp>
        <p:nvSpPr>
          <p:cNvPr id="41" name="Prostokąt 40"/>
          <p:cNvSpPr/>
          <p:nvPr/>
        </p:nvSpPr>
        <p:spPr>
          <a:xfrm>
            <a:off x="7624603" y="5166389"/>
            <a:ext cx="4075483" cy="30515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l-PL" sz="1050" b="1" dirty="0"/>
              <a:t>Ogółem:    </a:t>
            </a:r>
            <a:r>
              <a:rPr lang="pl-PL" sz="1050" b="1" dirty="0" smtClean="0"/>
              <a:t> 98 </a:t>
            </a:r>
            <a:r>
              <a:rPr lang="pl-PL" sz="1050" b="1" dirty="0"/>
              <a:t>722,00 zł</a:t>
            </a:r>
          </a:p>
          <a:p>
            <a:pPr algn="ctr"/>
            <a:r>
              <a:rPr lang="pl-PL" sz="1050" b="1" dirty="0"/>
              <a:t>Wkład UE: 83 914,00 zł</a:t>
            </a:r>
          </a:p>
        </p:txBody>
      </p:sp>
      <p:sp>
        <p:nvSpPr>
          <p:cNvPr id="42" name="Prostokąt 41"/>
          <p:cNvSpPr/>
          <p:nvPr/>
        </p:nvSpPr>
        <p:spPr>
          <a:xfrm>
            <a:off x="7623996" y="5719787"/>
            <a:ext cx="4075483" cy="30515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l-PL" sz="1050" b="1" dirty="0"/>
              <a:t>Masa wycofanych z użytkowania i unieszkodliwionych wyrobów zawierających azbest [Mg]: 260</a:t>
            </a:r>
          </a:p>
        </p:txBody>
      </p:sp>
      <p:cxnSp>
        <p:nvCxnSpPr>
          <p:cNvPr id="43" name="Łącznik prosty 42"/>
          <p:cNvCxnSpPr/>
          <p:nvPr/>
        </p:nvCxnSpPr>
        <p:spPr>
          <a:xfrm>
            <a:off x="7536160" y="3001308"/>
            <a:ext cx="0" cy="302363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905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descr="Niebieskie tło z teksturą">
            <a:extLst>
              <a:ext uri="{FF2B5EF4-FFF2-40B4-BE49-F238E27FC236}">
                <a16:creationId xmlns:a16="http://schemas.microsoft.com/office/drawing/2014/main" id="{25480147-2018-5349-966F-8EC79372D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0" y="-99380"/>
            <a:ext cx="12200500" cy="4968538"/>
          </a:xfrm>
          <a:prstGeom prst="rect">
            <a:avLst/>
          </a:prstGeom>
          <a:effectLst>
            <a:outerShdw blurRad="50800" dist="38100" dir="2700000" algn="tl" rotWithShape="0">
              <a:prstClr val="black">
                <a:alpha val="40000"/>
              </a:prstClr>
            </a:outerShdw>
          </a:effectLst>
        </p:spPr>
      </p:pic>
      <p:sp>
        <p:nvSpPr>
          <p:cNvPr id="2" name="Tytuł 1">
            <a:extLst>
              <a:ext uri="{FF2B5EF4-FFF2-40B4-BE49-F238E27FC236}">
                <a16:creationId xmlns:a16="http://schemas.microsoft.com/office/drawing/2014/main" id="{BD5104E9-5738-9F4B-8441-A00DDCB06BBD}"/>
              </a:ext>
            </a:extLst>
          </p:cNvPr>
          <p:cNvSpPr>
            <a:spLocks noGrp="1"/>
          </p:cNvSpPr>
          <p:nvPr>
            <p:ph type="ctrTitle"/>
          </p:nvPr>
        </p:nvSpPr>
        <p:spPr/>
        <p:txBody>
          <a:bodyPr/>
          <a:lstStyle/>
          <a:p>
            <a:endParaRPr lang="pl-PL"/>
          </a:p>
        </p:txBody>
      </p:sp>
      <p:sp>
        <p:nvSpPr>
          <p:cNvPr id="3" name="Podtytuł 2">
            <a:extLst>
              <a:ext uri="{FF2B5EF4-FFF2-40B4-BE49-F238E27FC236}">
                <a16:creationId xmlns:a16="http://schemas.microsoft.com/office/drawing/2014/main" id="{8CC6A5DE-C8B4-5544-B659-2B5C005C315F}"/>
              </a:ext>
            </a:extLst>
          </p:cNvPr>
          <p:cNvSpPr>
            <a:spLocks noGrp="1"/>
          </p:cNvSpPr>
          <p:nvPr>
            <p:ph type="subTitle" idx="1"/>
          </p:nvPr>
        </p:nvSpPr>
        <p:spPr/>
        <p:txBody>
          <a:bodyPr/>
          <a:lstStyle/>
          <a:p>
            <a:endParaRPr lang="pl-PL"/>
          </a:p>
        </p:txBody>
      </p:sp>
      <p:pic>
        <p:nvPicPr>
          <p:cNvPr id="4" name="Obraz 3">
            <a:extLst>
              <a:ext uri="{FF2B5EF4-FFF2-40B4-BE49-F238E27FC236}">
                <a16:creationId xmlns:a16="http://schemas.microsoft.com/office/drawing/2014/main" id="{BD19EAC8-3C56-FD49-AF43-4220E03812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2254" y="5369786"/>
            <a:ext cx="8367490" cy="864000"/>
          </a:xfrm>
          <a:prstGeom prst="rect">
            <a:avLst/>
          </a:prstGeom>
        </p:spPr>
      </p:pic>
      <p:sp>
        <p:nvSpPr>
          <p:cNvPr id="6" name="Tytuł 1">
            <a:extLst>
              <a:ext uri="{FF2B5EF4-FFF2-40B4-BE49-F238E27FC236}">
                <a16:creationId xmlns:a16="http://schemas.microsoft.com/office/drawing/2014/main" id="{F7A81962-16A3-4F4C-9202-B9D00CE22015}"/>
              </a:ext>
            </a:extLst>
          </p:cNvPr>
          <p:cNvSpPr txBox="1">
            <a:spLocks/>
          </p:cNvSpPr>
          <p:nvPr/>
        </p:nvSpPr>
        <p:spPr>
          <a:xfrm>
            <a:off x="596463" y="551962"/>
            <a:ext cx="10999072" cy="4696902"/>
          </a:xfrm>
          <a:prstGeom prst="rect">
            <a:avLst/>
          </a:prstGeom>
          <a:solidFill>
            <a:schemeClr val="bg1"/>
          </a:solidFill>
          <a:effectLst>
            <a:glow rad="63500">
              <a:schemeClr val="accent4">
                <a:satMod val="175000"/>
                <a:alpha val="40000"/>
              </a:schemeClr>
            </a:glow>
            <a:outerShdw blurRad="50800" dist="38100" dir="5400000" algn="t" rotWithShape="0">
              <a:prstClr val="black">
                <a:alpha val="40000"/>
              </a:prstClr>
            </a:outerShdw>
            <a:softEdge rad="12700"/>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pl-PL" sz="3200" b="1" i="0" u="none" strike="noStrike" kern="1200" cap="none" spc="0" normalizeH="0" baseline="0" noProof="0" dirty="0" smtClean="0">
              <a:ln>
                <a:noFill/>
              </a:ln>
              <a:solidFill>
                <a:srgbClr val="ACCBF9">
                  <a:lumMod val="25000"/>
                </a:srgbClr>
              </a:solidFill>
              <a:effectLst/>
              <a:uLnTx/>
              <a:uFillTx/>
              <a:latin typeface="Abadi" panose="020F0502020204030204" pitchFamily="34" charset="0"/>
              <a:ea typeface="+mj-ea"/>
              <a:cs typeface="Abad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lang="pl-PL" sz="3200" b="1" dirty="0">
              <a:solidFill>
                <a:srgbClr val="ACCBF9">
                  <a:lumMod val="25000"/>
                </a:srgbClr>
              </a:solidFill>
              <a:latin typeface="Abadi" panose="020F0502020204030204" pitchFamily="34" charset="0"/>
              <a:cs typeface="Abad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pl-PL" sz="3200" b="1" i="0" u="none" strike="noStrike" kern="1200" cap="none" spc="0" normalizeH="0" baseline="0" noProof="0" dirty="0" smtClean="0">
              <a:ln>
                <a:noFill/>
              </a:ln>
              <a:solidFill>
                <a:srgbClr val="ACCBF9">
                  <a:lumMod val="25000"/>
                </a:srgbClr>
              </a:solidFill>
              <a:effectLst/>
              <a:uLnTx/>
              <a:uFillTx/>
              <a:latin typeface="Abadi" panose="020F0502020204030204" pitchFamily="34" charset="0"/>
              <a:ea typeface="+mj-ea"/>
              <a:cs typeface="Abad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pl-PL" sz="3200" b="1" i="0" u="none" strike="noStrike" kern="1200" cap="none" spc="0" normalizeH="0" baseline="0" noProof="0" dirty="0" smtClean="0">
                <a:ln>
                  <a:noFill/>
                </a:ln>
                <a:solidFill>
                  <a:srgbClr val="ACCBF9">
                    <a:lumMod val="25000"/>
                  </a:srgbClr>
                </a:solidFill>
                <a:effectLst/>
                <a:uLnTx/>
                <a:uFillTx/>
                <a:ea typeface="+mj-ea"/>
                <a:cs typeface="Abadi" panose="020F0502020204030204" pitchFamily="34" charset="0"/>
              </a:rPr>
              <a:t>Unieszkodliwianie </a:t>
            </a:r>
            <a:r>
              <a:rPr kumimoji="0" lang="pl-PL" sz="3200" b="1" i="0" u="none" strike="noStrike" kern="1200" cap="none" spc="0" normalizeH="0" baseline="0" noProof="0" dirty="0">
                <a:ln>
                  <a:noFill/>
                </a:ln>
                <a:solidFill>
                  <a:srgbClr val="ACCBF9">
                    <a:lumMod val="25000"/>
                  </a:srgbClr>
                </a:solidFill>
                <a:effectLst/>
                <a:uLnTx/>
                <a:uFillTx/>
                <a:ea typeface="+mj-ea"/>
                <a:cs typeface="Abadi" panose="020F0502020204030204" pitchFamily="34" charset="0"/>
              </a:rPr>
              <a:t>odpadów zawierających azbest </a:t>
            </a:r>
            <a:endParaRPr kumimoji="0" lang="pl-PL" sz="3200" b="1" i="0" u="none" strike="noStrike" kern="1200" cap="none" spc="0" normalizeH="0" baseline="0" noProof="0" dirty="0" smtClean="0">
              <a:ln>
                <a:noFill/>
              </a:ln>
              <a:solidFill>
                <a:srgbClr val="ACCBF9">
                  <a:lumMod val="25000"/>
                </a:srgbClr>
              </a:solidFill>
              <a:effectLst/>
              <a:uLnTx/>
              <a:uFillTx/>
              <a:ea typeface="+mj-ea"/>
              <a:cs typeface="Abad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pl-PL" sz="3200" b="1" i="0" u="none" strike="noStrike" kern="1200" cap="none" spc="0" normalizeH="0" baseline="0" noProof="0" dirty="0" smtClean="0">
                <a:ln>
                  <a:noFill/>
                </a:ln>
                <a:solidFill>
                  <a:srgbClr val="ACCBF9">
                    <a:lumMod val="25000"/>
                  </a:srgbClr>
                </a:solidFill>
                <a:effectLst/>
                <a:uLnTx/>
                <a:uFillTx/>
                <a:ea typeface="+mj-ea"/>
                <a:cs typeface="Abadi" panose="020F0502020204030204" pitchFamily="34" charset="0"/>
              </a:rPr>
              <a:t>w ramach Programu Fundusze Europejskie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pl-PL" sz="3200" b="1" i="0" u="none" strike="noStrike" kern="1200" cap="none" spc="0" normalizeH="0" baseline="0" noProof="0" dirty="0" smtClean="0">
                <a:ln>
                  <a:noFill/>
                </a:ln>
                <a:solidFill>
                  <a:srgbClr val="ACCBF9">
                    <a:lumMod val="25000"/>
                  </a:srgbClr>
                </a:solidFill>
                <a:effectLst/>
                <a:uLnTx/>
                <a:uFillTx/>
                <a:ea typeface="+mj-ea"/>
                <a:cs typeface="Abadi" panose="020F0502020204030204" pitchFamily="34" charset="0"/>
              </a:rPr>
              <a:t>dla Wielkopolski 2021-2027 (FEW 2021+)</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pl-PL" sz="3200" b="1" i="0" u="none" strike="noStrike" kern="1200" cap="none" spc="0" normalizeH="0" baseline="0" noProof="0" dirty="0">
              <a:ln>
                <a:noFill/>
              </a:ln>
              <a:solidFill>
                <a:srgbClr val="ACCBF9">
                  <a:lumMod val="25000"/>
                </a:srgbClr>
              </a:solidFill>
              <a:effectLst/>
              <a:uLnTx/>
              <a:uFillTx/>
              <a:latin typeface="Abadi" panose="020F0502020204030204" pitchFamily="34" charset="0"/>
              <a:ea typeface="+mj-ea"/>
              <a:cs typeface="Abad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pl-PL" sz="3200" b="1" i="0" u="none" strike="noStrike" kern="1200" cap="none" spc="0" normalizeH="0" baseline="0" noProof="0" dirty="0" smtClean="0">
              <a:ln>
                <a:noFill/>
              </a:ln>
              <a:solidFill>
                <a:srgbClr val="ACCBF9">
                  <a:lumMod val="25000"/>
                </a:srgbClr>
              </a:solidFill>
              <a:effectLst/>
              <a:uLnTx/>
              <a:uFillTx/>
              <a:latin typeface="Abadi" panose="020F0502020204030204" pitchFamily="34" charset="0"/>
              <a:ea typeface="+mj-ea"/>
              <a:cs typeface="Abad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pl-PL" sz="3200" b="1" i="0" u="none" strike="noStrike" kern="1200" cap="none" spc="0" normalizeH="0" baseline="0" noProof="0" dirty="0">
              <a:ln>
                <a:noFill/>
              </a:ln>
              <a:solidFill>
                <a:srgbClr val="ACCBF9">
                  <a:lumMod val="25000"/>
                </a:srgbClr>
              </a:solidFill>
              <a:effectLst/>
              <a:uLnTx/>
              <a:uFillTx/>
              <a:latin typeface="Abadi" panose="020F0502020204030204" pitchFamily="34" charset="0"/>
              <a:ea typeface="+mj-ea"/>
              <a:cs typeface="Abadi" panose="020F0502020204030204" pitchFamily="34" charset="0"/>
            </a:endParaRPr>
          </a:p>
        </p:txBody>
      </p:sp>
      <p:cxnSp>
        <p:nvCxnSpPr>
          <p:cNvPr id="7" name="Łącznik prosty 6">
            <a:extLst>
              <a:ext uri="{FF2B5EF4-FFF2-40B4-BE49-F238E27FC236}">
                <a16:creationId xmlns:a16="http://schemas.microsoft.com/office/drawing/2014/main" id="{891D791C-CAF4-0A42-A8D5-898181059D2E}"/>
              </a:ext>
            </a:extLst>
          </p:cNvPr>
          <p:cNvCxnSpPr/>
          <p:nvPr/>
        </p:nvCxnSpPr>
        <p:spPr>
          <a:xfrm>
            <a:off x="596463" y="6354708"/>
            <a:ext cx="10999072" cy="0"/>
          </a:xfrm>
          <a:prstGeom prst="line">
            <a:avLst/>
          </a:prstGeom>
          <a:ln w="7620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209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 name="Obraz 69" descr="Pszczoła na kwiecie">
            <a:extLst>
              <a:ext uri="{FF2B5EF4-FFF2-40B4-BE49-F238E27FC236}">
                <a16:creationId xmlns:a16="http://schemas.microsoft.com/office/drawing/2014/main" id="{E7FAC2A8-F954-D842-87FC-39492D983F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70" r="3" b="3"/>
          <a:stretch/>
        </p:blipFill>
        <p:spPr>
          <a:xfrm>
            <a:off x="1" y="-6235"/>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pic>
        <p:nvPicPr>
          <p:cNvPr id="73" name="Obraz 72" descr="Widok anteny z gospodarstwa Słonecznego">
            <a:extLst>
              <a:ext uri="{FF2B5EF4-FFF2-40B4-BE49-F238E27FC236}">
                <a16:creationId xmlns:a16="http://schemas.microsoft.com/office/drawing/2014/main" id="{C095DF40-A5F0-F140-A91C-5FB363968B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394" r="-3" b="16255"/>
          <a:stretch/>
        </p:blipFill>
        <p:spPr>
          <a:xfrm>
            <a:off x="7381876" y="10"/>
            <a:ext cx="4810125" cy="2501827"/>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72" name="Obraz 71" descr="Zbliżenie zielonej koniczyny">
            <a:extLst>
              <a:ext uri="{FF2B5EF4-FFF2-40B4-BE49-F238E27FC236}">
                <a16:creationId xmlns:a16="http://schemas.microsoft.com/office/drawing/2014/main" id="{56CD8649-D412-F945-B537-CF7C46D931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383"/>
          <a:stretch/>
        </p:blipFill>
        <p:spPr>
          <a:xfrm>
            <a:off x="4675537"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20" name="Obraz 19" descr="Turbiny wiatrowe w polu">
            <a:extLst>
              <a:ext uri="{FF2B5EF4-FFF2-40B4-BE49-F238E27FC236}">
                <a16:creationId xmlns:a16="http://schemas.microsoft.com/office/drawing/2014/main" id="{B81CF625-47CB-5C4A-AE9E-04BD3B7E0C5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854" r="-2" b="5847"/>
          <a:stretch/>
        </p:blipFill>
        <p:spPr>
          <a:xfrm>
            <a:off x="1" y="2660089"/>
            <a:ext cx="7122523" cy="4197911"/>
          </a:xfrm>
          <a:custGeom>
            <a:avLst/>
            <a:gdLst/>
            <a:ahLst/>
            <a:cxnLst/>
            <a:rect l="l" t="t" r="r" b="b"/>
            <a:pathLst>
              <a:path w="7122523" h="4197911">
                <a:moveTo>
                  <a:pt x="0" y="0"/>
                </a:moveTo>
                <a:lnTo>
                  <a:pt x="7122523" y="0"/>
                </a:lnTo>
                <a:lnTo>
                  <a:pt x="5177382" y="4197911"/>
                </a:lnTo>
                <a:lnTo>
                  <a:pt x="5171159" y="4197911"/>
                </a:lnTo>
                <a:lnTo>
                  <a:pt x="3981368" y="4197911"/>
                </a:lnTo>
                <a:lnTo>
                  <a:pt x="2331323" y="4197911"/>
                </a:lnTo>
                <a:lnTo>
                  <a:pt x="0" y="4197911"/>
                </a:lnTo>
                <a:close/>
              </a:path>
            </a:pathLst>
          </a:custGeom>
        </p:spPr>
      </p:pic>
      <p:sp>
        <p:nvSpPr>
          <p:cNvPr id="99" name="Freeform 43">
            <a:extLst>
              <a:ext uri="{FF2B5EF4-FFF2-40B4-BE49-F238E27FC236}">
                <a16:creationId xmlns:a16="http://schemas.microsoft.com/office/drawing/2014/main" id="{AAD8F19F-4A55-467B-BED0-8837659A90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53050" y="2660089"/>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30899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533CBD01-FF2A-284A-B3D9-F197DF6F58A1}"/>
              </a:ext>
            </a:extLst>
          </p:cNvPr>
          <p:cNvSpPr>
            <a:spLocks noGrp="1"/>
          </p:cNvSpPr>
          <p:nvPr>
            <p:ph type="title"/>
          </p:nvPr>
        </p:nvSpPr>
        <p:spPr>
          <a:xfrm>
            <a:off x="6672064" y="2996952"/>
            <a:ext cx="5459974" cy="2163872"/>
          </a:xfrm>
        </p:spPr>
        <p:txBody>
          <a:bodyPr vert="horz" lIns="91440" tIns="45720" rIns="91440" bIns="45720" rtlCol="0" anchor="t">
            <a:noAutofit/>
          </a:bodyPr>
          <a:lstStyle/>
          <a:p>
            <a:pPr algn="r"/>
            <a:r>
              <a:rPr lang="pl-PL" sz="2800" b="1" kern="1200" dirty="0" smtClean="0">
                <a:solidFill>
                  <a:srgbClr val="FFFFFF"/>
                </a:solidFill>
                <a:latin typeface="+mj-lt"/>
                <a:ea typeface="+mj-ea"/>
                <a:cs typeface="+mj-cs"/>
              </a:rPr>
              <a:t>CP 2 Bardziej przyjazna dla środowiska niskoemisyjna Europa dzięki promowaniu czystej i sprawiedliwej transformacji energetyki, zielonych i niebieskich inwestycji, gospodarki o obiegu zamkniętym, przystosowania się do zmiany klimatu oraz zapobiegania ryzyku i zarządzania ryzykiem</a:t>
            </a:r>
            <a:endParaRPr lang="pl-PL" sz="2800" kern="1200" dirty="0">
              <a:solidFill>
                <a:srgbClr val="FFFFFF"/>
              </a:solidFill>
              <a:latin typeface="+mj-lt"/>
              <a:ea typeface="+mj-ea"/>
              <a:cs typeface="+mj-cs"/>
            </a:endParaRPr>
          </a:p>
        </p:txBody>
      </p:sp>
      <p:pic>
        <p:nvPicPr>
          <p:cNvPr id="66" name="Obraz 65" descr="Morze z pęcherzykami powietrza">
            <a:extLst>
              <a:ext uri="{FF2B5EF4-FFF2-40B4-BE49-F238E27FC236}">
                <a16:creationId xmlns:a16="http://schemas.microsoft.com/office/drawing/2014/main" id="{F3037F43-F602-524D-88EE-E461BFB5220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 b="1676"/>
          <a:stretch/>
        </p:blipFill>
        <p:spPr>
          <a:xfrm>
            <a:off x="2261968" y="10"/>
            <a:ext cx="3393943" cy="2502833"/>
          </a:xfrm>
          <a:custGeom>
            <a:avLst/>
            <a:gdLst/>
            <a:ahLst/>
            <a:cxnLst/>
            <a:rect l="l" t="t" r="r" b="b"/>
            <a:pathLst>
              <a:path w="3393943" h="2502843">
                <a:moveTo>
                  <a:pt x="1159715" y="0"/>
                </a:moveTo>
                <a:lnTo>
                  <a:pt x="3393943" y="0"/>
                </a:lnTo>
                <a:lnTo>
                  <a:pt x="2234228" y="2502843"/>
                </a:lnTo>
                <a:lnTo>
                  <a:pt x="0" y="2502843"/>
                </a:lnTo>
                <a:close/>
              </a:path>
            </a:pathLst>
          </a:custGeom>
        </p:spPr>
      </p:pic>
    </p:spTree>
    <p:extLst>
      <p:ext uri="{BB962C8B-B14F-4D97-AF65-F5344CB8AC3E}">
        <p14:creationId xmlns:p14="http://schemas.microsoft.com/office/powerpoint/2010/main" val="2150093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ymbol zastępczy zawartości 4" descr="Wyścig kolorowych samolocików papierowych">
            <a:extLst>
              <a:ext uri="{FF2B5EF4-FFF2-40B4-BE49-F238E27FC236}">
                <a16:creationId xmlns:a16="http://schemas.microsoft.com/office/drawing/2014/main" id="{402A3A73-B1A0-914B-ACAD-1FB72875675C}"/>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1" t="47030" r="4" b="3"/>
          <a:stretch/>
        </p:blipFill>
        <p:spPr>
          <a:xfrm>
            <a:off x="6572881" y="4865362"/>
            <a:ext cx="5635819" cy="1992638"/>
          </a:xfrm>
          <a:prstGeom prst="rect">
            <a:avLst/>
          </a:prstGeom>
        </p:spPr>
      </p:pic>
      <p:grpSp>
        <p:nvGrpSpPr>
          <p:cNvPr id="6" name="Grupa 5">
            <a:extLst>
              <a:ext uri="{FF2B5EF4-FFF2-40B4-BE49-F238E27FC236}">
                <a16:creationId xmlns:a16="http://schemas.microsoft.com/office/drawing/2014/main" id="{D250E7E7-B315-554A-9005-1DE2C2BDF911}"/>
              </a:ext>
            </a:extLst>
          </p:cNvPr>
          <p:cNvGrpSpPr>
            <a:grpSpLocks/>
          </p:cNvGrpSpPr>
          <p:nvPr/>
        </p:nvGrpSpPr>
        <p:grpSpPr bwMode="auto">
          <a:xfrm>
            <a:off x="-11182" y="206883"/>
            <a:ext cx="11928648" cy="1053919"/>
            <a:chOff x="-911" y="1434"/>
            <a:chExt cx="10459" cy="1099"/>
          </a:xfrm>
        </p:grpSpPr>
        <p:sp>
          <p:nvSpPr>
            <p:cNvPr id="7" name="Prostokąt 6">
              <a:extLst>
                <a:ext uri="{FF2B5EF4-FFF2-40B4-BE49-F238E27FC236}">
                  <a16:creationId xmlns:a16="http://schemas.microsoft.com/office/drawing/2014/main" id="{E1FE39C6-9196-4144-9BB3-9DF83CEECA76}"/>
                </a:ext>
              </a:extLst>
            </p:cNvPr>
            <p:cNvSpPr>
              <a:spLocks noChangeArrowheads="1"/>
            </p:cNvSpPr>
            <p:nvPr/>
          </p:nvSpPr>
          <p:spPr bwMode="auto">
            <a:xfrm>
              <a:off x="-911" y="1434"/>
              <a:ext cx="5926" cy="1061"/>
            </a:xfrm>
            <a:prstGeom prst="rect">
              <a:avLst/>
            </a:prstGeom>
            <a:solidFill>
              <a:schemeClr val="bg2">
                <a:lumMod val="25000"/>
              </a:schemeClr>
            </a:solidFill>
            <a:ln w="12700">
              <a:solidFill>
                <a:srgbClr val="2F528F"/>
              </a:solidFill>
              <a:miter lim="800000"/>
              <a:headEnd/>
              <a:tailEnd/>
            </a:ln>
          </p:spPr>
          <p:txBody>
            <a:bodyPr rot="0" vert="horz" wrap="square" lIns="91440" tIns="45720" rIns="91440" bIns="45720" anchor="ctr"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Prostokąt 7">
              <a:extLst>
                <a:ext uri="{FF2B5EF4-FFF2-40B4-BE49-F238E27FC236}">
                  <a16:creationId xmlns:a16="http://schemas.microsoft.com/office/drawing/2014/main" id="{1A205654-5F0B-F043-B9B2-02B91AA648C3}"/>
                </a:ext>
              </a:extLst>
            </p:cNvPr>
            <p:cNvSpPr>
              <a:spLocks noChangeArrowheads="1"/>
            </p:cNvSpPr>
            <p:nvPr/>
          </p:nvSpPr>
          <p:spPr bwMode="auto">
            <a:xfrm>
              <a:off x="-661" y="1573"/>
              <a:ext cx="10209" cy="960"/>
            </a:xfrm>
            <a:prstGeom prst="rect">
              <a:avLst/>
            </a:prstGeom>
            <a:solidFill>
              <a:schemeClr val="bg1">
                <a:lumMod val="100000"/>
                <a:lumOff val="0"/>
              </a:schemeClr>
            </a:solidFill>
            <a:ln>
              <a:noFill/>
            </a:ln>
            <a:effectLst>
              <a:outerShdw dist="35921" dir="2700000" algn="ctr" rotWithShape="0">
                <a:schemeClr val="tx2">
                  <a:lumMod val="100000"/>
                  <a:lumOff val="0"/>
                </a:schemeClr>
              </a:outerShdw>
            </a:effectLst>
            <a:extLst>
              <a:ext uri="{91240B29-F687-4F45-9708-019B960494DF}">
                <a14:hiddenLine xmlns:a14="http://schemas.microsoft.com/office/drawing/2010/main" w="12700">
                  <a:solidFill>
                    <a:srgbClr val="00B0F0"/>
                  </a:solidFill>
                  <a:miter lim="800000"/>
                  <a:headEnd/>
                  <a:tailEnd/>
                </a14:hiddenLine>
              </a:ext>
            </a:extLst>
          </p:spPr>
          <p:txBody>
            <a:bodyPr rot="0" vert="horz" wrap="square" lIns="91440" tIns="45720" rIns="91440" bIns="45720" anchor="ctr"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dirty="0">
                  <a:ln>
                    <a:noFill/>
                  </a:ln>
                  <a:solidFill>
                    <a:srgbClr val="242852"/>
                  </a:solidFill>
                  <a:effectLst/>
                  <a:uLnTx/>
                  <a:uFillTx/>
                  <a:latin typeface="Calibri" panose="020F0502020204030204"/>
                  <a:ea typeface="+mn-ea"/>
                  <a:cs typeface="Arial" pitchFamily="34" charset="0"/>
                </a:rPr>
                <a:t>CP2 OBSZARY STRATEGICZNE</a:t>
              </a:r>
            </a:p>
          </p:txBody>
        </p:sp>
      </p:grpSp>
      <p:pic>
        <p:nvPicPr>
          <p:cNvPr id="9" name="Obraz 8">
            <a:extLst>
              <a:ext uri="{FF2B5EF4-FFF2-40B4-BE49-F238E27FC236}">
                <a16:creationId xmlns:a16="http://schemas.microsoft.com/office/drawing/2014/main" id="{832C3F76-8415-E34A-8EE7-BBD73F6455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22931"/>
            <a:ext cx="6275618" cy="648000"/>
          </a:xfrm>
          <a:prstGeom prst="rect">
            <a:avLst/>
          </a:prstGeom>
        </p:spPr>
      </p:pic>
      <p:graphicFrame>
        <p:nvGraphicFramePr>
          <p:cNvPr id="10" name="Diagram 9">
            <a:extLst>
              <a:ext uri="{FF2B5EF4-FFF2-40B4-BE49-F238E27FC236}">
                <a16:creationId xmlns:a16="http://schemas.microsoft.com/office/drawing/2014/main" id="{3B677AC4-5A71-7C43-B746-FF4A84B509CE}"/>
              </a:ext>
            </a:extLst>
          </p:cNvPr>
          <p:cNvGraphicFramePr/>
          <p:nvPr>
            <p:extLst/>
          </p:nvPr>
        </p:nvGraphicFramePr>
        <p:xfrm>
          <a:off x="273947" y="1394100"/>
          <a:ext cx="11643519" cy="479239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Prostokąt 1"/>
          <p:cNvSpPr/>
          <p:nvPr/>
        </p:nvSpPr>
        <p:spPr>
          <a:xfrm>
            <a:off x="7392144" y="3140968"/>
            <a:ext cx="2160240" cy="129614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64481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az 9">
            <a:extLst>
              <a:ext uri="{FF2B5EF4-FFF2-40B4-BE49-F238E27FC236}">
                <a16:creationId xmlns:a16="http://schemas.microsoft.com/office/drawing/2014/main" id="{DA2E3BB1-3D09-534F-BBA5-212591D211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0" y="6203665"/>
            <a:ext cx="6275618" cy="648000"/>
          </a:xfrm>
          <a:prstGeom prst="rect">
            <a:avLst/>
          </a:prstGeom>
        </p:spPr>
      </p:pic>
      <p:graphicFrame>
        <p:nvGraphicFramePr>
          <p:cNvPr id="5" name="Symbol zastępczy zawartości 4">
            <a:extLst>
              <a:ext uri="{FF2B5EF4-FFF2-40B4-BE49-F238E27FC236}">
                <a16:creationId xmlns:a16="http://schemas.microsoft.com/office/drawing/2014/main" id="{46CC6286-1ECE-724E-BCF7-5DCC15A0E0BA}"/>
              </a:ext>
            </a:extLst>
          </p:cNvPr>
          <p:cNvGraphicFramePr>
            <a:graphicFrameLocks noGrp="1"/>
          </p:cNvGraphicFramePr>
          <p:nvPr>
            <p:ph idx="1"/>
            <p:extLst/>
          </p:nvPr>
        </p:nvGraphicFramePr>
        <p:xfrm>
          <a:off x="302253" y="1599612"/>
          <a:ext cx="11809312" cy="4631633"/>
        </p:xfrm>
        <a:graphic>
          <a:graphicData uri="http://schemas.openxmlformats.org/drawingml/2006/table">
            <a:tbl>
              <a:tblPr firstRow="1" firstCol="1" bandRow="1"/>
              <a:tblGrid>
                <a:gridCol w="4322840">
                  <a:extLst>
                    <a:ext uri="{9D8B030D-6E8A-4147-A177-3AD203B41FA5}">
                      <a16:colId xmlns:a16="http://schemas.microsoft.com/office/drawing/2014/main" val="733493482"/>
                    </a:ext>
                  </a:extLst>
                </a:gridCol>
                <a:gridCol w="7486472">
                  <a:extLst>
                    <a:ext uri="{9D8B030D-6E8A-4147-A177-3AD203B41FA5}">
                      <a16:colId xmlns:a16="http://schemas.microsoft.com/office/drawing/2014/main" val="1729695759"/>
                    </a:ext>
                  </a:extLst>
                </a:gridCol>
              </a:tblGrid>
              <a:tr h="1192505">
                <a:tc>
                  <a:txBody>
                    <a:bodyPr/>
                    <a:lstStyle/>
                    <a:p>
                      <a:pPr>
                        <a:lnSpc>
                          <a:spcPct val="80000"/>
                        </a:lnSpc>
                        <a:spcAft>
                          <a:spcPts val="1000"/>
                        </a:spcAft>
                      </a:pPr>
                      <a:r>
                        <a:rPr lang="pl-PL"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 Promowanie środków na rzecz efektywności energetyczne</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2" marR="55162" marT="0"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solidFill>
                      <a:schemeClr val="accent3"/>
                    </a:solidFill>
                  </a:tcPr>
                </a:tc>
                <a:tc>
                  <a:txBody>
                    <a:bodyPr/>
                    <a:lstStyle/>
                    <a:p>
                      <a:pPr marL="342900" lvl="0" indent="-342900">
                        <a:lnSpc>
                          <a:spcPct val="115000"/>
                        </a:lnSpc>
                        <a:buClr>
                          <a:srgbClr val="EE5500"/>
                        </a:buClr>
                        <a:buSzPts val="900"/>
                        <a:buFont typeface="Wingdings" pitchFamily="2" charset="2"/>
                        <a:buChar char="q"/>
                      </a:pPr>
                      <a:r>
                        <a:rPr lang="pl-PL" sz="1400" b="1" u="none" strike="noStrike" dirty="0">
                          <a:effectLst/>
                          <a:latin typeface="Calibri" panose="020F0502020204030204" pitchFamily="34" charset="0"/>
                          <a:ea typeface="Calibri" panose="020F0502020204030204" pitchFamily="34" charset="0"/>
                          <a:cs typeface="Times New Roman" panose="02020603050405020304" pitchFamily="18" charset="0"/>
                        </a:rPr>
                        <a:t>Poprawa efektywności energetycznej w przedsiębiorstwach</a:t>
                      </a:r>
                    </a:p>
                    <a:p>
                      <a:pPr marL="342900" lvl="0" indent="-342900">
                        <a:lnSpc>
                          <a:spcPct val="115000"/>
                        </a:lnSpc>
                        <a:buClr>
                          <a:srgbClr val="EE5500"/>
                        </a:buClr>
                        <a:buSzPts val="900"/>
                        <a:buFont typeface="Wingdings" pitchFamily="2" charset="2"/>
                        <a:buChar char="q"/>
                      </a:pPr>
                      <a:r>
                        <a:rPr lang="pl-PL" sz="1400" b="1" u="none" strike="noStrike" dirty="0">
                          <a:effectLst/>
                          <a:latin typeface="Calibri" panose="020F0502020204030204" pitchFamily="34" charset="0"/>
                          <a:ea typeface="Calibri" panose="020F0502020204030204" pitchFamily="34" charset="0"/>
                          <a:cs typeface="Times New Roman" panose="02020603050405020304" pitchFamily="18" charset="0"/>
                        </a:rPr>
                        <a:t>Modernizacja energetyczna budynków mieszkalnych i publicznych </a:t>
                      </a:r>
                      <a:endParaRPr lang="pl-PL" sz="14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Clr>
                          <a:srgbClr val="EE5500"/>
                        </a:buClr>
                        <a:buSzPts val="900"/>
                        <a:buFont typeface="Wingdings" pitchFamily="2" charset="2"/>
                        <a:buChar char=""/>
                      </a:pPr>
                      <a:r>
                        <a:rPr lang="pl-PL" sz="1400" u="none" strike="noStrike" dirty="0">
                          <a:effectLst/>
                          <a:latin typeface="Calibri" panose="020F0502020204030204" pitchFamily="34" charset="0"/>
                          <a:ea typeface="Calibri" panose="020F0502020204030204" pitchFamily="34" charset="0"/>
                          <a:cs typeface="Times New Roman" panose="02020603050405020304" pitchFamily="18" charset="0"/>
                        </a:rPr>
                        <a:t>Systemy ciepłownicze i chłodnicze wraz z magazynami ciepła</a:t>
                      </a:r>
                    </a:p>
                    <a:p>
                      <a:pPr marL="342900" lvl="0" indent="-342900">
                        <a:lnSpc>
                          <a:spcPct val="115000"/>
                        </a:lnSpc>
                        <a:buClr>
                          <a:srgbClr val="EE5500"/>
                        </a:buClr>
                        <a:buSzPts val="900"/>
                        <a:buFont typeface="Wingdings" pitchFamily="2" charset="2"/>
                        <a:buChar char="q"/>
                      </a:pPr>
                      <a:r>
                        <a:rPr lang="pl-PL" sz="1400" b="1" u="none" strike="noStrike" dirty="0">
                          <a:effectLst/>
                          <a:latin typeface="Calibri" panose="020F0502020204030204" pitchFamily="34" charset="0"/>
                          <a:ea typeface="Calibri" panose="020F0502020204030204" pitchFamily="34" charset="0"/>
                          <a:cs typeface="Times New Roman" panose="02020603050405020304" pitchFamily="18" charset="0"/>
                        </a:rPr>
                        <a:t>Projekty parasolowe dot. wymiany nieefektywnych źródeł ciepła</a:t>
                      </a:r>
                      <a:endParaRPr lang="pl-PL" sz="14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Clr>
                          <a:srgbClr val="EE5500"/>
                        </a:buClr>
                        <a:buSzPts val="900"/>
                        <a:buFont typeface="Wingdings" pitchFamily="2" charset="2"/>
                        <a:buChar char=""/>
                      </a:pPr>
                      <a:r>
                        <a:rPr lang="pl-PL" sz="1400" u="none" strike="noStrike" dirty="0">
                          <a:effectLst/>
                          <a:latin typeface="Calibri" panose="020F0502020204030204" pitchFamily="34" charset="0"/>
                          <a:ea typeface="Calibri" panose="020F0502020204030204" pitchFamily="34" charset="0"/>
                          <a:cs typeface="Times New Roman" panose="02020603050405020304" pitchFamily="18" charset="0"/>
                        </a:rPr>
                        <a:t>Wdrażanie działań zawartych w strategiach niskoemisyjnych</a:t>
                      </a:r>
                    </a:p>
                  </a:txBody>
                  <a:tcPr marL="55162" marR="55162" marT="0"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741770230"/>
                  </a:ext>
                </a:extLst>
              </a:tr>
              <a:tr h="951173">
                <a:tc>
                  <a:txBody>
                    <a:bodyPr/>
                    <a:lstStyle/>
                    <a:p>
                      <a:pPr>
                        <a:lnSpc>
                          <a:spcPct val="80000"/>
                        </a:lnSpc>
                        <a:spcAft>
                          <a:spcPts val="1000"/>
                        </a:spcAft>
                      </a:pPr>
                      <a:r>
                        <a:rPr lang="pl-PL"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(ii) Promowanie odnawialnych źródeł energii</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2" marR="55162" marT="0"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solidFill>
                      <a:schemeClr val="accent3"/>
                    </a:solidFill>
                  </a:tcPr>
                </a:tc>
                <a:tc>
                  <a:txBody>
                    <a:bodyPr/>
                    <a:lstStyle/>
                    <a:p>
                      <a:pPr marL="342900" lvl="0" indent="-342900">
                        <a:lnSpc>
                          <a:spcPct val="115000"/>
                        </a:lnSpc>
                        <a:buClr>
                          <a:srgbClr val="EE5500"/>
                        </a:buClr>
                        <a:buSzPts val="900"/>
                        <a:buFont typeface="Wingdings" pitchFamily="2" charset="2"/>
                        <a:buChar char="q"/>
                      </a:pPr>
                      <a:r>
                        <a:rPr lang="pl-PL" sz="1400" b="1" u="none" strike="noStrike" dirty="0">
                          <a:effectLst/>
                          <a:latin typeface="Calibri" panose="020F0502020204030204" pitchFamily="34" charset="0"/>
                          <a:ea typeface="Calibri" panose="020F0502020204030204" pitchFamily="34" charset="0"/>
                          <a:cs typeface="Times New Roman" panose="02020603050405020304" pitchFamily="18" charset="0"/>
                        </a:rPr>
                        <a:t>Instalacje energii elektrycznej z OZE wraz z  magazynami energii </a:t>
                      </a:r>
                      <a:endParaRPr lang="pl-PL" sz="14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Clr>
                          <a:srgbClr val="EE5500"/>
                        </a:buClr>
                        <a:buSzPts val="900"/>
                        <a:buFont typeface="Wingdings" pitchFamily="2" charset="2"/>
                        <a:buChar char="q"/>
                      </a:pPr>
                      <a:r>
                        <a:rPr lang="pl-PL" sz="1400" b="1" u="none" strike="noStrike" dirty="0">
                          <a:effectLst/>
                          <a:latin typeface="Calibri" panose="020F0502020204030204" pitchFamily="34" charset="0"/>
                          <a:ea typeface="Calibri" panose="020F0502020204030204" pitchFamily="34" charset="0"/>
                          <a:cs typeface="Times New Roman" panose="02020603050405020304" pitchFamily="18" charset="0"/>
                        </a:rPr>
                        <a:t>Instalacje wytwarzania ciepła z OZE wraz z magazynami ciepła </a:t>
                      </a:r>
                      <a:endParaRPr lang="pl-PL" sz="14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Clr>
                          <a:srgbClr val="EE5500"/>
                        </a:buClr>
                        <a:buSzPts val="900"/>
                        <a:buFont typeface="Wingdings" pitchFamily="2" charset="2"/>
                        <a:buChar char="q"/>
                      </a:pPr>
                      <a:r>
                        <a:rPr lang="pl-PL" sz="1400" b="1" u="none" strike="noStrike" dirty="0">
                          <a:effectLst/>
                          <a:latin typeface="Calibri" panose="020F0502020204030204" pitchFamily="34" charset="0"/>
                          <a:ea typeface="Calibri" panose="020F0502020204030204" pitchFamily="34" charset="0"/>
                          <a:cs typeface="Times New Roman" panose="02020603050405020304" pitchFamily="18" charset="0"/>
                        </a:rPr>
                        <a:t>Klastry i spółdzielnie energetyczne, w tym wsparcie energetyki </a:t>
                      </a:r>
                      <a:r>
                        <a:rPr lang="pl-PL" sz="1400" b="1" u="none" strike="noStrike" dirty="0" err="1">
                          <a:effectLst/>
                          <a:latin typeface="Calibri" panose="020F0502020204030204" pitchFamily="34" charset="0"/>
                          <a:ea typeface="Calibri" panose="020F0502020204030204" pitchFamily="34" charset="0"/>
                          <a:cs typeface="Times New Roman" panose="02020603050405020304" pitchFamily="18" charset="0"/>
                        </a:rPr>
                        <a:t>prosumenckiej</a:t>
                      </a:r>
                      <a:endParaRPr lang="pl-PL" sz="14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Clr>
                          <a:srgbClr val="EE5500"/>
                        </a:buClr>
                        <a:buSzPts val="900"/>
                        <a:buFont typeface="Wingdings" pitchFamily="2" charset="2"/>
                        <a:buChar char="q"/>
                      </a:pPr>
                      <a:r>
                        <a:rPr lang="pl-PL" sz="1400" b="1" u="none" strike="noStrike" dirty="0">
                          <a:effectLst/>
                          <a:latin typeface="Calibri" panose="020F0502020204030204" pitchFamily="34" charset="0"/>
                          <a:ea typeface="Calibri" panose="020F0502020204030204" pitchFamily="34" charset="0"/>
                          <a:cs typeface="Times New Roman" panose="02020603050405020304" pitchFamily="18" charset="0"/>
                        </a:rPr>
                        <a:t>Instalacje towarzyszące i równoważące produkcję energii, tj. instalacje hybrydowe</a:t>
                      </a:r>
                      <a:endParaRPr lang="pl-PL" sz="1400" u="none"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55162" marR="55162" marT="0"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591594026"/>
                  </a:ext>
                </a:extLst>
              </a:tr>
              <a:tr h="1433836">
                <a:tc>
                  <a:txBody>
                    <a:bodyPr/>
                    <a:lstStyle/>
                    <a:p>
                      <a:pPr>
                        <a:lnSpc>
                          <a:spcPct val="80000"/>
                        </a:lnSpc>
                        <a:spcAft>
                          <a:spcPts val="1000"/>
                        </a:spcAft>
                      </a:pPr>
                      <a:r>
                        <a:rPr lang="pl-PL"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(iv) Wspieranie działań w zakresie dostosowania do zmiany klimatu, zapobiegania ryzyku i odporności na klęski żywiołowe</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2" marR="55162" marT="0"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solidFill>
                      <a:schemeClr val="accent3"/>
                    </a:solidFill>
                  </a:tcPr>
                </a:tc>
                <a:tc>
                  <a:txBody>
                    <a:bodyPr/>
                    <a:lstStyle/>
                    <a:p>
                      <a:pPr marL="342900" lvl="0" indent="-342900">
                        <a:lnSpc>
                          <a:spcPct val="115000"/>
                        </a:lnSpc>
                        <a:buClr>
                          <a:srgbClr val="EE5500"/>
                        </a:buClr>
                        <a:buSzPts val="900"/>
                        <a:buFont typeface="Wingdings" pitchFamily="2" charset="2"/>
                        <a:buChar char="q"/>
                      </a:pPr>
                      <a:r>
                        <a:rPr lang="pl-PL" sz="1400" b="1" u="none" strike="noStrike" dirty="0">
                          <a:effectLst/>
                          <a:latin typeface="Calibri" panose="020F0502020204030204" pitchFamily="34" charset="0"/>
                          <a:ea typeface="Calibri" panose="020F0502020204030204" pitchFamily="34" charset="0"/>
                          <a:cs typeface="Times New Roman" panose="02020603050405020304" pitchFamily="18" charset="0"/>
                        </a:rPr>
                        <a:t>Ochrona i zapobieganie zagrożeniom wynikającym z ekstremalnych stanów pogodowych </a:t>
                      </a:r>
                      <a:endParaRPr lang="pl-PL" sz="14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Clr>
                          <a:srgbClr val="EE5500"/>
                        </a:buClr>
                        <a:buSzPts val="900"/>
                        <a:buFont typeface="Wingdings" pitchFamily="2" charset="2"/>
                        <a:buChar char="q"/>
                      </a:pPr>
                      <a:r>
                        <a:rPr lang="pl-PL" sz="1400" b="1" u="none" strike="noStrike" dirty="0">
                          <a:effectLst/>
                          <a:latin typeface="Calibri" panose="020F0502020204030204" pitchFamily="34" charset="0"/>
                          <a:ea typeface="Calibri" panose="020F0502020204030204" pitchFamily="34" charset="0"/>
                          <a:cs typeface="Times New Roman" panose="02020603050405020304" pitchFamily="18" charset="0"/>
                        </a:rPr>
                        <a:t>Mała retencja i </a:t>
                      </a:r>
                      <a:r>
                        <a:rPr lang="pl-PL" sz="1400" b="1" u="none" strike="noStrike" dirty="0" err="1">
                          <a:effectLst/>
                          <a:latin typeface="Calibri" panose="020F0502020204030204" pitchFamily="34" charset="0"/>
                          <a:ea typeface="Calibri" panose="020F0502020204030204" pitchFamily="34" charset="0"/>
                          <a:cs typeface="Times New Roman" panose="02020603050405020304" pitchFamily="18" charset="0"/>
                        </a:rPr>
                        <a:t>mikroretencja</a:t>
                      </a:r>
                      <a:r>
                        <a:rPr lang="pl-PL" sz="14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pl-PL" sz="14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Clr>
                          <a:srgbClr val="EE5500"/>
                        </a:buClr>
                        <a:buSzPts val="900"/>
                        <a:buFont typeface="Wingdings" pitchFamily="2" charset="2"/>
                        <a:buChar char=""/>
                      </a:pPr>
                      <a:r>
                        <a:rPr lang="pl-PL" sz="1400" u="none" strike="noStrike" dirty="0">
                          <a:effectLst/>
                          <a:latin typeface="Calibri" panose="020F0502020204030204" pitchFamily="34" charset="0"/>
                          <a:ea typeface="Calibri" panose="020F0502020204030204" pitchFamily="34" charset="0"/>
                          <a:cs typeface="Times New Roman" panose="02020603050405020304" pitchFamily="18" charset="0"/>
                        </a:rPr>
                        <a:t>Budowa/modernizacja urządzeń wodnych i infrastruktury towarzyszącej</a:t>
                      </a:r>
                    </a:p>
                    <a:p>
                      <a:pPr marL="342900" lvl="0" indent="-342900">
                        <a:lnSpc>
                          <a:spcPct val="115000"/>
                        </a:lnSpc>
                        <a:buClr>
                          <a:srgbClr val="EE5500"/>
                        </a:buClr>
                        <a:buSzPts val="900"/>
                        <a:buFont typeface="Wingdings" pitchFamily="2" charset="2"/>
                        <a:buChar char=""/>
                      </a:pPr>
                      <a:r>
                        <a:rPr lang="pl-PL" sz="1400" u="none" strike="noStrike" dirty="0">
                          <a:effectLst/>
                          <a:latin typeface="Calibri" panose="020F0502020204030204" pitchFamily="34" charset="0"/>
                          <a:ea typeface="Calibri" panose="020F0502020204030204" pitchFamily="34" charset="0"/>
                          <a:cs typeface="Times New Roman" panose="02020603050405020304" pitchFamily="18" charset="0"/>
                        </a:rPr>
                        <a:t>Ujęcie, uzdatnianie, magazynowanie i dystrybucja wody </a:t>
                      </a:r>
                    </a:p>
                    <a:p>
                      <a:pPr marL="342900" lvl="0" indent="-342900">
                        <a:lnSpc>
                          <a:spcPct val="115000"/>
                        </a:lnSpc>
                        <a:buClr>
                          <a:srgbClr val="EE5500"/>
                        </a:buClr>
                        <a:buSzPts val="900"/>
                        <a:buFont typeface="Wingdings" pitchFamily="2" charset="2"/>
                        <a:buChar char=""/>
                      </a:pPr>
                      <a:r>
                        <a:rPr lang="pl-PL" sz="1400" u="none" strike="noStrike" dirty="0">
                          <a:effectLst/>
                          <a:latin typeface="Calibri" panose="020F0502020204030204" pitchFamily="34" charset="0"/>
                          <a:ea typeface="Calibri" panose="020F0502020204030204" pitchFamily="34" charset="0"/>
                          <a:cs typeface="Times New Roman" panose="02020603050405020304" pitchFamily="18" charset="0"/>
                        </a:rPr>
                        <a:t>Rozwój potencjału służb ratowniczych </a:t>
                      </a:r>
                    </a:p>
                    <a:p>
                      <a:pPr marL="342900" lvl="0" indent="-342900">
                        <a:lnSpc>
                          <a:spcPct val="115000"/>
                        </a:lnSpc>
                        <a:spcAft>
                          <a:spcPts val="1000"/>
                        </a:spcAft>
                        <a:buClr>
                          <a:srgbClr val="EE5500"/>
                        </a:buClr>
                        <a:buSzPts val="900"/>
                        <a:buFont typeface="Wingdings" pitchFamily="2" charset="2"/>
                        <a:buChar char=""/>
                      </a:pPr>
                      <a:r>
                        <a:rPr lang="pl-PL" sz="1400" u="none" strike="noStrike" dirty="0">
                          <a:effectLst/>
                          <a:latin typeface="Calibri" panose="020F0502020204030204" pitchFamily="34" charset="0"/>
                          <a:ea typeface="Calibri" panose="020F0502020204030204" pitchFamily="34" charset="0"/>
                          <a:cs typeface="Times New Roman" panose="02020603050405020304" pitchFamily="18" charset="0"/>
                        </a:rPr>
                        <a:t>Zwiększanie świadomości ekologicznej</a:t>
                      </a:r>
                    </a:p>
                  </a:txBody>
                  <a:tcPr marL="55162" marR="55162" marT="0"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364458006"/>
                  </a:ext>
                </a:extLst>
              </a:tr>
              <a:tr h="951173">
                <a:tc>
                  <a:txBody>
                    <a:bodyPr/>
                    <a:lstStyle/>
                    <a:p>
                      <a:pPr>
                        <a:lnSpc>
                          <a:spcPct val="80000"/>
                        </a:lnSpc>
                        <a:spcAft>
                          <a:spcPts val="1000"/>
                        </a:spcAft>
                      </a:pPr>
                      <a:r>
                        <a:rPr lang="pl-PL"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 Wspieranie zrównoważonej gospodarki wodnej</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2" marR="55162" marT="0"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solidFill>
                      <a:schemeClr val="accent3"/>
                    </a:solidFill>
                  </a:tcPr>
                </a:tc>
                <a:tc>
                  <a:txBody>
                    <a:bodyPr/>
                    <a:lstStyle/>
                    <a:p>
                      <a:pPr marL="342900" lvl="0" indent="-342900">
                        <a:lnSpc>
                          <a:spcPct val="115000"/>
                        </a:lnSpc>
                        <a:buClr>
                          <a:srgbClr val="EE5500"/>
                        </a:buClr>
                        <a:buSzPts val="900"/>
                        <a:buFont typeface="Wingdings" pitchFamily="2" charset="2"/>
                        <a:buChar char=""/>
                      </a:pPr>
                      <a:r>
                        <a:rPr lang="pl-PL" sz="1400" u="none" strike="noStrike" dirty="0">
                          <a:effectLst/>
                          <a:latin typeface="Calibri" panose="020F0502020204030204" pitchFamily="34" charset="0"/>
                          <a:ea typeface="Calibri" panose="020F0502020204030204" pitchFamily="34" charset="0"/>
                          <a:cs typeface="Times New Roman" panose="02020603050405020304" pitchFamily="18" charset="0"/>
                        </a:rPr>
                        <a:t>Gospodarka wodno-ściekowa </a:t>
                      </a:r>
                    </a:p>
                    <a:p>
                      <a:pPr marL="342900" lvl="0" indent="-342900">
                        <a:lnSpc>
                          <a:spcPct val="115000"/>
                        </a:lnSpc>
                        <a:buClr>
                          <a:srgbClr val="EE5500"/>
                        </a:buClr>
                        <a:buSzPts val="900"/>
                        <a:buFont typeface="Wingdings" pitchFamily="2" charset="2"/>
                        <a:buChar char=""/>
                      </a:pPr>
                      <a:r>
                        <a:rPr lang="pl-PL" sz="1400" u="none" strike="noStrike" dirty="0">
                          <a:effectLst/>
                          <a:latin typeface="Calibri" panose="020F0502020204030204" pitchFamily="34" charset="0"/>
                          <a:ea typeface="Calibri" panose="020F0502020204030204" pitchFamily="34" charset="0"/>
                          <a:cs typeface="Times New Roman" panose="02020603050405020304" pitchFamily="18" charset="0"/>
                        </a:rPr>
                        <a:t>Inteligentne systemy zarządzania sieciami wodno-kanalizacyjnymi</a:t>
                      </a:r>
                    </a:p>
                    <a:p>
                      <a:pPr marL="342900" lvl="0" indent="-342900">
                        <a:lnSpc>
                          <a:spcPct val="115000"/>
                        </a:lnSpc>
                        <a:spcAft>
                          <a:spcPts val="1000"/>
                        </a:spcAft>
                        <a:buClr>
                          <a:srgbClr val="EE5500"/>
                        </a:buClr>
                        <a:buSzPts val="900"/>
                        <a:buFont typeface="Wingdings" pitchFamily="2" charset="2"/>
                        <a:buChar char=""/>
                      </a:pPr>
                      <a:r>
                        <a:rPr lang="pl-PL" sz="1400" u="none" strike="noStrike" dirty="0">
                          <a:effectLst/>
                          <a:latin typeface="Calibri" panose="020F0502020204030204" pitchFamily="34" charset="0"/>
                          <a:ea typeface="Calibri" panose="020F0502020204030204" pitchFamily="34" charset="0"/>
                          <a:cs typeface="Times New Roman" panose="02020603050405020304" pitchFamily="18" charset="0"/>
                        </a:rPr>
                        <a:t>Zmniejszenie zużycia wody w procesach produkcyjnych, energetyce i gospodarce komunalnej</a:t>
                      </a:r>
                    </a:p>
                  </a:txBody>
                  <a:tcPr marL="55162" marR="55162" marT="0"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077454834"/>
                  </a:ext>
                </a:extLst>
              </a:tr>
            </a:tbl>
          </a:graphicData>
        </a:graphic>
      </p:graphicFrame>
      <p:grpSp>
        <p:nvGrpSpPr>
          <p:cNvPr id="6" name="Grupa 5">
            <a:extLst>
              <a:ext uri="{FF2B5EF4-FFF2-40B4-BE49-F238E27FC236}">
                <a16:creationId xmlns:a16="http://schemas.microsoft.com/office/drawing/2014/main" id="{5933351D-93A9-9745-AE34-8DAA26DBD7A2}"/>
              </a:ext>
            </a:extLst>
          </p:cNvPr>
          <p:cNvGrpSpPr>
            <a:grpSpLocks/>
          </p:cNvGrpSpPr>
          <p:nvPr/>
        </p:nvGrpSpPr>
        <p:grpSpPr bwMode="auto">
          <a:xfrm>
            <a:off x="0" y="136526"/>
            <a:ext cx="11928648" cy="1053919"/>
            <a:chOff x="-911" y="1434"/>
            <a:chExt cx="10459" cy="1099"/>
          </a:xfrm>
        </p:grpSpPr>
        <p:sp>
          <p:nvSpPr>
            <p:cNvPr id="7" name="Prostokąt 6">
              <a:extLst>
                <a:ext uri="{FF2B5EF4-FFF2-40B4-BE49-F238E27FC236}">
                  <a16:creationId xmlns:a16="http://schemas.microsoft.com/office/drawing/2014/main" id="{6B779C5A-6EF6-F14C-9AF5-9C1525C98D9D}"/>
                </a:ext>
              </a:extLst>
            </p:cNvPr>
            <p:cNvSpPr>
              <a:spLocks noChangeArrowheads="1"/>
            </p:cNvSpPr>
            <p:nvPr/>
          </p:nvSpPr>
          <p:spPr bwMode="auto">
            <a:xfrm>
              <a:off x="-911" y="1434"/>
              <a:ext cx="5926" cy="1061"/>
            </a:xfrm>
            <a:prstGeom prst="rect">
              <a:avLst/>
            </a:prstGeom>
            <a:solidFill>
              <a:schemeClr val="bg2">
                <a:lumMod val="25000"/>
              </a:schemeClr>
            </a:solidFill>
            <a:ln w="12700">
              <a:solidFill>
                <a:srgbClr val="2F528F"/>
              </a:solidFill>
              <a:miter lim="800000"/>
              <a:headEnd/>
              <a:tailEnd/>
            </a:ln>
          </p:spPr>
          <p:txBody>
            <a:bodyPr rot="0" vert="horz" wrap="square" lIns="91440" tIns="45720" rIns="91440" bIns="45720" anchor="ctr"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Prostokąt 7">
              <a:extLst>
                <a:ext uri="{FF2B5EF4-FFF2-40B4-BE49-F238E27FC236}">
                  <a16:creationId xmlns:a16="http://schemas.microsoft.com/office/drawing/2014/main" id="{DF6FF12C-A685-1E4F-9B8A-9D26BEFC27E9}"/>
                </a:ext>
              </a:extLst>
            </p:cNvPr>
            <p:cNvSpPr>
              <a:spLocks noChangeArrowheads="1"/>
            </p:cNvSpPr>
            <p:nvPr/>
          </p:nvSpPr>
          <p:spPr bwMode="auto">
            <a:xfrm>
              <a:off x="-661" y="1573"/>
              <a:ext cx="10209" cy="960"/>
            </a:xfrm>
            <a:prstGeom prst="rect">
              <a:avLst/>
            </a:prstGeom>
            <a:solidFill>
              <a:schemeClr val="bg1">
                <a:lumMod val="100000"/>
                <a:lumOff val="0"/>
              </a:schemeClr>
            </a:solidFill>
            <a:ln>
              <a:noFill/>
            </a:ln>
            <a:effectLst>
              <a:outerShdw dist="35921" dir="2700000" algn="ctr" rotWithShape="0">
                <a:schemeClr val="tx2">
                  <a:lumMod val="100000"/>
                  <a:lumOff val="0"/>
                </a:schemeClr>
              </a:outerShdw>
            </a:effectLst>
            <a:extLst>
              <a:ext uri="{91240B29-F687-4F45-9708-019B960494DF}">
                <a14:hiddenLine xmlns:a14="http://schemas.microsoft.com/office/drawing/2010/main" w="12700">
                  <a:solidFill>
                    <a:srgbClr val="00B0F0"/>
                  </a:solidFill>
                  <a:miter lim="800000"/>
                  <a:headEnd/>
                  <a:tailEnd/>
                </a14:hiddenLine>
              </a:ext>
            </a:extLst>
          </p:spPr>
          <p:txBody>
            <a:bodyPr rot="0" vert="horz" wrap="square" lIns="91440" tIns="45720" rIns="91440" bIns="45720" anchor="ctr"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dirty="0">
                  <a:ln>
                    <a:noFill/>
                  </a:ln>
                  <a:solidFill>
                    <a:srgbClr val="242852"/>
                  </a:solidFill>
                  <a:effectLst/>
                  <a:uLnTx/>
                  <a:uFillTx/>
                  <a:latin typeface="Calibri"/>
                  <a:ea typeface="+mn-ea"/>
                  <a:cs typeface="Arial" pitchFamily="34" charset="0"/>
                </a:rPr>
                <a:t>PLANOWANY ZAKRES INTERWENCJI W RAMACH PROGRAMU REGIONALNEGO: FUNDUSZE EUROPEJSKIE DLA WIELKOPOLSKI NA LATA 2021-2027</a:t>
              </a:r>
            </a:p>
          </p:txBody>
        </p:sp>
      </p:grpSp>
      <p:sp>
        <p:nvSpPr>
          <p:cNvPr id="9" name="Prostokąt 8">
            <a:extLst>
              <a:ext uri="{FF2B5EF4-FFF2-40B4-BE49-F238E27FC236}">
                <a16:creationId xmlns:a16="http://schemas.microsoft.com/office/drawing/2014/main" id="{87772060-2720-5D49-A57D-71A63C2EF157}"/>
              </a:ext>
            </a:extLst>
          </p:cNvPr>
          <p:cNvSpPr/>
          <p:nvPr/>
        </p:nvSpPr>
        <p:spPr>
          <a:xfrm>
            <a:off x="285128" y="1287026"/>
            <a:ext cx="6963000" cy="31258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1000"/>
              </a:spcAft>
              <a:buClrTx/>
              <a:buSzTx/>
              <a:buFontTx/>
              <a:buNone/>
              <a:tabLst>
                <a:tab pos="1638935" algn="l"/>
                <a:tab pos="4459605" algn="l"/>
              </a:tabLst>
              <a:defRPr/>
            </a:pPr>
            <a:r>
              <a:rPr kumimoji="0" lang="pl-PL"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CELE SZCZEGÓŁOWE WRAZ Z PLANOWANYMI GŁÓWNYMI KIERUNKAMI DZIAŁAŃ:</a:t>
            </a:r>
            <a:endParaRPr kumimoji="0" lang="pl-P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1125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D53FEAF2-D3CE-5A4B-83A9-8EBCE063A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9" y="6203665"/>
            <a:ext cx="6275618" cy="648000"/>
          </a:xfrm>
          <a:prstGeom prst="rect">
            <a:avLst/>
          </a:prstGeom>
        </p:spPr>
      </p:pic>
      <p:graphicFrame>
        <p:nvGraphicFramePr>
          <p:cNvPr id="5" name="Tabela 4">
            <a:extLst>
              <a:ext uri="{FF2B5EF4-FFF2-40B4-BE49-F238E27FC236}">
                <a16:creationId xmlns:a16="http://schemas.microsoft.com/office/drawing/2014/main" id="{E560A709-DCC4-9748-88F5-7C0482B4E4B3}"/>
              </a:ext>
            </a:extLst>
          </p:cNvPr>
          <p:cNvGraphicFramePr>
            <a:graphicFrameLocks noGrp="1"/>
          </p:cNvGraphicFramePr>
          <p:nvPr>
            <p:extLst>
              <p:ext uri="{D42A27DB-BD31-4B8C-83A1-F6EECF244321}">
                <p14:modId xmlns:p14="http://schemas.microsoft.com/office/powerpoint/2010/main" val="4236309596"/>
              </p:ext>
            </p:extLst>
          </p:nvPr>
        </p:nvGraphicFramePr>
        <p:xfrm>
          <a:off x="285128" y="1222746"/>
          <a:ext cx="11643519" cy="5087856"/>
        </p:xfrm>
        <a:graphic>
          <a:graphicData uri="http://schemas.openxmlformats.org/drawingml/2006/table">
            <a:tbl>
              <a:tblPr firstRow="1" firstCol="1" bandRow="1"/>
              <a:tblGrid>
                <a:gridCol w="4298704">
                  <a:extLst>
                    <a:ext uri="{9D8B030D-6E8A-4147-A177-3AD203B41FA5}">
                      <a16:colId xmlns:a16="http://schemas.microsoft.com/office/drawing/2014/main" val="2572573073"/>
                    </a:ext>
                  </a:extLst>
                </a:gridCol>
                <a:gridCol w="7344815">
                  <a:extLst>
                    <a:ext uri="{9D8B030D-6E8A-4147-A177-3AD203B41FA5}">
                      <a16:colId xmlns:a16="http://schemas.microsoft.com/office/drawing/2014/main" val="746322605"/>
                    </a:ext>
                  </a:extLst>
                </a:gridCol>
              </a:tblGrid>
              <a:tr h="1472948">
                <a:tc>
                  <a:txBody>
                    <a:bodyPr/>
                    <a:lstStyle/>
                    <a:p>
                      <a:pPr>
                        <a:lnSpc>
                          <a:spcPct val="80000"/>
                        </a:lnSpc>
                        <a:spcAft>
                          <a:spcPts val="1000"/>
                        </a:spcAft>
                      </a:pPr>
                      <a:r>
                        <a:rPr lang="pl-PL"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(vi) Wspieranie przechodzenia na gospodarkę o obiegu zamkniętym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2" marR="55162" marT="0"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solidFill>
                      <a:schemeClr val="accent3"/>
                    </a:solidFill>
                  </a:tcPr>
                </a:tc>
                <a:tc>
                  <a:txBody>
                    <a:bodyPr/>
                    <a:lstStyle/>
                    <a:p>
                      <a:pPr marL="342900" lvl="0" indent="-342900">
                        <a:lnSpc>
                          <a:spcPct val="115000"/>
                        </a:lnSpc>
                        <a:buClr>
                          <a:srgbClr val="EE5500"/>
                        </a:buClr>
                        <a:buSzPts val="900"/>
                        <a:buFont typeface="Wingdings" panose="05000000000000000000" pitchFamily="2" charset="2"/>
                        <a:buChar char="q"/>
                      </a:pPr>
                      <a:r>
                        <a:rPr lang="pl-PL" sz="1400" b="0" u="none" strike="noStrike" dirty="0">
                          <a:effectLst/>
                          <a:latin typeface="Calibri" panose="020F0502020204030204" pitchFamily="34" charset="0"/>
                          <a:ea typeface="Calibri" panose="020F0502020204030204" pitchFamily="34" charset="0"/>
                          <a:cs typeface="Times New Roman" panose="02020603050405020304" pitchFamily="18" charset="0"/>
                        </a:rPr>
                        <a:t>Inteligentne rozwiązania na rzecz  gospodarki </a:t>
                      </a:r>
                      <a:r>
                        <a:rPr lang="pl-PL" sz="1400" b="0" u="none" strike="noStrike" dirty="0" err="1">
                          <a:effectLst/>
                          <a:latin typeface="Calibri" panose="020F0502020204030204" pitchFamily="34" charset="0"/>
                          <a:ea typeface="Calibri" panose="020F0502020204030204" pitchFamily="34" charset="0"/>
                          <a:cs typeface="Times New Roman" panose="02020603050405020304" pitchFamily="18" charset="0"/>
                        </a:rPr>
                        <a:t>zasobooszczędnej</a:t>
                      </a:r>
                      <a:r>
                        <a:rPr lang="pl-PL" sz="1400" b="0" u="none" strike="noStrike" dirty="0">
                          <a:effectLst/>
                          <a:latin typeface="Calibri" panose="020F0502020204030204" pitchFamily="34" charset="0"/>
                          <a:ea typeface="Calibri" panose="020F0502020204030204" pitchFamily="34" charset="0"/>
                          <a:cs typeface="Times New Roman" panose="02020603050405020304" pitchFamily="18" charset="0"/>
                        </a:rPr>
                        <a:t> i materiałochłonnej</a:t>
                      </a:r>
                    </a:p>
                    <a:p>
                      <a:pPr marL="342900" lvl="0" indent="-342900">
                        <a:lnSpc>
                          <a:spcPct val="115000"/>
                        </a:lnSpc>
                        <a:buClr>
                          <a:srgbClr val="EE5500"/>
                        </a:buClr>
                        <a:buSzPts val="900"/>
                        <a:buFont typeface="Wingdings" pitchFamily="2" charset="2"/>
                        <a:buChar char=""/>
                      </a:pPr>
                      <a:r>
                        <a:rPr lang="pl-PL" sz="1400" u="none" strike="noStrike" dirty="0">
                          <a:effectLst/>
                          <a:latin typeface="Calibri" panose="020F0502020204030204" pitchFamily="34" charset="0"/>
                          <a:ea typeface="Calibri" panose="020F0502020204030204" pitchFamily="34" charset="0"/>
                          <a:cs typeface="Times New Roman" panose="02020603050405020304" pitchFamily="18" charset="0"/>
                        </a:rPr>
                        <a:t>Gospodarka odpadami komunalnymi zgodna z hierarchią postępowania z odpadami</a:t>
                      </a:r>
                    </a:p>
                    <a:p>
                      <a:pPr marL="342900" lvl="0" indent="-342900">
                        <a:lnSpc>
                          <a:spcPct val="115000"/>
                        </a:lnSpc>
                        <a:buClr>
                          <a:srgbClr val="EE5500"/>
                        </a:buClr>
                        <a:buSzPts val="900"/>
                        <a:buFont typeface="Wingdings" pitchFamily="2" charset="2"/>
                        <a:buChar char=""/>
                      </a:pPr>
                      <a:r>
                        <a:rPr lang="pl-PL" sz="1400" u="none" strike="noStrike" dirty="0">
                          <a:effectLst/>
                          <a:latin typeface="Calibri" panose="020F0502020204030204" pitchFamily="34" charset="0"/>
                          <a:ea typeface="Calibri" panose="020F0502020204030204" pitchFamily="34" charset="0"/>
                          <a:cs typeface="Times New Roman" panose="02020603050405020304" pitchFamily="18" charset="0"/>
                        </a:rPr>
                        <a:t>Rozwój systemów selektywnego zbierania odpadów </a:t>
                      </a:r>
                    </a:p>
                    <a:p>
                      <a:pPr marL="342900" lvl="0" indent="-342900">
                        <a:lnSpc>
                          <a:spcPct val="115000"/>
                        </a:lnSpc>
                        <a:buClr>
                          <a:srgbClr val="EE5500"/>
                        </a:buClr>
                        <a:buSzPts val="900"/>
                        <a:buFont typeface="Wingdings" pitchFamily="2" charset="2"/>
                        <a:buChar char=""/>
                      </a:pPr>
                      <a:r>
                        <a:rPr lang="pl-PL" sz="1400" u="none" strike="noStrike" dirty="0" err="1">
                          <a:effectLst/>
                          <a:latin typeface="Calibri" panose="020F0502020204030204" pitchFamily="34" charset="0"/>
                          <a:ea typeface="Calibri" panose="020F0502020204030204" pitchFamily="34" charset="0"/>
                          <a:cs typeface="Times New Roman" panose="02020603050405020304" pitchFamily="18" charset="0"/>
                        </a:rPr>
                        <a:t>Remediacja</a:t>
                      </a:r>
                      <a:r>
                        <a:rPr lang="pl-PL" sz="1400" u="none" strike="noStrike" dirty="0">
                          <a:effectLst/>
                          <a:latin typeface="Calibri" panose="020F0502020204030204" pitchFamily="34" charset="0"/>
                          <a:ea typeface="Calibri" panose="020F0502020204030204" pitchFamily="34" charset="0"/>
                          <a:cs typeface="Times New Roman" panose="02020603050405020304" pitchFamily="18" charset="0"/>
                        </a:rPr>
                        <a:t> i rekultywacji terenów zniszczonych i zdegradowanych </a:t>
                      </a:r>
                    </a:p>
                    <a:p>
                      <a:pPr marL="342900" lvl="0" indent="-342900">
                        <a:lnSpc>
                          <a:spcPct val="115000"/>
                        </a:lnSpc>
                        <a:spcAft>
                          <a:spcPts val="1000"/>
                        </a:spcAft>
                        <a:buClr>
                          <a:srgbClr val="EE5500"/>
                        </a:buClr>
                        <a:buSzPts val="900"/>
                        <a:buFont typeface="Wingdings" pitchFamily="2" charset="2"/>
                        <a:buChar char=""/>
                      </a:pPr>
                      <a:r>
                        <a:rPr lang="pl-PL" sz="1400" b="1" u="none" strike="noStrike" dirty="0">
                          <a:effectLst/>
                          <a:latin typeface="Calibri" panose="020F0502020204030204" pitchFamily="34" charset="0"/>
                          <a:ea typeface="Calibri" panose="020F0502020204030204" pitchFamily="34" charset="0"/>
                          <a:cs typeface="Times New Roman" panose="02020603050405020304" pitchFamily="18" charset="0"/>
                        </a:rPr>
                        <a:t>Gospodarka odpadami innymi niż komunalne (m.in. przemysłowe, azbestowe)</a:t>
                      </a:r>
                    </a:p>
                  </a:txBody>
                  <a:tcPr marL="55162" marR="55162" marT="0"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44709482"/>
                  </a:ext>
                </a:extLst>
              </a:tr>
              <a:tr h="1682331">
                <a:tc>
                  <a:txBody>
                    <a:bodyPr/>
                    <a:lstStyle/>
                    <a:p>
                      <a:pPr>
                        <a:lnSpc>
                          <a:spcPct val="80000"/>
                        </a:lnSpc>
                        <a:spcAft>
                          <a:spcPts val="1000"/>
                        </a:spcAft>
                      </a:pPr>
                      <a:r>
                        <a:rPr lang="pl-PL"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(vii) Sprzyjanie bioróżnorodności i rozwojowi zielonej infrastruktury w środowisku miejskim oraz zmniejszanie zanieczyszczenia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2" marR="55162" marT="0"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solidFill>
                      <a:schemeClr val="accent3"/>
                    </a:solidFill>
                  </a:tcPr>
                </a:tc>
                <a:tc>
                  <a:txBody>
                    <a:bodyPr/>
                    <a:lstStyle/>
                    <a:p>
                      <a:pPr marL="342900" lvl="0" indent="-342900">
                        <a:lnSpc>
                          <a:spcPct val="115000"/>
                        </a:lnSpc>
                        <a:buClr>
                          <a:srgbClr val="EE5500"/>
                        </a:buClr>
                        <a:buSzPts val="900"/>
                        <a:buFont typeface="Wingdings" pitchFamily="2" charset="2"/>
                        <a:buChar char=""/>
                      </a:pPr>
                      <a:r>
                        <a:rPr lang="pl-PL" sz="1400" b="0" u="none" strike="noStrike" dirty="0">
                          <a:effectLst/>
                          <a:latin typeface="Calibri" panose="020F0502020204030204" pitchFamily="34" charset="0"/>
                          <a:ea typeface="Calibri" panose="020F0502020204030204" pitchFamily="34" charset="0"/>
                          <a:cs typeface="Times New Roman" panose="02020603050405020304" pitchFamily="18" charset="0"/>
                        </a:rPr>
                        <a:t>Opracowanie i wdrażania dokumentów  dot. parków krajobrazowych i rezerwatów przyrody (poza obszarami Natura 2000)</a:t>
                      </a:r>
                    </a:p>
                    <a:p>
                      <a:pPr marL="342900" lvl="0" indent="-342900">
                        <a:lnSpc>
                          <a:spcPct val="115000"/>
                        </a:lnSpc>
                        <a:buClr>
                          <a:srgbClr val="EE5500"/>
                        </a:buClr>
                        <a:buSzPts val="900"/>
                        <a:buFont typeface="Wingdings" pitchFamily="2" charset="2"/>
                        <a:buChar char=""/>
                      </a:pPr>
                      <a:r>
                        <a:rPr lang="pl-PL" sz="1400" b="0" u="none" strike="noStrike" dirty="0">
                          <a:effectLst/>
                          <a:latin typeface="Calibri" panose="020F0502020204030204" pitchFamily="34" charset="0"/>
                          <a:ea typeface="Calibri" panose="020F0502020204030204" pitchFamily="34" charset="0"/>
                          <a:cs typeface="Times New Roman" panose="02020603050405020304" pitchFamily="18" charset="0"/>
                        </a:rPr>
                        <a:t>Ochrona siedlisk przyrodniczych i populacji zagrożonych gatunków </a:t>
                      </a:r>
                    </a:p>
                    <a:p>
                      <a:pPr marL="342900" lvl="0" indent="-342900">
                        <a:lnSpc>
                          <a:spcPct val="115000"/>
                        </a:lnSpc>
                        <a:buClr>
                          <a:srgbClr val="EE5500"/>
                        </a:buClr>
                        <a:buSzPts val="900"/>
                        <a:buFont typeface="Wingdings" pitchFamily="2" charset="2"/>
                        <a:buChar char=""/>
                      </a:pPr>
                      <a:r>
                        <a:rPr lang="pl-PL" sz="1400" b="0" u="none" strike="noStrike" dirty="0">
                          <a:effectLst/>
                          <a:latin typeface="Calibri" panose="020F0502020204030204" pitchFamily="34" charset="0"/>
                          <a:ea typeface="Calibri" panose="020F0502020204030204" pitchFamily="34" charset="0"/>
                          <a:cs typeface="Times New Roman" panose="02020603050405020304" pitchFamily="18" charset="0"/>
                        </a:rPr>
                        <a:t>Ograniczenie antropopresji na obszarach cennych przyrodniczo oraz wsparcie edukacji ekologicznej</a:t>
                      </a:r>
                    </a:p>
                    <a:p>
                      <a:pPr marL="342900" lvl="0" indent="-342900">
                        <a:lnSpc>
                          <a:spcPct val="115000"/>
                        </a:lnSpc>
                        <a:buClr>
                          <a:srgbClr val="EE5500"/>
                        </a:buClr>
                        <a:buSzPts val="900"/>
                        <a:buFont typeface="Wingdings" pitchFamily="2" charset="2"/>
                        <a:buChar char=""/>
                      </a:pPr>
                      <a:r>
                        <a:rPr lang="pl-PL" sz="1400" b="0" u="none" strike="noStrike" dirty="0">
                          <a:effectLst/>
                          <a:latin typeface="Calibri" panose="020F0502020204030204" pitchFamily="34" charset="0"/>
                          <a:ea typeface="Calibri" panose="020F0502020204030204" pitchFamily="34" charset="0"/>
                          <a:cs typeface="Times New Roman" panose="02020603050405020304" pitchFamily="18" charset="0"/>
                        </a:rPr>
                        <a:t>Działania informacyjno-edukacyjne w zakresie ochrony przyrody</a:t>
                      </a:r>
                    </a:p>
                    <a:p>
                      <a:pPr marL="342900" lvl="0" indent="-342900">
                        <a:lnSpc>
                          <a:spcPct val="115000"/>
                        </a:lnSpc>
                        <a:spcAft>
                          <a:spcPts val="1000"/>
                        </a:spcAft>
                        <a:buClr>
                          <a:srgbClr val="EE5500"/>
                        </a:buClr>
                        <a:buSzPts val="900"/>
                        <a:buFont typeface="Wingdings" pitchFamily="2" charset="2"/>
                        <a:buChar char="q"/>
                      </a:pPr>
                      <a:r>
                        <a:rPr lang="pl-PL" sz="1400" b="0" u="none" strike="noStrike" dirty="0">
                          <a:effectLst/>
                          <a:latin typeface="Calibri" panose="020F0502020204030204" pitchFamily="34" charset="0"/>
                          <a:ea typeface="Calibri" panose="020F0502020204030204" pitchFamily="34" charset="0"/>
                          <a:cs typeface="Times New Roman" panose="02020603050405020304" pitchFamily="18" charset="0"/>
                        </a:rPr>
                        <a:t>Rozwój zielonej infrastruktury w środowisku miejskim</a:t>
                      </a:r>
                    </a:p>
                  </a:txBody>
                  <a:tcPr marL="55162" marR="55162" marT="0"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060721054"/>
                  </a:ext>
                </a:extLst>
              </a:tr>
              <a:tr h="1897360">
                <a:tc>
                  <a:txBody>
                    <a:bodyPr/>
                    <a:lstStyle/>
                    <a:p>
                      <a:pPr>
                        <a:lnSpc>
                          <a:spcPct val="80000"/>
                        </a:lnSpc>
                        <a:spcAft>
                          <a:spcPts val="1000"/>
                        </a:spcAft>
                      </a:pPr>
                      <a:r>
                        <a:rPr lang="pl-PL"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(viii)  Wspieranie zrównoważonej multimodalnej mobilności miejskiej</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162" marR="55162" marT="0"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solidFill>
                      <a:schemeClr val="accent3"/>
                    </a:solidFill>
                  </a:tcPr>
                </a:tc>
                <a:tc>
                  <a:txBody>
                    <a:bodyPr/>
                    <a:lstStyle/>
                    <a:p>
                      <a:pPr marL="342900" lvl="0" indent="-342900">
                        <a:lnSpc>
                          <a:spcPct val="115000"/>
                        </a:lnSpc>
                        <a:buClr>
                          <a:srgbClr val="EE5500"/>
                        </a:buClr>
                        <a:buSzPts val="900"/>
                        <a:buFont typeface="Wingdings" pitchFamily="2" charset="2"/>
                        <a:buChar char="q"/>
                      </a:pPr>
                      <a:r>
                        <a:rPr lang="pl-PL" sz="1400" b="0" u="none" strike="noStrike" dirty="0">
                          <a:effectLst/>
                          <a:latin typeface="Calibri" panose="020F0502020204030204" pitchFamily="34" charset="0"/>
                          <a:ea typeface="Calibri" panose="020F0502020204030204" pitchFamily="34" charset="0"/>
                          <a:cs typeface="Times New Roman" panose="02020603050405020304" pitchFamily="18" charset="0"/>
                        </a:rPr>
                        <a:t>Wsparcie systemów publicznego transportu zbiorowego w ramach MOF</a:t>
                      </a:r>
                    </a:p>
                    <a:p>
                      <a:pPr marL="342900" lvl="0" indent="-342900">
                        <a:lnSpc>
                          <a:spcPct val="115000"/>
                        </a:lnSpc>
                        <a:buClr>
                          <a:srgbClr val="EE5500"/>
                        </a:buClr>
                        <a:buSzPts val="900"/>
                        <a:buFont typeface="Wingdings" pitchFamily="2" charset="2"/>
                        <a:buChar char="q"/>
                      </a:pPr>
                      <a:r>
                        <a:rPr lang="pl-PL" sz="1400" b="0" u="none" strike="noStrike" dirty="0">
                          <a:effectLst/>
                          <a:latin typeface="Calibri" panose="020F0502020204030204" pitchFamily="34" charset="0"/>
                          <a:ea typeface="Calibri" panose="020F0502020204030204" pitchFamily="34" charset="0"/>
                          <a:cs typeface="Times New Roman" panose="02020603050405020304" pitchFamily="18" charset="0"/>
                        </a:rPr>
                        <a:t>Rozwój infrastruktury ładowania pojazdów</a:t>
                      </a:r>
                    </a:p>
                    <a:p>
                      <a:pPr marL="342900" lvl="0" indent="-342900">
                        <a:lnSpc>
                          <a:spcPct val="115000"/>
                        </a:lnSpc>
                        <a:buClr>
                          <a:srgbClr val="EE5500"/>
                        </a:buClr>
                        <a:buSzPts val="900"/>
                        <a:buFont typeface="Wingdings" pitchFamily="2" charset="2"/>
                        <a:buChar char="q"/>
                      </a:pPr>
                      <a:r>
                        <a:rPr lang="pl-PL" sz="1400" b="0" u="none" strike="noStrike" dirty="0">
                          <a:effectLst/>
                          <a:latin typeface="Calibri" panose="020F0502020204030204" pitchFamily="34" charset="0"/>
                          <a:ea typeface="Calibri" panose="020F0502020204030204" pitchFamily="34" charset="0"/>
                          <a:cs typeface="Times New Roman" panose="02020603050405020304" pitchFamily="18" charset="0"/>
                        </a:rPr>
                        <a:t>Wspieranie wszystkich form indywidualnej mobilności aktywnej</a:t>
                      </a:r>
                    </a:p>
                    <a:p>
                      <a:pPr marL="342900" lvl="0" indent="-342900">
                        <a:lnSpc>
                          <a:spcPct val="115000"/>
                        </a:lnSpc>
                        <a:buClr>
                          <a:srgbClr val="EE5500"/>
                        </a:buClr>
                        <a:buSzPts val="900"/>
                        <a:buFont typeface="Wingdings" pitchFamily="2" charset="2"/>
                        <a:buChar char="q"/>
                      </a:pPr>
                      <a:r>
                        <a:rPr lang="pl-PL" sz="1400" b="0" u="none" strike="noStrike" dirty="0">
                          <a:effectLst/>
                          <a:latin typeface="Calibri" panose="020F0502020204030204" pitchFamily="34" charset="0"/>
                          <a:ea typeface="Calibri" panose="020F0502020204030204" pitchFamily="34" charset="0"/>
                          <a:cs typeface="Times New Roman" panose="02020603050405020304" pitchFamily="18" charset="0"/>
                        </a:rPr>
                        <a:t>Działania na rzecz zwiększenia mobilności społeczeństwa (m.in. dostępność informacji, integrowanie taryf, ekonomia współdzielenia)</a:t>
                      </a:r>
                    </a:p>
                    <a:p>
                      <a:pPr marL="342900" lvl="0" indent="-342900">
                        <a:lnSpc>
                          <a:spcPct val="115000"/>
                        </a:lnSpc>
                        <a:buClr>
                          <a:srgbClr val="EE5500"/>
                        </a:buClr>
                        <a:buSzPts val="900"/>
                        <a:buFont typeface="Wingdings" pitchFamily="2" charset="2"/>
                        <a:buChar char="q"/>
                      </a:pPr>
                      <a:r>
                        <a:rPr lang="pl-PL" sz="1400" b="0" u="none" strike="noStrike" dirty="0">
                          <a:effectLst/>
                          <a:latin typeface="Calibri" panose="020F0502020204030204" pitchFamily="34" charset="0"/>
                          <a:ea typeface="Calibri" panose="020F0502020204030204" pitchFamily="34" charset="0"/>
                          <a:cs typeface="Times New Roman" panose="02020603050405020304" pitchFamily="18" charset="0"/>
                        </a:rPr>
                        <a:t>Promocja transportu zbiorowego i bezpieczeństwa ruchu w transporcie publicznym </a:t>
                      </a:r>
                    </a:p>
                    <a:p>
                      <a:pPr marL="342900" lvl="0" indent="-342900">
                        <a:lnSpc>
                          <a:spcPct val="115000"/>
                        </a:lnSpc>
                        <a:spcAft>
                          <a:spcPts val="1000"/>
                        </a:spcAft>
                        <a:buClr>
                          <a:srgbClr val="EE5500"/>
                        </a:buClr>
                        <a:buSzPts val="900"/>
                        <a:buFont typeface="Wingdings" pitchFamily="2" charset="2"/>
                        <a:buChar char="q"/>
                      </a:pPr>
                      <a:r>
                        <a:rPr lang="pl-PL" sz="1400" b="0" u="none" strike="noStrike" dirty="0">
                          <a:effectLst/>
                          <a:latin typeface="Calibri" panose="020F0502020204030204" pitchFamily="34" charset="0"/>
                          <a:ea typeface="Calibri" panose="020F0502020204030204" pitchFamily="34" charset="0"/>
                          <a:cs typeface="Times New Roman" panose="02020603050405020304" pitchFamily="18" charset="0"/>
                        </a:rPr>
                        <a:t>Przygotowanie strategicznych dokumentów z zakresu miejskiej polityki transportowej</a:t>
                      </a:r>
                    </a:p>
                  </a:txBody>
                  <a:tcPr marL="55162" marR="55162" marT="0"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776073769"/>
                  </a:ext>
                </a:extLst>
              </a:tr>
            </a:tbl>
          </a:graphicData>
        </a:graphic>
      </p:graphicFrame>
      <p:grpSp>
        <p:nvGrpSpPr>
          <p:cNvPr id="7" name="Grupa 6">
            <a:extLst>
              <a:ext uri="{FF2B5EF4-FFF2-40B4-BE49-F238E27FC236}">
                <a16:creationId xmlns:a16="http://schemas.microsoft.com/office/drawing/2014/main" id="{8019560B-036F-1B48-B970-1A373DA19300}"/>
              </a:ext>
            </a:extLst>
          </p:cNvPr>
          <p:cNvGrpSpPr>
            <a:grpSpLocks/>
          </p:cNvGrpSpPr>
          <p:nvPr/>
        </p:nvGrpSpPr>
        <p:grpSpPr bwMode="auto">
          <a:xfrm>
            <a:off x="0" y="136526"/>
            <a:ext cx="11928648" cy="1053919"/>
            <a:chOff x="-911" y="1434"/>
            <a:chExt cx="10459" cy="1099"/>
          </a:xfrm>
        </p:grpSpPr>
        <p:sp>
          <p:nvSpPr>
            <p:cNvPr id="8" name="Prostokąt 7">
              <a:extLst>
                <a:ext uri="{FF2B5EF4-FFF2-40B4-BE49-F238E27FC236}">
                  <a16:creationId xmlns:a16="http://schemas.microsoft.com/office/drawing/2014/main" id="{BFE04EB4-A386-3344-80D1-53295CD1DED6}"/>
                </a:ext>
              </a:extLst>
            </p:cNvPr>
            <p:cNvSpPr>
              <a:spLocks noChangeArrowheads="1"/>
            </p:cNvSpPr>
            <p:nvPr/>
          </p:nvSpPr>
          <p:spPr bwMode="auto">
            <a:xfrm>
              <a:off x="-911" y="1434"/>
              <a:ext cx="5926" cy="1061"/>
            </a:xfrm>
            <a:prstGeom prst="rect">
              <a:avLst/>
            </a:prstGeom>
            <a:solidFill>
              <a:schemeClr val="bg2">
                <a:lumMod val="25000"/>
              </a:schemeClr>
            </a:solidFill>
            <a:ln w="12700">
              <a:solidFill>
                <a:srgbClr val="2F528F"/>
              </a:solidFill>
              <a:miter lim="800000"/>
              <a:headEnd/>
              <a:tailEnd/>
            </a:ln>
          </p:spPr>
          <p:txBody>
            <a:bodyPr rot="0" vert="horz" wrap="square" lIns="91440" tIns="45720" rIns="91440" bIns="45720" anchor="ctr"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Prostokąt 8">
              <a:extLst>
                <a:ext uri="{FF2B5EF4-FFF2-40B4-BE49-F238E27FC236}">
                  <a16:creationId xmlns:a16="http://schemas.microsoft.com/office/drawing/2014/main" id="{2CE46746-C758-B64A-8A5A-AD0AC7B1F552}"/>
                </a:ext>
              </a:extLst>
            </p:cNvPr>
            <p:cNvSpPr>
              <a:spLocks noChangeArrowheads="1"/>
            </p:cNvSpPr>
            <p:nvPr/>
          </p:nvSpPr>
          <p:spPr bwMode="auto">
            <a:xfrm>
              <a:off x="-661" y="1573"/>
              <a:ext cx="10209" cy="960"/>
            </a:xfrm>
            <a:prstGeom prst="rect">
              <a:avLst/>
            </a:prstGeom>
            <a:solidFill>
              <a:schemeClr val="bg1">
                <a:lumMod val="100000"/>
                <a:lumOff val="0"/>
              </a:schemeClr>
            </a:solidFill>
            <a:ln>
              <a:noFill/>
            </a:ln>
            <a:effectLst>
              <a:outerShdw dist="35921" dir="2700000" algn="ctr" rotWithShape="0">
                <a:schemeClr val="tx2">
                  <a:lumMod val="100000"/>
                  <a:lumOff val="0"/>
                </a:schemeClr>
              </a:outerShdw>
            </a:effectLst>
            <a:extLst>
              <a:ext uri="{91240B29-F687-4F45-9708-019B960494DF}">
                <a14:hiddenLine xmlns:a14="http://schemas.microsoft.com/office/drawing/2010/main" w="12700">
                  <a:solidFill>
                    <a:srgbClr val="00B0F0"/>
                  </a:solidFill>
                  <a:miter lim="800000"/>
                  <a:headEnd/>
                  <a:tailEnd/>
                </a14:hiddenLine>
              </a:ext>
            </a:extLst>
          </p:spPr>
          <p:txBody>
            <a:bodyPr rot="0" vert="horz" wrap="square" lIns="91440" tIns="45720" rIns="91440" bIns="45720" anchor="ctr" anchorCtr="0" upright="1">
              <a:noAutofit/>
            </a:bodyPr>
            <a:lstStyle/>
            <a:p>
              <a:pPr lvl="0"/>
              <a:r>
                <a:rPr lang="pl-PL" sz="2400" dirty="0">
                  <a:solidFill>
                    <a:srgbClr val="242852"/>
                  </a:solidFill>
                  <a:cs typeface="Arial" pitchFamily="34" charset="0"/>
                </a:rPr>
                <a:t>Unieszkodliwianie odpadów zawierających azbest w ramach FEW 2021+</a:t>
              </a:r>
            </a:p>
          </p:txBody>
        </p:sp>
      </p:grpSp>
      <p:sp>
        <p:nvSpPr>
          <p:cNvPr id="2" name="Prostokąt 1"/>
          <p:cNvSpPr/>
          <p:nvPr/>
        </p:nvSpPr>
        <p:spPr>
          <a:xfrm>
            <a:off x="299500" y="1241865"/>
            <a:ext cx="4248000" cy="1440000"/>
          </a:xfrm>
          <a:prstGeom prst="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4" name="Łącznik prosty 3"/>
          <p:cNvCxnSpPr/>
          <p:nvPr/>
        </p:nvCxnSpPr>
        <p:spPr>
          <a:xfrm>
            <a:off x="4970767" y="2564904"/>
            <a:ext cx="5805753"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74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2000"/>
                            </p:stCondLst>
                            <p:childTnLst>
                              <p:par>
                                <p:cTn id="9" presetID="16" presetClass="entr" presetSubtype="21"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C8485311-5031-9A41-A51A-3C5B31DE8C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12559"/>
            <a:ext cx="6275618" cy="648000"/>
          </a:xfrm>
          <a:prstGeom prst="rect">
            <a:avLst/>
          </a:prstGeom>
        </p:spPr>
      </p:pic>
      <p:grpSp>
        <p:nvGrpSpPr>
          <p:cNvPr id="7" name="Grupa 6">
            <a:extLst>
              <a:ext uri="{FF2B5EF4-FFF2-40B4-BE49-F238E27FC236}">
                <a16:creationId xmlns:a16="http://schemas.microsoft.com/office/drawing/2014/main" id="{2048958C-4EE6-044F-A892-B70E4033BFF9}"/>
              </a:ext>
            </a:extLst>
          </p:cNvPr>
          <p:cNvGrpSpPr>
            <a:grpSpLocks/>
          </p:cNvGrpSpPr>
          <p:nvPr/>
        </p:nvGrpSpPr>
        <p:grpSpPr bwMode="auto">
          <a:xfrm>
            <a:off x="0" y="136526"/>
            <a:ext cx="11928648" cy="1053919"/>
            <a:chOff x="-911" y="1434"/>
            <a:chExt cx="10459" cy="1099"/>
          </a:xfrm>
        </p:grpSpPr>
        <p:sp>
          <p:nvSpPr>
            <p:cNvPr id="8" name="Prostokąt 7">
              <a:extLst>
                <a:ext uri="{FF2B5EF4-FFF2-40B4-BE49-F238E27FC236}">
                  <a16:creationId xmlns:a16="http://schemas.microsoft.com/office/drawing/2014/main" id="{2CC2CA2B-78E9-464C-A801-E71AD24E18D9}"/>
                </a:ext>
              </a:extLst>
            </p:cNvPr>
            <p:cNvSpPr>
              <a:spLocks noChangeArrowheads="1"/>
            </p:cNvSpPr>
            <p:nvPr/>
          </p:nvSpPr>
          <p:spPr bwMode="auto">
            <a:xfrm>
              <a:off x="-911" y="1434"/>
              <a:ext cx="5926" cy="1061"/>
            </a:xfrm>
            <a:prstGeom prst="rect">
              <a:avLst/>
            </a:prstGeom>
            <a:solidFill>
              <a:schemeClr val="bg2">
                <a:lumMod val="25000"/>
              </a:schemeClr>
            </a:solidFill>
            <a:ln w="12700">
              <a:solidFill>
                <a:srgbClr val="2F528F"/>
              </a:solidFill>
              <a:miter lim="800000"/>
              <a:headEnd/>
              <a:tailEnd/>
            </a:ln>
          </p:spPr>
          <p:txBody>
            <a:bodyPr rot="0" vert="horz" wrap="square" lIns="91440" tIns="45720" rIns="91440" bIns="45720" anchor="ctr"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Prostokąt 8">
              <a:extLst>
                <a:ext uri="{FF2B5EF4-FFF2-40B4-BE49-F238E27FC236}">
                  <a16:creationId xmlns:a16="http://schemas.microsoft.com/office/drawing/2014/main" id="{7DE12E12-CF28-6C4C-8710-C87F1B84BAC0}"/>
                </a:ext>
              </a:extLst>
            </p:cNvPr>
            <p:cNvSpPr>
              <a:spLocks noChangeArrowheads="1"/>
            </p:cNvSpPr>
            <p:nvPr/>
          </p:nvSpPr>
          <p:spPr bwMode="auto">
            <a:xfrm>
              <a:off x="-661" y="1573"/>
              <a:ext cx="10209" cy="960"/>
            </a:xfrm>
            <a:prstGeom prst="rect">
              <a:avLst/>
            </a:prstGeom>
            <a:solidFill>
              <a:schemeClr val="bg1">
                <a:lumMod val="100000"/>
                <a:lumOff val="0"/>
              </a:schemeClr>
            </a:solidFill>
            <a:ln>
              <a:noFill/>
            </a:ln>
            <a:effectLst>
              <a:outerShdw dist="35921" dir="2700000" algn="ctr" rotWithShape="0">
                <a:schemeClr val="tx2">
                  <a:lumMod val="100000"/>
                  <a:lumOff val="0"/>
                </a:schemeClr>
              </a:outerShdw>
            </a:effectLst>
            <a:extLst>
              <a:ext uri="{91240B29-F687-4F45-9708-019B960494DF}">
                <a14:hiddenLine xmlns:a14="http://schemas.microsoft.com/office/drawing/2010/main" w="12700">
                  <a:solidFill>
                    <a:srgbClr val="00B0F0"/>
                  </a:solidFill>
                  <a:miter lim="800000"/>
                  <a:headEnd/>
                  <a:tailEnd/>
                </a14:hiddenLine>
              </a:ext>
            </a:extLst>
          </p:spPr>
          <p:txBody>
            <a:bodyPr rot="0" vert="horz" wrap="square" lIns="91440" tIns="45720" rIns="91440" bIns="45720" anchor="ctr" anchorCtr="0" upright="1">
              <a:noAutofit/>
            </a:bodyPr>
            <a:lstStyle/>
            <a:p>
              <a:pPr lvl="0"/>
              <a:r>
                <a:rPr lang="pl-PL" dirty="0">
                  <a:solidFill>
                    <a:srgbClr val="242852"/>
                  </a:solidFill>
                  <a:latin typeface="Abadi" panose="020B0604020104020204" pitchFamily="34" charset="0"/>
                  <a:cs typeface="Arial" pitchFamily="34" charset="0"/>
                </a:rPr>
                <a:t>Projekty strategiczne </a:t>
              </a:r>
              <a:r>
                <a:rPr lang="pl-PL" dirty="0" smtClean="0">
                  <a:solidFill>
                    <a:srgbClr val="242852"/>
                  </a:solidFill>
                  <a:latin typeface="Abadi" panose="020B0604020104020204" pitchFamily="34" charset="0"/>
                  <a:cs typeface="Arial" pitchFamily="34" charset="0"/>
                </a:rPr>
                <a:t>zgłoszone </a:t>
              </a:r>
              <a:r>
                <a:rPr lang="pl-PL" dirty="0">
                  <a:solidFill>
                    <a:srgbClr val="242852"/>
                  </a:solidFill>
                  <a:latin typeface="Abadi" panose="020B0604020104020204" pitchFamily="34" charset="0"/>
                  <a:cs typeface="Arial" pitchFamily="34" charset="0"/>
                </a:rPr>
                <a:t>w ramach prac nad </a:t>
              </a:r>
              <a:r>
                <a:rPr lang="pl-PL" dirty="0" smtClean="0">
                  <a:solidFill>
                    <a:srgbClr val="242852"/>
                  </a:solidFill>
                  <a:latin typeface="Abadi" panose="020B0604020104020204" pitchFamily="34" charset="0"/>
                  <a:cs typeface="Arial" pitchFamily="34" charset="0"/>
                </a:rPr>
                <a:t>Strategią </a:t>
              </a:r>
              <a:r>
                <a:rPr lang="pl-PL" dirty="0">
                  <a:solidFill>
                    <a:srgbClr val="242852"/>
                  </a:solidFill>
                  <a:latin typeface="Abadi" panose="020B0604020104020204" pitchFamily="34" charset="0"/>
                  <a:cs typeface="Arial" pitchFamily="34" charset="0"/>
                </a:rPr>
                <a:t>rozwoju województwa wielkopolskiego do 2030 roku</a:t>
              </a:r>
            </a:p>
          </p:txBody>
        </p:sp>
      </p:grpSp>
      <p:sp>
        <p:nvSpPr>
          <p:cNvPr id="11" name="Prostokąt 10">
            <a:extLst>
              <a:ext uri="{FF2B5EF4-FFF2-40B4-BE49-F238E27FC236}">
                <a16:creationId xmlns:a16="http://schemas.microsoft.com/office/drawing/2014/main" id="{4F3CD36F-BCBF-9849-85E1-207279F6E79F}"/>
              </a:ext>
            </a:extLst>
          </p:cNvPr>
          <p:cNvSpPr/>
          <p:nvPr/>
        </p:nvSpPr>
        <p:spPr>
          <a:xfrm>
            <a:off x="1300674" y="1409862"/>
            <a:ext cx="1523687"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lumMod val="75000"/>
                    <a:lumOff val="25000"/>
                  </a:prstClr>
                </a:solidFill>
                <a:latin typeface="+mn-lt"/>
                <a:ea typeface="+mn-ea"/>
                <a:cs typeface="+mn-cs"/>
              </a:defRPr>
            </a:pPr>
            <a:r>
              <a:rPr kumimoji="0" lang="pl-PL" sz="1600" b="1" i="0" u="none" strike="noStrike" kern="1200" cap="none" spc="0" normalizeH="0" baseline="0" noProof="0" dirty="0">
                <a:ln>
                  <a:noFill/>
                </a:ln>
                <a:solidFill>
                  <a:srgbClr val="ACCBF9">
                    <a:lumMod val="25000"/>
                  </a:srgbClr>
                </a:solidFill>
                <a:effectLst/>
                <a:uLnTx/>
                <a:uFillTx/>
                <a:latin typeface="Calibri" panose="020F0502020204030204" pitchFamily="34" charset="0"/>
                <a:ea typeface="+mn-ea"/>
                <a:cs typeface="Calibri" panose="020F0502020204030204" pitchFamily="34" charset="0"/>
              </a:rPr>
              <a:t>1289 projektów</a:t>
            </a:r>
          </a:p>
        </p:txBody>
      </p:sp>
      <p:sp>
        <p:nvSpPr>
          <p:cNvPr id="12" name="Prostokąt 11">
            <a:extLst>
              <a:ext uri="{FF2B5EF4-FFF2-40B4-BE49-F238E27FC236}">
                <a16:creationId xmlns:a16="http://schemas.microsoft.com/office/drawing/2014/main" id="{6A7215F9-CF7E-294C-8403-74D17EAA7A44}"/>
              </a:ext>
            </a:extLst>
          </p:cNvPr>
          <p:cNvSpPr/>
          <p:nvPr/>
        </p:nvSpPr>
        <p:spPr>
          <a:xfrm>
            <a:off x="4865061" y="1422661"/>
            <a:ext cx="1308370"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lumMod val="75000"/>
                    <a:lumOff val="25000"/>
                  </a:prstClr>
                </a:solidFill>
                <a:latin typeface="+mn-lt"/>
                <a:ea typeface="+mn-ea"/>
                <a:cs typeface="+mn-cs"/>
              </a:defRPr>
            </a:pPr>
            <a:r>
              <a:rPr kumimoji="0" lang="pl-PL" sz="1600" b="1" i="0" u="none" strike="noStrike" kern="1200" cap="none" spc="0" normalizeH="0" baseline="0" noProof="0" dirty="0">
                <a:ln>
                  <a:noFill/>
                </a:ln>
                <a:solidFill>
                  <a:srgbClr val="ACCBF9">
                    <a:lumMod val="25000"/>
                  </a:srgbClr>
                </a:solidFill>
                <a:effectLst/>
                <a:uLnTx/>
                <a:uFillTx/>
                <a:latin typeface="Calibri" panose="020F0502020204030204" pitchFamily="34" charset="0"/>
                <a:ea typeface="+mn-ea"/>
                <a:cs typeface="Calibri" panose="020F0502020204030204" pitchFamily="34" charset="0"/>
              </a:rPr>
              <a:t>46 537 mln zł</a:t>
            </a:r>
          </a:p>
        </p:txBody>
      </p:sp>
      <p:pic>
        <p:nvPicPr>
          <p:cNvPr id="13" name="Obraz 12">
            <a:extLst>
              <a:ext uri="{FF2B5EF4-FFF2-40B4-BE49-F238E27FC236}">
                <a16:creationId xmlns:a16="http://schemas.microsoft.com/office/drawing/2014/main" id="{BA248C57-2E04-334A-9D52-CE1859E1ADD1}"/>
              </a:ext>
            </a:extLst>
          </p:cNvPr>
          <p:cNvPicPr>
            <a:picLocks noChangeAspect="1"/>
          </p:cNvPicPr>
          <p:nvPr/>
        </p:nvPicPr>
        <p:blipFill rotWithShape="1">
          <a:blip r:embed="rId4" cstate="print"/>
          <a:srcRect l="9444" t="15000" r="29919" b="8701"/>
          <a:stretch/>
        </p:blipFill>
        <p:spPr>
          <a:xfrm>
            <a:off x="142829" y="1748535"/>
            <a:ext cx="3560371" cy="2520000"/>
          </a:xfrm>
          <a:prstGeom prst="rect">
            <a:avLst/>
          </a:prstGeom>
        </p:spPr>
      </p:pic>
      <p:grpSp>
        <p:nvGrpSpPr>
          <p:cNvPr id="14" name="Grupa 13">
            <a:extLst>
              <a:ext uri="{FF2B5EF4-FFF2-40B4-BE49-F238E27FC236}">
                <a16:creationId xmlns:a16="http://schemas.microsoft.com/office/drawing/2014/main" id="{E2CC23D5-A24A-184B-9682-AD3143BF1821}"/>
              </a:ext>
            </a:extLst>
          </p:cNvPr>
          <p:cNvGrpSpPr>
            <a:grpSpLocks noChangeAspect="1"/>
          </p:cNvGrpSpPr>
          <p:nvPr/>
        </p:nvGrpSpPr>
        <p:grpSpPr>
          <a:xfrm>
            <a:off x="976125" y="4581280"/>
            <a:ext cx="5940901" cy="1368000"/>
            <a:chOff x="1158681" y="5016394"/>
            <a:chExt cx="7445767" cy="1771388"/>
          </a:xfrm>
        </p:grpSpPr>
        <p:pic>
          <p:nvPicPr>
            <p:cNvPr id="15" name="Obraz 14">
              <a:extLst>
                <a:ext uri="{FF2B5EF4-FFF2-40B4-BE49-F238E27FC236}">
                  <a16:creationId xmlns:a16="http://schemas.microsoft.com/office/drawing/2014/main" id="{A5194C6B-A00E-0044-B610-85866793496D}"/>
                </a:ext>
              </a:extLst>
            </p:cNvPr>
            <p:cNvPicPr>
              <a:picLocks noChangeAspect="1"/>
            </p:cNvPicPr>
            <p:nvPr/>
          </p:nvPicPr>
          <p:blipFill rotWithShape="1">
            <a:blip r:embed="rId5" cstate="print"/>
            <a:srcRect l="47671" t="60424" r="37400" b="24100"/>
            <a:stretch/>
          </p:blipFill>
          <p:spPr>
            <a:xfrm>
              <a:off x="5347978" y="5910375"/>
              <a:ext cx="1504624" cy="877407"/>
            </a:xfrm>
            <a:prstGeom prst="rect">
              <a:avLst/>
            </a:prstGeom>
          </p:spPr>
        </p:pic>
        <p:pic>
          <p:nvPicPr>
            <p:cNvPr id="16" name="Obraz 15">
              <a:extLst>
                <a:ext uri="{FF2B5EF4-FFF2-40B4-BE49-F238E27FC236}">
                  <a16:creationId xmlns:a16="http://schemas.microsoft.com/office/drawing/2014/main" id="{6F09697F-4E72-174A-99DF-3DF6E9C3B0A6}"/>
                </a:ext>
              </a:extLst>
            </p:cNvPr>
            <p:cNvPicPr>
              <a:picLocks noChangeAspect="1"/>
            </p:cNvPicPr>
            <p:nvPr/>
          </p:nvPicPr>
          <p:blipFill rotWithShape="1">
            <a:blip r:embed="rId5" cstate="print"/>
            <a:srcRect l="14563" t="37800" r="58287" b="40834"/>
            <a:stretch/>
          </p:blipFill>
          <p:spPr>
            <a:xfrm>
              <a:off x="1158681" y="5062762"/>
              <a:ext cx="2736304" cy="1211303"/>
            </a:xfrm>
            <a:prstGeom prst="rect">
              <a:avLst/>
            </a:prstGeom>
          </p:spPr>
        </p:pic>
        <p:pic>
          <p:nvPicPr>
            <p:cNvPr id="17" name="Obraz 16">
              <a:extLst>
                <a:ext uri="{FF2B5EF4-FFF2-40B4-BE49-F238E27FC236}">
                  <a16:creationId xmlns:a16="http://schemas.microsoft.com/office/drawing/2014/main" id="{1195E8E0-7B96-9D4B-A17A-46C66384D615}"/>
                </a:ext>
              </a:extLst>
            </p:cNvPr>
            <p:cNvPicPr>
              <a:picLocks noChangeAspect="1"/>
            </p:cNvPicPr>
            <p:nvPr/>
          </p:nvPicPr>
          <p:blipFill rotWithShape="1">
            <a:blip r:embed="rId5" cstate="print"/>
            <a:srcRect l="46900" t="37800" r="37400" b="40834"/>
            <a:stretch/>
          </p:blipFill>
          <p:spPr>
            <a:xfrm>
              <a:off x="3817197" y="5075515"/>
              <a:ext cx="1582412" cy="1211303"/>
            </a:xfrm>
            <a:prstGeom prst="rect">
              <a:avLst/>
            </a:prstGeom>
          </p:spPr>
        </p:pic>
        <p:pic>
          <p:nvPicPr>
            <p:cNvPr id="18" name="Obraz 17">
              <a:extLst>
                <a:ext uri="{FF2B5EF4-FFF2-40B4-BE49-F238E27FC236}">
                  <a16:creationId xmlns:a16="http://schemas.microsoft.com/office/drawing/2014/main" id="{7CFAB680-1DDF-1E45-821F-3A2C4AB93D6B}"/>
                </a:ext>
              </a:extLst>
            </p:cNvPr>
            <p:cNvPicPr>
              <a:picLocks noChangeAspect="1"/>
            </p:cNvPicPr>
            <p:nvPr/>
          </p:nvPicPr>
          <p:blipFill rotWithShape="1">
            <a:blip r:embed="rId5" cstate="print"/>
            <a:srcRect l="14563" t="60424" r="53126" b="24100"/>
            <a:stretch/>
          </p:blipFill>
          <p:spPr>
            <a:xfrm>
              <a:off x="5347978" y="5016394"/>
              <a:ext cx="3256470" cy="877408"/>
            </a:xfrm>
            <a:prstGeom prst="rect">
              <a:avLst/>
            </a:prstGeom>
          </p:spPr>
        </p:pic>
      </p:grpSp>
      <p:pic>
        <p:nvPicPr>
          <p:cNvPr id="19" name="Obraz 18">
            <a:extLst>
              <a:ext uri="{FF2B5EF4-FFF2-40B4-BE49-F238E27FC236}">
                <a16:creationId xmlns:a16="http://schemas.microsoft.com/office/drawing/2014/main" id="{70B1BD4A-AB53-154E-B8F1-99C76A2F1440}"/>
              </a:ext>
            </a:extLst>
          </p:cNvPr>
          <p:cNvPicPr>
            <a:picLocks noChangeAspect="1"/>
          </p:cNvPicPr>
          <p:nvPr/>
        </p:nvPicPr>
        <p:blipFill rotWithShape="1">
          <a:blip r:embed="rId6" cstate="print"/>
          <a:srcRect l="19681" t="17101" r="20469" b="7301"/>
          <a:stretch/>
        </p:blipFill>
        <p:spPr>
          <a:xfrm>
            <a:off x="3791744" y="1748535"/>
            <a:ext cx="3546663" cy="2520000"/>
          </a:xfrm>
          <a:prstGeom prst="rect">
            <a:avLst/>
          </a:prstGeom>
        </p:spPr>
      </p:pic>
      <p:cxnSp>
        <p:nvCxnSpPr>
          <p:cNvPr id="20" name="Łącznik prosty 19"/>
          <p:cNvCxnSpPr/>
          <p:nvPr/>
        </p:nvCxnSpPr>
        <p:spPr>
          <a:xfrm>
            <a:off x="7464152" y="1749183"/>
            <a:ext cx="0" cy="463214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1" name="Prostokąt zaokrąglony 20"/>
          <p:cNvSpPr/>
          <p:nvPr/>
        </p:nvSpPr>
        <p:spPr>
          <a:xfrm>
            <a:off x="7589899" y="1760784"/>
            <a:ext cx="4266742" cy="623672"/>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pl-PL" sz="14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Zgłoszone projekty strategiczne w obszarze</a:t>
            </a:r>
            <a:r>
              <a:rPr kumimoji="0" lang="pl-PL" sz="1400" b="0" i="0" u="none" strike="noStrike" kern="1200" cap="none" spc="0" normalizeH="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usuwania </a:t>
            </a:r>
            <a:br>
              <a:rPr kumimoji="0" lang="pl-PL" sz="1400" b="0" i="0" u="none" strike="noStrike" kern="1200" cap="none" spc="0" normalizeH="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pl-PL" sz="1400" b="0" i="0" u="none" strike="noStrike" kern="1200" cap="none" spc="0" normalizeH="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 utylizacji azbestu</a:t>
            </a:r>
            <a:endParaRPr kumimoji="0" lang="pl-PL"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2" name="Prostokąt 21"/>
          <p:cNvSpPr/>
          <p:nvPr/>
        </p:nvSpPr>
        <p:spPr>
          <a:xfrm>
            <a:off x="7608167" y="2816504"/>
            <a:ext cx="2376265" cy="735259"/>
          </a:xfrm>
          <a:prstGeom prst="rect">
            <a:avLst/>
          </a:prstGeom>
          <a:solidFill>
            <a:schemeClr val="accent3">
              <a:lumMod val="60000"/>
              <a:lumOff val="40000"/>
              <a:alpha val="90000"/>
            </a:schemeClr>
          </a:solidFill>
          <a:ln w="28575">
            <a:solidFill>
              <a:srgbClr val="004AAD"/>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r>
              <a:rPr lang="pl-PL" sz="1400" b="1" dirty="0" smtClean="0">
                <a:solidFill>
                  <a:schemeClr val="bg1"/>
                </a:solidFill>
              </a:rPr>
              <a:t>Budowa </a:t>
            </a:r>
            <a:r>
              <a:rPr lang="pl-PL" sz="1400" b="1" dirty="0">
                <a:solidFill>
                  <a:schemeClr val="bg1"/>
                </a:solidFill>
              </a:rPr>
              <a:t>składowiska </a:t>
            </a:r>
            <a:r>
              <a:rPr lang="pl-PL" sz="1400" b="1" dirty="0" smtClean="0">
                <a:solidFill>
                  <a:schemeClr val="bg1"/>
                </a:solidFill>
              </a:rPr>
              <a:t>odpadów niebezpiecznych </a:t>
            </a:r>
            <a:r>
              <a:rPr lang="pl-PL" sz="1400" b="1" dirty="0">
                <a:solidFill>
                  <a:schemeClr val="bg1"/>
                </a:solidFill>
              </a:rPr>
              <a:t>w Jarocinie</a:t>
            </a:r>
          </a:p>
          <a:p>
            <a:endParaRPr lang="pl-PL" dirty="0"/>
          </a:p>
        </p:txBody>
      </p:sp>
      <p:sp>
        <p:nvSpPr>
          <p:cNvPr id="23" name="Prostokąt 22"/>
          <p:cNvSpPr/>
          <p:nvPr/>
        </p:nvSpPr>
        <p:spPr>
          <a:xfrm>
            <a:off x="7608167" y="3680601"/>
            <a:ext cx="2376265" cy="1800200"/>
          </a:xfrm>
          <a:prstGeom prst="rect">
            <a:avLst/>
          </a:prstGeom>
          <a:solidFill>
            <a:schemeClr val="accent3">
              <a:lumMod val="60000"/>
              <a:lumOff val="40000"/>
              <a:alpha val="90000"/>
            </a:schemeClr>
          </a:solidFill>
          <a:ln w="28575">
            <a:solidFill>
              <a:srgbClr val="004AAD"/>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r>
              <a:rPr lang="pl-PL" sz="1400" b="1" dirty="0">
                <a:solidFill>
                  <a:schemeClr val="bg1"/>
                </a:solidFill>
              </a:rPr>
              <a:t>Ochrona powietrza i powierzchni ziemi oraz prawidłowe zagospodarowanie odpadów niebezpiecznych -„Likwidacja wyrobów zawierających azbest na terenie Powiatu Gnieźnieńskiego”</a:t>
            </a:r>
          </a:p>
          <a:p>
            <a:endParaRPr lang="pl-PL" sz="1400" b="1" dirty="0">
              <a:solidFill>
                <a:schemeClr val="bg1"/>
              </a:solidFill>
            </a:endParaRPr>
          </a:p>
        </p:txBody>
      </p:sp>
      <p:sp>
        <p:nvSpPr>
          <p:cNvPr id="24" name="Prostokąt 23"/>
          <p:cNvSpPr/>
          <p:nvPr/>
        </p:nvSpPr>
        <p:spPr>
          <a:xfrm>
            <a:off x="7608167" y="5577633"/>
            <a:ext cx="2376265" cy="767263"/>
          </a:xfrm>
          <a:prstGeom prst="rect">
            <a:avLst/>
          </a:prstGeom>
          <a:solidFill>
            <a:schemeClr val="accent3">
              <a:lumMod val="60000"/>
              <a:lumOff val="40000"/>
              <a:alpha val="90000"/>
            </a:schemeClr>
          </a:solidFill>
          <a:ln w="28575">
            <a:solidFill>
              <a:srgbClr val="004AAD"/>
            </a:solidFill>
            <a:prstDash val="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r>
              <a:rPr lang="pl-PL" sz="1400" b="1" dirty="0">
                <a:solidFill>
                  <a:schemeClr val="bg1"/>
                </a:solidFill>
              </a:rPr>
              <a:t>Usuwanie i unieszkodliwianie wyrobów zawierających azbest w powiecie tureckim</a:t>
            </a:r>
          </a:p>
          <a:p>
            <a:endParaRPr lang="pl-PL" sz="1400" b="1" dirty="0">
              <a:solidFill>
                <a:schemeClr val="bg1"/>
              </a:solidFill>
            </a:endParaRPr>
          </a:p>
        </p:txBody>
      </p:sp>
      <p:sp>
        <p:nvSpPr>
          <p:cNvPr id="25" name="Prostokąt 24">
            <a:extLst>
              <a:ext uri="{FF2B5EF4-FFF2-40B4-BE49-F238E27FC236}">
                <a16:creationId xmlns:a16="http://schemas.microsoft.com/office/drawing/2014/main" id="{4F3CD36F-BCBF-9849-85E1-207279F6E79F}"/>
              </a:ext>
            </a:extLst>
          </p:cNvPr>
          <p:cNvSpPr/>
          <p:nvPr/>
        </p:nvSpPr>
        <p:spPr>
          <a:xfrm>
            <a:off x="7464152" y="2430342"/>
            <a:ext cx="446449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lumMod val="75000"/>
                    <a:lumOff val="25000"/>
                  </a:prstClr>
                </a:solidFill>
                <a:latin typeface="+mn-lt"/>
                <a:ea typeface="+mn-ea"/>
                <a:cs typeface="+mn-cs"/>
              </a:defRPr>
            </a:pPr>
            <a:r>
              <a:rPr lang="pl-PL" sz="1600" b="1" dirty="0">
                <a:solidFill>
                  <a:srgbClr val="ACCBF9">
                    <a:lumMod val="25000"/>
                  </a:srgbClr>
                </a:solidFill>
                <a:latin typeface="Calibri" panose="020F0502020204030204" pitchFamily="34" charset="0"/>
                <a:cs typeface="Calibri" panose="020F0502020204030204" pitchFamily="34" charset="0"/>
              </a:rPr>
              <a:t>3</a:t>
            </a:r>
            <a:r>
              <a:rPr kumimoji="0" lang="pl-PL" sz="1600" b="1" i="0" u="none" strike="noStrike" kern="1200" cap="none" spc="0" normalizeH="0" baseline="0" noProof="0" dirty="0" smtClean="0">
                <a:ln>
                  <a:noFill/>
                </a:ln>
                <a:solidFill>
                  <a:srgbClr val="ACCBF9">
                    <a:lumMod val="25000"/>
                  </a:srgbClr>
                </a:solidFill>
                <a:effectLst/>
                <a:uLnTx/>
                <a:uFillTx/>
                <a:latin typeface="Calibri" panose="020F0502020204030204" pitchFamily="34" charset="0"/>
                <a:ea typeface="+mn-ea"/>
                <a:cs typeface="Calibri" panose="020F0502020204030204" pitchFamily="34" charset="0"/>
              </a:rPr>
              <a:t> projekty </a:t>
            </a:r>
            <a:r>
              <a:rPr lang="pl-PL" sz="1600" b="1" dirty="0" smtClean="0">
                <a:solidFill>
                  <a:srgbClr val="ACCBF9">
                    <a:lumMod val="25000"/>
                  </a:srgbClr>
                </a:solidFill>
                <a:latin typeface="Calibri" panose="020F0502020204030204" pitchFamily="34" charset="0"/>
                <a:cs typeface="Calibri" panose="020F0502020204030204" pitchFamily="34" charset="0"/>
              </a:rPr>
              <a:t>o szacunkowej kwocie </a:t>
            </a:r>
            <a:r>
              <a:rPr kumimoji="0" lang="pl-PL" sz="1600" b="1" i="0" u="none" strike="noStrike" kern="1200" cap="none" spc="0" normalizeH="0" baseline="0" noProof="0" dirty="0" smtClean="0">
                <a:ln>
                  <a:noFill/>
                </a:ln>
                <a:solidFill>
                  <a:srgbClr val="ACCBF9">
                    <a:lumMod val="25000"/>
                  </a:srgbClr>
                </a:solidFill>
                <a:effectLst/>
                <a:uLnTx/>
                <a:uFillTx/>
                <a:latin typeface="Calibri" panose="020F0502020204030204" pitchFamily="34" charset="0"/>
                <a:ea typeface="+mn-ea"/>
                <a:cs typeface="Calibri" panose="020F0502020204030204" pitchFamily="34" charset="0"/>
              </a:rPr>
              <a:t>ok. 17,8 mln zł</a:t>
            </a:r>
            <a:endParaRPr kumimoji="0" lang="pl-PL" sz="1600" b="1" i="0" u="none" strike="noStrike" kern="1200" cap="none" spc="0" normalizeH="0" baseline="0" noProof="0" dirty="0">
              <a:ln>
                <a:noFill/>
              </a:ln>
              <a:solidFill>
                <a:srgbClr val="ACCBF9">
                  <a:lumMod val="25000"/>
                </a:srgbClr>
              </a:solidFill>
              <a:effectLst/>
              <a:uLnTx/>
              <a:uFillTx/>
              <a:latin typeface="Calibri" panose="020F0502020204030204" pitchFamily="34" charset="0"/>
              <a:ea typeface="+mn-ea"/>
              <a:cs typeface="Calibri" panose="020F0502020204030204" pitchFamily="34" charset="0"/>
            </a:endParaRPr>
          </a:p>
        </p:txBody>
      </p:sp>
      <p:sp>
        <p:nvSpPr>
          <p:cNvPr id="30" name="Prostokąt 29"/>
          <p:cNvSpPr/>
          <p:nvPr/>
        </p:nvSpPr>
        <p:spPr>
          <a:xfrm>
            <a:off x="10091247" y="4077072"/>
            <a:ext cx="1837400" cy="288000"/>
          </a:xfrm>
          <a:prstGeom prst="rect">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pl-PL" sz="1200" dirty="0">
                <a:solidFill>
                  <a:schemeClr val="tx1"/>
                </a:solidFill>
              </a:rPr>
              <a:t>II kw. 2021 – IV kw. 2032</a:t>
            </a:r>
          </a:p>
        </p:txBody>
      </p:sp>
      <p:sp>
        <p:nvSpPr>
          <p:cNvPr id="31" name="Prostokąt 30"/>
          <p:cNvSpPr/>
          <p:nvPr/>
        </p:nvSpPr>
        <p:spPr>
          <a:xfrm>
            <a:off x="10064331" y="5517232"/>
            <a:ext cx="1864316" cy="288000"/>
          </a:xfrm>
          <a:prstGeom prst="rect">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pl-PL" sz="1200" dirty="0">
                <a:solidFill>
                  <a:schemeClr val="tx1"/>
                </a:solidFill>
              </a:rPr>
              <a:t>I kw. 2022 – I kw. 2026</a:t>
            </a:r>
          </a:p>
        </p:txBody>
      </p:sp>
      <p:sp>
        <p:nvSpPr>
          <p:cNvPr id="33" name="Prostokąt 32"/>
          <p:cNvSpPr/>
          <p:nvPr/>
        </p:nvSpPr>
        <p:spPr>
          <a:xfrm>
            <a:off x="10091246" y="2853000"/>
            <a:ext cx="1837401" cy="288000"/>
          </a:xfrm>
          <a:prstGeom prst="rect">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pl-PL" sz="1200" dirty="0" smtClean="0">
                <a:solidFill>
                  <a:schemeClr val="tx1"/>
                </a:solidFill>
              </a:rPr>
              <a:t>IV kw. 2019 – IV kw. 2021</a:t>
            </a:r>
            <a:endParaRPr lang="pl-PL" sz="1200" dirty="0">
              <a:solidFill>
                <a:schemeClr val="tx1"/>
              </a:solidFill>
            </a:endParaRPr>
          </a:p>
        </p:txBody>
      </p:sp>
      <p:sp>
        <p:nvSpPr>
          <p:cNvPr id="38" name="Prostokąt 37"/>
          <p:cNvSpPr/>
          <p:nvPr/>
        </p:nvSpPr>
        <p:spPr>
          <a:xfrm>
            <a:off x="10091245" y="3213008"/>
            <a:ext cx="1837401" cy="288000"/>
          </a:xfrm>
          <a:prstGeom prst="rect">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pl-PL" sz="1200" dirty="0">
                <a:solidFill>
                  <a:schemeClr val="tx1"/>
                </a:solidFill>
              </a:rPr>
              <a:t>WRPO, środki własne</a:t>
            </a:r>
          </a:p>
        </p:txBody>
      </p:sp>
      <p:sp>
        <p:nvSpPr>
          <p:cNvPr id="39" name="Prostokąt 38"/>
          <p:cNvSpPr/>
          <p:nvPr/>
        </p:nvSpPr>
        <p:spPr>
          <a:xfrm>
            <a:off x="10091246" y="4437080"/>
            <a:ext cx="1837400" cy="690552"/>
          </a:xfrm>
          <a:prstGeom prst="rect">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pl-PL" sz="1200" dirty="0">
                <a:solidFill>
                  <a:schemeClr val="tx1"/>
                </a:solidFill>
              </a:rPr>
              <a:t>Budżet Powiatu, Miasta Gniezna i gmin Powiatu Gnieźnieńskiego oraz WRPO</a:t>
            </a:r>
          </a:p>
        </p:txBody>
      </p:sp>
      <p:sp>
        <p:nvSpPr>
          <p:cNvPr id="40" name="Prostokąt 39"/>
          <p:cNvSpPr/>
          <p:nvPr/>
        </p:nvSpPr>
        <p:spPr>
          <a:xfrm>
            <a:off x="10064330" y="5861984"/>
            <a:ext cx="1864316" cy="360040"/>
          </a:xfrm>
          <a:prstGeom prst="rect">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pl-PL" sz="1200" dirty="0">
                <a:solidFill>
                  <a:schemeClr val="tx1"/>
                </a:solidFill>
              </a:rPr>
              <a:t>WRPO, środki własne, środki krajowe</a:t>
            </a:r>
          </a:p>
        </p:txBody>
      </p:sp>
      <p:cxnSp>
        <p:nvCxnSpPr>
          <p:cNvPr id="42" name="Łącznik prosty 41"/>
          <p:cNvCxnSpPr/>
          <p:nvPr/>
        </p:nvCxnSpPr>
        <p:spPr>
          <a:xfrm>
            <a:off x="10182349" y="3113841"/>
            <a:ext cx="165618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Łącznik prosty 42"/>
          <p:cNvCxnSpPr/>
          <p:nvPr/>
        </p:nvCxnSpPr>
        <p:spPr>
          <a:xfrm>
            <a:off x="10182349" y="3483110"/>
            <a:ext cx="165618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Łącznik prosty 43"/>
          <p:cNvCxnSpPr/>
          <p:nvPr/>
        </p:nvCxnSpPr>
        <p:spPr>
          <a:xfrm>
            <a:off x="10200456" y="4365104"/>
            <a:ext cx="165618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Łącznik prosty 44"/>
          <p:cNvCxnSpPr/>
          <p:nvPr/>
        </p:nvCxnSpPr>
        <p:spPr>
          <a:xfrm>
            <a:off x="10200456" y="5157192"/>
            <a:ext cx="165618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Łącznik prosty 45"/>
          <p:cNvCxnSpPr/>
          <p:nvPr/>
        </p:nvCxnSpPr>
        <p:spPr>
          <a:xfrm>
            <a:off x="10200456" y="5789976"/>
            <a:ext cx="165618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Łącznik prosty 46"/>
          <p:cNvCxnSpPr/>
          <p:nvPr/>
        </p:nvCxnSpPr>
        <p:spPr>
          <a:xfrm>
            <a:off x="10200456" y="6266873"/>
            <a:ext cx="1656185"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483539"/>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otyw pakietu Office">
  <a:themeElements>
    <a:clrScheme name="Ciepły niebiesk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Motyw pakietu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otyw pakietu Office">
  <a:themeElements>
    <a:clrScheme name="Ciepły niebiesk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Motyw pakietu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Hol">
  <a:themeElements>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2_Motyw pakietu Offic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12876</TotalTime>
  <Words>5651</Words>
  <Application>Microsoft Office PowerPoint</Application>
  <PresentationFormat>Panoramiczny</PresentationFormat>
  <Paragraphs>500</Paragraphs>
  <Slides>13</Slides>
  <Notes>10</Notes>
  <HiddenSlides>0</HiddenSlides>
  <MMClips>0</MMClips>
  <ScaleCrop>false</ScaleCrop>
  <HeadingPairs>
    <vt:vector size="6" baseType="variant">
      <vt:variant>
        <vt:lpstr>Używane czcionki</vt:lpstr>
      </vt:variant>
      <vt:variant>
        <vt:i4>11</vt:i4>
      </vt:variant>
      <vt:variant>
        <vt:lpstr>Motyw</vt:lpstr>
      </vt:variant>
      <vt:variant>
        <vt:i4>5</vt:i4>
      </vt:variant>
      <vt:variant>
        <vt:lpstr>Tytuły slajdów</vt:lpstr>
      </vt:variant>
      <vt:variant>
        <vt:i4>13</vt:i4>
      </vt:variant>
    </vt:vector>
  </HeadingPairs>
  <TitlesOfParts>
    <vt:vector size="29" baseType="lpstr">
      <vt:lpstr>Abadi</vt:lpstr>
      <vt:lpstr>Arial</vt:lpstr>
      <vt:lpstr>Calibri</vt:lpstr>
      <vt:lpstr>Calibri Light</vt:lpstr>
      <vt:lpstr>Lato Medium</vt:lpstr>
      <vt:lpstr>Lucida Sans Unicode</vt:lpstr>
      <vt:lpstr>Times New Roman</vt:lpstr>
      <vt:lpstr>Verdana</vt:lpstr>
      <vt:lpstr>Wingdings</vt:lpstr>
      <vt:lpstr>Wingdings 2</vt:lpstr>
      <vt:lpstr>Wingdings 3</vt:lpstr>
      <vt:lpstr>Motyw pakietu Office</vt:lpstr>
      <vt:lpstr>Projekt niestandardowy</vt:lpstr>
      <vt:lpstr>1_Motyw pakietu Office</vt:lpstr>
      <vt:lpstr>Hol</vt:lpstr>
      <vt:lpstr>2_Motyw pakietu Office</vt:lpstr>
      <vt:lpstr>Prezentacja programu PowerPoint</vt:lpstr>
      <vt:lpstr>Prezentacja programu PowerPoint</vt:lpstr>
      <vt:lpstr>Prezentacja programu PowerPoint</vt:lpstr>
      <vt:lpstr>Prezentacja programu PowerPoint</vt:lpstr>
      <vt:lpstr>CP 2 Bardziej przyjazna dla środowiska niskoemisyjna Europa dzięki promowaniu czystej i sprawiedliwej transformacji energetyki, zielonych i niebieskich inwestycji, gospodarki o obiegu zamkniętym, przystosowania się do zmiany klimatu oraz zapobiegania ryzyku i zarządzania ryzykiem</vt:lpstr>
      <vt:lpstr>Prezentacja programu PowerPoint</vt:lpstr>
      <vt:lpstr>Prezentacja programu PowerPoint</vt:lpstr>
      <vt:lpstr>Prezentacja programu PowerPoint</vt:lpstr>
      <vt:lpstr>Prezentacja programu PowerPoint</vt:lpstr>
      <vt:lpstr>Harmonogram prac nad Polityką Spójności na lata 2021-2027 </vt:lpstr>
      <vt:lpstr>Prezentacja programu PowerPoint</vt:lpstr>
      <vt:lpstr>GRUPA KONSULTACYJNA  TEMATYCZNE GRUPY ROBOCZE</vt:lpstr>
      <vt:lpstr>Departament Polityki Regionalnej Urząd Marszałkowski Województwa Wielkopolskiego al. Niepodległości 34 61-714 Poznań dpr.sekretariat@umww.pl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Strategia</dc:title>
  <dc:creator>Iwona Borkowska</dc:creator>
  <cp:lastModifiedBy>ML</cp:lastModifiedBy>
  <cp:revision>696</cp:revision>
  <dcterms:created xsi:type="dcterms:W3CDTF">2021-01-20T11:44:17Z</dcterms:created>
  <dcterms:modified xsi:type="dcterms:W3CDTF">2021-05-10T08:38:44Z</dcterms:modified>
</cp:coreProperties>
</file>