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74"/>
  </p:notesMasterIdLst>
  <p:sldIdLst>
    <p:sldId id="256" r:id="rId2"/>
    <p:sldId id="259" r:id="rId3"/>
    <p:sldId id="391" r:id="rId4"/>
    <p:sldId id="280" r:id="rId5"/>
    <p:sldId id="409" r:id="rId6"/>
    <p:sldId id="410" r:id="rId7"/>
    <p:sldId id="411" r:id="rId8"/>
    <p:sldId id="412" r:id="rId9"/>
    <p:sldId id="413" r:id="rId10"/>
    <p:sldId id="414" r:id="rId11"/>
    <p:sldId id="356" r:id="rId12"/>
    <p:sldId id="357" r:id="rId13"/>
    <p:sldId id="358" r:id="rId14"/>
    <p:sldId id="415" r:id="rId15"/>
    <p:sldId id="389" r:id="rId16"/>
    <p:sldId id="408" r:id="rId17"/>
    <p:sldId id="359" r:id="rId18"/>
    <p:sldId id="384" r:id="rId19"/>
    <p:sldId id="362" r:id="rId20"/>
    <p:sldId id="363" r:id="rId21"/>
    <p:sldId id="386" r:id="rId22"/>
    <p:sldId id="387" r:id="rId23"/>
    <p:sldId id="416" r:id="rId24"/>
    <p:sldId id="417" r:id="rId25"/>
    <p:sldId id="419" r:id="rId26"/>
    <p:sldId id="418" r:id="rId27"/>
    <p:sldId id="396" r:id="rId28"/>
    <p:sldId id="398" r:id="rId29"/>
    <p:sldId id="399" r:id="rId30"/>
    <p:sldId id="402" r:id="rId31"/>
    <p:sldId id="334" r:id="rId32"/>
    <p:sldId id="337" r:id="rId33"/>
    <p:sldId id="336" r:id="rId34"/>
    <p:sldId id="335" r:id="rId35"/>
    <p:sldId id="390" r:id="rId36"/>
    <p:sldId id="338" r:id="rId37"/>
    <p:sldId id="365" r:id="rId38"/>
    <p:sldId id="366" r:id="rId39"/>
    <p:sldId id="367" r:id="rId40"/>
    <p:sldId id="368" r:id="rId41"/>
    <p:sldId id="369" r:id="rId42"/>
    <p:sldId id="370" r:id="rId43"/>
    <p:sldId id="371" r:id="rId44"/>
    <p:sldId id="382" r:id="rId45"/>
    <p:sldId id="378" r:id="rId46"/>
    <p:sldId id="379" r:id="rId47"/>
    <p:sldId id="380" r:id="rId48"/>
    <p:sldId id="375" r:id="rId49"/>
    <p:sldId id="376" r:id="rId50"/>
    <p:sldId id="377" r:id="rId51"/>
    <p:sldId id="403" r:id="rId52"/>
    <p:sldId id="374" r:id="rId53"/>
    <p:sldId id="373" r:id="rId54"/>
    <p:sldId id="372" r:id="rId55"/>
    <p:sldId id="328" r:id="rId56"/>
    <p:sldId id="319" r:id="rId57"/>
    <p:sldId id="320" r:id="rId58"/>
    <p:sldId id="321" r:id="rId59"/>
    <p:sldId id="322" r:id="rId60"/>
    <p:sldId id="323" r:id="rId61"/>
    <p:sldId id="324" r:id="rId62"/>
    <p:sldId id="325" r:id="rId63"/>
    <p:sldId id="326" r:id="rId64"/>
    <p:sldId id="327" r:id="rId65"/>
    <p:sldId id="392" r:id="rId66"/>
    <p:sldId id="393" r:id="rId67"/>
    <p:sldId id="394" r:id="rId68"/>
    <p:sldId id="404" r:id="rId69"/>
    <p:sldId id="405" r:id="rId70"/>
    <p:sldId id="406" r:id="rId71"/>
    <p:sldId id="407" r:id="rId72"/>
    <p:sldId id="257" r:id="rId73"/>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A10"/>
    <a:srgbClr val="002776"/>
    <a:srgbClr val="29619F"/>
    <a:srgbClr val="003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84176" autoAdjust="0"/>
  </p:normalViewPr>
  <p:slideViewPr>
    <p:cSldViewPr>
      <p:cViewPr>
        <p:scale>
          <a:sx n="121" d="100"/>
          <a:sy n="121" d="100"/>
        </p:scale>
        <p:origin x="-1440"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9B69C3C-C772-4223-9A11-AEC011557290}" type="datetimeFigureOut">
              <a:rPr lang="pl-PL"/>
              <a:pPr>
                <a:defRPr/>
              </a:pPr>
              <a:t>14.11.2023</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3D992CD-8D69-4DDF-A92C-9238B15DFBEE}" type="slidenum">
              <a:rPr lang="pl-PL"/>
              <a:pPr>
                <a:defRPr/>
              </a:pPr>
              <a:t>‹#›</a:t>
            </a:fld>
            <a:endParaRPr lang="pl-PL"/>
          </a:p>
        </p:txBody>
      </p:sp>
    </p:spTree>
    <p:extLst>
      <p:ext uri="{BB962C8B-B14F-4D97-AF65-F5344CB8AC3E}">
        <p14:creationId xmlns:p14="http://schemas.microsoft.com/office/powerpoint/2010/main" val="1012162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a:t>Przy tworzeniu nowego slajdu używamy funkcji „nowy slad” (druga ikona po lewej na wstędze Narzędzia główne).</a:t>
            </a:r>
          </a:p>
          <a:p>
            <a:r>
              <a:rPr lang="pl-PL" altLang="pl-PL"/>
              <a:t>Jeżeli przeklejamy zawartości z innych prezentacji wskazane jest by nie przenosić całych slajdów lecz tylko ich zawartość na stworzony nowy slajd. Przy kopiowaniu całego slajdu ze starej prezentacji kopiują się również jego wzorce co prowadzi do nakładania się treści z różnych wzorców w tworzonej prezentacji.</a:t>
            </a:r>
          </a:p>
          <a:p>
            <a:endParaRPr lang="pl-PL" altLang="pl-PL"/>
          </a:p>
          <a:p>
            <a:r>
              <a:rPr lang="pl-PL" altLang="pl-PL"/>
              <a:t>Aby zmienić liczbę całkowitą slajdów wyświetlaną w stopce slajdu należy po zakończeniu prezentacji wejść do menu WIDOK -&gt; WZORZEC SLAJDÓW i wstawić odpowiednią liczbę w układy używane w prezentacji (po najechaniu myszą na poszczególne układy po lewej stronie pojawia się w dymku informacja czy dany układ jest używany) a następnie kliknąć ZAMKNIJ WIDOK WZORCA i sprawdzić.</a:t>
            </a:r>
          </a:p>
        </p:txBody>
      </p:sp>
      <p:sp>
        <p:nvSpPr>
          <p:cNvPr id="4" name="Symbol zastępczy numeru slajdu 3"/>
          <p:cNvSpPr>
            <a:spLocks noGrp="1"/>
          </p:cNvSpPr>
          <p:nvPr>
            <p:ph type="sldNum" sz="quarter" idx="5"/>
          </p:nvPr>
        </p:nvSpPr>
        <p:spPr/>
        <p:txBody>
          <a:bodyPr/>
          <a:lstStyle/>
          <a:p>
            <a:pPr>
              <a:defRPr/>
            </a:pPr>
            <a:fld id="{0BED6E6E-0F8A-4D56-9185-950D7D76985E}" type="slidenum">
              <a:rPr lang="pl-PL" smtClean="0"/>
              <a:pPr>
                <a:defRPr/>
              </a:pPr>
              <a:t>1</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D3D992CD-8D69-4DDF-A92C-9238B15DFBEE}" type="slidenum">
              <a:rPr lang="pl-PL" smtClean="0"/>
              <a:pPr>
                <a:defRPr/>
              </a:pPr>
              <a:t>72</a:t>
            </a:fld>
            <a:endParaRPr lang="pl-PL"/>
          </a:p>
        </p:txBody>
      </p:sp>
    </p:spTree>
    <p:extLst>
      <p:ext uri="{BB962C8B-B14F-4D97-AF65-F5344CB8AC3E}">
        <p14:creationId xmlns:p14="http://schemas.microsoft.com/office/powerpoint/2010/main" val="2747676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rostokąt 3"/>
          <p:cNvSpPr/>
          <p:nvPr/>
        </p:nvSpPr>
        <p:spPr>
          <a:xfrm>
            <a:off x="3708400" y="2492375"/>
            <a:ext cx="5010150" cy="2736850"/>
          </a:xfrm>
          <a:prstGeom prst="rect">
            <a:avLst/>
          </a:prstGeom>
          <a:no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rostokąt 4"/>
          <p:cNvSpPr/>
          <p:nvPr/>
        </p:nvSpPr>
        <p:spPr>
          <a:xfrm>
            <a:off x="1412875" y="5426075"/>
            <a:ext cx="7315200" cy="685800"/>
          </a:xfrm>
          <a:prstGeom prst="rect">
            <a:avLst/>
          </a:prstGeom>
          <a:noFill/>
          <a:ln w="6350" cap="rnd" cmpd="sng" algn="ctr">
            <a:solidFill>
              <a:srgbClr val="29619F">
                <a:alpha val="49804"/>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rostokąt 5"/>
          <p:cNvSpPr/>
          <p:nvPr/>
        </p:nvSpPr>
        <p:spPr>
          <a:xfrm>
            <a:off x="3708400" y="2492375"/>
            <a:ext cx="228600" cy="2736850"/>
          </a:xfrm>
          <a:prstGeom prst="rect">
            <a:avLst/>
          </a:prstGeom>
          <a:solidFill>
            <a:srgbClr val="002776"/>
          </a:solid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rostokąt 6"/>
          <p:cNvSpPr/>
          <p:nvPr/>
        </p:nvSpPr>
        <p:spPr>
          <a:xfrm>
            <a:off x="1412875" y="5426075"/>
            <a:ext cx="228600" cy="685800"/>
          </a:xfrm>
          <a:prstGeom prst="rect">
            <a:avLst/>
          </a:prstGeom>
          <a:solidFill>
            <a:srgbClr val="29619F">
              <a:alpha val="50196"/>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ytuł 7"/>
          <p:cNvSpPr>
            <a:spLocks noGrp="1"/>
          </p:cNvSpPr>
          <p:nvPr>
            <p:ph type="ctrTitle"/>
          </p:nvPr>
        </p:nvSpPr>
        <p:spPr>
          <a:xfrm>
            <a:off x="3995936" y="2528392"/>
            <a:ext cx="4680520" cy="2664817"/>
          </a:xfrm>
        </p:spPr>
        <p:txBody>
          <a:bodyPr anchor="t">
            <a:normAutofit/>
          </a:bodyPr>
          <a:lstStyle>
            <a:lvl1pPr algn="r">
              <a:defRPr sz="2800" b="1">
                <a:solidFill>
                  <a:srgbClr val="002776"/>
                </a:solidFill>
              </a:defRPr>
            </a:lvl1pPr>
          </a:lstStyle>
          <a:p>
            <a:r>
              <a:rPr lang="pl-PL"/>
              <a:t>Kliknij, aby edytować styl</a:t>
            </a:r>
            <a:endParaRPr lang="en-US" dirty="0"/>
          </a:p>
        </p:txBody>
      </p:sp>
      <p:sp>
        <p:nvSpPr>
          <p:cNvPr id="9" name="Podtytuł 8"/>
          <p:cNvSpPr>
            <a:spLocks noGrp="1"/>
          </p:cNvSpPr>
          <p:nvPr>
            <p:ph type="subTitle" idx="1"/>
          </p:nvPr>
        </p:nvSpPr>
        <p:spPr>
          <a:xfrm>
            <a:off x="1691680" y="5445360"/>
            <a:ext cx="6984775" cy="648000"/>
          </a:xfrm>
          <a:ln>
            <a:noFill/>
          </a:ln>
        </p:spPr>
        <p:txBody>
          <a:bodyPr/>
          <a:lstStyle>
            <a:lvl1pPr marL="0" indent="0" algn="r">
              <a:buNone/>
              <a:defRPr sz="1700">
                <a:solidFill>
                  <a:schemeClr val="tx2">
                    <a:lumMod val="75000"/>
                  </a:schemeClr>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a:t>Kliknij, aby edytować styl wzorca podtytułu</a:t>
            </a:r>
            <a:endParaRPr lang="en-US" dirty="0"/>
          </a:p>
        </p:txBody>
      </p:sp>
      <p:sp>
        <p:nvSpPr>
          <p:cNvPr id="12" name="pole tekstowe 11"/>
          <p:cNvSpPr txBox="1"/>
          <p:nvPr userDrawn="1"/>
        </p:nvSpPr>
        <p:spPr>
          <a:xfrm>
            <a:off x="756027" y="1772816"/>
            <a:ext cx="1047082" cy="323165"/>
          </a:xfrm>
          <a:prstGeom prst="rect">
            <a:avLst/>
          </a:prstGeom>
          <a:noFill/>
        </p:spPr>
        <p:txBody>
          <a:bodyPr wrap="none" rtlCol="0">
            <a:spAutoFit/>
          </a:bodyPr>
          <a:lstStyle/>
          <a:p>
            <a:r>
              <a:rPr lang="pl-PL" sz="1500" b="1" dirty="0">
                <a:solidFill>
                  <a:srgbClr val="002776"/>
                </a:solidFill>
                <a:effectLst>
                  <a:outerShdw blurRad="38100" dist="38100" dir="2700000" algn="tl">
                    <a:srgbClr val="000000">
                      <a:alpha val="43137"/>
                    </a:srgbClr>
                  </a:outerShdw>
                </a:effectLst>
                <a:latin typeface="Verdana Pro Semibold" panose="020B0704030504040204" pitchFamily="34" charset="0"/>
              </a:rPr>
              <a:t>od</a:t>
            </a:r>
            <a:r>
              <a:rPr lang="pl-PL" sz="1500" b="1" baseline="0" dirty="0">
                <a:solidFill>
                  <a:srgbClr val="002776"/>
                </a:solidFill>
                <a:effectLst>
                  <a:outerShdw blurRad="38100" dist="38100" dir="2700000" algn="tl">
                    <a:srgbClr val="000000">
                      <a:alpha val="43137"/>
                    </a:srgbClr>
                  </a:outerShdw>
                </a:effectLst>
                <a:latin typeface="Verdana Pro Semibold" panose="020B0704030504040204" pitchFamily="34" charset="0"/>
              </a:rPr>
              <a:t> </a:t>
            </a:r>
            <a:r>
              <a:rPr lang="pl-PL" sz="1500" b="1" dirty="0">
                <a:solidFill>
                  <a:srgbClr val="002776"/>
                </a:solidFill>
                <a:effectLst>
                  <a:outerShdw blurRad="38100" dist="38100" dir="2700000" algn="tl">
                    <a:srgbClr val="000000">
                      <a:alpha val="43137"/>
                    </a:srgbClr>
                  </a:outerShdw>
                </a:effectLst>
                <a:latin typeface="Verdana Pro Semibold" panose="020B0704030504040204" pitchFamily="34" charset="0"/>
              </a:rPr>
              <a:t>1955</a:t>
            </a:r>
          </a:p>
        </p:txBody>
      </p:sp>
      <p:pic>
        <p:nvPicPr>
          <p:cNvPr id="3" name="Obraz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0688"/>
            <a:ext cx="2488145" cy="971179"/>
          </a:xfrm>
          <a:prstGeom prst="rect">
            <a:avLst/>
          </a:prstGeom>
        </p:spPr>
      </p:pic>
    </p:spTree>
    <p:extLst>
      <p:ext uri="{BB962C8B-B14F-4D97-AF65-F5344CB8AC3E}">
        <p14:creationId xmlns:p14="http://schemas.microsoft.com/office/powerpoint/2010/main" val="115423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cxnSp>
        <p:nvCxnSpPr>
          <p:cNvPr id="3" name="Łącznik prostoliniowy 2"/>
          <p:cNvCxnSpPr/>
          <p:nvPr/>
        </p:nvCxnSpPr>
        <p:spPr>
          <a:xfrm>
            <a:off x="457200" y="836613"/>
            <a:ext cx="8229600" cy="0"/>
          </a:xfrm>
          <a:prstGeom prst="line">
            <a:avLst/>
          </a:prstGeom>
          <a:ln>
            <a:solidFill>
              <a:srgbClr val="002776"/>
            </a:solidFill>
            <a:prstDash val="sysDot"/>
          </a:ln>
        </p:spPr>
        <p:style>
          <a:lnRef idx="1">
            <a:schemeClr val="accent1"/>
          </a:lnRef>
          <a:fillRef idx="0">
            <a:schemeClr val="accent1"/>
          </a:fillRef>
          <a:effectRef idx="0">
            <a:schemeClr val="accent1"/>
          </a:effectRef>
          <a:fontRef idx="minor">
            <a:schemeClr val="tx1"/>
          </a:fontRef>
        </p:style>
      </p:cxnSp>
      <p:sp>
        <p:nvSpPr>
          <p:cNvPr id="4" name="Symbol zastępczy tytułu 21"/>
          <p:cNvSpPr>
            <a:spLocks noGrp="1"/>
          </p:cNvSpPr>
          <p:nvPr>
            <p:ph type="title"/>
          </p:nvPr>
        </p:nvSpPr>
        <p:spPr bwMode="auto">
          <a:xfrm>
            <a:off x="457200" y="44624"/>
            <a:ext cx="8229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776"/>
                </a:solidFill>
              </a:defRPr>
            </a:lvl1pPr>
          </a:lstStyle>
          <a:p>
            <a:pPr lvl="0"/>
            <a:r>
              <a:rPr lang="pl-PL" dirty="0"/>
              <a:t>Kliknij, aby edytować styl</a:t>
            </a:r>
            <a:endParaRPr lang="en-US" dirty="0"/>
          </a:p>
        </p:txBody>
      </p:sp>
    </p:spTree>
    <p:extLst>
      <p:ext uri="{BB962C8B-B14F-4D97-AF65-F5344CB8AC3E}">
        <p14:creationId xmlns:p14="http://schemas.microsoft.com/office/powerpoint/2010/main" val="165613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
        <p:nvSpPr>
          <p:cNvPr id="3" name="pole tekstowe 5"/>
          <p:cNvSpPr txBox="1">
            <a:spLocks noChangeArrowheads="1"/>
          </p:cNvSpPr>
          <p:nvPr/>
        </p:nvSpPr>
        <p:spPr bwMode="auto">
          <a:xfrm>
            <a:off x="1441451" y="401995"/>
            <a:ext cx="62531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b="1" dirty="0">
                <a:solidFill>
                  <a:srgbClr val="002776"/>
                </a:solidFill>
                <a:latin typeface="Verdana" pitchFamily="34" charset="0"/>
              </a:rPr>
              <a:t>INSTYTUT  TECHNOLOGII  PALIW  I  ENERGII</a:t>
            </a:r>
            <a:br>
              <a:rPr lang="pl-PL" b="1" dirty="0">
                <a:solidFill>
                  <a:srgbClr val="002776"/>
                </a:solidFill>
                <a:latin typeface="Verdana" pitchFamily="34" charset="0"/>
              </a:rPr>
            </a:br>
            <a:r>
              <a:rPr lang="pl-PL" sz="1400" b="1" dirty="0">
                <a:solidFill>
                  <a:srgbClr val="002776"/>
                </a:solidFill>
                <a:latin typeface="Verdana" pitchFamily="34" charset="0"/>
              </a:rPr>
              <a:t>ul. Zamkowa 1 • 41-803 Zabrze</a:t>
            </a:r>
          </a:p>
        </p:txBody>
      </p:sp>
      <p:sp>
        <p:nvSpPr>
          <p:cNvPr id="7" name="pole tekstowe 16"/>
          <p:cNvSpPr txBox="1">
            <a:spLocks noChangeArrowheads="1"/>
          </p:cNvSpPr>
          <p:nvPr/>
        </p:nvSpPr>
        <p:spPr bwMode="auto">
          <a:xfrm>
            <a:off x="223838" y="5578355"/>
            <a:ext cx="207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Telefon: 	</a:t>
            </a:r>
            <a:r>
              <a:rPr lang="pl-PL" sz="1200" b="1" dirty="0">
                <a:solidFill>
                  <a:srgbClr val="002776"/>
                </a:solidFill>
                <a:latin typeface="Verdana" pitchFamily="34" charset="0"/>
              </a:rPr>
              <a:t>32 271 00 41</a:t>
            </a:r>
          </a:p>
          <a:p>
            <a:pPr eaLnBrk="1" hangingPunct="1">
              <a:defRPr/>
            </a:pPr>
            <a:r>
              <a:rPr lang="pl-PL" sz="1200" dirty="0">
                <a:solidFill>
                  <a:srgbClr val="002776"/>
                </a:solidFill>
                <a:latin typeface="Verdana" pitchFamily="34" charset="0"/>
              </a:rPr>
              <a:t>Fax: 	</a:t>
            </a:r>
            <a:r>
              <a:rPr lang="pl-PL" sz="1200" b="1" dirty="0">
                <a:solidFill>
                  <a:srgbClr val="002776"/>
                </a:solidFill>
                <a:latin typeface="Verdana" pitchFamily="34" charset="0"/>
              </a:rPr>
              <a:t>32 271 08 09</a:t>
            </a:r>
          </a:p>
        </p:txBody>
      </p:sp>
      <p:sp>
        <p:nvSpPr>
          <p:cNvPr id="8" name="pole tekstowe 17"/>
          <p:cNvSpPr txBox="1">
            <a:spLocks noChangeArrowheads="1"/>
          </p:cNvSpPr>
          <p:nvPr/>
        </p:nvSpPr>
        <p:spPr bwMode="auto">
          <a:xfrm>
            <a:off x="6588125" y="5511571"/>
            <a:ext cx="2212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NIP:    	</a:t>
            </a:r>
            <a:r>
              <a:rPr lang="pl-PL" sz="1200" b="1" dirty="0">
                <a:solidFill>
                  <a:srgbClr val="002776"/>
                </a:solidFill>
                <a:latin typeface="Verdana" pitchFamily="34" charset="0"/>
              </a:rPr>
              <a:t>648-000-87-65</a:t>
            </a:r>
          </a:p>
          <a:p>
            <a:pPr eaLnBrk="1" hangingPunct="1">
              <a:defRPr/>
            </a:pPr>
            <a:r>
              <a:rPr lang="pl-PL" sz="1200" dirty="0">
                <a:solidFill>
                  <a:srgbClr val="002776"/>
                </a:solidFill>
                <a:latin typeface="Verdana" pitchFamily="34" charset="0"/>
              </a:rPr>
              <a:t>Regon:	</a:t>
            </a:r>
            <a:r>
              <a:rPr lang="pl-PL" sz="1200" b="1" dirty="0">
                <a:solidFill>
                  <a:srgbClr val="002776"/>
                </a:solidFill>
                <a:latin typeface="Verdana" pitchFamily="34" charset="0"/>
              </a:rPr>
              <a:t>000025945</a:t>
            </a:r>
          </a:p>
          <a:p>
            <a:pPr eaLnBrk="1" hangingPunct="1">
              <a:defRPr/>
            </a:pPr>
            <a:r>
              <a:rPr lang="pl-PL" sz="1200" b="0" dirty="0">
                <a:solidFill>
                  <a:srgbClr val="002776"/>
                </a:solidFill>
                <a:latin typeface="Verdana" pitchFamily="34" charset="0"/>
              </a:rPr>
              <a:t>KRS:</a:t>
            </a:r>
            <a:r>
              <a:rPr lang="pl-PL" sz="1200" b="1" dirty="0">
                <a:solidFill>
                  <a:srgbClr val="002776"/>
                </a:solidFill>
                <a:latin typeface="Verdana" pitchFamily="34" charset="0"/>
              </a:rPr>
              <a:t> 	0000138095</a:t>
            </a:r>
          </a:p>
        </p:txBody>
      </p:sp>
      <p:sp>
        <p:nvSpPr>
          <p:cNvPr id="9" name="pole tekstowe 8"/>
          <p:cNvSpPr txBox="1">
            <a:spLocks noChangeArrowheads="1"/>
          </p:cNvSpPr>
          <p:nvPr/>
        </p:nvSpPr>
        <p:spPr bwMode="auto">
          <a:xfrm>
            <a:off x="3348038" y="1385888"/>
            <a:ext cx="3233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801688" algn="l"/>
              </a:tabLst>
              <a:defRPr>
                <a:solidFill>
                  <a:schemeClr val="tx1"/>
                </a:solidFill>
                <a:latin typeface="Myriad Pro" pitchFamily="34" charset="0"/>
              </a:defRPr>
            </a:lvl1pPr>
            <a:lvl2pPr marL="742950" indent="-285750" eaLnBrk="0" hangingPunct="0">
              <a:tabLst>
                <a:tab pos="801688" algn="l"/>
              </a:tabLst>
              <a:defRPr>
                <a:solidFill>
                  <a:schemeClr val="tx1"/>
                </a:solidFill>
                <a:latin typeface="Myriad Pro" pitchFamily="34" charset="0"/>
              </a:defRPr>
            </a:lvl2pPr>
            <a:lvl3pPr marL="1143000" indent="-228600" eaLnBrk="0" hangingPunct="0">
              <a:tabLst>
                <a:tab pos="801688" algn="l"/>
              </a:tabLst>
              <a:defRPr>
                <a:solidFill>
                  <a:schemeClr val="tx1"/>
                </a:solidFill>
                <a:latin typeface="Myriad Pro" pitchFamily="34" charset="0"/>
              </a:defRPr>
            </a:lvl3pPr>
            <a:lvl4pPr marL="1600200" indent="-228600" eaLnBrk="0" hangingPunct="0">
              <a:tabLst>
                <a:tab pos="801688" algn="l"/>
              </a:tabLst>
              <a:defRPr>
                <a:solidFill>
                  <a:schemeClr val="tx1"/>
                </a:solidFill>
                <a:latin typeface="Myriad Pro" pitchFamily="34" charset="0"/>
              </a:defRPr>
            </a:lvl4pPr>
            <a:lvl5pPr marL="2057400" indent="-228600" eaLnBrk="0" hangingPunct="0">
              <a:tabLst>
                <a:tab pos="801688" algn="l"/>
              </a:tabLst>
              <a:defRPr>
                <a:solidFill>
                  <a:schemeClr val="tx1"/>
                </a:solidFill>
                <a:latin typeface="Myriad Pro" pitchFamily="34" charset="0"/>
              </a:defRPr>
            </a:lvl5pPr>
            <a:lvl6pPr marL="2514600" indent="-228600" eaLnBrk="0" fontAlgn="base" hangingPunct="0">
              <a:spcBef>
                <a:spcPct val="0"/>
              </a:spcBef>
              <a:spcAft>
                <a:spcPct val="0"/>
              </a:spcAft>
              <a:tabLst>
                <a:tab pos="801688" algn="l"/>
              </a:tabLst>
              <a:defRPr>
                <a:solidFill>
                  <a:schemeClr val="tx1"/>
                </a:solidFill>
                <a:latin typeface="Myriad Pro" pitchFamily="34" charset="0"/>
              </a:defRPr>
            </a:lvl6pPr>
            <a:lvl7pPr marL="2971800" indent="-228600" eaLnBrk="0" fontAlgn="base" hangingPunct="0">
              <a:spcBef>
                <a:spcPct val="0"/>
              </a:spcBef>
              <a:spcAft>
                <a:spcPct val="0"/>
              </a:spcAft>
              <a:tabLst>
                <a:tab pos="801688" algn="l"/>
              </a:tabLst>
              <a:defRPr>
                <a:solidFill>
                  <a:schemeClr val="tx1"/>
                </a:solidFill>
                <a:latin typeface="Myriad Pro" pitchFamily="34" charset="0"/>
              </a:defRPr>
            </a:lvl7pPr>
            <a:lvl8pPr marL="3429000" indent="-228600" eaLnBrk="0" fontAlgn="base" hangingPunct="0">
              <a:spcBef>
                <a:spcPct val="0"/>
              </a:spcBef>
              <a:spcAft>
                <a:spcPct val="0"/>
              </a:spcAft>
              <a:tabLst>
                <a:tab pos="801688" algn="l"/>
              </a:tabLst>
              <a:defRPr>
                <a:solidFill>
                  <a:schemeClr val="tx1"/>
                </a:solidFill>
                <a:latin typeface="Myriad Pro" pitchFamily="34" charset="0"/>
              </a:defRPr>
            </a:lvl8pPr>
            <a:lvl9pPr marL="3886200" indent="-228600" eaLnBrk="0" fontAlgn="base" hangingPunct="0">
              <a:spcBef>
                <a:spcPct val="0"/>
              </a:spcBef>
              <a:spcAft>
                <a:spcPct val="0"/>
              </a:spcAft>
              <a:tabLst>
                <a:tab pos="80168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E-mail:	</a:t>
            </a:r>
            <a:r>
              <a:rPr lang="pl-PL" sz="1200" b="1" dirty="0">
                <a:solidFill>
                  <a:srgbClr val="002776"/>
                </a:solidFill>
                <a:latin typeface="Verdana" pitchFamily="34" charset="0"/>
              </a:rPr>
              <a:t>office@itpe.pl</a:t>
            </a:r>
          </a:p>
          <a:p>
            <a:pPr eaLnBrk="1" hangingPunct="1">
              <a:defRPr/>
            </a:pPr>
            <a:r>
              <a:rPr lang="pl-PL" sz="1200" dirty="0">
                <a:solidFill>
                  <a:srgbClr val="002776"/>
                </a:solidFill>
                <a:latin typeface="Verdana" pitchFamily="34" charset="0"/>
              </a:rPr>
              <a:t>Internet:  </a:t>
            </a:r>
            <a:r>
              <a:rPr lang="pl-PL" sz="1200" b="1" dirty="0">
                <a:solidFill>
                  <a:srgbClr val="002776"/>
                </a:solidFill>
                <a:latin typeface="Verdana" pitchFamily="34" charset="0"/>
              </a:rPr>
              <a:t>www.itpe.pl</a:t>
            </a:r>
          </a:p>
        </p:txBody>
      </p:sp>
      <p:grpSp>
        <p:nvGrpSpPr>
          <p:cNvPr id="5" name="Grupa 4"/>
          <p:cNvGrpSpPr/>
          <p:nvPr userDrawn="1"/>
        </p:nvGrpSpPr>
        <p:grpSpPr>
          <a:xfrm>
            <a:off x="2797994" y="5301207"/>
            <a:ext cx="3197890" cy="924967"/>
            <a:chOff x="2797994" y="5301207"/>
            <a:chExt cx="3197890" cy="924967"/>
          </a:xfrm>
        </p:grpSpPr>
        <p:pic>
          <p:nvPicPr>
            <p:cNvPr id="13" name="Picture 2" descr="C:\Documents and Settings\Grzegorz\Pulpit\LOGOSY\Instytuty badawcze\gwiazda RGI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5301207"/>
              <a:ext cx="919828" cy="9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7994" y="5408487"/>
              <a:ext cx="1413966" cy="801698"/>
            </a:xfrm>
            <a:prstGeom prst="rect">
              <a:avLst/>
            </a:prstGeom>
          </p:spPr>
        </p:pic>
      </p:grpSp>
      <p:sp>
        <p:nvSpPr>
          <p:cNvPr id="11" name="pole tekstowe 5"/>
          <p:cNvSpPr txBox="1">
            <a:spLocks noChangeArrowheads="1"/>
          </p:cNvSpPr>
          <p:nvPr userDrawn="1"/>
        </p:nvSpPr>
        <p:spPr bwMode="auto">
          <a:xfrm>
            <a:off x="0" y="3167390"/>
            <a:ext cx="9136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sz="2800" b="1" dirty="0">
                <a:solidFill>
                  <a:srgbClr val="002776"/>
                </a:solidFill>
                <a:latin typeface="Verdana" pitchFamily="34" charset="0"/>
              </a:rPr>
              <a:t>Serdecznie zapraszamy do współpracy.</a:t>
            </a:r>
            <a:endParaRPr lang="pl-PL" sz="2000" b="1" dirty="0">
              <a:solidFill>
                <a:srgbClr val="002776"/>
              </a:solidFill>
              <a:latin typeface="Verdana" pitchFamily="34" charset="0"/>
            </a:endParaRPr>
          </a:p>
        </p:txBody>
      </p:sp>
    </p:spTree>
    <p:extLst>
      <p:ext uri="{BB962C8B-B14F-4D97-AF65-F5344CB8AC3E}">
        <p14:creationId xmlns:p14="http://schemas.microsoft.com/office/powerpoint/2010/main" val="29781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CBCBCB"/>
            </a:gs>
            <a:gs pos="30000">
              <a:srgbClr val="E7E7E7"/>
            </a:gs>
            <a:gs pos="100000">
              <a:srgbClr val="FFFFFF"/>
            </a:gs>
          </a:gsLst>
          <a:lin ang="16200000" scaled="1"/>
        </a:gradFill>
        <a:effectLst/>
      </p:bgPr>
    </p:bg>
    <p:spTree>
      <p:nvGrpSpPr>
        <p:cNvPr id="1" name=""/>
        <p:cNvGrpSpPr/>
        <p:nvPr/>
      </p:nvGrpSpPr>
      <p:grpSpPr>
        <a:xfrm>
          <a:off x="0" y="0"/>
          <a:ext cx="0" cy="0"/>
          <a:chOff x="0" y="0"/>
          <a:chExt cx="0" cy="0"/>
        </a:xfrm>
      </p:grpSpPr>
      <p:sp>
        <p:nvSpPr>
          <p:cNvPr id="1026" name="Symbol zastępczy tytułu 21"/>
          <p:cNvSpPr>
            <a:spLocks noGrp="1"/>
          </p:cNvSpPr>
          <p:nvPr>
            <p:ph type="title"/>
          </p:nvPr>
        </p:nvSpPr>
        <p:spPr bwMode="auto">
          <a:xfrm>
            <a:off x="457200" y="4445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l-PL" altLang="pl-PL" dirty="0"/>
              <a:t>Kliknij, aby edytować styl</a:t>
            </a:r>
            <a:endParaRPr lang="en-US" altLang="pl-PL" dirty="0"/>
          </a:p>
        </p:txBody>
      </p:sp>
      <p:sp>
        <p:nvSpPr>
          <p:cNvPr id="1027" name="Symbol zastępczy tekstu 12"/>
          <p:cNvSpPr>
            <a:spLocks noGrp="1"/>
          </p:cNvSpPr>
          <p:nvPr>
            <p:ph type="body" idx="1"/>
          </p:nvPr>
        </p:nvSpPr>
        <p:spPr bwMode="auto">
          <a:xfrm>
            <a:off x="457200" y="908050"/>
            <a:ext cx="82296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dirty="0"/>
              <a:t>Kliknij, aby edytować style wzorca tekstu</a:t>
            </a:r>
          </a:p>
          <a:p>
            <a:pPr lvl="1"/>
            <a:r>
              <a:rPr lang="pl-PL" altLang="pl-PL" dirty="0"/>
              <a:t>Drugi poziom</a:t>
            </a:r>
          </a:p>
          <a:p>
            <a:pPr lvl="2"/>
            <a:r>
              <a:rPr lang="pl-PL" altLang="pl-PL" dirty="0"/>
              <a:t>Trzeci poziom</a:t>
            </a:r>
          </a:p>
          <a:p>
            <a:pPr lvl="3"/>
            <a:r>
              <a:rPr lang="pl-PL" altLang="pl-PL" dirty="0"/>
              <a:t>Czwarty poziom</a:t>
            </a:r>
          </a:p>
          <a:p>
            <a:pPr lvl="4"/>
            <a:r>
              <a:rPr lang="pl-PL" altLang="pl-PL" dirty="0"/>
              <a:t>Piąty poziom</a:t>
            </a:r>
            <a:endParaRPr lang="en-US" altLang="pl-PL" dirty="0"/>
          </a:p>
        </p:txBody>
      </p:sp>
      <p:sp>
        <p:nvSpPr>
          <p:cNvPr id="1028" name="Łącznik prostoliniowy 27"/>
          <p:cNvSpPr>
            <a:spLocks noChangeShapeType="1"/>
          </p:cNvSpPr>
          <p:nvPr/>
        </p:nvSpPr>
        <p:spPr bwMode="auto">
          <a:xfrm>
            <a:off x="457200" y="6353175"/>
            <a:ext cx="8229600" cy="0"/>
          </a:xfrm>
          <a:prstGeom prst="line">
            <a:avLst/>
          </a:prstGeom>
          <a:noFill/>
          <a:ln w="9525" algn="ctr">
            <a:solidFill>
              <a:srgbClr val="002776"/>
            </a:solidFill>
            <a:prstDash val="dash"/>
            <a:round/>
            <a:headEnd/>
            <a:tailEnd/>
          </a:ln>
          <a:extLst>
            <a:ext uri="{909E8E84-426E-40DD-AFC4-6F175D3DCCD1}">
              <a14:hiddenFill xmlns:a14="http://schemas.microsoft.com/office/drawing/2010/main">
                <a:noFill/>
              </a14:hiddenFill>
            </a:ext>
          </a:extLst>
        </p:spPr>
        <p:txBody>
          <a:bodyPr/>
          <a:lstStyle/>
          <a:p>
            <a:endParaRPr lang="pl-PL"/>
          </a:p>
        </p:txBody>
      </p:sp>
      <p:sp>
        <p:nvSpPr>
          <p:cNvPr id="10" name="Trójkąt równoramienny 9"/>
          <p:cNvSpPr>
            <a:spLocks noChangeAspect="1"/>
          </p:cNvSpPr>
          <p:nvPr/>
        </p:nvSpPr>
        <p:spPr>
          <a:xfrm rot="5400000">
            <a:off x="419100" y="6464300"/>
            <a:ext cx="190500" cy="120650"/>
          </a:xfrm>
          <a:prstGeom prst="triangle">
            <a:avLst>
              <a:gd name="adj" fmla="val 50000"/>
            </a:avLst>
          </a:prstGeom>
          <a:solidFill>
            <a:srgbClr val="002776"/>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002776"/>
              </a:solidFill>
            </a:endParaRPr>
          </a:p>
        </p:txBody>
      </p:sp>
      <p:sp>
        <p:nvSpPr>
          <p:cNvPr id="2" name="pole tekstowe 1"/>
          <p:cNvSpPr txBox="1"/>
          <p:nvPr/>
        </p:nvSpPr>
        <p:spPr>
          <a:xfrm>
            <a:off x="539552" y="6386845"/>
            <a:ext cx="2160240" cy="276999"/>
          </a:xfrm>
          <a:prstGeom prst="rect">
            <a:avLst/>
          </a:prstGeom>
          <a:noFill/>
        </p:spPr>
        <p:txBody>
          <a:bodyPr wrap="square" rtlCol="0">
            <a:spAutoFit/>
          </a:bodyPr>
          <a:lstStyle/>
          <a:p>
            <a:fld id="{FAFF5D5C-1270-4CB5-BA9E-D0737BF37112}" type="slidenum">
              <a:rPr lang="pl-PL" sz="1200" b="1" smtClean="0">
                <a:solidFill>
                  <a:srgbClr val="002776"/>
                </a:solidFill>
              </a:rPr>
              <a:t>‹#›</a:t>
            </a:fld>
            <a:r>
              <a:rPr lang="pl-PL" sz="1200" b="1" dirty="0">
                <a:solidFill>
                  <a:srgbClr val="002776"/>
                </a:solidFill>
              </a:rPr>
              <a:t>/72</a:t>
            </a:r>
          </a:p>
        </p:txBody>
      </p:sp>
      <p:sp>
        <p:nvSpPr>
          <p:cNvPr id="11" name="pole tekstowe 10"/>
          <p:cNvSpPr txBox="1"/>
          <p:nvPr/>
        </p:nvSpPr>
        <p:spPr>
          <a:xfrm>
            <a:off x="2231740" y="6394539"/>
            <a:ext cx="4680520" cy="261610"/>
          </a:xfrm>
          <a:prstGeom prst="rect">
            <a:avLst/>
          </a:prstGeom>
          <a:noFill/>
        </p:spPr>
        <p:txBody>
          <a:bodyPr wrap="square" rtlCol="0">
            <a:spAutoFit/>
          </a:bodyPr>
          <a:lstStyle/>
          <a:p>
            <a:pPr algn="ctr"/>
            <a:r>
              <a:rPr lang="pl-PL" sz="1100" b="1" dirty="0">
                <a:solidFill>
                  <a:srgbClr val="002776"/>
                </a:solidFill>
                <a:latin typeface="+mn-lt"/>
              </a:rPr>
              <a:t>… tworzymy i wdrażamy technologie!</a:t>
            </a:r>
          </a:p>
        </p:txBody>
      </p:sp>
      <p:pic>
        <p:nvPicPr>
          <p:cNvPr id="3" name="Obraz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238" y="6402057"/>
            <a:ext cx="1579562" cy="246574"/>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hf hdr="0" dt="0"/>
  <p:txStyles>
    <p:titleStyle>
      <a:lvl1pPr algn="l" rtl="0" eaLnBrk="1" fontAlgn="base" hangingPunct="1">
        <a:spcBef>
          <a:spcPct val="0"/>
        </a:spcBef>
        <a:spcAft>
          <a:spcPct val="0"/>
        </a:spcAft>
        <a:defRPr sz="2400" b="1" kern="1200">
          <a:solidFill>
            <a:srgbClr val="002776"/>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p:titleStyle>
    <p:bodyStyle>
      <a:lvl1pPr marL="273050" indent="-273050" algn="l" rtl="0" eaLnBrk="1" fontAlgn="base" hangingPunct="1">
        <a:spcBef>
          <a:spcPts val="600"/>
        </a:spcBef>
        <a:spcAft>
          <a:spcPct val="0"/>
        </a:spcAft>
        <a:buClr>
          <a:schemeClr val="accent1"/>
        </a:buClr>
        <a:buSzPct val="76000"/>
        <a:buFont typeface="Wingdings 3" pitchFamily="18" charset="2"/>
        <a:buChar char=""/>
        <a:defRPr sz="2600" kern="1200">
          <a:solidFill>
            <a:srgbClr val="002776"/>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2300"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2000" kern="1200">
          <a:solidFill>
            <a:srgbClr val="002776"/>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kern="1200">
          <a:solidFill>
            <a:srgbClr val="002776"/>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rgbClr val="002776"/>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prel.ec.europa.eu/screen/product/solidfuelboilers"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3.emf"/><Relationship Id="rId5" Type="http://schemas.openxmlformats.org/officeDocument/2006/relationships/oleObject" Target="../embeddings/oleObject9.bin"/><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7.png"/><Relationship Id="rId5" Type="http://schemas.openxmlformats.org/officeDocument/2006/relationships/oleObject" Target="../embeddings/oleObject11.bin"/><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eprel.ec.europa.eu/screen/product/localspaceheater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oleObject" Target="../embeddings/oleObject3.bin"/><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ctrTitle"/>
          </p:nvPr>
        </p:nvSpPr>
        <p:spPr>
          <a:xfrm>
            <a:off x="3995738" y="2528888"/>
            <a:ext cx="4679950" cy="2663825"/>
          </a:xfrm>
        </p:spPr>
        <p:txBody>
          <a:bodyPr>
            <a:normAutofit fontScale="90000"/>
          </a:bodyPr>
          <a:lstStyle/>
          <a:p>
            <a:r>
              <a:rPr lang="pl-PL" altLang="pl-PL" dirty="0" smtClean="0"/>
              <a:t>Rozróżnianie kotłów </a:t>
            </a:r>
            <a:br>
              <a:rPr lang="pl-PL" altLang="pl-PL" dirty="0" smtClean="0"/>
            </a:br>
            <a:r>
              <a:rPr lang="pl-PL" altLang="pl-PL" dirty="0" smtClean="0"/>
              <a:t>na paliwa stałe </a:t>
            </a:r>
            <a:br>
              <a:rPr lang="pl-PL" altLang="pl-PL" dirty="0" smtClean="0"/>
            </a:br>
            <a:r>
              <a:rPr lang="pl-PL" altLang="pl-PL" dirty="0" smtClean="0"/>
              <a:t>pod kątem wymagań uchwały antysmogowej dla województwa wielkopolskiego</a:t>
            </a:r>
            <a:endParaRPr lang="pl-PL" altLang="pl-PL" dirty="0"/>
          </a:p>
        </p:txBody>
      </p:sp>
      <p:sp>
        <p:nvSpPr>
          <p:cNvPr id="3" name="Podtytuł 2"/>
          <p:cNvSpPr>
            <a:spLocks noGrp="1"/>
          </p:cNvSpPr>
          <p:nvPr>
            <p:ph type="subTitle" idx="1"/>
          </p:nvPr>
        </p:nvSpPr>
        <p:spPr>
          <a:xfrm>
            <a:off x="1692275" y="5445125"/>
            <a:ext cx="6983413" cy="647700"/>
          </a:xfrm>
        </p:spPr>
        <p:txBody>
          <a:bodyPr/>
          <a:lstStyle/>
          <a:p>
            <a:pPr>
              <a:defRPr/>
            </a:pPr>
            <a:r>
              <a:rPr lang="pl-PL" dirty="0"/>
              <a:t>dr inż. Katarzyna Matuszek</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764704"/>
            <a:ext cx="27146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z automatycznym zasypem paliwa– rodzaje c.d. </a:t>
            </a:r>
          </a:p>
        </p:txBody>
      </p:sp>
      <p:graphicFrame>
        <p:nvGraphicFramePr>
          <p:cNvPr id="4" name="Obiekt 3" descr="przekrój kotła z podajnikiem tłokowym">
            <a:extLst>
              <a:ext uri="{FF2B5EF4-FFF2-40B4-BE49-F238E27FC236}">
                <a16:creationId xmlns="" xmlns:a16="http://schemas.microsoft.com/office/drawing/2014/main" id="{375926A0-8AD3-4423-8E4A-C81FE8A24583}"/>
              </a:ext>
            </a:extLst>
          </p:cNvPr>
          <p:cNvGraphicFramePr>
            <a:graphicFrameLocks noChangeAspect="1"/>
          </p:cNvGraphicFramePr>
          <p:nvPr>
            <p:extLst>
              <p:ext uri="{D42A27DB-BD31-4B8C-83A1-F6EECF244321}">
                <p14:modId xmlns:p14="http://schemas.microsoft.com/office/powerpoint/2010/main" val="985375066"/>
              </p:ext>
            </p:extLst>
          </p:nvPr>
        </p:nvGraphicFramePr>
        <p:xfrm>
          <a:off x="33454" y="908720"/>
          <a:ext cx="4610554" cy="3054982"/>
        </p:xfrm>
        <a:graphic>
          <a:graphicData uri="http://schemas.openxmlformats.org/presentationml/2006/ole">
            <mc:AlternateContent xmlns:mc="http://schemas.openxmlformats.org/markup-compatibility/2006">
              <mc:Choice xmlns:v="urn:schemas-microsoft-com:vml" Requires="v">
                <p:oleObj spid="_x0000_s8198" name="Obraz - mapa bitowa" r:id="rId3" imgW="9828571" imgH="5590476" progId="PBrush">
                  <p:embed/>
                </p:oleObj>
              </mc:Choice>
              <mc:Fallback>
                <p:oleObj name="Obraz - mapa bitowa" r:id="rId3" imgW="9828571" imgH="5590476"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54" y="908720"/>
                        <a:ext cx="4610554" cy="3054982"/>
                      </a:xfrm>
                      <a:prstGeom prst="rect">
                        <a:avLst/>
                      </a:prstGeom>
                      <a:noFill/>
                      <a:ln>
                        <a:noFill/>
                      </a:ln>
                      <a:effectLst/>
                      <a:extLst/>
                    </p:spPr>
                  </p:pic>
                </p:oleObj>
              </mc:Fallback>
            </mc:AlternateContent>
          </a:graphicData>
        </a:graphic>
      </p:graphicFrame>
      <p:grpSp>
        <p:nvGrpSpPr>
          <p:cNvPr id="6" name="Grupa 5" descr="przekrój i zasada działania palnika pelletowego"/>
          <p:cNvGrpSpPr/>
          <p:nvPr/>
        </p:nvGrpSpPr>
        <p:grpSpPr>
          <a:xfrm>
            <a:off x="4644008" y="2780928"/>
            <a:ext cx="4283968" cy="3206127"/>
            <a:chOff x="4402832" y="2924944"/>
            <a:chExt cx="4283968" cy="3206127"/>
          </a:xfrm>
        </p:grpSpPr>
        <p:pic>
          <p:nvPicPr>
            <p:cNvPr id="3" name="Obraz 2"/>
            <p:cNvPicPr>
              <a:picLocks noChangeAspect="1"/>
            </p:cNvPicPr>
            <p:nvPr/>
          </p:nvPicPr>
          <p:blipFill>
            <a:blip r:embed="rId5"/>
            <a:stretch>
              <a:fillRect/>
            </a:stretch>
          </p:blipFill>
          <p:spPr>
            <a:xfrm>
              <a:off x="4402832" y="2924944"/>
              <a:ext cx="4283968" cy="2959906"/>
            </a:xfrm>
            <a:prstGeom prst="rect">
              <a:avLst/>
            </a:prstGeom>
          </p:spPr>
        </p:pic>
        <p:sp>
          <p:nvSpPr>
            <p:cNvPr id="5" name="pole tekstowe 4"/>
            <p:cNvSpPr txBox="1"/>
            <p:nvPr/>
          </p:nvSpPr>
          <p:spPr>
            <a:xfrm>
              <a:off x="4402832" y="5884850"/>
              <a:ext cx="4283968" cy="246221"/>
            </a:xfrm>
            <a:prstGeom prst="rect">
              <a:avLst/>
            </a:prstGeom>
            <a:solidFill>
              <a:schemeClr val="bg1"/>
            </a:solidFill>
          </p:spPr>
          <p:txBody>
            <a:bodyPr wrap="square" rtlCol="0">
              <a:spAutoFit/>
            </a:bodyPr>
            <a:lstStyle/>
            <a:p>
              <a:r>
                <a:rPr lang="pl-PL" sz="1000" dirty="0">
                  <a:solidFill>
                    <a:srgbClr val="020406"/>
                  </a:solidFill>
                </a:rPr>
                <a:t>https://kipi.pl/produkty/palniki-na-pellet/palniki-obrotowe-rotary/</a:t>
              </a:r>
            </a:p>
          </p:txBody>
        </p:sp>
      </p:grpSp>
    </p:spTree>
    <p:extLst>
      <p:ext uri="{BB962C8B-B14F-4D97-AF65-F5344CB8AC3E}">
        <p14:creationId xmlns:p14="http://schemas.microsoft.com/office/powerpoint/2010/main" val="4033403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z automatycznym zasypem paliwa– rodzaje c.d. </a:t>
            </a:r>
          </a:p>
        </p:txBody>
      </p:sp>
      <p:graphicFrame>
        <p:nvGraphicFramePr>
          <p:cNvPr id="4" name="Object 5" descr="przekrój kotła biomasowego">
            <a:extLst>
              <a:ext uri="{FF2B5EF4-FFF2-40B4-BE49-F238E27FC236}">
                <a16:creationId xmlns="" xmlns:a16="http://schemas.microsoft.com/office/drawing/2014/main" id="{1D4AD187-A74D-463F-A9AE-E704A71CCB8A}"/>
              </a:ext>
            </a:extLst>
          </p:cNvPr>
          <p:cNvGraphicFramePr>
            <a:graphicFrameLocks noChangeAspect="1"/>
          </p:cNvGraphicFramePr>
          <p:nvPr>
            <p:extLst>
              <p:ext uri="{D42A27DB-BD31-4B8C-83A1-F6EECF244321}">
                <p14:modId xmlns:p14="http://schemas.microsoft.com/office/powerpoint/2010/main" val="3569539054"/>
              </p:ext>
            </p:extLst>
          </p:nvPr>
        </p:nvGraphicFramePr>
        <p:xfrm>
          <a:off x="6300192" y="1495241"/>
          <a:ext cx="2777975" cy="3790231"/>
        </p:xfrm>
        <a:graphic>
          <a:graphicData uri="http://schemas.openxmlformats.org/presentationml/2006/ole">
            <mc:AlternateContent xmlns:mc="http://schemas.openxmlformats.org/markup-compatibility/2006">
              <mc:Choice xmlns:v="urn:schemas-microsoft-com:vml" Requires="v">
                <p:oleObj spid="_x0000_s3080" name="Obraz - mapa bitowa" r:id="rId3" imgW="3029373" imgH="3438095" progId="Paint.Picture">
                  <p:embed/>
                </p:oleObj>
              </mc:Choice>
              <mc:Fallback>
                <p:oleObj name="Obraz - mapa bitowa" r:id="rId3" imgW="3029373" imgH="343809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495241"/>
                        <a:ext cx="2777975" cy="3790231"/>
                      </a:xfrm>
                      <a:prstGeom prst="rect">
                        <a:avLst/>
                      </a:prstGeom>
                      <a:noFill/>
                      <a:ln>
                        <a:noFill/>
                      </a:ln>
                      <a:effectLst/>
                    </p:spPr>
                  </p:pic>
                </p:oleObj>
              </mc:Fallback>
            </mc:AlternateContent>
          </a:graphicData>
        </a:graphic>
      </p:graphicFrame>
      <p:pic>
        <p:nvPicPr>
          <p:cNvPr id="5" name="Picture 7" descr="palniki na zrębki i inną biomasę">
            <a:extLst>
              <a:ext uri="{FF2B5EF4-FFF2-40B4-BE49-F238E27FC236}">
                <a16:creationId xmlns="" xmlns:a16="http://schemas.microsoft.com/office/drawing/2014/main" id="{100EE7CC-71A0-4D13-981A-5056741A7C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9505" y="1889317"/>
            <a:ext cx="2970686" cy="160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palniki pelletowe">
            <a:extLst>
              <a:ext uri="{FF2B5EF4-FFF2-40B4-BE49-F238E27FC236}">
                <a16:creationId xmlns="" xmlns:a16="http://schemas.microsoft.com/office/drawing/2014/main" id="{DE3BF0BB-293C-4919-8F41-6E7EBDAD0C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9505" y="3518490"/>
            <a:ext cx="2970688" cy="156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kocioł pelletowy">
            <a:extLst>
              <a:ext uri="{FF2B5EF4-FFF2-40B4-BE49-F238E27FC236}">
                <a16:creationId xmlns="" xmlns:a16="http://schemas.microsoft.com/office/drawing/2014/main" id="{AF64DAB5-FD73-4898-A8B2-3A901E3CB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034" y="1870570"/>
            <a:ext cx="3148767"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44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 efektywność energetyczna (</a:t>
            </a:r>
            <a:r>
              <a:rPr lang="pl-PL" dirty="0" err="1"/>
              <a:t>etykietyzacja</a:t>
            </a:r>
            <a:r>
              <a:rPr lang="pl-PL" dirty="0"/>
              <a:t>)</a:t>
            </a:r>
          </a:p>
        </p:txBody>
      </p:sp>
      <p:sp>
        <p:nvSpPr>
          <p:cNvPr id="4" name="Text Box 4">
            <a:extLst>
              <a:ext uri="{FF2B5EF4-FFF2-40B4-BE49-F238E27FC236}">
                <a16:creationId xmlns="" xmlns:a16="http://schemas.microsoft.com/office/drawing/2014/main" id="{84FFC1F9-6FB8-4F40-9984-6A7E840C576C}"/>
              </a:ext>
            </a:extLst>
          </p:cNvPr>
          <p:cNvSpPr txBox="1">
            <a:spLocks noChangeArrowheads="1"/>
          </p:cNvSpPr>
          <p:nvPr/>
        </p:nvSpPr>
        <p:spPr bwMode="auto">
          <a:xfrm>
            <a:off x="457200" y="1735137"/>
            <a:ext cx="82296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endParaRPr lang="pl-PL" altLang="pl-PL" dirty="0"/>
          </a:p>
          <a:p>
            <a:r>
              <a:rPr lang="pl-PL" altLang="pl-PL" dirty="0"/>
              <a:t>Od 1.04.2017r. istnieje wymóg rozporządzenia:</a:t>
            </a:r>
            <a:br>
              <a:rPr lang="pl-PL" altLang="pl-PL" dirty="0"/>
            </a:br>
            <a:endParaRPr lang="pl-PL" altLang="pl-PL" dirty="0"/>
          </a:p>
          <a:p>
            <a:r>
              <a:rPr lang="pl-PL" altLang="pl-PL" dirty="0"/>
              <a:t>ROZPORZĄDZENIE DELEGOWANE KOMISJI (UE) 2015/1187 z dnia 27 kwietnia 2015 r. uzupełniające dyrektywę Parlamentu Europejskiego i Rady 2010/30/UE w odniesieniu do etykiet efektywności energetycznej dla kotłów na paliwo stałe i zestawów zawierających kocioł na paliwo stałe, ogrzewacze dodatkowe, regulatory temperatury i urządzenia słoneczne. </a:t>
            </a:r>
          </a:p>
          <a:p>
            <a:endParaRPr lang="pl-PL" altLang="pl-PL" dirty="0"/>
          </a:p>
          <a:p>
            <a:r>
              <a:rPr lang="pl-PL" altLang="pl-PL" dirty="0"/>
              <a:t>Generalnie, dla urządzeń grzewczych, rozporządzenie to wprowadza konieczność zamieszczania etykiety z oznaczeniem np. A+, A, B (podobnie jak dla pralki czy lodówki). </a:t>
            </a:r>
          </a:p>
        </p:txBody>
      </p:sp>
    </p:spTree>
    <p:extLst>
      <p:ext uri="{BB962C8B-B14F-4D97-AF65-F5344CB8AC3E}">
        <p14:creationId xmlns:p14="http://schemas.microsoft.com/office/powerpoint/2010/main" val="270906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efektywność energetyczna (</a:t>
            </a:r>
            <a:r>
              <a:rPr lang="pl-PL" dirty="0" err="1">
                <a:latin typeface="Verdana" pitchFamily="34" charset="0"/>
                <a:ea typeface="Verdana" pitchFamily="34" charset="0"/>
                <a:cs typeface="Verdana" pitchFamily="34" charset="0"/>
              </a:rPr>
              <a:t>etykietyzacja</a:t>
            </a:r>
            <a:r>
              <a:rPr lang="pl-PL" dirty="0">
                <a:latin typeface="Verdana" pitchFamily="34" charset="0"/>
                <a:ea typeface="Verdana" pitchFamily="34" charset="0"/>
                <a:cs typeface="Verdana" pitchFamily="34" charset="0"/>
              </a:rPr>
              <a:t>) c.d.</a:t>
            </a:r>
          </a:p>
        </p:txBody>
      </p:sp>
      <p:pic>
        <p:nvPicPr>
          <p:cNvPr id="4" name="Object 4">
            <a:extLst>
              <a:ext uri="{FF2B5EF4-FFF2-40B4-BE49-F238E27FC236}">
                <a16:creationId xmlns="" xmlns:a16="http://schemas.microsoft.com/office/drawing/2014/main" id="{91EF351B-5F4C-49C6-8BC3-E738181EA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6694488"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ject 5">
            <a:extLst>
              <a:ext uri="{FF2B5EF4-FFF2-40B4-BE49-F238E27FC236}">
                <a16:creationId xmlns="" xmlns:a16="http://schemas.microsoft.com/office/drawing/2014/main" id="{FA986F2A-1553-4630-A00B-3A9240314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50" y="2780506"/>
            <a:ext cx="6048375" cy="320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ject 3">
            <a:extLst>
              <a:ext uri="{FF2B5EF4-FFF2-40B4-BE49-F238E27FC236}">
                <a16:creationId xmlns="" xmlns:a16="http://schemas.microsoft.com/office/drawing/2014/main" id="{3ABC1CDD-608C-45CF-AA1B-12A603D61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612" y="1483519"/>
            <a:ext cx="21097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99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smtClean="0">
                <a:latin typeface="Verdana" pitchFamily="34" charset="0"/>
                <a:ea typeface="Verdana" pitchFamily="34" charset="0"/>
                <a:cs typeface="Verdana" pitchFamily="34" charset="0"/>
              </a:rPr>
              <a:t>Baza EPREL</a:t>
            </a:r>
            <a:endParaRPr lang="pl-PL" dirty="0">
              <a:latin typeface="Verdana" pitchFamily="34" charset="0"/>
              <a:ea typeface="Verdana" pitchFamily="34" charset="0"/>
              <a:cs typeface="Verdana" pitchFamily="34" charset="0"/>
            </a:endParaRPr>
          </a:p>
        </p:txBody>
      </p:sp>
      <p:pic>
        <p:nvPicPr>
          <p:cNvPr id="3" name="Obraz 2"/>
          <p:cNvPicPr>
            <a:picLocks noChangeAspect="1"/>
          </p:cNvPicPr>
          <p:nvPr/>
        </p:nvPicPr>
        <p:blipFill>
          <a:blip r:embed="rId2"/>
          <a:stretch>
            <a:fillRect/>
          </a:stretch>
        </p:blipFill>
        <p:spPr>
          <a:xfrm>
            <a:off x="251520" y="908720"/>
            <a:ext cx="3679810" cy="2160240"/>
          </a:xfrm>
          <a:prstGeom prst="rect">
            <a:avLst/>
          </a:prstGeom>
        </p:spPr>
      </p:pic>
      <p:grpSp>
        <p:nvGrpSpPr>
          <p:cNvPr id="6" name="Grupa 5"/>
          <p:cNvGrpSpPr/>
          <p:nvPr/>
        </p:nvGrpSpPr>
        <p:grpSpPr>
          <a:xfrm>
            <a:off x="2987824" y="1962459"/>
            <a:ext cx="5667103" cy="4327681"/>
            <a:chOff x="2987824" y="1962459"/>
            <a:chExt cx="5667103" cy="4327681"/>
          </a:xfrm>
        </p:grpSpPr>
        <p:pic>
          <p:nvPicPr>
            <p:cNvPr id="4" name="Obraz 3"/>
            <p:cNvPicPr>
              <a:picLocks noChangeAspect="1"/>
            </p:cNvPicPr>
            <p:nvPr/>
          </p:nvPicPr>
          <p:blipFill>
            <a:blip r:embed="rId3"/>
            <a:stretch>
              <a:fillRect/>
            </a:stretch>
          </p:blipFill>
          <p:spPr>
            <a:xfrm>
              <a:off x="4010919" y="3140968"/>
              <a:ext cx="4644008" cy="3149172"/>
            </a:xfrm>
            <a:prstGeom prst="rect">
              <a:avLst/>
            </a:prstGeom>
          </p:spPr>
        </p:pic>
        <p:sp>
          <p:nvSpPr>
            <p:cNvPr id="5" name="Strzałka w prawo 4"/>
            <p:cNvSpPr/>
            <p:nvPr/>
          </p:nvSpPr>
          <p:spPr>
            <a:xfrm>
              <a:off x="2987824" y="4437112"/>
              <a:ext cx="129614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prawo 9"/>
            <p:cNvSpPr/>
            <p:nvPr/>
          </p:nvSpPr>
          <p:spPr>
            <a:xfrm rot="5400000">
              <a:off x="4109941" y="2430511"/>
              <a:ext cx="129614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242414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baza EPREL</a:t>
            </a:r>
          </a:p>
        </p:txBody>
      </p:sp>
      <p:pic>
        <p:nvPicPr>
          <p:cNvPr id="7" name="Obraz 6"/>
          <p:cNvPicPr/>
          <p:nvPr/>
        </p:nvPicPr>
        <p:blipFill>
          <a:blip r:embed="rId2" cstate="print">
            <a:extLst>
              <a:ext uri="{28A0092B-C50C-407E-A947-70E740481C1C}">
                <a14:useLocalDpi xmlns:a14="http://schemas.microsoft.com/office/drawing/2010/main" val="0"/>
              </a:ext>
            </a:extLst>
          </a:blip>
          <a:stretch>
            <a:fillRect/>
          </a:stretch>
        </p:blipFill>
        <p:spPr>
          <a:xfrm>
            <a:off x="5580112" y="3027432"/>
            <a:ext cx="2271132" cy="3214226"/>
          </a:xfrm>
          <a:prstGeom prst="rect">
            <a:avLst/>
          </a:prstGeom>
        </p:spPr>
      </p:pic>
      <p:sp>
        <p:nvSpPr>
          <p:cNvPr id="3" name="pole tekstowe 2"/>
          <p:cNvSpPr txBox="1"/>
          <p:nvPr/>
        </p:nvSpPr>
        <p:spPr>
          <a:xfrm>
            <a:off x="539552" y="1124744"/>
            <a:ext cx="8208912" cy="1646605"/>
          </a:xfrm>
          <a:prstGeom prst="rect">
            <a:avLst/>
          </a:prstGeom>
          <a:noFill/>
        </p:spPr>
        <p:txBody>
          <a:bodyPr wrap="square" rtlCol="0">
            <a:spAutoFit/>
          </a:bodyPr>
          <a:lstStyle/>
          <a:p>
            <a:r>
              <a:rPr lang="pl-PL" dirty="0"/>
              <a:t>W sieci internetowej na stronach Komisji Europejskiej powstał </a:t>
            </a:r>
            <a:r>
              <a:rPr lang="pl-PL" b="1" dirty="0"/>
              <a:t>„europejski rejestr produktów do celów etykietowania energetycznego” EPREL</a:t>
            </a:r>
            <a:r>
              <a:rPr lang="pl-PL" dirty="0"/>
              <a:t>. Jeśli więc chcemy sprawdzić konkretny model kotła c.o., wchodzimy na stronę:</a:t>
            </a:r>
          </a:p>
          <a:p>
            <a:endParaRPr lang="pl-PL" sz="1100" dirty="0"/>
          </a:p>
          <a:p>
            <a:r>
              <a:rPr lang="pl-PL" u="sng" dirty="0">
                <a:hlinkClick r:id="rId3"/>
              </a:rPr>
              <a:t>https://eprel.ec.europa.eu/screen/product/solidfuelboilers</a:t>
            </a:r>
            <a:endParaRPr lang="pl-PL" dirty="0"/>
          </a:p>
          <a:p>
            <a:endParaRPr lang="pl-PL" dirty="0"/>
          </a:p>
        </p:txBody>
      </p:sp>
      <p:pic>
        <p:nvPicPr>
          <p:cNvPr id="8" name="Obraz 7"/>
          <p:cNvPicPr/>
          <p:nvPr/>
        </p:nvPicPr>
        <p:blipFill>
          <a:blip r:embed="rId4">
            <a:extLst>
              <a:ext uri="{28A0092B-C50C-407E-A947-70E740481C1C}">
                <a14:useLocalDpi xmlns:a14="http://schemas.microsoft.com/office/drawing/2010/main" val="0"/>
              </a:ext>
            </a:extLst>
          </a:blip>
          <a:stretch>
            <a:fillRect/>
          </a:stretch>
        </p:blipFill>
        <p:spPr>
          <a:xfrm>
            <a:off x="1115616" y="3027432"/>
            <a:ext cx="2448272" cy="3214226"/>
          </a:xfrm>
          <a:prstGeom prst="rect">
            <a:avLst/>
          </a:prstGeom>
          <a:ln>
            <a:solidFill>
              <a:schemeClr val="tx1"/>
            </a:solidFill>
          </a:ln>
        </p:spPr>
      </p:pic>
    </p:spTree>
    <p:extLst>
      <p:ext uri="{BB962C8B-B14F-4D97-AF65-F5344CB8AC3E}">
        <p14:creationId xmlns:p14="http://schemas.microsoft.com/office/powerpoint/2010/main" val="2123477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 tabliczka znamionowa wymagania wg PN-EN </a:t>
            </a:r>
            <a:r>
              <a:rPr lang="pl-PL" dirty="0" smtClean="0"/>
              <a:t>303-5:2012 i nowszych wydań</a:t>
            </a:r>
            <a:endParaRPr lang="pl-PL" dirty="0"/>
          </a:p>
        </p:txBody>
      </p:sp>
      <p:sp>
        <p:nvSpPr>
          <p:cNvPr id="4" name="Text Box 8">
            <a:extLst>
              <a:ext uri="{FF2B5EF4-FFF2-40B4-BE49-F238E27FC236}">
                <a16:creationId xmlns="" xmlns:a16="http://schemas.microsoft.com/office/drawing/2014/main" id="{8BE10DA8-1E7A-4B27-BF60-1D99D00A4BC1}"/>
              </a:ext>
            </a:extLst>
          </p:cNvPr>
          <p:cNvSpPr txBox="1">
            <a:spLocks noChangeArrowheads="1"/>
          </p:cNvSpPr>
          <p:nvPr/>
        </p:nvSpPr>
        <p:spPr bwMode="auto">
          <a:xfrm>
            <a:off x="395536" y="892771"/>
            <a:ext cx="8291264"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r>
              <a:rPr lang="pl-PL" altLang="pl-PL" sz="1600" dirty="0"/>
              <a:t>Pkt. 7 - każdy kocioł powinien być zaopatrzony w tabliczkę znamionową, która powinna być napisana w języku kraju, w którym kocioł zostanie zainstalowany i umieszczona w dostępnym miejscu.</a:t>
            </a:r>
          </a:p>
          <a:p>
            <a:endParaRPr lang="pl-PL" altLang="pl-PL" sz="1600" dirty="0"/>
          </a:p>
          <a:p>
            <a:r>
              <a:rPr lang="pl-PL" altLang="pl-PL" sz="1600" dirty="0"/>
              <a:t>Powinna zawierać co najmniej następujące informacje:</a:t>
            </a:r>
          </a:p>
          <a:p>
            <a:r>
              <a:rPr lang="pl-PL" altLang="pl-PL" sz="1600" dirty="0"/>
              <a:t>- nazwę i adres firmy producenta i ewentualnie znak firmowy producenta,</a:t>
            </a:r>
          </a:p>
          <a:p>
            <a:r>
              <a:rPr lang="pl-PL" altLang="pl-PL" sz="1600" dirty="0"/>
              <a:t>- znak handlowy, pod którym kocioł grzewczy jest sprzedawany i typ kotła,</a:t>
            </a:r>
          </a:p>
          <a:p>
            <a:r>
              <a:rPr lang="pl-PL" altLang="pl-PL" sz="1600" dirty="0"/>
              <a:t>- numer seryjny i rok budowy (dopuszczalne jest stosowanie kodu ustalonego przez producenta),</a:t>
            </a:r>
          </a:p>
          <a:p>
            <a:r>
              <a:rPr lang="pl-PL" altLang="pl-PL" sz="1600" dirty="0"/>
              <a:t>- nominalną moc cieplną lub zakres mocy cieplnej, w kW, dla każdego rodzaju paliwa,</a:t>
            </a:r>
          </a:p>
          <a:p>
            <a:r>
              <a:rPr lang="pl-PL" altLang="pl-PL" sz="1600" dirty="0"/>
              <a:t>- klasę kotła dla każdego rodzaju paliwa,</a:t>
            </a:r>
          </a:p>
          <a:p>
            <a:r>
              <a:rPr lang="pl-PL" altLang="pl-PL" sz="1600" dirty="0"/>
              <a:t>- maksymalne dopuszczalne ciśnienie robocze, w barach,</a:t>
            </a:r>
          </a:p>
          <a:p>
            <a:r>
              <a:rPr lang="pl-PL" altLang="pl-PL" sz="1600" dirty="0"/>
              <a:t>- maksymalną dopuszczalną temperaturę roboczą, w </a:t>
            </a:r>
            <a:r>
              <a:rPr lang="pl-PL" altLang="pl-PL" sz="1600" baseline="30000" dirty="0" err="1"/>
              <a:t>o</a:t>
            </a:r>
            <a:r>
              <a:rPr lang="pl-PL" altLang="pl-PL" sz="1600" dirty="0" err="1"/>
              <a:t>C</a:t>
            </a:r>
            <a:r>
              <a:rPr lang="pl-PL" altLang="pl-PL" sz="1600" dirty="0"/>
              <a:t>,</a:t>
            </a:r>
          </a:p>
          <a:p>
            <a:r>
              <a:rPr lang="pl-PL" altLang="pl-PL" sz="1600" dirty="0"/>
              <a:t>- pojemność wodną, w l,</a:t>
            </a:r>
          </a:p>
          <a:p>
            <a:r>
              <a:rPr lang="pl-PL" altLang="pl-PL" sz="1600" dirty="0"/>
              <a:t>- zasilanie elektryczne (V, </a:t>
            </a:r>
            <a:r>
              <a:rPr lang="pl-PL" altLang="pl-PL" sz="1600" dirty="0" err="1"/>
              <a:t>Hz</a:t>
            </a:r>
            <a:r>
              <a:rPr lang="pl-PL" altLang="pl-PL" sz="1600" dirty="0"/>
              <a:t>, A) i pobór mocy, w </a:t>
            </a:r>
            <a:r>
              <a:rPr lang="pl-PL" altLang="pl-PL" sz="1600" dirty="0" err="1"/>
              <a:t>W</a:t>
            </a:r>
            <a:r>
              <a:rPr lang="pl-PL" altLang="pl-PL" sz="1600" dirty="0"/>
              <a:t>,</a:t>
            </a:r>
          </a:p>
          <a:p>
            <a:r>
              <a:rPr lang="pl-PL" altLang="pl-PL" sz="1600" dirty="0"/>
              <a:t>- klasę paliwa według Rozdziału 1, a w przypadku paliwa klasy E, rodzaj paliwa do badań.</a:t>
            </a:r>
          </a:p>
          <a:p>
            <a:endParaRPr lang="pl-PL" altLang="pl-PL" sz="1600" dirty="0"/>
          </a:p>
          <a:p>
            <a:r>
              <a:rPr lang="pl-PL" altLang="pl-PL" sz="1600" dirty="0"/>
              <a:t>Tabliczka powinna być wykonana z odpowiednio trwałego materiału i z trwałymi napisami. Napisy powinny być odporne na ścieranie. W normalnych warunkach użytkowania tabliczka nie powinna się odbarwiać w stopniu utrudniającym odczytanie danych.</a:t>
            </a:r>
          </a:p>
          <a:p>
            <a:endParaRPr lang="pl-PL" altLang="pl-PL" sz="1600" dirty="0"/>
          </a:p>
          <a:p>
            <a:r>
              <a:rPr lang="pl-PL" altLang="pl-PL" sz="1600" dirty="0"/>
              <a:t>Tabliczki samoprzylepne nie powinny odklejać się pod wpływem wilgoci i temperatury. </a:t>
            </a:r>
          </a:p>
        </p:txBody>
      </p:sp>
    </p:spTree>
    <p:extLst>
      <p:ext uri="{BB962C8B-B14F-4D97-AF65-F5344CB8AC3E}">
        <p14:creationId xmlns:p14="http://schemas.microsoft.com/office/powerpoint/2010/main" val="3586792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 norma vs. prawo</a:t>
            </a:r>
          </a:p>
        </p:txBody>
      </p:sp>
      <p:graphicFrame>
        <p:nvGraphicFramePr>
          <p:cNvPr id="4" name="Object 1585">
            <a:extLst>
              <a:ext uri="{FF2B5EF4-FFF2-40B4-BE49-F238E27FC236}">
                <a16:creationId xmlns="" xmlns:a16="http://schemas.microsoft.com/office/drawing/2014/main" id="{AA87F7EF-403C-440B-B0D4-741275FD4827}"/>
              </a:ext>
            </a:extLst>
          </p:cNvPr>
          <p:cNvGraphicFramePr>
            <a:graphicFrameLocks noChangeAspect="1"/>
          </p:cNvGraphicFramePr>
          <p:nvPr>
            <p:extLst>
              <p:ext uri="{D42A27DB-BD31-4B8C-83A1-F6EECF244321}">
                <p14:modId xmlns:p14="http://schemas.microsoft.com/office/powerpoint/2010/main" val="2664296261"/>
              </p:ext>
            </p:extLst>
          </p:nvPr>
        </p:nvGraphicFramePr>
        <p:xfrm>
          <a:off x="23563" y="764704"/>
          <a:ext cx="8148736" cy="2957689"/>
        </p:xfrm>
        <a:graphic>
          <a:graphicData uri="http://schemas.openxmlformats.org/presentationml/2006/ole">
            <mc:AlternateContent xmlns:mc="http://schemas.openxmlformats.org/markup-compatibility/2006">
              <mc:Choice xmlns:v="urn:schemas-microsoft-com:vml" Requires="v">
                <p:oleObj spid="_x0000_s4110" name="Dokument" r:id="rId3" imgW="8064500" imgH="2908300" progId="Word.Document.8">
                  <p:embed/>
                </p:oleObj>
              </mc:Choice>
              <mc:Fallback>
                <p:oleObj name="Dokument" r:id="rId3" imgW="8064500" imgH="29083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3" y="764704"/>
                        <a:ext cx="8148736" cy="2957689"/>
                      </a:xfrm>
                      <a:prstGeom prst="rect">
                        <a:avLst/>
                      </a:prstGeom>
                      <a:noFill/>
                      <a:ln>
                        <a:noFill/>
                      </a:ln>
                      <a:effectLst/>
                    </p:spPr>
                  </p:pic>
                </p:oleObj>
              </mc:Fallback>
            </mc:AlternateContent>
          </a:graphicData>
        </a:graphic>
      </p:graphicFrame>
      <p:graphicFrame>
        <p:nvGraphicFramePr>
          <p:cNvPr id="5" name="Object 1587">
            <a:extLst>
              <a:ext uri="{FF2B5EF4-FFF2-40B4-BE49-F238E27FC236}">
                <a16:creationId xmlns="" xmlns:a16="http://schemas.microsoft.com/office/drawing/2014/main" id="{13C6F93A-A530-45B9-99AB-CDDC113F61EF}"/>
              </a:ext>
            </a:extLst>
          </p:cNvPr>
          <p:cNvGraphicFramePr>
            <a:graphicFrameLocks noChangeAspect="1"/>
          </p:cNvGraphicFramePr>
          <p:nvPr>
            <p:extLst>
              <p:ext uri="{D42A27DB-BD31-4B8C-83A1-F6EECF244321}">
                <p14:modId xmlns:p14="http://schemas.microsoft.com/office/powerpoint/2010/main" val="2165314186"/>
              </p:ext>
            </p:extLst>
          </p:nvPr>
        </p:nvGraphicFramePr>
        <p:xfrm>
          <a:off x="-684857" y="4013154"/>
          <a:ext cx="7776864" cy="1712010"/>
        </p:xfrm>
        <a:graphic>
          <a:graphicData uri="http://schemas.openxmlformats.org/presentationml/2006/ole">
            <mc:AlternateContent xmlns:mc="http://schemas.openxmlformats.org/markup-compatibility/2006">
              <mc:Choice xmlns:v="urn:schemas-microsoft-com:vml" Requires="v">
                <p:oleObj spid="_x0000_s4111" name="Dokument" r:id="rId5" imgW="7772400" imgH="1714500" progId="Word.Document.8">
                  <p:embed/>
                </p:oleObj>
              </mc:Choice>
              <mc:Fallback>
                <p:oleObj name="Dokument" r:id="rId5" imgW="7772400" imgH="17145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857" y="4013154"/>
                        <a:ext cx="7776864" cy="1712010"/>
                      </a:xfrm>
                      <a:prstGeom prst="rect">
                        <a:avLst/>
                      </a:prstGeom>
                      <a:noFill/>
                      <a:ln>
                        <a:noFill/>
                      </a:ln>
                      <a:effectLst/>
                    </p:spPr>
                  </p:pic>
                </p:oleObj>
              </mc:Fallback>
            </mc:AlternateContent>
          </a:graphicData>
        </a:graphic>
      </p:graphicFrame>
      <p:sp>
        <p:nvSpPr>
          <p:cNvPr id="7" name="Text Box 1588">
            <a:extLst>
              <a:ext uri="{FF2B5EF4-FFF2-40B4-BE49-F238E27FC236}">
                <a16:creationId xmlns="" xmlns:a16="http://schemas.microsoft.com/office/drawing/2014/main" id="{20C6D989-AEB8-438C-85CE-7AEA718A538A}"/>
              </a:ext>
            </a:extLst>
          </p:cNvPr>
          <p:cNvSpPr txBox="1">
            <a:spLocks noChangeArrowheads="1"/>
          </p:cNvSpPr>
          <p:nvPr/>
        </p:nvSpPr>
        <p:spPr bwMode="auto">
          <a:xfrm>
            <a:off x="6516216" y="3920460"/>
            <a:ext cx="2437576" cy="66066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900" b="1" dirty="0">
                <a:latin typeface="Arial" charset="0"/>
              </a:rPr>
              <a:t>Emisja sezonowa E</a:t>
            </a:r>
            <a:r>
              <a:rPr lang="pl-PL" altLang="pl-PL" sz="900" b="1" baseline="-25000" dirty="0">
                <a:latin typeface="Arial" charset="0"/>
              </a:rPr>
              <a:t>s</a:t>
            </a:r>
            <a:r>
              <a:rPr lang="pl-PL" altLang="pl-PL" sz="900" b="1" dirty="0">
                <a:latin typeface="Arial" charset="0"/>
              </a:rPr>
              <a:t> (CO, OGC, pył, </a:t>
            </a:r>
            <a:r>
              <a:rPr lang="pl-PL" altLang="pl-PL" sz="900" b="1" dirty="0" err="1">
                <a:latin typeface="Arial" charset="0"/>
              </a:rPr>
              <a:t>NO</a:t>
            </a:r>
            <a:r>
              <a:rPr lang="pl-PL" altLang="pl-PL" sz="900" b="1" baseline="-25000" dirty="0" err="1">
                <a:latin typeface="Arial" charset="0"/>
              </a:rPr>
              <a:t>x</a:t>
            </a:r>
            <a:r>
              <a:rPr lang="pl-PL" altLang="pl-PL" sz="900" b="1" dirty="0">
                <a:latin typeface="Arial" charset="0"/>
              </a:rPr>
              <a:t>)</a:t>
            </a:r>
          </a:p>
          <a:p>
            <a:r>
              <a:rPr lang="pl-PL" altLang="pl-PL" sz="900" b="1" dirty="0" err="1">
                <a:latin typeface="Arial" charset="0"/>
              </a:rPr>
              <a:t>E</a:t>
            </a:r>
            <a:r>
              <a:rPr lang="pl-PL" altLang="pl-PL" sz="900" b="1" baseline="-25000" dirty="0" err="1">
                <a:latin typeface="Arial" charset="0"/>
              </a:rPr>
              <a:t>s,p</a:t>
            </a:r>
            <a:r>
              <a:rPr lang="pl-PL" altLang="pl-PL" sz="900" b="1" baseline="-25000" dirty="0">
                <a:latin typeface="Arial" charset="0"/>
              </a:rPr>
              <a:t> </a:t>
            </a:r>
            <a:r>
              <a:rPr lang="pl-PL" altLang="pl-PL" sz="900" b="1" dirty="0">
                <a:latin typeface="Arial" charset="0"/>
              </a:rPr>
              <a:t>- emisja przy obciążeniu częściowym</a:t>
            </a:r>
          </a:p>
          <a:p>
            <a:r>
              <a:rPr lang="pl-PL" altLang="pl-PL" sz="900" b="1" dirty="0" err="1">
                <a:latin typeface="Arial" charset="0"/>
              </a:rPr>
              <a:t>E</a:t>
            </a:r>
            <a:r>
              <a:rPr lang="pl-PL" altLang="pl-PL" sz="900" b="1" baseline="-25000" dirty="0" err="1">
                <a:latin typeface="Arial" charset="0"/>
              </a:rPr>
              <a:t>s,n</a:t>
            </a:r>
            <a:r>
              <a:rPr lang="pl-PL" altLang="pl-PL" sz="900" b="1" dirty="0">
                <a:latin typeface="Arial" charset="0"/>
              </a:rPr>
              <a:t>  - emisja przy obciążeniu nominalnym</a:t>
            </a:r>
            <a:endParaRPr lang="pl-PL" altLang="pl-PL" sz="900" b="1" dirty="0"/>
          </a:p>
        </p:txBody>
      </p:sp>
      <p:pic>
        <p:nvPicPr>
          <p:cNvPr id="8" name="Picture 1589">
            <a:extLst>
              <a:ext uri="{FF2B5EF4-FFF2-40B4-BE49-F238E27FC236}">
                <a16:creationId xmlns="" xmlns:a16="http://schemas.microsoft.com/office/drawing/2014/main" id="{F4A6C054-2936-4E71-8907-F0F2C294ED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4727236"/>
            <a:ext cx="2376264" cy="39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056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a:extLst>
              <a:ext uri="{FF2B5EF4-FFF2-40B4-BE49-F238E27FC236}">
                <a16:creationId xmlns="" xmlns:a16="http://schemas.microsoft.com/office/drawing/2014/main" id="{EE8B60A4-13A3-495B-91CB-D9210CFD88AD}"/>
              </a:ext>
            </a:extLst>
          </p:cNvPr>
          <p:cNvSpPr>
            <a:spLocks noGrp="1"/>
          </p:cNvSpPr>
          <p:nvPr/>
        </p:nvSpPr>
        <p:spPr bwMode="auto">
          <a:xfrm>
            <a:off x="793070" y="116768"/>
            <a:ext cx="8229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400" b="1" kern="1200">
                <a:solidFill>
                  <a:srgbClr val="002776"/>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a:lstStyle>
          <a:p>
            <a:r>
              <a:rPr lang="pl-PL" sz="2000" dirty="0">
                <a:latin typeface="Verdana" pitchFamily="34" charset="0"/>
                <a:ea typeface="Verdana" pitchFamily="34" charset="0"/>
                <a:cs typeface="Verdana" pitchFamily="34" charset="0"/>
              </a:rPr>
              <a:t>Różnice pomiędzy kotłami c.o. pozaklasowymi, klasowymi i spełniającymi wymagania </a:t>
            </a:r>
            <a:r>
              <a:rPr lang="pl-PL" sz="2000" dirty="0" err="1">
                <a:latin typeface="Verdana" pitchFamily="34" charset="0"/>
                <a:ea typeface="Verdana" pitchFamily="34" charset="0"/>
                <a:cs typeface="Verdana" pitchFamily="34" charset="0"/>
              </a:rPr>
              <a:t>ekoprojektu</a:t>
            </a:r>
            <a:endParaRPr lang="pl-PL" sz="2000" dirty="0">
              <a:latin typeface="Verdana" pitchFamily="34" charset="0"/>
              <a:ea typeface="Verdana" pitchFamily="34" charset="0"/>
              <a:cs typeface="Verdana" pitchFamily="34" charset="0"/>
            </a:endParaRPr>
          </a:p>
        </p:txBody>
      </p:sp>
      <p:pic>
        <p:nvPicPr>
          <p:cNvPr id="4" name="Obraz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592" y="2390280"/>
            <a:ext cx="7992888" cy="1759566"/>
          </a:xfrm>
          <a:prstGeom prst="rect">
            <a:avLst/>
          </a:prstGeom>
          <a:noFill/>
          <a:ln>
            <a:noFill/>
          </a:ln>
          <a:effectLst/>
        </p:spPr>
      </p:pic>
      <p:sp>
        <p:nvSpPr>
          <p:cNvPr id="5" name="Text Box 1588">
            <a:extLst>
              <a:ext uri="{FF2B5EF4-FFF2-40B4-BE49-F238E27FC236}">
                <a16:creationId xmlns="" xmlns:a16="http://schemas.microsoft.com/office/drawing/2014/main" id="{7AA3417C-836E-4FEC-AAEE-6FCD6B98E153}"/>
              </a:ext>
            </a:extLst>
          </p:cNvPr>
          <p:cNvSpPr txBox="1">
            <a:spLocks noChangeArrowheads="1"/>
          </p:cNvSpPr>
          <p:nvPr/>
        </p:nvSpPr>
        <p:spPr bwMode="auto">
          <a:xfrm>
            <a:off x="6348476" y="2564904"/>
            <a:ext cx="2568619" cy="66581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r>
              <a:rPr lang="pl-PL" altLang="pl-PL" sz="900" b="1" dirty="0">
                <a:latin typeface="Arial" charset="0"/>
              </a:rPr>
              <a:t>Emisja sezonowa E</a:t>
            </a:r>
            <a:r>
              <a:rPr lang="pl-PL" altLang="pl-PL" sz="900" b="1" baseline="-25000" dirty="0">
                <a:latin typeface="Arial" charset="0"/>
              </a:rPr>
              <a:t>s</a:t>
            </a:r>
            <a:r>
              <a:rPr lang="pl-PL" altLang="pl-PL" sz="900" b="1" dirty="0">
                <a:latin typeface="Arial" charset="0"/>
              </a:rPr>
              <a:t> (CO, OGC, pył, </a:t>
            </a:r>
            <a:r>
              <a:rPr lang="pl-PL" altLang="pl-PL" sz="900" b="1" dirty="0" err="1">
                <a:latin typeface="Arial" charset="0"/>
              </a:rPr>
              <a:t>NO</a:t>
            </a:r>
            <a:r>
              <a:rPr lang="pl-PL" altLang="pl-PL" sz="900" b="1" baseline="-25000" dirty="0" err="1">
                <a:latin typeface="Arial" charset="0"/>
              </a:rPr>
              <a:t>x</a:t>
            </a:r>
            <a:r>
              <a:rPr lang="pl-PL" altLang="pl-PL" sz="900" b="1" dirty="0">
                <a:latin typeface="Arial" charset="0"/>
              </a:rPr>
              <a:t>)</a:t>
            </a:r>
          </a:p>
          <a:p>
            <a:r>
              <a:rPr lang="pl-PL" altLang="pl-PL" sz="900" b="1" dirty="0" err="1">
                <a:latin typeface="Arial" charset="0"/>
              </a:rPr>
              <a:t>E</a:t>
            </a:r>
            <a:r>
              <a:rPr lang="pl-PL" altLang="pl-PL" sz="900" b="1" baseline="-25000" dirty="0" err="1">
                <a:latin typeface="Arial" charset="0"/>
              </a:rPr>
              <a:t>s,p</a:t>
            </a:r>
            <a:r>
              <a:rPr lang="pl-PL" altLang="pl-PL" sz="900" b="1" baseline="-25000" dirty="0">
                <a:latin typeface="Arial" charset="0"/>
              </a:rPr>
              <a:t> </a:t>
            </a:r>
            <a:r>
              <a:rPr lang="pl-PL" altLang="pl-PL" sz="900" b="1" dirty="0">
                <a:latin typeface="Arial" charset="0"/>
              </a:rPr>
              <a:t>- emisja przy obciążeniu częściowym</a:t>
            </a:r>
          </a:p>
          <a:p>
            <a:r>
              <a:rPr lang="pl-PL" altLang="pl-PL" sz="900" b="1" dirty="0" err="1">
                <a:latin typeface="Arial" charset="0"/>
              </a:rPr>
              <a:t>E</a:t>
            </a:r>
            <a:r>
              <a:rPr lang="pl-PL" altLang="pl-PL" sz="900" b="1" baseline="-25000" dirty="0" err="1">
                <a:latin typeface="Arial" charset="0"/>
              </a:rPr>
              <a:t>s,n</a:t>
            </a:r>
            <a:r>
              <a:rPr lang="pl-PL" altLang="pl-PL" sz="900" b="1" dirty="0">
                <a:latin typeface="Arial" charset="0"/>
              </a:rPr>
              <a:t>  - emisja przy obciążeniu nominalnym</a:t>
            </a:r>
            <a:endParaRPr lang="pl-PL" altLang="pl-PL" sz="900" b="1" dirty="0"/>
          </a:p>
        </p:txBody>
      </p:sp>
      <p:pic>
        <p:nvPicPr>
          <p:cNvPr id="6" name="Picture 1589">
            <a:extLst>
              <a:ext uri="{FF2B5EF4-FFF2-40B4-BE49-F238E27FC236}">
                <a16:creationId xmlns="" xmlns:a16="http://schemas.microsoft.com/office/drawing/2014/main" id="{AB53E5DB-C508-4A9D-8FA3-7A8ACA47B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36" y="3352898"/>
            <a:ext cx="2209497" cy="36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0728"/>
            <a:ext cx="8229600" cy="1288683"/>
          </a:xfrm>
          <a:prstGeom prst="rect">
            <a:avLst/>
          </a:prstGeom>
          <a:noFill/>
          <a:ln>
            <a:noFill/>
          </a:ln>
          <a:effectLst/>
        </p:spPr>
      </p:pic>
      <p:sp>
        <p:nvSpPr>
          <p:cNvPr id="8" name="Text Box 7">
            <a:extLst>
              <a:ext uri="{FF2B5EF4-FFF2-40B4-BE49-F238E27FC236}">
                <a16:creationId xmlns="" xmlns:a16="http://schemas.microsoft.com/office/drawing/2014/main" id="{B50C926A-98EA-4F01-B3A4-13EB1B768CEA}"/>
              </a:ext>
            </a:extLst>
          </p:cNvPr>
          <p:cNvSpPr txBox="1">
            <a:spLocks noChangeArrowheads="1"/>
          </p:cNvSpPr>
          <p:nvPr/>
        </p:nvSpPr>
        <p:spPr bwMode="auto">
          <a:xfrm>
            <a:off x="687281" y="5013312"/>
            <a:ext cx="830229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spcBef>
                <a:spcPct val="50000"/>
              </a:spcBef>
            </a:pPr>
            <a:r>
              <a:rPr lang="pl-PL" altLang="pl-PL" sz="2000" b="1" dirty="0">
                <a:latin typeface="Arial" charset="0"/>
              </a:rPr>
              <a:t>Moc minimalna, pył = </a:t>
            </a:r>
            <a:r>
              <a:rPr lang="pl-PL" altLang="pl-PL" sz="2000" b="1" dirty="0">
                <a:solidFill>
                  <a:srgbClr val="EF2C17"/>
                </a:solidFill>
                <a:latin typeface="Arial" charset="0"/>
              </a:rPr>
              <a:t>35</a:t>
            </a:r>
            <a:r>
              <a:rPr lang="pl-PL" altLang="pl-PL" sz="2000" b="1" dirty="0">
                <a:latin typeface="Arial" charset="0"/>
              </a:rPr>
              <a:t> mg/Nm3</a:t>
            </a:r>
          </a:p>
          <a:p>
            <a:pPr>
              <a:spcBef>
                <a:spcPct val="50000"/>
              </a:spcBef>
            </a:pPr>
            <a:r>
              <a:rPr lang="pl-PL" altLang="pl-PL" sz="2000" b="1" dirty="0">
                <a:latin typeface="Arial" charset="0"/>
              </a:rPr>
              <a:t>Moc nominalna, pył = </a:t>
            </a:r>
            <a:r>
              <a:rPr lang="pl-PL" altLang="pl-PL" sz="2000" b="1" dirty="0">
                <a:solidFill>
                  <a:srgbClr val="EF2C17"/>
                </a:solidFill>
                <a:latin typeface="Arial" charset="0"/>
              </a:rPr>
              <a:t>45</a:t>
            </a:r>
            <a:r>
              <a:rPr lang="pl-PL" altLang="pl-PL" sz="2000" b="1" dirty="0">
                <a:latin typeface="Arial" charset="0"/>
              </a:rPr>
              <a:t> mg/Nm3</a:t>
            </a:r>
          </a:p>
          <a:p>
            <a:pPr>
              <a:spcBef>
                <a:spcPct val="50000"/>
              </a:spcBef>
            </a:pPr>
            <a:r>
              <a:rPr lang="pl-PL" altLang="pl-PL" sz="2000" b="1" dirty="0">
                <a:latin typeface="Arial" charset="0"/>
              </a:rPr>
              <a:t>Es = (85%x</a:t>
            </a:r>
            <a:r>
              <a:rPr lang="pl-PL" altLang="pl-PL" sz="2000" b="1" dirty="0">
                <a:solidFill>
                  <a:srgbClr val="EF2C17"/>
                </a:solidFill>
                <a:latin typeface="Arial" charset="0"/>
              </a:rPr>
              <a:t>35</a:t>
            </a:r>
            <a:r>
              <a:rPr lang="pl-PL" altLang="pl-PL" sz="2000" b="1" dirty="0">
                <a:latin typeface="Arial" charset="0"/>
              </a:rPr>
              <a:t>) + (15%x</a:t>
            </a:r>
            <a:r>
              <a:rPr lang="pl-PL" altLang="pl-PL" sz="2000" b="1" dirty="0">
                <a:solidFill>
                  <a:srgbClr val="EF2C17"/>
                </a:solidFill>
                <a:latin typeface="Arial" charset="0"/>
              </a:rPr>
              <a:t>45</a:t>
            </a:r>
            <a:r>
              <a:rPr lang="pl-PL" altLang="pl-PL" sz="2000" b="1" dirty="0">
                <a:latin typeface="Arial" charset="0"/>
              </a:rPr>
              <a:t>) = 29,75 + 6,75 = </a:t>
            </a:r>
            <a:r>
              <a:rPr lang="pl-PL" altLang="pl-PL" sz="2000" b="1" u="sng" dirty="0">
                <a:solidFill>
                  <a:srgbClr val="0D690D"/>
                </a:solidFill>
                <a:latin typeface="Arial" charset="0"/>
              </a:rPr>
              <a:t>36,5</a:t>
            </a:r>
            <a:r>
              <a:rPr lang="pl-PL" altLang="pl-PL" sz="2000" b="1" u="sng" dirty="0">
                <a:latin typeface="Arial" charset="0"/>
              </a:rPr>
              <a:t> </a:t>
            </a:r>
            <a:r>
              <a:rPr lang="pl-PL" altLang="pl-PL" sz="2000" b="1" u="sng" dirty="0">
                <a:solidFill>
                  <a:srgbClr val="0D690D"/>
                </a:solidFill>
                <a:latin typeface="Arial" charset="0"/>
              </a:rPr>
              <a:t>mg/Nm3</a:t>
            </a:r>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005064"/>
            <a:ext cx="6786507" cy="69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jaśnienie liniowe 3 10"/>
          <p:cNvSpPr/>
          <p:nvPr/>
        </p:nvSpPr>
        <p:spPr>
          <a:xfrm>
            <a:off x="6242586" y="4801498"/>
            <a:ext cx="1987420" cy="877077"/>
          </a:xfrm>
          <a:prstGeom prst="borderCallout3">
            <a:avLst>
              <a:gd name="adj1" fmla="val 50665"/>
              <a:gd name="adj2" fmla="val -1291"/>
              <a:gd name="adj3" fmla="val 102793"/>
              <a:gd name="adj4" fmla="val -14789"/>
              <a:gd name="adj5" fmla="val 100000"/>
              <a:gd name="adj6" fmla="val -16667"/>
              <a:gd name="adj7" fmla="val -122700"/>
              <a:gd name="adj8" fmla="val -52186"/>
            </a:avLst>
          </a:prstGeom>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pl-PL" b="1" dirty="0"/>
              <a:t>20 mg/m</a:t>
            </a:r>
            <a:r>
              <a:rPr lang="pl-PL" b="1" baseline="30000" dirty="0"/>
              <a:t>3</a:t>
            </a:r>
            <a:endParaRPr lang="pl-PL" b="1" dirty="0"/>
          </a:p>
          <a:p>
            <a:pPr algn="ctr"/>
            <a:endParaRPr lang="pl-PL" baseline="30000" dirty="0"/>
          </a:p>
          <a:p>
            <a:pPr algn="ctr"/>
            <a:r>
              <a:rPr lang="pl-PL" sz="1200" baseline="30000" dirty="0"/>
              <a:t>przy 10% O</a:t>
            </a:r>
            <a:r>
              <a:rPr lang="pl-PL" sz="1200" baseline="-25000" dirty="0"/>
              <a:t>2 </a:t>
            </a:r>
            <a:endParaRPr lang="pl-PL" sz="1200" dirty="0"/>
          </a:p>
          <a:p>
            <a:pPr algn="ctr"/>
            <a:r>
              <a:rPr lang="pl-PL" sz="900" dirty="0"/>
              <a:t>dla Biomasy</a:t>
            </a:r>
            <a:endParaRPr lang="pl-PL" sz="900" baseline="30000" dirty="0"/>
          </a:p>
        </p:txBody>
      </p:sp>
    </p:spTree>
    <p:extLst>
      <p:ext uri="{BB962C8B-B14F-4D97-AF65-F5344CB8AC3E}">
        <p14:creationId xmlns:p14="http://schemas.microsoft.com/office/powerpoint/2010/main" val="2868091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Kotły c.o. – skutki nieprawidłowej eksploatacji</a:t>
            </a:r>
          </a:p>
        </p:txBody>
      </p:sp>
      <p:sp>
        <p:nvSpPr>
          <p:cNvPr id="4" name="Text Box 3">
            <a:extLst>
              <a:ext uri="{FF2B5EF4-FFF2-40B4-BE49-F238E27FC236}">
                <a16:creationId xmlns="" xmlns:a16="http://schemas.microsoft.com/office/drawing/2014/main" id="{3FE23739-B6D9-466F-B04E-D42C7C7072C0}"/>
              </a:ext>
            </a:extLst>
          </p:cNvPr>
          <p:cNvSpPr txBox="1">
            <a:spLocks noChangeArrowheads="1"/>
          </p:cNvSpPr>
          <p:nvPr/>
        </p:nvSpPr>
        <p:spPr bwMode="auto">
          <a:xfrm>
            <a:off x="390364" y="1043731"/>
            <a:ext cx="8363272"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just">
              <a:spcBef>
                <a:spcPct val="50000"/>
              </a:spcBef>
            </a:pPr>
            <a:r>
              <a:rPr lang="pl-PL" altLang="pl-PL" sz="1600" b="1" dirty="0">
                <a:latin typeface="Arial" panose="020B0604020202020204" pitchFamily="34" charset="0"/>
                <a:cs typeface="Arial" panose="020B0604020202020204" pitchFamily="34" charset="0"/>
              </a:rPr>
              <a:t>Kotły c.o. pozaklasowe i tradycyjne, z ręcznym zasypem paliwa podczas nieprawidłowej eksploatacji</a:t>
            </a:r>
          </a:p>
          <a:p>
            <a:pPr algn="just">
              <a:spcBef>
                <a:spcPct val="50000"/>
              </a:spcBef>
            </a:pPr>
            <a:r>
              <a:rPr lang="pl-PL" altLang="pl-PL" sz="1600" dirty="0">
                <a:latin typeface="Arial" panose="020B0604020202020204" pitchFamily="34" charset="0"/>
                <a:cs typeface="Arial" panose="020B0604020202020204" pitchFamily="34" charset="0"/>
              </a:rPr>
              <a:t>W trakcie inicjacji procesu spalania lub dorzucaniu na żar kolejnych porcji paliwa stężenie CO w spalinach dochodzi do poziomu 25.000 mg/m</a:t>
            </a:r>
            <a:r>
              <a:rPr lang="pl-PL" altLang="pl-PL" sz="1600" baseline="30000" dirty="0">
                <a:latin typeface="Arial" panose="020B0604020202020204" pitchFamily="34" charset="0"/>
                <a:cs typeface="Arial" panose="020B0604020202020204" pitchFamily="34" charset="0"/>
              </a:rPr>
              <a:t>3</a:t>
            </a:r>
            <a:r>
              <a:rPr lang="pl-PL" altLang="pl-PL" sz="1600" dirty="0">
                <a:latin typeface="Arial" panose="020B0604020202020204" pitchFamily="34" charset="0"/>
                <a:cs typeface="Arial" panose="020B0604020202020204" pitchFamily="34" charset="0"/>
              </a:rPr>
              <a:t>, a i wyższe stężenia nie są rzadkością. </a:t>
            </a:r>
          </a:p>
          <a:p>
            <a:pPr algn="just">
              <a:spcBef>
                <a:spcPct val="50000"/>
              </a:spcBef>
            </a:pPr>
            <a:r>
              <a:rPr lang="pl-PL" altLang="pl-PL" sz="1600" dirty="0">
                <a:latin typeface="Arial" panose="020B0604020202020204" pitchFamily="34" charset="0"/>
                <a:cs typeface="Arial" panose="020B0604020202020204" pitchFamily="34" charset="0"/>
              </a:rPr>
              <a:t>Dobrze eksploatowane kotły c.o. z ręcznym zasypem węgla emitują około 0,5 kg pyłu na dobę. Eksploatowane niepoprawnie, czy z wykorzystaniem „trudnych paliw” (muł, flotokoncentrat) nawet 2,5 kg pyłu na dobę.</a:t>
            </a:r>
          </a:p>
          <a:p>
            <a:pPr algn="just">
              <a:spcBef>
                <a:spcPct val="50000"/>
              </a:spcBef>
            </a:pPr>
            <a:endParaRPr lang="pl-PL" altLang="pl-PL" sz="1600" b="1" dirty="0">
              <a:latin typeface="Arial" panose="020B0604020202020204" pitchFamily="34" charset="0"/>
              <a:cs typeface="Arial" panose="020B0604020202020204" pitchFamily="34" charset="0"/>
            </a:endParaRPr>
          </a:p>
          <a:p>
            <a:pPr algn="just">
              <a:spcBef>
                <a:spcPct val="50000"/>
              </a:spcBef>
            </a:pPr>
            <a:r>
              <a:rPr lang="pl-PL" altLang="pl-PL" sz="1600" b="1" dirty="0">
                <a:latin typeface="Arial" panose="020B0604020202020204" pitchFamily="34" charset="0"/>
                <a:cs typeface="Arial" panose="020B0604020202020204" pitchFamily="34" charset="0"/>
              </a:rPr>
              <a:t>Kotły c.o. „klasowe” z automatycznym podawaniem paliwa</a:t>
            </a:r>
          </a:p>
          <a:p>
            <a:pPr algn="just">
              <a:spcBef>
                <a:spcPct val="50000"/>
              </a:spcBef>
            </a:pPr>
            <a:r>
              <a:rPr lang="pl-PL" altLang="pl-PL" sz="1600" dirty="0">
                <a:latin typeface="Arial" panose="020B0604020202020204" pitchFamily="34" charset="0"/>
                <a:cs typeface="Arial" panose="020B0604020202020204" pitchFamily="34" charset="0"/>
              </a:rPr>
              <a:t>Podczas spalania węgla kamiennego (współprądowa organizacja procesu spalania) zazwyczaj nie emitują więcej CO niż 200 mg/m</a:t>
            </a:r>
            <a:r>
              <a:rPr lang="pl-PL" altLang="pl-PL" sz="1600" baseline="30000" dirty="0">
                <a:latin typeface="Arial" panose="020B0604020202020204" pitchFamily="34" charset="0"/>
                <a:cs typeface="Arial" panose="020B0604020202020204" pitchFamily="34" charset="0"/>
              </a:rPr>
              <a:t>3</a:t>
            </a:r>
            <a:r>
              <a:rPr lang="pl-PL" altLang="pl-PL" sz="1600" dirty="0">
                <a:latin typeface="Arial" panose="020B0604020202020204" pitchFamily="34" charset="0"/>
                <a:cs typeface="Arial" panose="020B0604020202020204" pitchFamily="34" charset="0"/>
              </a:rPr>
              <a:t>,  a kotły zasilane </a:t>
            </a:r>
            <a:r>
              <a:rPr lang="pl-PL" altLang="pl-PL" sz="1600" dirty="0" err="1">
                <a:latin typeface="Arial" panose="020B0604020202020204" pitchFamily="34" charset="0"/>
                <a:cs typeface="Arial" panose="020B0604020202020204" pitchFamily="34" charset="0"/>
              </a:rPr>
              <a:t>pelletami</a:t>
            </a:r>
            <a:r>
              <a:rPr lang="pl-PL" altLang="pl-PL" sz="1600" dirty="0">
                <a:latin typeface="Arial" panose="020B0604020202020204" pitchFamily="34" charset="0"/>
                <a:cs typeface="Arial" panose="020B0604020202020204" pitchFamily="34" charset="0"/>
              </a:rPr>
              <a:t> drzewnymi często nie przekraczają stężeń CO rzędu 50 mg/m</a:t>
            </a:r>
            <a:r>
              <a:rPr lang="pl-PL" altLang="pl-PL" sz="1600" baseline="30000" dirty="0">
                <a:latin typeface="Arial" panose="020B0604020202020204" pitchFamily="34" charset="0"/>
                <a:cs typeface="Arial" panose="020B0604020202020204" pitchFamily="34" charset="0"/>
              </a:rPr>
              <a:t>3</a:t>
            </a:r>
            <a:r>
              <a:rPr lang="pl-PL" altLang="pl-PL" sz="1600" dirty="0">
                <a:latin typeface="Arial" panose="020B0604020202020204" pitchFamily="34" charset="0"/>
                <a:cs typeface="Arial" panose="020B0604020202020204" pitchFamily="34" charset="0"/>
              </a:rPr>
              <a:t>. </a:t>
            </a:r>
          </a:p>
          <a:p>
            <a:pPr algn="just">
              <a:spcBef>
                <a:spcPct val="50000"/>
              </a:spcBef>
            </a:pPr>
            <a:r>
              <a:rPr lang="pl-PL" altLang="pl-PL" sz="1600" dirty="0">
                <a:latin typeface="Arial" panose="020B0604020202020204" pitchFamily="34" charset="0"/>
                <a:cs typeface="Arial" panose="020B0604020202020204" pitchFamily="34" charset="0"/>
              </a:rPr>
              <a:t>Z najlepszych kotłów c.o. z automatycznym zasypem paliwa, przy dotrzymaniu komfortu cieplnego, dobowa emisja pyłu wynosi około 0,04 kg, a można ją jeszcze zredukować do nawet 0,01 kg poprzez zastosowanie elektrofiltru. </a:t>
            </a:r>
          </a:p>
        </p:txBody>
      </p:sp>
    </p:spTree>
    <p:extLst>
      <p:ext uri="{BB962C8B-B14F-4D97-AF65-F5344CB8AC3E}">
        <p14:creationId xmlns:p14="http://schemas.microsoft.com/office/powerpoint/2010/main" val="2596295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Plan prezentacji</a:t>
            </a:r>
          </a:p>
        </p:txBody>
      </p:sp>
      <p:sp>
        <p:nvSpPr>
          <p:cNvPr id="4" name="pole tekstowe 3"/>
          <p:cNvSpPr txBox="1"/>
          <p:nvPr/>
        </p:nvSpPr>
        <p:spPr>
          <a:xfrm>
            <a:off x="467544" y="1052736"/>
            <a:ext cx="8208912" cy="2031325"/>
          </a:xfrm>
          <a:prstGeom prst="rect">
            <a:avLst/>
          </a:prstGeom>
          <a:noFill/>
        </p:spPr>
        <p:txBody>
          <a:bodyPr wrap="square" rtlCol="0">
            <a:spAutoFit/>
          </a:bodyPr>
          <a:lstStyle/>
          <a:p>
            <a:pPr marL="342900" lvl="0" indent="-342900" algn="just">
              <a:buAutoNum type="arabicPeriod"/>
            </a:pPr>
            <a:r>
              <a:rPr lang="pl-PL" b="1" dirty="0"/>
              <a:t>Aspekty techniczne budowy i funkcjonowania kotłów oraz ogrzewaczy pomieszczeń (m.in. konstrukcji) z uwzględnieniem poszczególnych grup, o których mowa w uchwałach antysmogowych (np. tzw. kopciuchy, kotły 4 i 5 klasy i spełniające wymagania </a:t>
            </a:r>
            <a:r>
              <a:rPr lang="pl-PL" b="1" dirty="0" err="1"/>
              <a:t>ekoprojektu</a:t>
            </a:r>
            <a:r>
              <a:rPr lang="pl-PL" b="1" dirty="0"/>
              <a:t>).</a:t>
            </a:r>
          </a:p>
          <a:p>
            <a:pPr marL="342900" lvl="0" indent="-342900" algn="just">
              <a:buAutoNum type="arabicPeriod"/>
            </a:pPr>
            <a:endParaRPr lang="pl-PL" b="1" dirty="0"/>
          </a:p>
          <a:p>
            <a:pPr marL="342900" lvl="0" indent="-342900" algn="just">
              <a:buAutoNum type="arabicPeriod"/>
            </a:pPr>
            <a:r>
              <a:rPr lang="pl-PL" b="1" dirty="0"/>
              <a:t>Przykłady nieprawidłowej eksploatacji kotłów, złych nawyków, w także praktyk w tym zakresie.</a:t>
            </a:r>
          </a:p>
        </p:txBody>
      </p:sp>
    </p:spTree>
    <p:extLst>
      <p:ext uri="{BB962C8B-B14F-4D97-AF65-F5344CB8AC3E}">
        <p14:creationId xmlns:p14="http://schemas.microsoft.com/office/powerpoint/2010/main" val="3577746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skutki nieprawidłowej eksploatacji c.d.</a:t>
            </a:r>
          </a:p>
        </p:txBody>
      </p:sp>
      <p:graphicFrame>
        <p:nvGraphicFramePr>
          <p:cNvPr id="4" name="Obiekt 3">
            <a:extLst>
              <a:ext uri="{FF2B5EF4-FFF2-40B4-BE49-F238E27FC236}">
                <a16:creationId xmlns="" xmlns:a16="http://schemas.microsoft.com/office/drawing/2014/main" id="{F176DA40-5BFC-4EFE-8D6D-CAA2C4E10FAE}"/>
              </a:ext>
            </a:extLst>
          </p:cNvPr>
          <p:cNvGraphicFramePr>
            <a:graphicFrameLocks noChangeAspect="1"/>
          </p:cNvGraphicFramePr>
          <p:nvPr>
            <p:extLst>
              <p:ext uri="{D42A27DB-BD31-4B8C-83A1-F6EECF244321}">
                <p14:modId xmlns:p14="http://schemas.microsoft.com/office/powerpoint/2010/main" val="872759728"/>
              </p:ext>
            </p:extLst>
          </p:nvPr>
        </p:nvGraphicFramePr>
        <p:xfrm>
          <a:off x="755576" y="1184449"/>
          <a:ext cx="3717925" cy="4824412"/>
        </p:xfrm>
        <a:graphic>
          <a:graphicData uri="http://schemas.openxmlformats.org/presentationml/2006/ole">
            <mc:AlternateContent xmlns:mc="http://schemas.openxmlformats.org/markup-compatibility/2006">
              <mc:Choice xmlns:v="urn:schemas-microsoft-com:vml" Requires="v">
                <p:oleObj spid="_x0000_s5134" name="Obraz - mapa bitowa" r:id="rId3" imgW="4123810" imgH="5353797" progId="PBrush">
                  <p:embed/>
                </p:oleObj>
              </mc:Choice>
              <mc:Fallback>
                <p:oleObj name="Obraz - mapa bitowa" r:id="rId3" imgW="4123810" imgH="5353797"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184449"/>
                        <a:ext cx="3717925"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iekt 4">
            <a:extLst>
              <a:ext uri="{FF2B5EF4-FFF2-40B4-BE49-F238E27FC236}">
                <a16:creationId xmlns="" xmlns:a16="http://schemas.microsoft.com/office/drawing/2014/main" id="{BF4759E3-BBD0-482D-AB12-FFDA386C85CC}"/>
              </a:ext>
            </a:extLst>
          </p:cNvPr>
          <p:cNvGraphicFramePr>
            <a:graphicFrameLocks noChangeAspect="1"/>
          </p:cNvGraphicFramePr>
          <p:nvPr>
            <p:extLst>
              <p:ext uri="{D42A27DB-BD31-4B8C-83A1-F6EECF244321}">
                <p14:modId xmlns:p14="http://schemas.microsoft.com/office/powerpoint/2010/main" val="2296039626"/>
              </p:ext>
            </p:extLst>
          </p:nvPr>
        </p:nvGraphicFramePr>
        <p:xfrm>
          <a:off x="4643364" y="1184449"/>
          <a:ext cx="3614737" cy="4824412"/>
        </p:xfrm>
        <a:graphic>
          <a:graphicData uri="http://schemas.openxmlformats.org/presentationml/2006/ole">
            <mc:AlternateContent xmlns:mc="http://schemas.openxmlformats.org/markup-compatibility/2006">
              <mc:Choice xmlns:v="urn:schemas-microsoft-com:vml" Requires="v">
                <p:oleObj spid="_x0000_s5135" name="Obraz - mapa bitowa" r:id="rId5" imgW="4009524" imgH="5353797" progId="PBrush">
                  <p:embed/>
                </p:oleObj>
              </mc:Choice>
              <mc:Fallback>
                <p:oleObj name="Obraz - mapa bitowa" r:id="rId5" imgW="4009524" imgH="5353797"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364" y="1184449"/>
                        <a:ext cx="3614737"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3425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a:spLocks noGrp="1"/>
          </p:cNvSpPr>
          <p:nvPr>
            <p:ph type="title"/>
          </p:nvPr>
        </p:nvSpPr>
        <p:spPr>
          <a:xfrm>
            <a:off x="457200" y="44624"/>
            <a:ext cx="8229600" cy="792088"/>
          </a:xfrm>
        </p:spPr>
        <p:txBody>
          <a:bodyPr/>
          <a:lstStyle/>
          <a:p>
            <a:r>
              <a:rPr lang="pl-PL" dirty="0"/>
              <a:t>Dokumentacja techniczna urządzenia</a:t>
            </a:r>
          </a:p>
        </p:txBody>
      </p:sp>
      <p:grpSp>
        <p:nvGrpSpPr>
          <p:cNvPr id="7" name="Grupa 6"/>
          <p:cNvGrpSpPr/>
          <p:nvPr/>
        </p:nvGrpSpPr>
        <p:grpSpPr>
          <a:xfrm>
            <a:off x="539552" y="980728"/>
            <a:ext cx="3888432" cy="2304256"/>
            <a:chOff x="2557463" y="2233613"/>
            <a:chExt cx="4029075" cy="2390775"/>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463" y="2233613"/>
              <a:ext cx="402907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rostokąt 8"/>
            <p:cNvSpPr/>
            <p:nvPr/>
          </p:nvSpPr>
          <p:spPr>
            <a:xfrm>
              <a:off x="3203848" y="2564904"/>
              <a:ext cx="122413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0" name="Grupa 9"/>
          <p:cNvGrpSpPr/>
          <p:nvPr/>
        </p:nvGrpSpPr>
        <p:grpSpPr>
          <a:xfrm>
            <a:off x="4932040" y="980728"/>
            <a:ext cx="3816424" cy="2304256"/>
            <a:chOff x="4644008" y="1628800"/>
            <a:chExt cx="4181475" cy="2724150"/>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28800"/>
              <a:ext cx="418147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rostokąt 11"/>
            <p:cNvSpPr/>
            <p:nvPr/>
          </p:nvSpPr>
          <p:spPr>
            <a:xfrm>
              <a:off x="5724128" y="2276872"/>
              <a:ext cx="122413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3" name="Grupa 12"/>
          <p:cNvGrpSpPr/>
          <p:nvPr/>
        </p:nvGrpSpPr>
        <p:grpSpPr>
          <a:xfrm>
            <a:off x="1115616" y="3320069"/>
            <a:ext cx="2808312" cy="2976140"/>
            <a:chOff x="3131840" y="3348386"/>
            <a:chExt cx="2808312" cy="2976140"/>
          </a:xfrm>
        </p:grpSpPr>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348386"/>
              <a:ext cx="2808312" cy="297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3563888" y="4077072"/>
              <a:ext cx="28803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p:cNvSpPr/>
            <p:nvPr/>
          </p:nvSpPr>
          <p:spPr>
            <a:xfrm>
              <a:off x="3563888" y="4437112"/>
              <a:ext cx="360040"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3320069"/>
            <a:ext cx="2232248" cy="297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469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ytuł 1"/>
          <p:cNvSpPr>
            <a:spLocks noGrp="1"/>
          </p:cNvSpPr>
          <p:nvPr>
            <p:ph type="title"/>
          </p:nvPr>
        </p:nvSpPr>
        <p:spPr>
          <a:xfrm>
            <a:off x="457200" y="44624"/>
            <a:ext cx="8229600" cy="792088"/>
          </a:xfrm>
        </p:spPr>
        <p:txBody>
          <a:bodyPr/>
          <a:lstStyle/>
          <a:p>
            <a:r>
              <a:rPr lang="pl-PL" dirty="0"/>
              <a:t>Przykładowa deklaracja CE dla kotła c.o.</a:t>
            </a:r>
          </a:p>
        </p:txBody>
      </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4"/>
            <a:ext cx="3456384" cy="494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782574"/>
            <a:ext cx="3946067" cy="162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Łącznik prosty ze strzałką 24"/>
          <p:cNvCxnSpPr/>
          <p:nvPr/>
        </p:nvCxnSpPr>
        <p:spPr>
          <a:xfrm flipH="1">
            <a:off x="3491880" y="3789040"/>
            <a:ext cx="1728192"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pole tekstowe 25"/>
          <p:cNvSpPr txBox="1"/>
          <p:nvPr/>
        </p:nvSpPr>
        <p:spPr>
          <a:xfrm>
            <a:off x="884937" y="6088239"/>
            <a:ext cx="3456384" cy="215444"/>
          </a:xfrm>
          <a:prstGeom prst="rect">
            <a:avLst/>
          </a:prstGeom>
          <a:noFill/>
        </p:spPr>
        <p:txBody>
          <a:bodyPr wrap="square" rtlCol="0">
            <a:spAutoFit/>
          </a:bodyPr>
          <a:lstStyle/>
          <a:p>
            <a:r>
              <a:rPr lang="pl-PL" sz="800" dirty="0"/>
              <a:t>https://www.defro.pl/p,171,delta-ekopell.html?idk=32</a:t>
            </a:r>
          </a:p>
        </p:txBody>
      </p:sp>
    </p:spTree>
    <p:extLst>
      <p:ext uri="{BB962C8B-B14F-4D97-AF65-F5344CB8AC3E}">
        <p14:creationId xmlns:p14="http://schemas.microsoft.com/office/powerpoint/2010/main" val="347304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skutki nieprawidłowej eksploatacji c.d.</a:t>
            </a:r>
          </a:p>
        </p:txBody>
      </p:sp>
      <p:grpSp>
        <p:nvGrpSpPr>
          <p:cNvPr id="7" name="Grupa 6"/>
          <p:cNvGrpSpPr/>
          <p:nvPr/>
        </p:nvGrpSpPr>
        <p:grpSpPr>
          <a:xfrm>
            <a:off x="899592" y="908720"/>
            <a:ext cx="7200800" cy="5256584"/>
            <a:chOff x="899592" y="908720"/>
            <a:chExt cx="7200800" cy="5256584"/>
          </a:xfrm>
        </p:grpSpPr>
        <p:grpSp>
          <p:nvGrpSpPr>
            <p:cNvPr id="3" name="Grupa 2"/>
            <p:cNvGrpSpPr/>
            <p:nvPr/>
          </p:nvGrpSpPr>
          <p:grpSpPr>
            <a:xfrm>
              <a:off x="899592" y="908720"/>
              <a:ext cx="7200800" cy="5256584"/>
              <a:chOff x="1469405" y="1556792"/>
              <a:chExt cx="4886325" cy="3563938"/>
            </a:xfrm>
          </p:grpSpPr>
          <p:pic>
            <p:nvPicPr>
              <p:cNvPr id="10245" name="Picture 5" descr="IMG_20221117_1343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405" y="1556792"/>
                <a:ext cx="1785938"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IMG_20221117_1513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556792"/>
                <a:ext cx="286385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IMG_20221117_1514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405" y="2949030"/>
                <a:ext cx="17859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Obraz 5"/>
            <p:cNvPicPr>
              <a:picLocks noChangeAspect="1"/>
            </p:cNvPicPr>
            <p:nvPr/>
          </p:nvPicPr>
          <p:blipFill>
            <a:blip r:embed="rId5"/>
            <a:stretch>
              <a:fillRect/>
            </a:stretch>
          </p:blipFill>
          <p:spPr>
            <a:xfrm>
              <a:off x="1547664" y="2356197"/>
              <a:ext cx="1590675" cy="533400"/>
            </a:xfrm>
            <a:prstGeom prst="rect">
              <a:avLst/>
            </a:prstGeom>
          </p:spPr>
        </p:pic>
        <p:pic>
          <p:nvPicPr>
            <p:cNvPr id="18" name="Obraz 17"/>
            <p:cNvPicPr>
              <a:picLocks noChangeAspect="1"/>
            </p:cNvPicPr>
            <p:nvPr/>
          </p:nvPicPr>
          <p:blipFill>
            <a:blip r:embed="rId5"/>
            <a:stretch>
              <a:fillRect/>
            </a:stretch>
          </p:blipFill>
          <p:spPr>
            <a:xfrm flipV="1">
              <a:off x="1791864" y="1589370"/>
              <a:ext cx="423664" cy="142067"/>
            </a:xfrm>
            <a:prstGeom prst="rect">
              <a:avLst/>
            </a:prstGeom>
          </p:spPr>
        </p:pic>
      </p:grpSp>
    </p:spTree>
    <p:extLst>
      <p:ext uri="{BB962C8B-B14F-4D97-AF65-F5344CB8AC3E}">
        <p14:creationId xmlns:p14="http://schemas.microsoft.com/office/powerpoint/2010/main" val="1219400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skutki nieprawidłowej eksploatacji c.d.</a:t>
            </a:r>
          </a:p>
        </p:txBody>
      </p:sp>
      <p:grpSp>
        <p:nvGrpSpPr>
          <p:cNvPr id="11" name="Grupa 10"/>
          <p:cNvGrpSpPr/>
          <p:nvPr/>
        </p:nvGrpSpPr>
        <p:grpSpPr>
          <a:xfrm>
            <a:off x="352042" y="1556792"/>
            <a:ext cx="2318913" cy="4090214"/>
            <a:chOff x="639925" y="1679511"/>
            <a:chExt cx="3263063" cy="4930062"/>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25" y="1679511"/>
              <a:ext cx="3263063" cy="493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pole tekstowe 16"/>
            <p:cNvSpPr txBox="1"/>
            <p:nvPr/>
          </p:nvSpPr>
          <p:spPr>
            <a:xfrm>
              <a:off x="914400" y="3937518"/>
              <a:ext cx="1978090" cy="923330"/>
            </a:xfrm>
            <a:prstGeom prst="rect">
              <a:avLst/>
            </a:prstGeom>
            <a:pattFill prst="wdDnDiag">
              <a:fgClr>
                <a:srgbClr val="FF0000"/>
              </a:fgClr>
              <a:bgClr>
                <a:schemeClr val="bg1"/>
              </a:bgClr>
            </a:pattFill>
          </p:spPr>
          <p:txBody>
            <a:bodyPr wrap="square" rtlCol="0">
              <a:spAutoFit/>
            </a:bodyPr>
            <a:lstStyle/>
            <a:p>
              <a:endParaRPr lang="pl-PL" dirty="0" smtClean="0"/>
            </a:p>
            <a:p>
              <a:endParaRPr lang="pl-PL" dirty="0"/>
            </a:p>
            <a:p>
              <a:endParaRPr lang="pl-PL" dirty="0"/>
            </a:p>
          </p:txBody>
        </p:sp>
      </p:grpSp>
      <p:grpSp>
        <p:nvGrpSpPr>
          <p:cNvPr id="13" name="Grupa 12"/>
          <p:cNvGrpSpPr/>
          <p:nvPr/>
        </p:nvGrpSpPr>
        <p:grpSpPr>
          <a:xfrm>
            <a:off x="2823508" y="1625978"/>
            <a:ext cx="2670987" cy="4021028"/>
            <a:chOff x="8229975" y="1666097"/>
            <a:chExt cx="3758484" cy="4846670"/>
          </a:xfrm>
        </p:grpSpPr>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975" y="1666097"/>
              <a:ext cx="3758484" cy="484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ole tekstowe 14"/>
            <p:cNvSpPr txBox="1"/>
            <p:nvPr/>
          </p:nvSpPr>
          <p:spPr>
            <a:xfrm>
              <a:off x="8686800" y="3937518"/>
              <a:ext cx="1987420" cy="646331"/>
            </a:xfrm>
            <a:prstGeom prst="rect">
              <a:avLst/>
            </a:prstGeom>
            <a:pattFill prst="wdDnDiag">
              <a:fgClr>
                <a:srgbClr val="FF0000"/>
              </a:fgClr>
              <a:bgClr>
                <a:schemeClr val="bg1"/>
              </a:bgClr>
            </a:pattFill>
          </p:spPr>
          <p:txBody>
            <a:bodyPr wrap="square" rtlCol="0">
              <a:spAutoFit/>
            </a:bodyPr>
            <a:lstStyle/>
            <a:p>
              <a:endParaRPr lang="pl-PL" dirty="0" smtClean="0"/>
            </a:p>
            <a:p>
              <a:endParaRPr lang="pl-PL" dirty="0"/>
            </a:p>
          </p:txBody>
        </p:sp>
      </p:gr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049" y="2207569"/>
            <a:ext cx="3275045" cy="260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6972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Zasobnik ciepła</a:t>
            </a:r>
            <a:endParaRPr lang="pl-PL" dirty="0"/>
          </a:p>
        </p:txBody>
      </p:sp>
      <p:grpSp>
        <p:nvGrpSpPr>
          <p:cNvPr id="3" name="Grupa 2" descr="zasobniki / akumulatory ciepła"/>
          <p:cNvGrpSpPr/>
          <p:nvPr/>
        </p:nvGrpSpPr>
        <p:grpSpPr>
          <a:xfrm>
            <a:off x="1043608" y="980728"/>
            <a:ext cx="7344816" cy="4464496"/>
            <a:chOff x="1043670" y="758638"/>
            <a:chExt cx="10367670" cy="5521562"/>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70" y="3604823"/>
              <a:ext cx="4871940" cy="267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0564" y="3624131"/>
              <a:ext cx="4960776" cy="265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ole tekstowe 5"/>
            <p:cNvSpPr txBox="1"/>
            <p:nvPr/>
          </p:nvSpPr>
          <p:spPr>
            <a:xfrm>
              <a:off x="1043670" y="3198398"/>
              <a:ext cx="9947792" cy="277000"/>
            </a:xfrm>
            <a:prstGeom prst="rect">
              <a:avLst/>
            </a:prstGeom>
            <a:noFill/>
          </p:spPr>
          <p:txBody>
            <a:bodyPr wrap="square" rtlCol="0">
              <a:spAutoFit/>
            </a:bodyPr>
            <a:lstStyle/>
            <a:p>
              <a:r>
                <a:rPr lang="pl-PL" sz="1200" dirty="0">
                  <a:solidFill>
                    <a:srgbClr val="5B6AD5"/>
                  </a:solidFill>
                </a:rPr>
                <a:t>https://elektromet.pl/pl/technika-grzewcza/oferta/3/wymienniki-i-bufory</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519290" y="148196"/>
              <a:ext cx="2418733" cy="363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94" y="5585420"/>
            <a:ext cx="8666187" cy="59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Łącznik prostoliniowy 11"/>
          <p:cNvCxnSpPr/>
          <p:nvPr/>
        </p:nvCxnSpPr>
        <p:spPr>
          <a:xfrm>
            <a:off x="2987824" y="6237312"/>
            <a:ext cx="43924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982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 skutki nieprawidłowej eksploatacji c.d.</a:t>
            </a:r>
          </a:p>
        </p:txBody>
      </p:sp>
      <p:pic>
        <p:nvPicPr>
          <p:cNvPr id="10" name="Obraz 9" title="Spalanie odpadó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36" y="980728"/>
            <a:ext cx="3960440" cy="5279520"/>
          </a:xfrm>
          <a:prstGeom prst="rect">
            <a:avLst/>
          </a:prstGeom>
        </p:spPr>
      </p:pic>
      <p:pic>
        <p:nvPicPr>
          <p:cNvPr id="12" name="Picture 2" title="Instalacja spalania odpadów EEW Energy from Waste GmbH, Premnitz, (Niemc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008287"/>
            <a:ext cx="3579802" cy="262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title="Instalacja spalania odpadów EEW Energy from Waste GmbH, Premnitz, (Niemcy),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3" r="-1769"/>
          <a:stretch/>
        </p:blipFill>
        <p:spPr bwMode="auto">
          <a:xfrm>
            <a:off x="4766508" y="3717032"/>
            <a:ext cx="3651810" cy="238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4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t>Podstawowe wymagania techniczne </a:t>
            </a:r>
            <a:br>
              <a:rPr lang="pl-PL" sz="2000" dirty="0"/>
            </a:br>
            <a:r>
              <a:rPr lang="pl-PL" sz="2000" dirty="0"/>
              <a:t>związane z odzyskiem energii z odpadów</a:t>
            </a:r>
          </a:p>
        </p:txBody>
      </p:sp>
      <p:sp>
        <p:nvSpPr>
          <p:cNvPr id="3" name="Prostokąt zaokrąglony 2"/>
          <p:cNvSpPr/>
          <p:nvPr/>
        </p:nvSpPr>
        <p:spPr>
          <a:xfrm>
            <a:off x="395536" y="1268760"/>
            <a:ext cx="2520280" cy="4968552"/>
          </a:xfrm>
          <a:prstGeom prst="roundRect">
            <a:avLst/>
          </a:prstGeom>
          <a:solidFill>
            <a:schemeClr val="accent1"/>
          </a:solidFill>
          <a:effectLst/>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pl-PL" sz="1000" b="1" dirty="0"/>
          </a:p>
          <a:p>
            <a:pPr algn="ctr">
              <a:defRPr/>
            </a:pPr>
            <a:endParaRPr lang="pl-PL" sz="1000" b="1" dirty="0"/>
          </a:p>
          <a:p>
            <a:pPr algn="ctr">
              <a:defRPr/>
            </a:pPr>
            <a:endParaRPr lang="pl-PL" sz="1000" b="1" dirty="0"/>
          </a:p>
          <a:p>
            <a:pPr algn="ctr">
              <a:defRPr/>
            </a:pPr>
            <a:endParaRPr lang="pl-PL" sz="1000" b="1" dirty="0"/>
          </a:p>
          <a:p>
            <a:pPr algn="just">
              <a:spcBef>
                <a:spcPct val="50000"/>
              </a:spcBef>
              <a:defRPr/>
            </a:pPr>
            <a:endParaRPr lang="pl-PL" sz="1000" b="1" dirty="0">
              <a:latin typeface="Arial" charset="0"/>
            </a:endParaRPr>
          </a:p>
          <a:p>
            <a:pPr algn="just">
              <a:spcBef>
                <a:spcPct val="50000"/>
              </a:spcBef>
              <a:defRPr/>
            </a:pPr>
            <a:endParaRPr lang="pl-PL" sz="1000" b="1" dirty="0">
              <a:latin typeface="Arial" charset="0"/>
            </a:endParaRPr>
          </a:p>
          <a:p>
            <a:pPr algn="just">
              <a:spcBef>
                <a:spcPct val="50000"/>
              </a:spcBef>
              <a:defRPr/>
            </a:pPr>
            <a:endParaRPr lang="pl-PL" sz="1000" b="1" dirty="0">
              <a:latin typeface="Arial" charset="0"/>
            </a:endParaRPr>
          </a:p>
          <a:p>
            <a:pPr algn="just">
              <a:spcBef>
                <a:spcPct val="50000"/>
              </a:spcBef>
              <a:defRPr/>
            </a:pPr>
            <a:endParaRPr lang="pl-PL" sz="1000" b="1" dirty="0">
              <a:latin typeface="Arial" charset="0"/>
            </a:endParaRPr>
          </a:p>
          <a:p>
            <a:pPr algn="just">
              <a:spcBef>
                <a:spcPct val="50000"/>
              </a:spcBef>
              <a:defRPr/>
            </a:pPr>
            <a:endParaRPr lang="pl-PL" sz="1000" b="1" dirty="0">
              <a:latin typeface="Arial" charset="0"/>
            </a:endParaRPr>
          </a:p>
          <a:p>
            <a:pPr algn="just">
              <a:spcBef>
                <a:spcPct val="50000"/>
              </a:spcBef>
              <a:defRPr/>
            </a:pPr>
            <a:endParaRPr lang="pl-PL" sz="1000" b="1" dirty="0">
              <a:latin typeface="Arial" charset="0"/>
            </a:endParaRPr>
          </a:p>
          <a:p>
            <a:pPr algn="just">
              <a:spcBef>
                <a:spcPct val="50000"/>
              </a:spcBef>
              <a:defRPr/>
            </a:pPr>
            <a:endParaRPr lang="pl-PL" sz="1000" b="1" dirty="0">
              <a:latin typeface="Arial" charset="0"/>
            </a:endParaRPr>
          </a:p>
          <a:p>
            <a:pPr algn="just">
              <a:spcBef>
                <a:spcPct val="50000"/>
              </a:spcBef>
              <a:defRPr/>
            </a:pPr>
            <a:endParaRPr lang="pl-PL" sz="1000" b="1" dirty="0">
              <a:latin typeface="Arial" charset="0"/>
            </a:endParaRPr>
          </a:p>
          <a:p>
            <a:pPr algn="just">
              <a:spcBef>
                <a:spcPct val="50000"/>
              </a:spcBef>
              <a:defRPr/>
            </a:pPr>
            <a:endParaRPr lang="pl-PL" sz="1000" b="1" dirty="0">
              <a:latin typeface="Arial" charset="0"/>
            </a:endParaRPr>
          </a:p>
          <a:p>
            <a:pPr algn="ctr">
              <a:spcBef>
                <a:spcPct val="50000"/>
              </a:spcBef>
              <a:buFont typeface="Wingdings" pitchFamily="2" charset="2"/>
              <a:buChar char="v"/>
              <a:defRPr/>
            </a:pPr>
            <a:r>
              <a:rPr lang="pl-PL" sz="1000" b="1" dirty="0">
                <a:effectLst>
                  <a:outerShdw blurRad="38100" dist="38100" dir="2700000" algn="tl">
                    <a:srgbClr val="000000">
                      <a:alpha val="43137"/>
                    </a:srgbClr>
                  </a:outerShdw>
                </a:effectLst>
                <a:latin typeface="Arial" charset="0"/>
              </a:rPr>
              <a:t> odpowiednia temperatura procesu (850 lub 1100</a:t>
            </a:r>
            <a:r>
              <a:rPr lang="pl-PL" sz="1000" b="1" baseline="30000" dirty="0">
                <a:effectLst>
                  <a:outerShdw blurRad="38100" dist="38100" dir="2700000" algn="tl">
                    <a:srgbClr val="000000">
                      <a:alpha val="43137"/>
                    </a:srgbClr>
                  </a:outerShdw>
                </a:effectLst>
                <a:latin typeface="Arial" charset="0"/>
              </a:rPr>
              <a:t>o</a:t>
            </a:r>
            <a:r>
              <a:rPr lang="pl-PL" sz="1000" b="1" dirty="0">
                <a:effectLst>
                  <a:outerShdw blurRad="38100" dist="38100" dir="2700000" algn="tl">
                    <a:srgbClr val="000000">
                      <a:alpha val="43137"/>
                    </a:srgbClr>
                  </a:outerShdw>
                </a:effectLst>
                <a:latin typeface="Arial" charset="0"/>
              </a:rPr>
              <a:t>C </a:t>
            </a:r>
            <a:br>
              <a:rPr lang="pl-PL" sz="1000" b="1" dirty="0">
                <a:effectLst>
                  <a:outerShdw blurRad="38100" dist="38100" dir="2700000" algn="tl">
                    <a:srgbClr val="000000">
                      <a:alpha val="43137"/>
                    </a:srgbClr>
                  </a:outerShdw>
                </a:effectLst>
                <a:latin typeface="Arial" charset="0"/>
              </a:rPr>
            </a:br>
            <a:r>
              <a:rPr lang="pl-PL" sz="1000" b="1" dirty="0">
                <a:effectLst>
                  <a:outerShdw blurRad="38100" dist="38100" dir="2700000" algn="tl">
                    <a:srgbClr val="000000">
                      <a:alpha val="43137"/>
                    </a:srgbClr>
                  </a:outerShdw>
                </a:effectLst>
                <a:latin typeface="Arial" charset="0"/>
              </a:rPr>
              <a:t>w zależności od zawartości chloru) i odpowiedni czas przebywania spalin w obszarze tej temperatury (co najmniej 2 sek.),</a:t>
            </a:r>
          </a:p>
          <a:p>
            <a:pPr algn="ctr">
              <a:spcBef>
                <a:spcPct val="50000"/>
              </a:spcBef>
              <a:buFont typeface="Wingdings" pitchFamily="2" charset="2"/>
              <a:buChar char="v"/>
              <a:defRPr/>
            </a:pPr>
            <a:r>
              <a:rPr lang="pl-PL" sz="1000" b="1" dirty="0">
                <a:effectLst>
                  <a:outerShdw blurRad="38100" dist="38100" dir="2700000" algn="tl">
                    <a:srgbClr val="000000">
                      <a:alpha val="43137"/>
                    </a:srgbClr>
                  </a:outerShdw>
                </a:effectLst>
                <a:latin typeface="Arial" charset="0"/>
              </a:rPr>
              <a:t> wysoki stopień dopalenia żużli </a:t>
            </a:r>
            <a:br>
              <a:rPr lang="pl-PL" sz="1000" b="1" dirty="0">
                <a:effectLst>
                  <a:outerShdw blurRad="38100" dist="38100" dir="2700000" algn="tl">
                    <a:srgbClr val="000000">
                      <a:alpha val="43137"/>
                    </a:srgbClr>
                  </a:outerShdw>
                </a:effectLst>
                <a:latin typeface="Arial" charset="0"/>
              </a:rPr>
            </a:br>
            <a:r>
              <a:rPr lang="pl-PL" sz="1000" b="1" dirty="0">
                <a:effectLst>
                  <a:outerShdw blurRad="38100" dist="38100" dir="2700000" algn="tl">
                    <a:srgbClr val="000000">
                      <a:alpha val="43137"/>
                    </a:srgbClr>
                  </a:outerShdw>
                </a:effectLst>
                <a:latin typeface="Arial" charset="0"/>
              </a:rPr>
              <a:t>i popiołów paleniskowych       </a:t>
            </a:r>
            <a:r>
              <a:rPr lang="pl-PL" sz="900" b="1" dirty="0">
                <a:effectLst>
                  <a:outerShdw blurRad="38100" dist="38100" dir="2700000" algn="tl">
                    <a:srgbClr val="000000">
                      <a:alpha val="43137"/>
                    </a:srgbClr>
                  </a:outerShdw>
                </a:effectLst>
                <a:latin typeface="Arial" charset="0"/>
              </a:rPr>
              <a:t>(</a:t>
            </a:r>
            <a:r>
              <a:rPr lang="pl-PL" sz="900" b="1" dirty="0" err="1">
                <a:effectLst>
                  <a:outerShdw blurRad="38100" dist="38100" dir="2700000" algn="tl">
                    <a:srgbClr val="000000">
                      <a:alpha val="43137"/>
                    </a:srgbClr>
                  </a:outerShdw>
                </a:effectLst>
                <a:latin typeface="Arial" charset="0"/>
              </a:rPr>
              <a:t>całk</a:t>
            </a:r>
            <a:r>
              <a:rPr lang="pl-PL" sz="900" b="1" dirty="0">
                <a:effectLst>
                  <a:outerShdw blurRad="38100" dist="38100" dir="2700000" algn="tl">
                    <a:srgbClr val="000000">
                      <a:alpha val="43137"/>
                    </a:srgbClr>
                  </a:outerShdw>
                </a:effectLst>
                <a:latin typeface="Arial" charset="0"/>
              </a:rPr>
              <a:t>. zaw. węgla organicznego &lt;3% lub udział części palnych &lt; 5%)</a:t>
            </a:r>
          </a:p>
        </p:txBody>
      </p:sp>
      <p:sp>
        <p:nvSpPr>
          <p:cNvPr id="4" name="Prostokąt zaokrąglony 3"/>
          <p:cNvSpPr/>
          <p:nvPr/>
        </p:nvSpPr>
        <p:spPr>
          <a:xfrm>
            <a:off x="3347864" y="1287204"/>
            <a:ext cx="2520280" cy="4968552"/>
          </a:xfrm>
          <a:prstGeom prst="roundRect">
            <a:avLst/>
          </a:prstGeom>
          <a:solidFill>
            <a:schemeClr val="accent1"/>
          </a:solidFill>
          <a:effectLst/>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pl-PL" b="1" dirty="0"/>
          </a:p>
          <a:p>
            <a:pPr algn="ctr">
              <a:defRPr/>
            </a:pPr>
            <a:endParaRPr lang="pl-PL" b="1" dirty="0"/>
          </a:p>
          <a:p>
            <a:pPr algn="ctr">
              <a:defRPr/>
            </a:pPr>
            <a:endParaRPr lang="pl-PL" b="1" dirty="0"/>
          </a:p>
          <a:p>
            <a:pPr algn="ctr">
              <a:defRPr/>
            </a:pPr>
            <a:endParaRPr lang="pl-PL" b="1" dirty="0"/>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ctr">
              <a:spcBef>
                <a:spcPct val="50000"/>
              </a:spcBef>
              <a:buFont typeface="Wingdings" pitchFamily="2" charset="2"/>
              <a:buChar char="v"/>
              <a:defRPr/>
            </a:pPr>
            <a:r>
              <a:rPr lang="pl-PL" sz="1100" b="1" dirty="0">
                <a:effectLst>
                  <a:outerShdw blurRad="38100" dist="38100" dir="2700000" algn="tl">
                    <a:srgbClr val="000000">
                      <a:alpha val="43137"/>
                    </a:srgbClr>
                  </a:outerShdw>
                </a:effectLst>
                <a:latin typeface="Arial" charset="0"/>
              </a:rPr>
              <a:t> obowiązek prowadzenia rozszerzonego monitoringu emisyjnego</a:t>
            </a:r>
          </a:p>
        </p:txBody>
      </p:sp>
      <p:sp>
        <p:nvSpPr>
          <p:cNvPr id="5" name="Prostokąt zaokrąglony 4"/>
          <p:cNvSpPr/>
          <p:nvPr/>
        </p:nvSpPr>
        <p:spPr>
          <a:xfrm>
            <a:off x="6228184" y="1268760"/>
            <a:ext cx="2520280" cy="4986996"/>
          </a:xfrm>
          <a:prstGeom prst="roundRect">
            <a:avLst/>
          </a:prstGeom>
          <a:solidFill>
            <a:schemeClr val="accent1"/>
          </a:solidFill>
          <a:effectLst/>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pl-PL" b="1" dirty="0"/>
          </a:p>
          <a:p>
            <a:pPr algn="ctr">
              <a:defRPr/>
            </a:pPr>
            <a:endParaRPr lang="pl-PL" b="1" dirty="0"/>
          </a:p>
          <a:p>
            <a:pPr algn="ctr">
              <a:defRPr/>
            </a:pPr>
            <a:endParaRPr lang="pl-PL" b="1" dirty="0"/>
          </a:p>
          <a:p>
            <a:pPr algn="ctr">
              <a:defRPr/>
            </a:pPr>
            <a:endParaRPr lang="pl-PL" b="1" dirty="0"/>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just">
              <a:spcBef>
                <a:spcPct val="50000"/>
              </a:spcBef>
              <a:defRPr/>
            </a:pPr>
            <a:endParaRPr lang="pl-PL" sz="1050" b="1" dirty="0">
              <a:latin typeface="Arial" charset="0"/>
            </a:endParaRPr>
          </a:p>
          <a:p>
            <a:pPr algn="ctr">
              <a:spcBef>
                <a:spcPct val="50000"/>
              </a:spcBef>
              <a:buFont typeface="Wingdings" pitchFamily="2" charset="2"/>
              <a:buChar char="v"/>
              <a:defRPr/>
            </a:pPr>
            <a:r>
              <a:rPr lang="pl-PL" sz="1200" b="1" dirty="0">
                <a:effectLst>
                  <a:outerShdw blurRad="38100" dist="38100" dir="2700000" algn="tl">
                    <a:srgbClr val="000000">
                      <a:alpha val="43137"/>
                    </a:srgbClr>
                  </a:outerShdw>
                </a:effectLst>
                <a:latin typeface="Arial" charset="0"/>
              </a:rPr>
              <a:t> </a:t>
            </a:r>
            <a:r>
              <a:rPr lang="pl-PL" sz="1100" b="1" dirty="0">
                <a:effectLst>
                  <a:outerShdw blurRad="38100" dist="38100" dir="2700000" algn="tl">
                    <a:srgbClr val="000000">
                      <a:alpha val="43137"/>
                    </a:srgbClr>
                  </a:outerShdw>
                </a:effectLst>
                <a:latin typeface="Arial" charset="0"/>
              </a:rPr>
              <a:t>obowiązek dotrzymywania podwyższonych standardów emisyjnych.</a:t>
            </a:r>
          </a:p>
        </p:txBody>
      </p:sp>
      <p:sp>
        <p:nvSpPr>
          <p:cNvPr id="6" name="Prostokąt zaokrąglony 5"/>
          <p:cNvSpPr/>
          <p:nvPr/>
        </p:nvSpPr>
        <p:spPr>
          <a:xfrm>
            <a:off x="647564" y="1556792"/>
            <a:ext cx="2016224" cy="2304256"/>
          </a:xfrm>
          <a:prstGeom prst="roundRect">
            <a:avLst/>
          </a:prstGeom>
          <a:solidFill>
            <a:schemeClr val="tx1">
              <a:lumMod val="75000"/>
            </a:schemeClr>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pl-PL" sz="1050" b="1" dirty="0">
                <a:solidFill>
                  <a:schemeClr val="bg1"/>
                </a:solidFill>
                <a:effectLst>
                  <a:outerShdw blurRad="38100" dist="38100" dir="2700000" algn="tl">
                    <a:srgbClr val="000000">
                      <a:alpha val="43137"/>
                    </a:srgbClr>
                  </a:outerShdw>
                </a:effectLst>
                <a:latin typeface="Arial" charset="0"/>
                <a:cs typeface="Arial" charset="0"/>
              </a:rPr>
              <a:t>Rozporządzenie Ministra Rozwoju </a:t>
            </a:r>
            <a:br>
              <a:rPr lang="pl-PL" sz="1050" b="1" dirty="0">
                <a:solidFill>
                  <a:schemeClr val="bg1"/>
                </a:solidFill>
                <a:effectLst>
                  <a:outerShdw blurRad="38100" dist="38100" dir="2700000" algn="tl">
                    <a:srgbClr val="000000">
                      <a:alpha val="43137"/>
                    </a:srgbClr>
                  </a:outerShdw>
                </a:effectLst>
                <a:latin typeface="Arial" charset="0"/>
                <a:cs typeface="Arial" charset="0"/>
              </a:rPr>
            </a:br>
            <a:r>
              <a:rPr lang="pl-PL" sz="1050" b="1" dirty="0">
                <a:solidFill>
                  <a:schemeClr val="bg1"/>
                </a:solidFill>
                <a:effectLst>
                  <a:outerShdw blurRad="38100" dist="38100" dir="2700000" algn="tl">
                    <a:srgbClr val="000000">
                      <a:alpha val="43137"/>
                    </a:srgbClr>
                  </a:outerShdw>
                </a:effectLst>
                <a:latin typeface="Arial" charset="0"/>
                <a:cs typeface="Arial" charset="0"/>
              </a:rPr>
              <a:t>z 21 stycznia 2016 r. </a:t>
            </a:r>
            <a:br>
              <a:rPr lang="pl-PL" sz="1050" b="1" dirty="0">
                <a:solidFill>
                  <a:schemeClr val="bg1"/>
                </a:solidFill>
                <a:effectLst>
                  <a:outerShdw blurRad="38100" dist="38100" dir="2700000" algn="tl">
                    <a:srgbClr val="000000">
                      <a:alpha val="43137"/>
                    </a:srgbClr>
                  </a:outerShdw>
                </a:effectLst>
                <a:latin typeface="Arial" charset="0"/>
                <a:cs typeface="Arial" charset="0"/>
              </a:rPr>
            </a:br>
            <a:r>
              <a:rPr lang="pl-PL" sz="1050" b="1" dirty="0">
                <a:solidFill>
                  <a:schemeClr val="bg1"/>
                </a:solidFill>
                <a:effectLst>
                  <a:outerShdw blurRad="38100" dist="38100" dir="2700000" algn="tl">
                    <a:srgbClr val="000000">
                      <a:alpha val="43137"/>
                    </a:srgbClr>
                  </a:outerShdw>
                </a:effectLst>
                <a:latin typeface="Arial" charset="0"/>
                <a:cs typeface="Arial" charset="0"/>
              </a:rPr>
              <a:t>w sprawie wymagań dotyczących prowadzenia procesu termicznego przekształcania odpadów oraz sposobów postępowania                    z odpadami powstałymi   w wyniku tego procesu </a:t>
            </a:r>
          </a:p>
          <a:p>
            <a:pPr algn="ctr">
              <a:defRPr/>
            </a:pPr>
            <a:r>
              <a:rPr lang="pl-PL" sz="1200" b="1" dirty="0">
                <a:solidFill>
                  <a:schemeClr val="bg1"/>
                </a:solidFill>
                <a:effectLst>
                  <a:outerShdw blurRad="38100" dist="38100" dir="2700000" algn="tl">
                    <a:srgbClr val="000000">
                      <a:alpha val="43137"/>
                    </a:srgbClr>
                  </a:outerShdw>
                </a:effectLst>
                <a:latin typeface="Arial" charset="0"/>
                <a:cs typeface="Arial" charset="0"/>
              </a:rPr>
              <a:t>(Dz. U. 2016, poz. 108)</a:t>
            </a:r>
          </a:p>
        </p:txBody>
      </p:sp>
      <p:sp>
        <p:nvSpPr>
          <p:cNvPr id="7" name="Prostokąt zaokrąglony 6"/>
          <p:cNvSpPr/>
          <p:nvPr/>
        </p:nvSpPr>
        <p:spPr>
          <a:xfrm>
            <a:off x="3491880" y="1556792"/>
            <a:ext cx="2232248" cy="2304256"/>
          </a:xfrm>
          <a:prstGeom prst="roundRect">
            <a:avLst/>
          </a:prstGeom>
          <a:solidFill>
            <a:schemeClr val="tx1">
              <a:lumMod val="75000"/>
            </a:schemeClr>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pl-PL" sz="1200" b="1" dirty="0">
                <a:solidFill>
                  <a:schemeClr val="bg1"/>
                </a:solidFill>
                <a:effectLst>
                  <a:outerShdw blurRad="38100" dist="38100" dir="2700000" algn="tl">
                    <a:srgbClr val="000000">
                      <a:alpha val="43137"/>
                    </a:srgbClr>
                  </a:outerShdw>
                </a:effectLst>
                <a:latin typeface="Arial" charset="0"/>
                <a:cs typeface="Arial" charset="0"/>
              </a:rPr>
              <a:t>Rozporządzenie Ministra Klimatu i Środowiska </a:t>
            </a:r>
          </a:p>
          <a:p>
            <a:pPr algn="ctr">
              <a:defRPr/>
            </a:pPr>
            <a:r>
              <a:rPr lang="pl-PL" sz="1200" b="1" dirty="0">
                <a:solidFill>
                  <a:schemeClr val="bg1"/>
                </a:solidFill>
                <a:effectLst>
                  <a:outerShdw blurRad="38100" dist="38100" dir="2700000" algn="tl">
                    <a:srgbClr val="000000">
                      <a:alpha val="43137"/>
                    </a:srgbClr>
                  </a:outerShdw>
                </a:effectLst>
                <a:latin typeface="Arial" charset="0"/>
                <a:cs typeface="Arial" charset="0"/>
              </a:rPr>
              <a:t>z dnia 7 września 2021 r. w sprawie wymagań </a:t>
            </a:r>
          </a:p>
          <a:p>
            <a:pPr algn="ctr">
              <a:defRPr/>
            </a:pPr>
            <a:r>
              <a:rPr lang="pl-PL" sz="1200" b="1" dirty="0">
                <a:solidFill>
                  <a:schemeClr val="bg1"/>
                </a:solidFill>
                <a:effectLst>
                  <a:outerShdw blurRad="38100" dist="38100" dir="2700000" algn="tl">
                    <a:srgbClr val="000000">
                      <a:alpha val="43137"/>
                    </a:srgbClr>
                  </a:outerShdw>
                </a:effectLst>
                <a:latin typeface="Arial" charset="0"/>
                <a:cs typeface="Arial" charset="0"/>
              </a:rPr>
              <a:t>w zakresie prowadzenia pomiarów wielkości emisji </a:t>
            </a:r>
          </a:p>
          <a:p>
            <a:pPr algn="ctr">
              <a:defRPr/>
            </a:pPr>
            <a:r>
              <a:rPr lang="pl-PL" sz="1200" b="1" dirty="0">
                <a:solidFill>
                  <a:schemeClr val="bg1"/>
                </a:solidFill>
                <a:effectLst>
                  <a:outerShdw blurRad="38100" dist="38100" dir="2700000" algn="tl">
                    <a:srgbClr val="000000">
                      <a:alpha val="43137"/>
                    </a:srgbClr>
                  </a:outerShdw>
                </a:effectLst>
                <a:latin typeface="Arial" charset="0"/>
                <a:cs typeface="Arial" charset="0"/>
              </a:rPr>
              <a:t>(Dz. U. 2021, poz. 1710)</a:t>
            </a:r>
          </a:p>
        </p:txBody>
      </p:sp>
      <p:sp>
        <p:nvSpPr>
          <p:cNvPr id="8" name="Prostokąt zaokrąglony 7"/>
          <p:cNvSpPr/>
          <p:nvPr/>
        </p:nvSpPr>
        <p:spPr>
          <a:xfrm>
            <a:off x="6444208" y="1556792"/>
            <a:ext cx="2088232" cy="2304256"/>
          </a:xfrm>
          <a:prstGeom prst="roundRect">
            <a:avLst/>
          </a:prstGeom>
          <a:solidFill>
            <a:schemeClr val="tx1">
              <a:lumMod val="75000"/>
            </a:schemeClr>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pl-PL" sz="1200" b="1" dirty="0">
                <a:solidFill>
                  <a:schemeClr val="bg1"/>
                </a:solidFill>
                <a:effectLst>
                  <a:outerShdw blurRad="38100" dist="38100" dir="2700000" algn="tl">
                    <a:srgbClr val="000000">
                      <a:alpha val="43137"/>
                    </a:srgbClr>
                  </a:outerShdw>
                </a:effectLst>
                <a:latin typeface="Arial" charset="0"/>
                <a:cs typeface="Arial" charset="0"/>
              </a:rPr>
              <a:t>Rozporządzenie Ministra Klimatu z dnia 24 września 2020 r. </a:t>
            </a:r>
          </a:p>
          <a:p>
            <a:pPr algn="ctr">
              <a:defRPr/>
            </a:pPr>
            <a:r>
              <a:rPr lang="pl-PL" sz="1200" b="1" dirty="0">
                <a:solidFill>
                  <a:schemeClr val="bg1"/>
                </a:solidFill>
                <a:effectLst>
                  <a:outerShdw blurRad="38100" dist="38100" dir="2700000" algn="tl">
                    <a:srgbClr val="000000">
                      <a:alpha val="43137"/>
                    </a:srgbClr>
                  </a:outerShdw>
                </a:effectLst>
                <a:latin typeface="Arial" charset="0"/>
                <a:cs typeface="Arial" charset="0"/>
              </a:rPr>
              <a:t>w sprawie standardów emisyjnych dla niektórych rodzajów instalacji, źródeł spalania paliw oraz urządzeń spalania lub współspalania odpadów</a:t>
            </a:r>
          </a:p>
          <a:p>
            <a:pPr algn="ctr">
              <a:defRPr/>
            </a:pPr>
            <a:r>
              <a:rPr lang="pl-PL" sz="1200" b="1" dirty="0">
                <a:solidFill>
                  <a:schemeClr val="bg1"/>
                </a:solidFill>
                <a:effectLst>
                  <a:outerShdw blurRad="38100" dist="38100" dir="2700000" algn="tl">
                    <a:srgbClr val="000000">
                      <a:alpha val="43137"/>
                    </a:srgbClr>
                  </a:outerShdw>
                </a:effectLst>
                <a:latin typeface="Arial" charset="0"/>
                <a:cs typeface="Arial" charset="0"/>
              </a:rPr>
              <a:t>(Dz. U. 2020, poz. 1860)  </a:t>
            </a:r>
          </a:p>
        </p:txBody>
      </p:sp>
      <p:sp>
        <p:nvSpPr>
          <p:cNvPr id="9" name="Strzałka w dół 8"/>
          <p:cNvSpPr/>
          <p:nvPr/>
        </p:nvSpPr>
        <p:spPr>
          <a:xfrm>
            <a:off x="1362221" y="3897052"/>
            <a:ext cx="576064" cy="324036"/>
          </a:xfrm>
          <a:prstGeom prst="downArrow">
            <a:avLst/>
          </a:prstGeom>
          <a:solidFill>
            <a:srgbClr val="FF5050"/>
          </a:solidFill>
          <a:ln>
            <a:solidFill>
              <a:srgbClr val="FF5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 name="Strzałka w dół 9"/>
          <p:cNvSpPr/>
          <p:nvPr/>
        </p:nvSpPr>
        <p:spPr>
          <a:xfrm>
            <a:off x="4319972" y="3897052"/>
            <a:ext cx="576064" cy="1044116"/>
          </a:xfrm>
          <a:prstGeom prst="downArrow">
            <a:avLst/>
          </a:prstGeom>
          <a:solidFill>
            <a:srgbClr val="FF5050"/>
          </a:solidFill>
          <a:ln>
            <a:solidFill>
              <a:srgbClr val="FF5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1" name="Strzałka w dół 10"/>
          <p:cNvSpPr/>
          <p:nvPr/>
        </p:nvSpPr>
        <p:spPr>
          <a:xfrm>
            <a:off x="7200292" y="3897052"/>
            <a:ext cx="576064" cy="972108"/>
          </a:xfrm>
          <a:prstGeom prst="downArrow">
            <a:avLst/>
          </a:prstGeom>
          <a:solidFill>
            <a:srgbClr val="FF5050"/>
          </a:solidFill>
          <a:ln>
            <a:solidFill>
              <a:srgbClr val="FF5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val="1886920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t>Spalanie odpadów komunalnych w skali przemysłowej </a:t>
            </a:r>
            <a:br>
              <a:rPr lang="pl-PL" sz="2000" dirty="0"/>
            </a:br>
            <a:r>
              <a:rPr lang="pl-PL" sz="2000" dirty="0"/>
              <a:t>– instalacje w Polsce (stan na rok 2022)</a:t>
            </a:r>
          </a:p>
        </p:txBody>
      </p:sp>
      <p:pic>
        <p:nvPicPr>
          <p:cNvPr id="8196" name="Picture 4" descr="Trójpolówka w trójwymiarze. ZTPO nominowane do nagrody Mies van der Rohe -  Bryła - polska architektu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908720"/>
            <a:ext cx="2441726" cy="1611539"/>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644292" y="2519318"/>
            <a:ext cx="2088232" cy="261610"/>
          </a:xfrm>
          <a:prstGeom prst="rect">
            <a:avLst/>
          </a:prstGeom>
          <a:noFill/>
        </p:spPr>
        <p:txBody>
          <a:bodyPr wrap="square" rtlCol="0">
            <a:spAutoFit/>
          </a:bodyPr>
          <a:lstStyle/>
          <a:p>
            <a:pPr algn="ctr"/>
            <a:r>
              <a:rPr lang="pl-PL" sz="1100" dirty="0">
                <a:solidFill>
                  <a:srgbClr val="000000"/>
                </a:solidFill>
              </a:rPr>
              <a:t>Kraków, 220 000 Mg/rok</a:t>
            </a:r>
          </a:p>
        </p:txBody>
      </p:sp>
      <p:pic>
        <p:nvPicPr>
          <p:cNvPr id="6146" name="Picture 2" descr="Spalarnia odpadów w Warszaw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908720"/>
            <a:ext cx="2417308" cy="16115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akład Termicznego Unieszkodliwiania Odpadów dla Szczecińskiego Obszaru Metropolitalnego (EcoGener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908720"/>
            <a:ext cx="2850522" cy="1622606"/>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3136379" y="2492896"/>
            <a:ext cx="2412769" cy="261610"/>
          </a:xfrm>
          <a:prstGeom prst="rect">
            <a:avLst/>
          </a:prstGeom>
          <a:noFill/>
        </p:spPr>
        <p:txBody>
          <a:bodyPr wrap="square" rtlCol="0">
            <a:spAutoFit/>
          </a:bodyPr>
          <a:lstStyle/>
          <a:p>
            <a:pPr algn="ctr"/>
            <a:r>
              <a:rPr lang="pl-PL" sz="1100" dirty="0">
                <a:solidFill>
                  <a:srgbClr val="000000"/>
                </a:solidFill>
              </a:rPr>
              <a:t>Warszawa, 40 000/305 000 Mg/rok</a:t>
            </a:r>
          </a:p>
        </p:txBody>
      </p:sp>
      <p:sp>
        <p:nvSpPr>
          <p:cNvPr id="9" name="pole tekstowe 8"/>
          <p:cNvSpPr txBox="1"/>
          <p:nvPr/>
        </p:nvSpPr>
        <p:spPr>
          <a:xfrm>
            <a:off x="6156176" y="2492896"/>
            <a:ext cx="2088232" cy="261610"/>
          </a:xfrm>
          <a:prstGeom prst="rect">
            <a:avLst/>
          </a:prstGeom>
          <a:noFill/>
        </p:spPr>
        <p:txBody>
          <a:bodyPr wrap="square" rtlCol="0">
            <a:spAutoFit/>
          </a:bodyPr>
          <a:lstStyle/>
          <a:p>
            <a:pPr algn="ctr"/>
            <a:r>
              <a:rPr lang="pl-PL" sz="1100" dirty="0">
                <a:solidFill>
                  <a:srgbClr val="000000"/>
                </a:solidFill>
              </a:rPr>
              <a:t>Szczecin, 150 000 Mg/rok</a:t>
            </a:r>
          </a:p>
        </p:txBody>
      </p:sp>
      <p:pic>
        <p:nvPicPr>
          <p:cNvPr id="6150" name="Picture 6" descr="ZTP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6" y="2731367"/>
            <a:ext cx="2441726" cy="1633737"/>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p:cNvSpPr txBox="1"/>
          <p:nvPr/>
        </p:nvSpPr>
        <p:spPr>
          <a:xfrm>
            <a:off x="644293" y="4319518"/>
            <a:ext cx="2088232" cy="261610"/>
          </a:xfrm>
          <a:prstGeom prst="rect">
            <a:avLst/>
          </a:prstGeom>
          <a:noFill/>
        </p:spPr>
        <p:txBody>
          <a:bodyPr wrap="square" rtlCol="0">
            <a:spAutoFit/>
          </a:bodyPr>
          <a:lstStyle/>
          <a:p>
            <a:pPr algn="ctr"/>
            <a:r>
              <a:rPr lang="pl-PL" sz="1100" dirty="0">
                <a:solidFill>
                  <a:srgbClr val="000000"/>
                </a:solidFill>
              </a:rPr>
              <a:t>Bydgoszcz, 180 000 Mg/rok</a:t>
            </a:r>
          </a:p>
        </p:txBody>
      </p:sp>
      <p:pic>
        <p:nvPicPr>
          <p:cNvPr id="6152" name="Picture 8" descr="Minister zdecyduje o spalarni w Rzeszowie – Super Nowości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6379" y="2708920"/>
            <a:ext cx="2412770" cy="1595034"/>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p:cNvSpPr txBox="1"/>
          <p:nvPr/>
        </p:nvSpPr>
        <p:spPr>
          <a:xfrm>
            <a:off x="3296378" y="4293096"/>
            <a:ext cx="2088232" cy="261610"/>
          </a:xfrm>
          <a:prstGeom prst="rect">
            <a:avLst/>
          </a:prstGeom>
          <a:noFill/>
        </p:spPr>
        <p:txBody>
          <a:bodyPr wrap="square" rtlCol="0">
            <a:spAutoFit/>
          </a:bodyPr>
          <a:lstStyle/>
          <a:p>
            <a:pPr algn="ctr"/>
            <a:r>
              <a:rPr lang="pl-PL" sz="1100" dirty="0">
                <a:solidFill>
                  <a:srgbClr val="000000"/>
                </a:solidFill>
              </a:rPr>
              <a:t>Rzeszów, 100 000 Mg/rok</a:t>
            </a:r>
          </a:p>
        </p:txBody>
      </p:sp>
      <p:pic>
        <p:nvPicPr>
          <p:cNvPr id="6154" name="Picture 10" descr="Śmieci z zagranicy zasypują poznańską spalarnię? - Radio Poznań"/>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5195" y="2708920"/>
            <a:ext cx="2403229" cy="1602954"/>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p:cNvSpPr txBox="1"/>
          <p:nvPr/>
        </p:nvSpPr>
        <p:spPr>
          <a:xfrm>
            <a:off x="6156176" y="4293096"/>
            <a:ext cx="2088232" cy="261610"/>
          </a:xfrm>
          <a:prstGeom prst="rect">
            <a:avLst/>
          </a:prstGeom>
          <a:noFill/>
        </p:spPr>
        <p:txBody>
          <a:bodyPr wrap="square" rtlCol="0">
            <a:spAutoFit/>
          </a:bodyPr>
          <a:lstStyle/>
          <a:p>
            <a:pPr algn="ctr"/>
            <a:r>
              <a:rPr lang="pl-PL" sz="1100" dirty="0">
                <a:solidFill>
                  <a:srgbClr val="000000"/>
                </a:solidFill>
              </a:rPr>
              <a:t>Poznań, 210 000 Mg/rok</a:t>
            </a:r>
          </a:p>
        </p:txBody>
      </p:sp>
      <p:pic>
        <p:nvPicPr>
          <p:cNvPr id="6156" name="Picture 12" descr="Zobacz spalarnię w Koninie od środka! (DUŻO ZDJĘ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67543" y="4555696"/>
            <a:ext cx="2423881" cy="1609608"/>
          </a:xfrm>
          <a:prstGeom prst="rect">
            <a:avLst/>
          </a:prstGeom>
          <a:noFill/>
          <a:extLst>
            <a:ext uri="{909E8E84-426E-40DD-AFC4-6F175D3DCCD1}">
              <a14:hiddenFill xmlns:a14="http://schemas.microsoft.com/office/drawing/2010/main">
                <a:solidFill>
                  <a:srgbClr val="FFFFFF"/>
                </a:solidFill>
              </a14:hiddenFill>
            </a:ext>
          </a:extLst>
        </p:spPr>
      </p:pic>
      <p:sp>
        <p:nvSpPr>
          <p:cNvPr id="17" name="pole tekstowe 16"/>
          <p:cNvSpPr txBox="1"/>
          <p:nvPr/>
        </p:nvSpPr>
        <p:spPr>
          <a:xfrm>
            <a:off x="635367" y="6119718"/>
            <a:ext cx="2088232" cy="261610"/>
          </a:xfrm>
          <a:prstGeom prst="rect">
            <a:avLst/>
          </a:prstGeom>
          <a:noFill/>
        </p:spPr>
        <p:txBody>
          <a:bodyPr wrap="square" rtlCol="0">
            <a:spAutoFit/>
          </a:bodyPr>
          <a:lstStyle/>
          <a:p>
            <a:pPr algn="ctr"/>
            <a:r>
              <a:rPr lang="pl-PL" sz="1100" dirty="0">
                <a:solidFill>
                  <a:srgbClr val="000000"/>
                </a:solidFill>
              </a:rPr>
              <a:t>Konin, 94 000 Mg/rok</a:t>
            </a:r>
          </a:p>
        </p:txBody>
      </p:sp>
      <p:pic>
        <p:nvPicPr>
          <p:cNvPr id="6158" name="Picture 14" descr="Spalarnia w Białymstoku wybrana jedną z najlepszych inwestycji rok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2276" y="4509120"/>
            <a:ext cx="2862374" cy="1576542"/>
          </a:xfrm>
          <a:prstGeom prst="rect">
            <a:avLst/>
          </a:prstGeom>
          <a:noFill/>
          <a:extLst>
            <a:ext uri="{909E8E84-426E-40DD-AFC4-6F175D3DCCD1}">
              <a14:hiddenFill xmlns:a14="http://schemas.microsoft.com/office/drawing/2010/main">
                <a:solidFill>
                  <a:srgbClr val="FFFFFF"/>
                </a:solidFill>
              </a14:hiddenFill>
            </a:ext>
          </a:extLst>
        </p:spPr>
      </p:pic>
      <p:sp>
        <p:nvSpPr>
          <p:cNvPr id="19" name="pole tekstowe 18"/>
          <p:cNvSpPr txBox="1"/>
          <p:nvPr/>
        </p:nvSpPr>
        <p:spPr>
          <a:xfrm>
            <a:off x="6156176" y="6093296"/>
            <a:ext cx="2088232" cy="261610"/>
          </a:xfrm>
          <a:prstGeom prst="rect">
            <a:avLst/>
          </a:prstGeom>
          <a:noFill/>
        </p:spPr>
        <p:txBody>
          <a:bodyPr wrap="square" rtlCol="0">
            <a:spAutoFit/>
          </a:bodyPr>
          <a:lstStyle/>
          <a:p>
            <a:pPr algn="ctr"/>
            <a:r>
              <a:rPr lang="pl-PL" sz="1100" dirty="0">
                <a:solidFill>
                  <a:srgbClr val="000000"/>
                </a:solidFill>
              </a:rPr>
              <a:t>Białystok, 120 000 Mg/rok</a:t>
            </a:r>
          </a:p>
        </p:txBody>
      </p:sp>
      <p:pic>
        <p:nvPicPr>
          <p:cNvPr id="6159"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96378" y="4581128"/>
            <a:ext cx="2184073" cy="153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pole tekstowe 20"/>
          <p:cNvSpPr txBox="1"/>
          <p:nvPr/>
        </p:nvSpPr>
        <p:spPr>
          <a:xfrm>
            <a:off x="2909271" y="6123106"/>
            <a:ext cx="2958873" cy="261610"/>
          </a:xfrm>
          <a:prstGeom prst="rect">
            <a:avLst/>
          </a:prstGeom>
          <a:noFill/>
        </p:spPr>
        <p:txBody>
          <a:bodyPr wrap="square" rtlCol="0">
            <a:spAutoFit/>
          </a:bodyPr>
          <a:lstStyle/>
          <a:p>
            <a:pPr algn="ctr"/>
            <a:r>
              <a:rPr lang="pl-PL" sz="1100" dirty="0">
                <a:solidFill>
                  <a:srgbClr val="000000"/>
                </a:solidFill>
              </a:rPr>
              <a:t>Zabrze (współspalanie RDF), 200 000 Mg/rok</a:t>
            </a:r>
          </a:p>
        </p:txBody>
      </p:sp>
    </p:spTree>
    <p:extLst>
      <p:ext uri="{BB962C8B-B14F-4D97-AF65-F5344CB8AC3E}">
        <p14:creationId xmlns:p14="http://schemas.microsoft.com/office/powerpoint/2010/main" val="4017266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t>Przykłady instalacji spalania odpadów </a:t>
            </a:r>
            <a:br>
              <a:rPr lang="pl-PL" sz="2000" dirty="0"/>
            </a:br>
            <a:r>
              <a:rPr lang="pl-PL" sz="2000" dirty="0"/>
              <a:t>w skali przemysłowej</a:t>
            </a:r>
          </a:p>
        </p:txBody>
      </p:sp>
      <p:pic>
        <p:nvPicPr>
          <p:cNvPr id="6146" name="Picture 2" descr="Hundertwasser Postkarte SPITTELAU kaufen"/>
          <p:cNvPicPr>
            <a:picLocks noChangeAspect="1" noChangeArrowheads="1"/>
          </p:cNvPicPr>
          <p:nvPr/>
        </p:nvPicPr>
        <p:blipFill rotWithShape="1">
          <a:blip r:embed="rId2">
            <a:extLst>
              <a:ext uri="{28A0092B-C50C-407E-A947-70E740481C1C}">
                <a14:useLocalDpi xmlns:a14="http://schemas.microsoft.com/office/drawing/2010/main" val="0"/>
              </a:ext>
            </a:extLst>
          </a:blip>
          <a:srcRect l="4301" t="2805" r="3067" b="2428"/>
          <a:stretch/>
        </p:blipFill>
        <p:spPr bwMode="auto">
          <a:xfrm>
            <a:off x="395536" y="1571132"/>
            <a:ext cx="2862553" cy="41311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NSTALACJE TERMICZNEGO PRZEKSZTAŁCANIA ODPADÓW KOMUNALNYCH – - ppt pobier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3" y="1571132"/>
            <a:ext cx="5484347" cy="411326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349302" y="5877272"/>
            <a:ext cx="6031010" cy="369332"/>
          </a:xfrm>
          <a:prstGeom prst="rect">
            <a:avLst/>
          </a:prstGeom>
          <a:noFill/>
        </p:spPr>
        <p:txBody>
          <a:bodyPr wrap="none" rtlCol="0">
            <a:spAutoFit/>
          </a:bodyPr>
          <a:lstStyle/>
          <a:p>
            <a:r>
              <a:rPr lang="pl-PL" dirty="0">
                <a:solidFill>
                  <a:srgbClr val="000000"/>
                </a:solidFill>
              </a:rPr>
              <a:t>Spalarnia odpadów komunalnych w Wiedniu, 250 000 Mg/rok</a:t>
            </a:r>
          </a:p>
        </p:txBody>
      </p:sp>
      <p:sp>
        <p:nvSpPr>
          <p:cNvPr id="6" name="pole tekstowe 5"/>
          <p:cNvSpPr txBox="1"/>
          <p:nvPr/>
        </p:nvSpPr>
        <p:spPr>
          <a:xfrm>
            <a:off x="2102959" y="1052736"/>
            <a:ext cx="4793876" cy="369332"/>
          </a:xfrm>
          <a:prstGeom prst="rect">
            <a:avLst/>
          </a:prstGeom>
          <a:noFill/>
        </p:spPr>
        <p:txBody>
          <a:bodyPr wrap="none" rtlCol="0">
            <a:spAutoFit/>
          </a:bodyPr>
          <a:lstStyle/>
          <a:p>
            <a:r>
              <a:rPr lang="pl-PL" dirty="0"/>
              <a:t>Spalanie zmieszanych odpadów komunalnych</a:t>
            </a:r>
          </a:p>
        </p:txBody>
      </p:sp>
    </p:spTree>
    <p:extLst>
      <p:ext uri="{BB962C8B-B14F-4D97-AF65-F5344CB8AC3E}">
        <p14:creationId xmlns:p14="http://schemas.microsoft.com/office/powerpoint/2010/main" val="953789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 podział</a:t>
            </a:r>
          </a:p>
        </p:txBody>
      </p:sp>
      <p:graphicFrame>
        <p:nvGraphicFramePr>
          <p:cNvPr id="4" name="Tabela 3">
            <a:extLst>
              <a:ext uri="{FF2B5EF4-FFF2-40B4-BE49-F238E27FC236}">
                <a16:creationId xmlns="" xmlns:a16="http://schemas.microsoft.com/office/drawing/2014/main" id="{A1A23C27-9C9B-4086-8DC2-817738078A6E}"/>
              </a:ext>
            </a:extLst>
          </p:cNvPr>
          <p:cNvGraphicFramePr>
            <a:graphicFrameLocks noGrp="1"/>
          </p:cNvGraphicFramePr>
          <p:nvPr>
            <p:extLst>
              <p:ext uri="{D42A27DB-BD31-4B8C-83A1-F6EECF244321}">
                <p14:modId xmlns:p14="http://schemas.microsoft.com/office/powerpoint/2010/main" val="2564615763"/>
              </p:ext>
            </p:extLst>
          </p:nvPr>
        </p:nvGraphicFramePr>
        <p:xfrm>
          <a:off x="425125" y="946041"/>
          <a:ext cx="8424936" cy="5021580"/>
        </p:xfrm>
        <a:graphic>
          <a:graphicData uri="http://schemas.openxmlformats.org/drawingml/2006/table">
            <a:tbl>
              <a:tblPr firstRow="1" bandRow="1">
                <a:tableStyleId>{5C22544A-7EE6-4342-B048-85BDC9FD1C3A}</a:tableStyleId>
              </a:tblPr>
              <a:tblGrid>
                <a:gridCol w="3358589">
                  <a:extLst>
                    <a:ext uri="{9D8B030D-6E8A-4147-A177-3AD203B41FA5}">
                      <a16:colId xmlns="" xmlns:a16="http://schemas.microsoft.com/office/drawing/2014/main" val="20000"/>
                    </a:ext>
                  </a:extLst>
                </a:gridCol>
                <a:gridCol w="5066347">
                  <a:extLst>
                    <a:ext uri="{9D8B030D-6E8A-4147-A177-3AD203B41FA5}">
                      <a16:colId xmlns="" xmlns:a16="http://schemas.microsoft.com/office/drawing/2014/main" val="20001"/>
                    </a:ext>
                  </a:extLst>
                </a:gridCol>
              </a:tblGrid>
              <a:tr h="379018">
                <a:tc>
                  <a:txBody>
                    <a:bodyPr/>
                    <a:lstStyle/>
                    <a:p>
                      <a:pPr algn="ctr"/>
                      <a:r>
                        <a:rPr lang="pl-PL" sz="1400" dirty="0"/>
                        <a:t>Urządzenie grzewcze - rodzaje</a:t>
                      </a:r>
                    </a:p>
                    <a:p>
                      <a:pPr algn="ctr"/>
                      <a:r>
                        <a:rPr lang="pl-PL" sz="1400" dirty="0"/>
                        <a:t>Uchwały*</a:t>
                      </a:r>
                    </a:p>
                  </a:txBody>
                  <a:tcPr/>
                </a:tc>
                <a:tc>
                  <a:txBody>
                    <a:bodyPr/>
                    <a:lstStyle/>
                    <a:p>
                      <a:pPr algn="ctr"/>
                      <a:r>
                        <a:rPr lang="pl-PL" sz="1400" dirty="0"/>
                        <a:t>Akty legislacyjne i normatywne</a:t>
                      </a:r>
                    </a:p>
                  </a:txBody>
                  <a:tcPr/>
                </a:tc>
                <a:extLst>
                  <a:ext uri="{0D108BD9-81ED-4DB2-BD59-A6C34878D82A}">
                    <a16:rowId xmlns="" xmlns:a16="http://schemas.microsoft.com/office/drawing/2014/main" val="10000"/>
                  </a:ext>
                </a:extLst>
              </a:tr>
              <a:tr h="370840">
                <a:tc>
                  <a:txBody>
                    <a:bodyPr/>
                    <a:lstStyle/>
                    <a:p>
                      <a:r>
                        <a:rPr lang="pl-PL" sz="1400" b="1" dirty="0"/>
                        <a:t>Kotły</a:t>
                      </a:r>
                    </a:p>
                    <a:p>
                      <a:r>
                        <a:rPr lang="pl-PL" sz="1400" dirty="0"/>
                        <a:t>§2 pkt. 1a</a:t>
                      </a:r>
                    </a:p>
                  </a:txBody>
                  <a:tcPr/>
                </a:tc>
                <a:tc>
                  <a:txBody>
                    <a:bodyPr/>
                    <a:lstStyle/>
                    <a:p>
                      <a:pPr marL="285750" indent="-285750">
                        <a:buFontTx/>
                        <a:buChar char="-"/>
                      </a:pPr>
                      <a:r>
                        <a:rPr lang="pl-PL" sz="1050" dirty="0"/>
                        <a:t>Rozporządzenie Ministra Rozwoju i Finansów z dn. 01.08.2017 r. </a:t>
                      </a:r>
                      <a:br>
                        <a:rPr lang="pl-PL" sz="1050" dirty="0"/>
                      </a:br>
                      <a:r>
                        <a:rPr lang="pl-PL" sz="1050" dirty="0"/>
                        <a:t>w sprawie wymagań</a:t>
                      </a:r>
                      <a:r>
                        <a:rPr lang="pl-PL" sz="1050" baseline="0" dirty="0"/>
                        <a:t> dla kotłów na paliwa stałe z </a:t>
                      </a:r>
                      <a:r>
                        <a:rPr lang="pl-PL" sz="1050" baseline="0" dirty="0" err="1"/>
                        <a:t>późn</a:t>
                      </a:r>
                      <a:r>
                        <a:rPr lang="pl-PL" sz="1050" baseline="0" dirty="0"/>
                        <a:t>. zm.</a:t>
                      </a:r>
                    </a:p>
                    <a:p>
                      <a:pPr marL="285750" indent="-285750">
                        <a:buFontTx/>
                        <a:buChar char="-"/>
                      </a:pPr>
                      <a:r>
                        <a:rPr lang="pl-PL" sz="1050" baseline="0" dirty="0"/>
                        <a:t>Rozporządzenie Komisji (UE) 2015/</a:t>
                      </a:r>
                      <a:r>
                        <a:rPr lang="pl-PL" sz="1050" b="1" u="sng" baseline="0" dirty="0"/>
                        <a:t>1189</a:t>
                      </a:r>
                      <a:r>
                        <a:rPr lang="pl-PL" sz="1050" baseline="0" dirty="0"/>
                        <a:t> z dn. 28.04.2015 r. </a:t>
                      </a:r>
                      <a:br>
                        <a:rPr lang="pl-PL" sz="1050" baseline="0" dirty="0"/>
                      </a:br>
                      <a:r>
                        <a:rPr lang="pl-PL" sz="1050" baseline="0" dirty="0"/>
                        <a:t>w sprawie wykonania dyrektywy Parlamentu Europejskiego i Rady 2009/125/WE w odniesieniu do wymogów dotyczących </a:t>
                      </a:r>
                      <a:r>
                        <a:rPr lang="pl-PL" sz="1050" b="1" u="sng" baseline="0" dirty="0" err="1"/>
                        <a:t>ekoprojektu</a:t>
                      </a:r>
                      <a:r>
                        <a:rPr lang="pl-PL" sz="1050" b="1" u="sng" baseline="0" dirty="0"/>
                        <a:t> dla kotłów </a:t>
                      </a:r>
                      <a:r>
                        <a:rPr lang="pl-PL" sz="1050" baseline="0" dirty="0"/>
                        <a:t>na paliwo stale</a:t>
                      </a:r>
                    </a:p>
                    <a:p>
                      <a:pPr marL="285750" indent="-285750">
                        <a:buFontTx/>
                        <a:buChar char="-"/>
                      </a:pPr>
                      <a:r>
                        <a:rPr lang="pl-PL" sz="1050" baseline="0" dirty="0"/>
                        <a:t>Norma </a:t>
                      </a:r>
                      <a:r>
                        <a:rPr lang="pl-PL" sz="1050" b="1" u="sng" baseline="0" dirty="0"/>
                        <a:t>PN-EN 303-5 </a:t>
                      </a:r>
                      <a:r>
                        <a:rPr lang="pl-PL" sz="1050" baseline="0" dirty="0"/>
                        <a:t>Kotły grzewcze. Część 5: Kotły grzewcze </a:t>
                      </a:r>
                      <a:br>
                        <a:rPr lang="pl-PL" sz="1050" baseline="0" dirty="0"/>
                      </a:br>
                      <a:r>
                        <a:rPr lang="pl-PL" sz="1050" baseline="0" dirty="0"/>
                        <a:t>na paliwa stałe z ręcznym i automatycznym zasypem paliwa o mocy nominalnej do 500 </a:t>
                      </a:r>
                      <a:r>
                        <a:rPr lang="pl-PL" sz="1050" baseline="0" dirty="0" err="1"/>
                        <a:t>kW.</a:t>
                      </a:r>
                      <a:r>
                        <a:rPr lang="pl-PL" sz="1050" baseline="0" dirty="0"/>
                        <a:t> Terminologia, wymagania, badania</a:t>
                      </a:r>
                      <a:br>
                        <a:rPr lang="pl-PL" sz="1050" baseline="0" dirty="0"/>
                      </a:br>
                      <a:r>
                        <a:rPr lang="pl-PL" sz="1050" baseline="0" dirty="0"/>
                        <a:t>i oznakowanie.</a:t>
                      </a:r>
                    </a:p>
                    <a:p>
                      <a:pPr marL="285750" indent="-285750">
                        <a:buFontTx/>
                        <a:buChar char="-"/>
                      </a:pPr>
                      <a:r>
                        <a:rPr lang="pl-PL" sz="1050" baseline="0" dirty="0"/>
                        <a:t>Rozporządzenie Delegowane Komisji (UE) 2015/</a:t>
                      </a:r>
                      <a:r>
                        <a:rPr lang="pl-PL" sz="1050" b="0" u="none" baseline="0" dirty="0"/>
                        <a:t>1187</a:t>
                      </a:r>
                      <a:r>
                        <a:rPr lang="pl-PL" sz="1050" baseline="0" dirty="0"/>
                        <a:t> z dn. 27.04.2015 r. uzupełniającego dyrektywę Parlamentu Europejskiego i Rady 2010/30/UE w odniesieniu do etykiet efektywności energetycznej dla kotłów na paliwa stałe i zestawów </a:t>
                      </a:r>
                      <a:r>
                        <a:rPr lang="pl-PL" sz="1050" kern="1200" baseline="0" dirty="0">
                          <a:solidFill>
                            <a:schemeClr val="dk1"/>
                          </a:solidFill>
                          <a:latin typeface="+mn-lt"/>
                          <a:ea typeface="+mn-ea"/>
                          <a:cs typeface="+mn-cs"/>
                        </a:rPr>
                        <a:t>zawierających kocioł na paliwo stałe, ogrzewacze dodatkowe, regulatory temperatury i urządzenia słoneczne </a:t>
                      </a:r>
                    </a:p>
                  </a:txBody>
                  <a:tcPr/>
                </a:tc>
                <a:extLst>
                  <a:ext uri="{0D108BD9-81ED-4DB2-BD59-A6C34878D82A}">
                    <a16:rowId xmlns="" xmlns:a16="http://schemas.microsoft.com/office/drawing/2014/main" val="10001"/>
                  </a:ext>
                </a:extLst>
              </a:tr>
              <a:tr h="370840">
                <a:tc>
                  <a:txBody>
                    <a:bodyPr/>
                    <a:lstStyle/>
                    <a:p>
                      <a:r>
                        <a:rPr lang="pl-PL" sz="1400" b="1" i="0" dirty="0"/>
                        <a:t>Miejscowe ogrzewacze pomieszczeń</a:t>
                      </a:r>
                    </a:p>
                    <a:p>
                      <a:pPr marL="0" marR="0" indent="0" algn="l" defTabSz="914400" rtl="0" eaLnBrk="1" fontAlgn="auto" latinLnBrk="0" hangingPunct="1">
                        <a:lnSpc>
                          <a:spcPct val="100000"/>
                        </a:lnSpc>
                        <a:spcBef>
                          <a:spcPts val="0"/>
                        </a:spcBef>
                        <a:spcAft>
                          <a:spcPts val="0"/>
                        </a:spcAft>
                        <a:buClrTx/>
                        <a:buSzTx/>
                        <a:buFontTx/>
                        <a:buNone/>
                        <a:tabLst/>
                        <a:defRPr/>
                      </a:pPr>
                      <a:r>
                        <a:rPr lang="pl-PL" sz="1400" dirty="0"/>
                        <a:t>§2 pkt. 1b</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r>
                        <a:rPr lang="pl-PL" sz="1050" kern="1200" dirty="0">
                          <a:solidFill>
                            <a:schemeClr val="dk1"/>
                          </a:solidFill>
                          <a:latin typeface="+mn-lt"/>
                          <a:ea typeface="+mn-ea"/>
                          <a:cs typeface="+mn-cs"/>
                        </a:rPr>
                        <a:t>Rozporządzenie</a:t>
                      </a:r>
                      <a:r>
                        <a:rPr lang="pl-PL" sz="1050" kern="1200" baseline="0" dirty="0">
                          <a:solidFill>
                            <a:schemeClr val="dk1"/>
                          </a:solidFill>
                          <a:latin typeface="+mn-lt"/>
                          <a:ea typeface="+mn-ea"/>
                          <a:cs typeface="+mn-cs"/>
                        </a:rPr>
                        <a:t> </a:t>
                      </a:r>
                      <a:r>
                        <a:rPr lang="pl-PL" sz="1050" baseline="0" dirty="0"/>
                        <a:t>Komisji (UE) 2015/</a:t>
                      </a:r>
                      <a:r>
                        <a:rPr lang="pl-PL" sz="1050" b="1" u="sng" baseline="0" dirty="0"/>
                        <a:t>1185</a:t>
                      </a:r>
                      <a:r>
                        <a:rPr lang="pl-PL" sz="1050" baseline="0" dirty="0"/>
                        <a:t> z dn. 24.04.2015 r. </a:t>
                      </a:r>
                      <a:br>
                        <a:rPr lang="pl-PL" sz="1050" baseline="0" dirty="0"/>
                      </a:br>
                      <a:r>
                        <a:rPr lang="pl-PL" sz="1050" baseline="0" dirty="0"/>
                        <a:t>w sprawie wykonania dyrektywy Parlamentu Europejskiego i Rady 2009/125/WE w odniesieniu do wymogów dotyczących </a:t>
                      </a:r>
                      <a:r>
                        <a:rPr lang="pl-PL" sz="1050" b="1" u="sng" baseline="0" dirty="0" err="1"/>
                        <a:t>ekoprojektu</a:t>
                      </a:r>
                      <a:r>
                        <a:rPr lang="pl-PL" sz="1050" b="1" u="sng" baseline="0" dirty="0"/>
                        <a:t> dla miejscowych ogrzewaczy pomieszczeń </a:t>
                      </a:r>
                      <a:br>
                        <a:rPr lang="pl-PL" sz="1050" b="1" u="sng" baseline="0" dirty="0"/>
                      </a:br>
                      <a:r>
                        <a:rPr lang="pl-PL" sz="1050" baseline="0" dirty="0"/>
                        <a:t>na paliwo stale</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pl-PL" sz="1050" baseline="0" dirty="0"/>
                        <a:t>Normy odpowiednie dla danego typu ogrzewacza</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pl-PL" sz="1050" baseline="0" dirty="0"/>
                        <a:t>Rozporządzenie Delegowane Komisji (UE) 2015/</a:t>
                      </a:r>
                      <a:r>
                        <a:rPr lang="pl-PL" sz="1050" b="0" u="none" baseline="0" dirty="0"/>
                        <a:t>1186</a:t>
                      </a:r>
                      <a:r>
                        <a:rPr lang="pl-PL" sz="1050" baseline="0" dirty="0"/>
                        <a:t> z dn. 24.04.2015 r. uzupełniającego dyrektywę Parlamentu Europejskiego i Rady 2010/30/UE w odniesieniu do etykietowania energetycznego miejscowych ogrzewaczy pomieszczeń</a:t>
                      </a:r>
                    </a:p>
                    <a:p>
                      <a:pPr marL="285750" indent="-285750" algn="l" defTabSz="914400" rtl="0" eaLnBrk="1" latinLnBrk="0" hangingPunct="1">
                        <a:buFontTx/>
                        <a:buChar char="-"/>
                      </a:pPr>
                      <a:endParaRPr lang="pl-PL" sz="1050" kern="1200" dirty="0">
                        <a:solidFill>
                          <a:schemeClr val="dk1"/>
                        </a:solidFill>
                        <a:latin typeface="+mn-lt"/>
                        <a:ea typeface="+mn-ea"/>
                        <a:cs typeface="+mn-cs"/>
                      </a:endParaRPr>
                    </a:p>
                  </a:txBody>
                  <a:tcPr/>
                </a:tc>
                <a:extLst>
                  <a:ext uri="{0D108BD9-81ED-4DB2-BD59-A6C34878D82A}">
                    <a16:rowId xmlns="" xmlns:a16="http://schemas.microsoft.com/office/drawing/2014/main" val="10002"/>
                  </a:ext>
                </a:extLst>
              </a:tr>
            </a:tbl>
          </a:graphicData>
        </a:graphic>
      </p:graphicFrame>
      <p:sp>
        <p:nvSpPr>
          <p:cNvPr id="5" name="pole tekstowe 4">
            <a:extLst>
              <a:ext uri="{FF2B5EF4-FFF2-40B4-BE49-F238E27FC236}">
                <a16:creationId xmlns="" xmlns:a16="http://schemas.microsoft.com/office/drawing/2014/main" id="{627DE0A6-E143-4C57-B3CA-C318026CB9A3}"/>
              </a:ext>
            </a:extLst>
          </p:cNvPr>
          <p:cNvSpPr txBox="1"/>
          <p:nvPr/>
        </p:nvSpPr>
        <p:spPr>
          <a:xfrm>
            <a:off x="397066" y="5967621"/>
            <a:ext cx="8452995" cy="415498"/>
          </a:xfrm>
          <a:prstGeom prst="rect">
            <a:avLst/>
          </a:prstGeom>
          <a:noFill/>
        </p:spPr>
        <p:txBody>
          <a:bodyPr wrap="square" rtlCol="0">
            <a:spAutoFit/>
          </a:bodyPr>
          <a:lstStyle/>
          <a:p>
            <a:r>
              <a:rPr lang="pl-PL" sz="1050" dirty="0"/>
              <a:t>*) Uchwały Sejmiku Województwa w sprawie wprowadzenie na obszarze województwa wielkopolskiego ograniczeń lub zakazów </a:t>
            </a:r>
            <a:br>
              <a:rPr lang="pl-PL" sz="1050" dirty="0"/>
            </a:br>
            <a:r>
              <a:rPr lang="pl-PL" sz="1050" dirty="0"/>
              <a:t>w zakresie eksploatacji instalacji, w których następuje spalanie paliw</a:t>
            </a:r>
          </a:p>
        </p:txBody>
      </p:sp>
    </p:spTree>
    <p:extLst>
      <p:ext uri="{BB962C8B-B14F-4D97-AF65-F5344CB8AC3E}">
        <p14:creationId xmlns:p14="http://schemas.microsoft.com/office/powerpoint/2010/main" val="3396851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Wymagania dot. kotłów c.o.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59" y="1700808"/>
            <a:ext cx="885088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104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oznaczenia-dokumentacja</a:t>
            </a:r>
          </a:p>
        </p:txBody>
      </p:sp>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967887"/>
            <a:ext cx="3816424" cy="5315399"/>
          </a:xfrm>
          <a:prstGeom prst="rect">
            <a:avLst/>
          </a:prstGeom>
        </p:spPr>
      </p:pic>
      <p:sp>
        <p:nvSpPr>
          <p:cNvPr id="11" name="pole tekstowe 10"/>
          <p:cNvSpPr txBox="1"/>
          <p:nvPr/>
        </p:nvSpPr>
        <p:spPr>
          <a:xfrm>
            <a:off x="4067944" y="2708920"/>
            <a:ext cx="936104" cy="1446550"/>
          </a:xfrm>
          <a:prstGeom prst="rect">
            <a:avLst/>
          </a:prstGeom>
          <a:noFill/>
        </p:spPr>
        <p:txBody>
          <a:bodyPr wrap="square" rtlCol="0">
            <a:spAutoFit/>
          </a:bodyPr>
          <a:lstStyle/>
          <a:p>
            <a:pPr algn="ctr"/>
            <a:r>
              <a:rPr lang="pl-PL" sz="4400" b="1" dirty="0"/>
              <a:t>?</a:t>
            </a:r>
          </a:p>
          <a:p>
            <a:pPr algn="ctr"/>
            <a:r>
              <a:rPr lang="pl-PL" sz="4400" b="1" dirty="0"/>
              <a:t>=&gt;</a:t>
            </a:r>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967887"/>
            <a:ext cx="3869074" cy="5315399"/>
          </a:xfrm>
          <a:prstGeom prst="rect">
            <a:avLst/>
          </a:prstGeom>
        </p:spPr>
      </p:pic>
    </p:spTree>
    <p:extLst>
      <p:ext uri="{BB962C8B-B14F-4D97-AF65-F5344CB8AC3E}">
        <p14:creationId xmlns:p14="http://schemas.microsoft.com/office/powerpoint/2010/main" val="3882617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Sprawozdanie z badań – PN-EN 303-5</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86" y="961877"/>
            <a:ext cx="6660334" cy="524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542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Sprawozdanie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3632077" cy="295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84984"/>
            <a:ext cx="4323978" cy="292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4932040" y="1772816"/>
            <a:ext cx="3456384" cy="369332"/>
          </a:xfrm>
          <a:prstGeom prst="rect">
            <a:avLst/>
          </a:prstGeom>
          <a:noFill/>
        </p:spPr>
        <p:txBody>
          <a:bodyPr wrap="square" rtlCol="0">
            <a:spAutoFit/>
          </a:bodyPr>
          <a:lstStyle/>
          <a:p>
            <a:r>
              <a:rPr lang="pl-PL" dirty="0"/>
              <a:t>Zdjęcie kotła c.o. - obligatoryjnie</a:t>
            </a:r>
          </a:p>
        </p:txBody>
      </p:sp>
      <p:sp>
        <p:nvSpPr>
          <p:cNvPr id="6" name="pole tekstowe 5"/>
          <p:cNvSpPr txBox="1"/>
          <p:nvPr/>
        </p:nvSpPr>
        <p:spPr>
          <a:xfrm>
            <a:off x="467544" y="4797152"/>
            <a:ext cx="3960440" cy="369332"/>
          </a:xfrm>
          <a:prstGeom prst="rect">
            <a:avLst/>
          </a:prstGeom>
          <a:noFill/>
        </p:spPr>
        <p:txBody>
          <a:bodyPr wrap="square" rtlCol="0">
            <a:spAutoFit/>
          </a:bodyPr>
          <a:lstStyle/>
          <a:p>
            <a:r>
              <a:rPr lang="pl-PL" dirty="0"/>
              <a:t>Rysunki schematyczne, przekroje itp.</a:t>
            </a:r>
          </a:p>
        </p:txBody>
      </p:sp>
    </p:spTree>
    <p:extLst>
      <p:ext uri="{BB962C8B-B14F-4D97-AF65-F5344CB8AC3E}">
        <p14:creationId xmlns:p14="http://schemas.microsoft.com/office/powerpoint/2010/main" val="4217542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Sprawozdanie c.d.</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8720"/>
            <a:ext cx="4968552" cy="531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6156176" y="2996952"/>
            <a:ext cx="2592288" cy="369332"/>
          </a:xfrm>
          <a:prstGeom prst="rect">
            <a:avLst/>
          </a:prstGeom>
          <a:noFill/>
        </p:spPr>
        <p:txBody>
          <a:bodyPr wrap="square" rtlCol="0">
            <a:spAutoFit/>
          </a:bodyPr>
          <a:lstStyle/>
          <a:p>
            <a:r>
              <a:rPr lang="pl-PL" dirty="0"/>
              <a:t>Ważne zespoły</a:t>
            </a:r>
          </a:p>
        </p:txBody>
      </p:sp>
    </p:spTree>
    <p:extLst>
      <p:ext uri="{BB962C8B-B14F-4D97-AF65-F5344CB8AC3E}">
        <p14:creationId xmlns:p14="http://schemas.microsoft.com/office/powerpoint/2010/main" val="3697642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Sprawozdanie c.d.</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5515322" cy="340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437112"/>
            <a:ext cx="5515322" cy="1874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925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Sprawozdanie c.d.</a:t>
            </a:r>
          </a:p>
        </p:txBody>
      </p:sp>
      <p:grpSp>
        <p:nvGrpSpPr>
          <p:cNvPr id="5" name="Grupa 4"/>
          <p:cNvGrpSpPr/>
          <p:nvPr/>
        </p:nvGrpSpPr>
        <p:grpSpPr>
          <a:xfrm>
            <a:off x="976536" y="1196752"/>
            <a:ext cx="7267872" cy="1512168"/>
            <a:chOff x="899592" y="4437112"/>
            <a:chExt cx="7305675" cy="150495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37112"/>
              <a:ext cx="7305675" cy="1504950"/>
            </a:xfrm>
            <a:prstGeom prst="rect">
              <a:avLst/>
            </a:prstGeom>
            <a:noFill/>
            <a:ln w="9525">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Elipsa 6"/>
            <p:cNvSpPr/>
            <p:nvPr/>
          </p:nvSpPr>
          <p:spPr>
            <a:xfrm>
              <a:off x="3059832" y="4725144"/>
              <a:ext cx="4968552" cy="99393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 name="Grupa 7"/>
          <p:cNvGrpSpPr/>
          <p:nvPr/>
        </p:nvGrpSpPr>
        <p:grpSpPr>
          <a:xfrm>
            <a:off x="688504" y="3009900"/>
            <a:ext cx="7905750" cy="838200"/>
            <a:chOff x="683568" y="4293096"/>
            <a:chExt cx="7905750" cy="83820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93096"/>
              <a:ext cx="790575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lipsa 9"/>
            <p:cNvSpPr/>
            <p:nvPr/>
          </p:nvSpPr>
          <p:spPr>
            <a:xfrm rot="5400000">
              <a:off x="7128284" y="4329100"/>
              <a:ext cx="288032" cy="79208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536" y="4077072"/>
            <a:ext cx="7166986"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801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Wymagania „</a:t>
            </a:r>
            <a:r>
              <a:rPr lang="pl-PL" dirty="0" err="1">
                <a:latin typeface="Verdana" pitchFamily="34" charset="0"/>
                <a:ea typeface="Verdana" pitchFamily="34" charset="0"/>
                <a:cs typeface="Verdana" pitchFamily="34" charset="0"/>
              </a:rPr>
              <a:t>ekoprojektu</a:t>
            </a:r>
            <a:r>
              <a:rPr lang="pl-PL" dirty="0">
                <a:latin typeface="Verdana" pitchFamily="34" charset="0"/>
                <a:ea typeface="Verdana" pitchFamily="34" charset="0"/>
                <a:cs typeface="Verdana" pitchFamily="34" charset="0"/>
              </a:rPr>
              <a:t>” dot. kotłów c.o.</a:t>
            </a:r>
          </a:p>
        </p:txBody>
      </p:sp>
      <p:pic>
        <p:nvPicPr>
          <p:cNvPr id="4" name="Picture 2">
            <a:extLst>
              <a:ext uri="{FF2B5EF4-FFF2-40B4-BE49-F238E27FC236}">
                <a16:creationId xmlns="" xmlns:a16="http://schemas.microsoft.com/office/drawing/2014/main" id="{212EF17A-8747-401C-A151-53A14A5A0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76" y="1465711"/>
            <a:ext cx="8604448" cy="392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611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Wymagania „</a:t>
            </a:r>
            <a:r>
              <a:rPr lang="pl-PL" dirty="0" err="1"/>
              <a:t>ekoprojektu</a:t>
            </a:r>
            <a:r>
              <a:rPr lang="pl-PL" dirty="0"/>
              <a:t>” dot. kotłów c.o.</a:t>
            </a:r>
          </a:p>
        </p:txBody>
      </p:sp>
      <p:pic>
        <p:nvPicPr>
          <p:cNvPr id="4" name="Picture 2">
            <a:extLst>
              <a:ext uri="{FF2B5EF4-FFF2-40B4-BE49-F238E27FC236}">
                <a16:creationId xmlns="" xmlns:a16="http://schemas.microsoft.com/office/drawing/2014/main" id="{C247A331-4BF4-4F95-9B78-D4693D6CA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5" y="1484784"/>
            <a:ext cx="8988110" cy="2745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 xmlns:a16="http://schemas.microsoft.com/office/drawing/2014/main" id="{8860B197-E43F-44A3-BC29-D9CFCD590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5" y="4509120"/>
            <a:ext cx="8988110" cy="94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357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Wymagania „</a:t>
            </a:r>
            <a:r>
              <a:rPr lang="pl-PL" dirty="0" err="1"/>
              <a:t>ekoprojektu</a:t>
            </a:r>
            <a:r>
              <a:rPr lang="pl-PL" dirty="0"/>
              <a:t>” dot. kotłów c.o.</a:t>
            </a:r>
            <a:endParaRPr lang="pl-PL" dirty="0">
              <a:latin typeface="Verdana" pitchFamily="34" charset="0"/>
              <a:ea typeface="Verdana" pitchFamily="34" charset="0"/>
              <a:cs typeface="Verdana" pitchFamily="34" charset="0"/>
            </a:endParaRPr>
          </a:p>
        </p:txBody>
      </p:sp>
      <p:pic>
        <p:nvPicPr>
          <p:cNvPr id="4" name="Picture 2">
            <a:extLst>
              <a:ext uri="{FF2B5EF4-FFF2-40B4-BE49-F238E27FC236}">
                <a16:creationId xmlns="" xmlns:a16="http://schemas.microsoft.com/office/drawing/2014/main" id="{6D30BAC2-3BA9-49BA-BA18-34B7B22A3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2" y="1124744"/>
            <a:ext cx="8436768" cy="1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 xmlns:a16="http://schemas.microsoft.com/office/drawing/2014/main" id="{A68BB931-C8F4-4227-9272-6DFFDC7CD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2" y="2492896"/>
            <a:ext cx="8436768" cy="253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647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Proces spalania </a:t>
            </a:r>
          </a:p>
        </p:txBody>
      </p:sp>
      <p:pic>
        <p:nvPicPr>
          <p:cNvPr id="4" name="Picture 18">
            <a:extLst>
              <a:ext uri="{FF2B5EF4-FFF2-40B4-BE49-F238E27FC236}">
                <a16:creationId xmlns="" xmlns:a16="http://schemas.microsoft.com/office/drawing/2014/main" id="{9D694DA0-ED9A-444E-ABBF-BB193C3AA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13" y="1110754"/>
            <a:ext cx="78581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2">
            <a:extLst>
              <a:ext uri="{FF2B5EF4-FFF2-40B4-BE49-F238E27FC236}">
                <a16:creationId xmlns="" xmlns:a16="http://schemas.microsoft.com/office/drawing/2014/main" id="{2F8B67D8-1409-4809-87F6-26032B64FA1A}"/>
              </a:ext>
            </a:extLst>
          </p:cNvPr>
          <p:cNvSpPr txBox="1">
            <a:spLocks noChangeArrowheads="1"/>
          </p:cNvSpPr>
          <p:nvPr/>
        </p:nvSpPr>
        <p:spPr bwMode="auto">
          <a:xfrm>
            <a:off x="2773788" y="2420888"/>
            <a:ext cx="3313113"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2400" b="1" dirty="0">
                <a:solidFill>
                  <a:srgbClr val="FF0000"/>
                </a:solidFill>
              </a:rPr>
              <a:t>C</a:t>
            </a:r>
            <a:r>
              <a:rPr lang="pl-PL" altLang="pl-PL" sz="2400" b="1" dirty="0"/>
              <a:t> + O</a:t>
            </a:r>
            <a:r>
              <a:rPr lang="pl-PL" altLang="pl-PL" sz="2400" b="1" baseline="-25000" dirty="0"/>
              <a:t>2</a:t>
            </a:r>
            <a:r>
              <a:rPr lang="pl-PL" altLang="pl-PL" sz="2400" b="1" dirty="0"/>
              <a:t> -&gt; CO</a:t>
            </a:r>
            <a:r>
              <a:rPr lang="pl-PL" altLang="pl-PL" sz="2400" b="1" baseline="-25000" dirty="0"/>
              <a:t>2</a:t>
            </a:r>
          </a:p>
        </p:txBody>
      </p:sp>
      <p:pic>
        <p:nvPicPr>
          <p:cNvPr id="6" name="Picture 10" descr="wegiel1">
            <a:extLst>
              <a:ext uri="{FF2B5EF4-FFF2-40B4-BE49-F238E27FC236}">
                <a16:creationId xmlns="" xmlns:a16="http://schemas.microsoft.com/office/drawing/2014/main" id="{9FCB012B-F81A-460C-808E-1927FF001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900696"/>
            <a:ext cx="3452831"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ole tekstowe 2">
            <a:extLst>
              <a:ext uri="{FF2B5EF4-FFF2-40B4-BE49-F238E27FC236}">
                <a16:creationId xmlns="" xmlns:a16="http://schemas.microsoft.com/office/drawing/2014/main" id="{2F8B67D8-1409-4809-87F6-26032B64FA1A}"/>
              </a:ext>
            </a:extLst>
          </p:cNvPr>
          <p:cNvSpPr txBox="1">
            <a:spLocks noChangeArrowheads="1"/>
          </p:cNvSpPr>
          <p:nvPr/>
        </p:nvSpPr>
        <p:spPr bwMode="auto">
          <a:xfrm>
            <a:off x="2773789" y="2967037"/>
            <a:ext cx="3313113"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2400" b="1" dirty="0">
                <a:solidFill>
                  <a:srgbClr val="FF0000"/>
                </a:solidFill>
              </a:rPr>
              <a:t>H</a:t>
            </a:r>
            <a:r>
              <a:rPr lang="pl-PL" altLang="pl-PL" sz="2400" b="1" baseline="-25000" dirty="0">
                <a:solidFill>
                  <a:srgbClr val="FF0000"/>
                </a:solidFill>
              </a:rPr>
              <a:t>2</a:t>
            </a:r>
            <a:r>
              <a:rPr lang="pl-PL" altLang="pl-PL" sz="2400" b="1" dirty="0"/>
              <a:t> + 0,5O</a:t>
            </a:r>
            <a:r>
              <a:rPr lang="pl-PL" altLang="pl-PL" sz="2400" b="1" baseline="-25000" dirty="0"/>
              <a:t>2</a:t>
            </a:r>
            <a:r>
              <a:rPr lang="pl-PL" altLang="pl-PL" sz="2400" b="1" dirty="0"/>
              <a:t> -&gt; H</a:t>
            </a:r>
            <a:r>
              <a:rPr lang="pl-PL" altLang="pl-PL" sz="2400" b="1" baseline="-25000" dirty="0"/>
              <a:t>2</a:t>
            </a:r>
            <a:r>
              <a:rPr lang="pl-PL" altLang="pl-PL" sz="2400" b="1" dirty="0"/>
              <a:t>O</a:t>
            </a:r>
            <a:endParaRPr lang="pl-PL" altLang="pl-PL" sz="2400" b="1" baseline="-25000" dirty="0"/>
          </a:p>
        </p:txBody>
      </p:sp>
      <p:grpSp>
        <p:nvGrpSpPr>
          <p:cNvPr id="9" name="Grupa 8"/>
          <p:cNvGrpSpPr/>
          <p:nvPr/>
        </p:nvGrpSpPr>
        <p:grpSpPr>
          <a:xfrm>
            <a:off x="539552" y="5085184"/>
            <a:ext cx="3452831" cy="952917"/>
            <a:chOff x="615113" y="5013787"/>
            <a:chExt cx="3452831" cy="827825"/>
          </a:xfrm>
        </p:grpSpPr>
        <p:pic>
          <p:nvPicPr>
            <p:cNvPr id="7" name="Picture 11" descr="ANd9GcRjyl8U2Zp_CSN3WuFeYXCNQzqjTyJdAfQDDErDWhLYGg3d9lYx-Q">
              <a:extLst>
                <a:ext uri="{FF2B5EF4-FFF2-40B4-BE49-F238E27FC236}">
                  <a16:creationId xmlns="" xmlns:a16="http://schemas.microsoft.com/office/drawing/2014/main" id="{AD5E0769-F1DB-4B92-B916-0D89925264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113" y="5013787"/>
              <a:ext cx="860543" cy="8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25">
              <a:extLst>
                <a:ext uri="{FF2B5EF4-FFF2-40B4-BE49-F238E27FC236}">
                  <a16:creationId xmlns="" xmlns:a16="http://schemas.microsoft.com/office/drawing/2014/main" id="{E505E1E4-5B99-43DF-A900-ABF610AF5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5014398"/>
              <a:ext cx="936104" cy="81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az 14"/>
            <p:cNvPicPr/>
            <p:nvPr/>
          </p:nvPicPr>
          <p:blipFill>
            <a:blip r:embed="rId6" cstate="print">
              <a:extLst>
                <a:ext uri="{28A0092B-C50C-407E-A947-70E740481C1C}">
                  <a14:useLocalDpi xmlns:a14="http://schemas.microsoft.com/office/drawing/2010/main" val="0"/>
                </a:ext>
              </a:extLst>
            </a:blip>
            <a:stretch>
              <a:fillRect/>
            </a:stretch>
          </p:blipFill>
          <p:spPr>
            <a:xfrm>
              <a:off x="2411760" y="5014398"/>
              <a:ext cx="638999" cy="827214"/>
            </a:xfrm>
            <a:prstGeom prst="rect">
              <a:avLst/>
            </a:prstGeom>
          </p:spPr>
        </p:pic>
        <p:pic>
          <p:nvPicPr>
            <p:cNvPr id="16" name="Obraz 15"/>
            <p:cNvPicPr/>
            <p:nvPr/>
          </p:nvPicPr>
          <p:blipFill>
            <a:blip r:embed="rId7" cstate="print">
              <a:extLst>
                <a:ext uri="{28A0092B-C50C-407E-A947-70E740481C1C}">
                  <a14:useLocalDpi xmlns:a14="http://schemas.microsoft.com/office/drawing/2010/main" val="0"/>
                </a:ext>
              </a:extLst>
            </a:blip>
            <a:stretch>
              <a:fillRect/>
            </a:stretch>
          </p:blipFill>
          <p:spPr>
            <a:xfrm>
              <a:off x="3050759" y="5013787"/>
              <a:ext cx="1017185" cy="827825"/>
            </a:xfrm>
            <a:prstGeom prst="rect">
              <a:avLst/>
            </a:prstGeom>
          </p:spPr>
        </p:pic>
      </p:grpSp>
      <p:sp>
        <p:nvSpPr>
          <p:cNvPr id="3" name="pole tekstowe 2"/>
          <p:cNvSpPr txBox="1"/>
          <p:nvPr/>
        </p:nvSpPr>
        <p:spPr>
          <a:xfrm>
            <a:off x="4211960" y="4045842"/>
            <a:ext cx="2476097" cy="646331"/>
          </a:xfrm>
          <a:prstGeom prst="rect">
            <a:avLst/>
          </a:prstGeom>
          <a:noFill/>
        </p:spPr>
        <p:txBody>
          <a:bodyPr wrap="square" rtlCol="0">
            <a:spAutoFit/>
          </a:bodyPr>
          <a:lstStyle/>
          <a:p>
            <a:r>
              <a:rPr lang="pl-PL" sz="1200" dirty="0"/>
              <a:t>Zawartość węgla c: 65 - 75 %</a:t>
            </a:r>
          </a:p>
          <a:p>
            <a:r>
              <a:rPr lang="pl-PL" sz="1200" dirty="0"/>
              <a:t>Zawartość wodoru h: 4 – 6 %</a:t>
            </a:r>
          </a:p>
          <a:p>
            <a:r>
              <a:rPr lang="pl-PL" sz="1200" dirty="0"/>
              <a:t>Wartość opałowa: 23 – 30 MJ/kg</a:t>
            </a:r>
          </a:p>
        </p:txBody>
      </p:sp>
      <p:sp>
        <p:nvSpPr>
          <p:cNvPr id="17" name="pole tekstowe 16"/>
          <p:cNvSpPr txBox="1"/>
          <p:nvPr/>
        </p:nvSpPr>
        <p:spPr>
          <a:xfrm>
            <a:off x="4191243" y="5232934"/>
            <a:ext cx="2476097" cy="646331"/>
          </a:xfrm>
          <a:prstGeom prst="rect">
            <a:avLst/>
          </a:prstGeom>
          <a:noFill/>
        </p:spPr>
        <p:txBody>
          <a:bodyPr wrap="square" rtlCol="0">
            <a:spAutoFit/>
          </a:bodyPr>
          <a:lstStyle/>
          <a:p>
            <a:r>
              <a:rPr lang="pl-PL" sz="1200" dirty="0"/>
              <a:t>Zawartość węgla c: 35 - 45 %</a:t>
            </a:r>
          </a:p>
          <a:p>
            <a:r>
              <a:rPr lang="pl-PL" sz="1200" dirty="0"/>
              <a:t>Zawartość wodoru h: 4 – 7 %</a:t>
            </a:r>
          </a:p>
          <a:p>
            <a:r>
              <a:rPr lang="pl-PL" sz="1200" dirty="0"/>
              <a:t>Wartość opałowa: 10 – 19 MJ/kg</a:t>
            </a:r>
          </a:p>
        </p:txBody>
      </p:sp>
      <p:pic>
        <p:nvPicPr>
          <p:cNvPr id="18" name="Picture 2"/>
          <p:cNvPicPr>
            <a:picLocks noChangeAspect="1" noChangeArrowheads="1"/>
          </p:cNvPicPr>
          <p:nvPr/>
        </p:nvPicPr>
        <p:blipFill>
          <a:blip r:embed="rId8">
            <a:extLst>
              <a:ext uri="{BEBA8EAE-BF5A-486C-A8C5-ECC9F3942E4B}">
                <a14:imgProps xmlns:a14="http://schemas.microsoft.com/office/drawing/2010/main">
                  <a14:imgLayer r:embed="rId9">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7020272" y="2467912"/>
            <a:ext cx="1635804" cy="3205648"/>
          </a:xfrm>
          <a:prstGeom prst="rect">
            <a:avLst/>
          </a:prstGeom>
          <a:noFill/>
          <a:ln>
            <a:noFill/>
          </a:ln>
          <a:effectLst>
            <a:outerShdw blurRad="76200" dir="18900000" sy="23000" kx="-1200000" algn="bl" rotWithShape="0">
              <a:prstClr val="black">
                <a:alpha val="20000"/>
              </a:prstClr>
            </a:outerShdw>
            <a:reflection blurRad="6350" stA="52000" endA="300" endPos="35000" dir="5400000" sy="-100000" algn="bl" rotWithShape="0"/>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387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Wymagania „</a:t>
            </a:r>
            <a:r>
              <a:rPr lang="pl-PL" dirty="0" err="1"/>
              <a:t>ekoprojektu</a:t>
            </a:r>
            <a:r>
              <a:rPr lang="pl-PL" dirty="0"/>
              <a:t>” dot. kotłów c.o.</a:t>
            </a:r>
          </a:p>
        </p:txBody>
      </p:sp>
      <p:pic>
        <p:nvPicPr>
          <p:cNvPr id="4" name="Picture 2">
            <a:extLst>
              <a:ext uri="{FF2B5EF4-FFF2-40B4-BE49-F238E27FC236}">
                <a16:creationId xmlns="" xmlns:a16="http://schemas.microsoft.com/office/drawing/2014/main" id="{390A09EC-AB30-4B19-AA83-3C83AE753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11" y="2836171"/>
            <a:ext cx="8415189" cy="304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 xmlns:a16="http://schemas.microsoft.com/office/drawing/2014/main" id="{ADDA53DB-FCAF-42E5-A2A2-82D0F47C5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2" y="1523880"/>
            <a:ext cx="8436768" cy="1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724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Wymagania „</a:t>
            </a:r>
            <a:r>
              <a:rPr lang="pl-PL" dirty="0" err="1"/>
              <a:t>ekoprojektu</a:t>
            </a:r>
            <a:r>
              <a:rPr lang="pl-PL" dirty="0"/>
              <a:t>” dot. kotłów c.o.</a:t>
            </a:r>
          </a:p>
        </p:txBody>
      </p:sp>
      <p:pic>
        <p:nvPicPr>
          <p:cNvPr id="6" name="Picture 2">
            <a:extLst>
              <a:ext uri="{FF2B5EF4-FFF2-40B4-BE49-F238E27FC236}">
                <a16:creationId xmlns="" xmlns:a16="http://schemas.microsoft.com/office/drawing/2014/main" id="{30873A51-6EEE-4AFD-A076-2E6EEB042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17" y="1052736"/>
            <a:ext cx="862116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1812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Wymagania „</a:t>
            </a:r>
            <a:r>
              <a:rPr lang="pl-PL" dirty="0" err="1"/>
              <a:t>ekoprojektu</a:t>
            </a:r>
            <a:r>
              <a:rPr lang="pl-PL" dirty="0"/>
              <a:t>” dot. kotłów c.o.</a:t>
            </a:r>
          </a:p>
        </p:txBody>
      </p:sp>
      <p:pic>
        <p:nvPicPr>
          <p:cNvPr id="7" name="Picture 2">
            <a:extLst>
              <a:ext uri="{FF2B5EF4-FFF2-40B4-BE49-F238E27FC236}">
                <a16:creationId xmlns="" xmlns:a16="http://schemas.microsoft.com/office/drawing/2014/main" id="{44C2F134-A6B2-4751-9731-901648D96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340768"/>
            <a:ext cx="8559449"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446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Miejscowe Ogrzewacze Pomieszczeń MOP</a:t>
            </a:r>
          </a:p>
        </p:txBody>
      </p:sp>
      <p:grpSp>
        <p:nvGrpSpPr>
          <p:cNvPr id="3" name="Grupa 2"/>
          <p:cNvGrpSpPr/>
          <p:nvPr/>
        </p:nvGrpSpPr>
        <p:grpSpPr>
          <a:xfrm>
            <a:off x="1691680" y="1458109"/>
            <a:ext cx="5760641" cy="3941784"/>
            <a:chOff x="1702878" y="989045"/>
            <a:chExt cx="7074132" cy="5601150"/>
          </a:xfrm>
        </p:grpSpPr>
        <p:pic>
          <p:nvPicPr>
            <p:cNvPr id="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269" y="989045"/>
              <a:ext cx="3152288" cy="2741270"/>
            </a:xfrm>
            <a:prstGeom prst="rect">
              <a:avLst/>
            </a:prstGeom>
            <a:noFill/>
            <a:ln w="285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472" y="3429000"/>
              <a:ext cx="1901372" cy="2997301"/>
            </a:xfrm>
            <a:prstGeom prst="rect">
              <a:avLst/>
            </a:prstGeom>
            <a:noFill/>
            <a:ln w="38100">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796" y="4276199"/>
              <a:ext cx="1680204" cy="2313996"/>
            </a:xfrm>
            <a:prstGeom prst="rect">
              <a:avLst/>
            </a:prstGeom>
            <a:noFill/>
            <a:ln w="285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descr="DSC068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7609" y="1190809"/>
              <a:ext cx="1799401" cy="239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2878" y="2846870"/>
              <a:ext cx="2416326" cy="3743325"/>
            </a:xfrm>
            <a:prstGeom prst="rect">
              <a:avLst/>
            </a:prstGeom>
            <a:noFill/>
            <a:ln w="38100">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61116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Miejscowe ogrzewacze pomieszczeń </a:t>
            </a:r>
            <a:br>
              <a:rPr lang="pl-PL" dirty="0"/>
            </a:br>
            <a:r>
              <a:rPr lang="pl-PL" dirty="0"/>
              <a:t>inne rodzaje c.d.</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064" y="857532"/>
            <a:ext cx="2622359" cy="213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4932040" y="2996952"/>
            <a:ext cx="3672408" cy="261610"/>
          </a:xfrm>
          <a:prstGeom prst="rect">
            <a:avLst/>
          </a:prstGeom>
          <a:noFill/>
        </p:spPr>
        <p:txBody>
          <a:bodyPr wrap="square" rtlCol="0">
            <a:spAutoFit/>
          </a:bodyPr>
          <a:lstStyle/>
          <a:p>
            <a:r>
              <a:rPr lang="pl-PL" sz="1100" dirty="0"/>
              <a:t>https://www.ofenseite.com/1111076-kaminofen-ehv-wave</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067585"/>
            <a:ext cx="2088232" cy="425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pole tekstowe 10"/>
          <p:cNvSpPr txBox="1"/>
          <p:nvPr/>
        </p:nvSpPr>
        <p:spPr>
          <a:xfrm>
            <a:off x="323528" y="5517232"/>
            <a:ext cx="4248472" cy="261610"/>
          </a:xfrm>
          <a:prstGeom prst="rect">
            <a:avLst/>
          </a:prstGeom>
          <a:noFill/>
        </p:spPr>
        <p:txBody>
          <a:bodyPr wrap="square" rtlCol="0">
            <a:spAutoFit/>
          </a:bodyPr>
          <a:lstStyle/>
          <a:p>
            <a:r>
              <a:rPr lang="pl-PL" sz="1100" dirty="0"/>
              <a:t>https://www.ofenseite.com/1310204-kaminbausatz-camina-s9-maxi</a:t>
            </a:r>
          </a:p>
        </p:txBody>
      </p:sp>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258562"/>
            <a:ext cx="1602366" cy="260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pole tekstowe 12"/>
          <p:cNvSpPr txBox="1"/>
          <p:nvPr/>
        </p:nvSpPr>
        <p:spPr>
          <a:xfrm>
            <a:off x="3137952" y="5877272"/>
            <a:ext cx="5976664" cy="430887"/>
          </a:xfrm>
          <a:prstGeom prst="rect">
            <a:avLst/>
          </a:prstGeom>
          <a:noFill/>
        </p:spPr>
        <p:txBody>
          <a:bodyPr wrap="square" rtlCol="0">
            <a:spAutoFit/>
          </a:bodyPr>
          <a:lstStyle/>
          <a:p>
            <a:r>
              <a:rPr lang="pl-PL" sz="1100" dirty="0"/>
              <a:t>https://www.gemashop.de/Heizung/Kaminoefen/Wasserfuehrende-Kaminoefen/Wasserfuehrende-Kaminoefen-fuer-Scheitholz/Kuenzel-HV-W-Kamin-Holzvergaserkessel.html</a:t>
            </a:r>
          </a:p>
        </p:txBody>
      </p:sp>
    </p:spTree>
    <p:extLst>
      <p:ext uri="{BB962C8B-B14F-4D97-AF65-F5344CB8AC3E}">
        <p14:creationId xmlns:p14="http://schemas.microsoft.com/office/powerpoint/2010/main" val="3850439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Miejscowe ogrzewacze pomieszczeń </a:t>
            </a:r>
            <a:br>
              <a:rPr lang="pl-PL" dirty="0">
                <a:latin typeface="Verdana" pitchFamily="34" charset="0"/>
                <a:ea typeface="Verdana" pitchFamily="34" charset="0"/>
                <a:cs typeface="Verdana" pitchFamily="34" charset="0"/>
              </a:rPr>
            </a:br>
            <a:r>
              <a:rPr lang="pl-PL" dirty="0">
                <a:latin typeface="Verdana" pitchFamily="34" charset="0"/>
                <a:ea typeface="Verdana" pitchFamily="34" charset="0"/>
                <a:cs typeface="Verdana" pitchFamily="34" charset="0"/>
              </a:rPr>
              <a:t>inne rodzaje c.d.</a:t>
            </a:r>
          </a:p>
        </p:txBody>
      </p:sp>
      <p:pic>
        <p:nvPicPr>
          <p:cNvPr id="4" name="Obraz 3" descr="http://www.lechma.com.pl/wp-content/uploads/2016/11/PL500-Green-srebrny-560x560.png">
            <a:extLst>
              <a:ext uri="{FF2B5EF4-FFF2-40B4-BE49-F238E27FC236}">
                <a16:creationId xmlns="" xmlns:a16="http://schemas.microsoft.com/office/drawing/2014/main" id="{AC62B87E-7621-4714-B45F-790F2A4AB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281315"/>
            <a:ext cx="4258149" cy="42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E9695B2B-3FB2-4B15-B034-0480D616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331177"/>
            <a:ext cx="4875954" cy="39375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B2C2D358-DB2D-42C7-B48D-3316A9A9BAF4}"/>
              </a:ext>
            </a:extLst>
          </p:cNvPr>
          <p:cNvSpPr>
            <a:spLocks noChangeArrowheads="1"/>
          </p:cNvSpPr>
          <p:nvPr/>
        </p:nvSpPr>
        <p:spPr bwMode="auto">
          <a:xfrm>
            <a:off x="4217187" y="5297622"/>
            <a:ext cx="39369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a:solidFill>
                  <a:srgbClr val="00133B"/>
                </a:solidFill>
                <a:latin typeface="Arial" charset="0"/>
              </a:rPr>
              <a:t>Źródło</a:t>
            </a:r>
            <a:r>
              <a:rPr lang="pl-PL" altLang="pl-PL" sz="1000">
                <a:latin typeface="Arial" charset="0"/>
              </a:rPr>
              <a:t>:</a:t>
            </a:r>
            <a:r>
              <a:rPr lang="pl-PL" altLang="pl-PL" sz="1800"/>
              <a:t> </a:t>
            </a:r>
            <a:r>
              <a:rPr lang="pl-PL" altLang="pl-PL" sz="1000">
                <a:solidFill>
                  <a:srgbClr val="00133B"/>
                </a:solidFill>
                <a:latin typeface="Arial" charset="0"/>
              </a:rPr>
              <a:t>http://regiodom.pl/portal/instalacje/ogrzewanie/kominki-z-plaszczem-wodnym-ogrzewanie-eleganckie-ekologiczne-i-tanie</a:t>
            </a:r>
          </a:p>
        </p:txBody>
      </p:sp>
      <p:sp>
        <p:nvSpPr>
          <p:cNvPr id="7" name="Rectangle 7">
            <a:extLst>
              <a:ext uri="{FF2B5EF4-FFF2-40B4-BE49-F238E27FC236}">
                <a16:creationId xmlns="" xmlns:a16="http://schemas.microsoft.com/office/drawing/2014/main" id="{FC99596A-5F3E-444F-BF58-53E9469BED4D}"/>
              </a:ext>
            </a:extLst>
          </p:cNvPr>
          <p:cNvSpPr>
            <a:spLocks noChangeArrowheads="1"/>
          </p:cNvSpPr>
          <p:nvPr/>
        </p:nvSpPr>
        <p:spPr bwMode="auto">
          <a:xfrm>
            <a:off x="29687" y="5434387"/>
            <a:ext cx="34998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dirty="0">
                <a:solidFill>
                  <a:srgbClr val="00133B"/>
                </a:solidFill>
                <a:latin typeface="Arial" charset="0"/>
              </a:rPr>
              <a:t>Źródło</a:t>
            </a:r>
            <a:r>
              <a:rPr lang="pl-PL" altLang="pl-PL" sz="1000" dirty="0">
                <a:latin typeface="Arial" charset="0"/>
              </a:rPr>
              <a:t>:</a:t>
            </a:r>
            <a:r>
              <a:rPr lang="pl-PL" altLang="pl-PL" sz="1000" dirty="0"/>
              <a:t> </a:t>
            </a:r>
            <a:r>
              <a:rPr lang="en-US" altLang="pl-PL" sz="1000" dirty="0"/>
              <a:t>http://</a:t>
            </a:r>
            <a:r>
              <a:rPr lang="en-US" altLang="pl-PL" sz="1000" dirty="0">
                <a:solidFill>
                  <a:srgbClr val="00133B"/>
                </a:solidFill>
              </a:rPr>
              <a:t>www.lechma.com.pl/produkty/pl500-green</a:t>
            </a:r>
            <a:r>
              <a:rPr lang="en-US" altLang="pl-PL" sz="1000" dirty="0"/>
              <a:t>/ html</a:t>
            </a:r>
          </a:p>
        </p:txBody>
      </p:sp>
    </p:spTree>
    <p:extLst>
      <p:ext uri="{BB962C8B-B14F-4D97-AF65-F5344CB8AC3E}">
        <p14:creationId xmlns:p14="http://schemas.microsoft.com/office/powerpoint/2010/main" val="2220567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Miejscowe ogrzewacze pomieszczeń </a:t>
            </a:r>
            <a:br>
              <a:rPr lang="pl-PL" dirty="0"/>
            </a:br>
            <a:r>
              <a:rPr lang="pl-PL" dirty="0"/>
              <a:t>inne rodzaje c.d.</a:t>
            </a:r>
          </a:p>
        </p:txBody>
      </p:sp>
      <p:pic>
        <p:nvPicPr>
          <p:cNvPr id="4" name="Picture 4" descr="m5d">
            <a:extLst>
              <a:ext uri="{FF2B5EF4-FFF2-40B4-BE49-F238E27FC236}">
                <a16:creationId xmlns="" xmlns:a16="http://schemas.microsoft.com/office/drawing/2014/main" id="{1A92884B-31C0-42EE-A244-391CE99F5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82129"/>
            <a:ext cx="2892523" cy="422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a:extLst>
              <a:ext uri="{FF2B5EF4-FFF2-40B4-BE49-F238E27FC236}">
                <a16:creationId xmlns="" xmlns:a16="http://schemas.microsoft.com/office/drawing/2014/main" id="{CC731932-FA8C-40E2-B66F-A1C64D2EBEB7}"/>
              </a:ext>
            </a:extLst>
          </p:cNvPr>
          <p:cNvSpPr txBox="1">
            <a:spLocks noChangeArrowheads="1"/>
          </p:cNvSpPr>
          <p:nvPr/>
        </p:nvSpPr>
        <p:spPr bwMode="auto">
          <a:xfrm>
            <a:off x="883406" y="5505720"/>
            <a:ext cx="30689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2000" dirty="0">
                <a:latin typeface="Arial" panose="020B0604020202020204" pitchFamily="34" charset="0"/>
                <a:cs typeface="Arial" panose="020B0604020202020204" pitchFamily="34" charset="0"/>
              </a:rPr>
              <a:t>Piec kaflowy starego typu</a:t>
            </a:r>
          </a:p>
        </p:txBody>
      </p:sp>
      <p:sp>
        <p:nvSpPr>
          <p:cNvPr id="7" name="pole tekstowe 6">
            <a:extLst>
              <a:ext uri="{FF2B5EF4-FFF2-40B4-BE49-F238E27FC236}">
                <a16:creationId xmlns="" xmlns:a16="http://schemas.microsoft.com/office/drawing/2014/main" id="{EAF94CD9-400F-442C-A10E-9EFD6CEE6E30}"/>
              </a:ext>
            </a:extLst>
          </p:cNvPr>
          <p:cNvSpPr txBox="1">
            <a:spLocks noChangeArrowheads="1"/>
          </p:cNvSpPr>
          <p:nvPr/>
        </p:nvSpPr>
        <p:spPr bwMode="auto">
          <a:xfrm>
            <a:off x="4858041" y="5398393"/>
            <a:ext cx="332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2000" dirty="0">
                <a:latin typeface="Arial" panose="020B0604020202020204" pitchFamily="34" charset="0"/>
                <a:cs typeface="Arial" panose="020B0604020202020204" pitchFamily="34" charset="0"/>
              </a:rPr>
              <a:t>Piec kaflowy „nowoczesny”</a:t>
            </a:r>
          </a:p>
        </p:txBody>
      </p:sp>
      <p:sp>
        <p:nvSpPr>
          <p:cNvPr id="8" name="Rectangle 8">
            <a:extLst>
              <a:ext uri="{FF2B5EF4-FFF2-40B4-BE49-F238E27FC236}">
                <a16:creationId xmlns="" xmlns:a16="http://schemas.microsoft.com/office/drawing/2014/main" id="{8B72770C-FDB7-46F1-A963-7FC783D74376}"/>
              </a:ext>
            </a:extLst>
          </p:cNvPr>
          <p:cNvSpPr>
            <a:spLocks noChangeArrowheads="1"/>
          </p:cNvSpPr>
          <p:nvPr/>
        </p:nvSpPr>
        <p:spPr bwMode="auto">
          <a:xfrm>
            <a:off x="4227891" y="5727005"/>
            <a:ext cx="458885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dirty="0">
                <a:solidFill>
                  <a:srgbClr val="00133B"/>
                </a:solidFill>
                <a:latin typeface="Arial" charset="0"/>
              </a:rPr>
              <a:t>https://www.kominki-godzic.pl/inspiracje-kaflowe/nowoczesne-piece-z-kafli/?gclid=EAIaIQobChMIsOjKsc-g-wIVQkeRBR3Ocg1rEAAYASAAEgKts_D_BwE</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038267"/>
            <a:ext cx="1938114" cy="428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518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Miejscowe ogrzewacze pomieszczeń </a:t>
            </a:r>
            <a:br>
              <a:rPr lang="pl-PL" dirty="0">
                <a:latin typeface="Verdana" pitchFamily="34" charset="0"/>
                <a:ea typeface="Verdana" pitchFamily="34" charset="0"/>
                <a:cs typeface="Verdana" pitchFamily="34" charset="0"/>
              </a:rPr>
            </a:br>
            <a:r>
              <a:rPr lang="pl-PL" dirty="0">
                <a:latin typeface="Verdana" pitchFamily="34" charset="0"/>
                <a:ea typeface="Verdana" pitchFamily="34" charset="0"/>
                <a:cs typeface="Verdana" pitchFamily="34" charset="0"/>
              </a:rPr>
              <a:t>inne rodzaje c.d.</a:t>
            </a:r>
          </a:p>
        </p:txBody>
      </p:sp>
      <p:pic>
        <p:nvPicPr>
          <p:cNvPr id="4" name="Obraz 3" descr="http://www.salonsobkowiak.pl/images/kuchnia_weglowa_kw-n_brazowa.jpg">
            <a:extLst>
              <a:ext uri="{FF2B5EF4-FFF2-40B4-BE49-F238E27FC236}">
                <a16:creationId xmlns="" xmlns:a16="http://schemas.microsoft.com/office/drawing/2014/main" id="{9E2B17E4-FF1A-43C6-952C-73A022EAB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82548"/>
            <a:ext cx="3826151" cy="348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descr="http://www.salonsobkowiak.pl/images/kuchnia-z-plaszczem-wodnym-k-4sb.jpg">
            <a:extLst>
              <a:ext uri="{FF2B5EF4-FFF2-40B4-BE49-F238E27FC236}">
                <a16:creationId xmlns="" xmlns:a16="http://schemas.microsoft.com/office/drawing/2014/main" id="{633B7A06-2963-4F6F-BB7F-8F07C3ED6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651" y="1382548"/>
            <a:ext cx="3721357" cy="365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a:extLst>
              <a:ext uri="{FF2B5EF4-FFF2-40B4-BE49-F238E27FC236}">
                <a16:creationId xmlns="" xmlns:a16="http://schemas.microsoft.com/office/drawing/2014/main" id="{8140A9EF-C6B2-49E1-AD96-38B17F7EAE7B}"/>
              </a:ext>
            </a:extLst>
          </p:cNvPr>
          <p:cNvSpPr txBox="1">
            <a:spLocks noChangeArrowheads="1"/>
          </p:cNvSpPr>
          <p:nvPr/>
        </p:nvSpPr>
        <p:spPr bwMode="auto">
          <a:xfrm>
            <a:off x="3391129" y="5793577"/>
            <a:ext cx="30798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1000" dirty="0">
                <a:solidFill>
                  <a:srgbClr val="000000"/>
                </a:solidFill>
                <a:latin typeface="Arial" charset="0"/>
                <a:cs typeface="Arial" charset="0"/>
              </a:rPr>
              <a:t>http://www.salonsobkowiak.pl/</a:t>
            </a:r>
          </a:p>
        </p:txBody>
      </p:sp>
    </p:spTree>
    <p:extLst>
      <p:ext uri="{BB962C8B-B14F-4D97-AF65-F5344CB8AC3E}">
        <p14:creationId xmlns:p14="http://schemas.microsoft.com/office/powerpoint/2010/main" val="3303735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Miejscowe ogrzewacze pomieszczeń - definicja</a:t>
            </a:r>
          </a:p>
        </p:txBody>
      </p:sp>
      <p:pic>
        <p:nvPicPr>
          <p:cNvPr id="4" name="Object 4">
            <a:extLst>
              <a:ext uri="{FF2B5EF4-FFF2-40B4-BE49-F238E27FC236}">
                <a16:creationId xmlns="" xmlns:a16="http://schemas.microsoft.com/office/drawing/2014/main" id="{8426BB9B-262C-4A0A-8907-2A3EC846A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006" y="992786"/>
            <a:ext cx="7211988" cy="108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ject 6">
            <a:extLst>
              <a:ext uri="{FF2B5EF4-FFF2-40B4-BE49-F238E27FC236}">
                <a16:creationId xmlns="" xmlns:a16="http://schemas.microsoft.com/office/drawing/2014/main" id="{31FE4819-F3A9-40F3-B57B-25C1B8287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68" y="2228627"/>
            <a:ext cx="8748464" cy="125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3">
            <a:extLst>
              <a:ext uri="{FF2B5EF4-FFF2-40B4-BE49-F238E27FC236}">
                <a16:creationId xmlns="" xmlns:a16="http://schemas.microsoft.com/office/drawing/2014/main" id="{499CC931-026F-4148-9B20-15ABB5F957C2}"/>
              </a:ext>
            </a:extLst>
          </p:cNvPr>
          <p:cNvSpPr txBox="1">
            <a:spLocks noChangeArrowheads="1"/>
          </p:cNvSpPr>
          <p:nvPr/>
        </p:nvSpPr>
        <p:spPr bwMode="auto">
          <a:xfrm>
            <a:off x="197768" y="3933056"/>
            <a:ext cx="848903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just">
              <a:buFont typeface="Wingdings 3" pitchFamily="18" charset="2"/>
              <a:buNone/>
            </a:pPr>
            <a:r>
              <a:rPr lang="pl-PL" altLang="pl-PL" dirty="0">
                <a:latin typeface="Arial" panose="020B0604020202020204" pitchFamily="34" charset="0"/>
                <a:cs typeface="Arial" panose="020B0604020202020204" pitchFamily="34" charset="0"/>
              </a:rPr>
              <a:t>Jednym z podstawowych podziałów jaki można zastosować do „MOP” jest podział na urządzenia:</a:t>
            </a:r>
          </a:p>
          <a:p>
            <a:pPr algn="just">
              <a:buFont typeface="Wingdings 3" pitchFamily="18" charset="2"/>
              <a:buNone/>
            </a:pPr>
            <a:endParaRPr lang="pl-PL" altLang="pl-PL" dirty="0">
              <a:latin typeface="Arial" panose="020B0604020202020204" pitchFamily="34" charset="0"/>
              <a:cs typeface="Arial" panose="020B0604020202020204" pitchFamily="34" charset="0"/>
            </a:endParaRPr>
          </a:p>
          <a:p>
            <a:pPr algn="just">
              <a:buFont typeface="Wingdings 3" pitchFamily="18" charset="2"/>
              <a:buNone/>
            </a:pPr>
            <a:r>
              <a:rPr lang="pl-PL" altLang="pl-PL" dirty="0">
                <a:latin typeface="Arial" panose="020B0604020202020204" pitchFamily="34" charset="0"/>
                <a:cs typeface="Arial" panose="020B0604020202020204" pitchFamily="34" charset="0"/>
              </a:rPr>
              <a:t> - z otwartą komorą spalania </a:t>
            </a:r>
          </a:p>
          <a:p>
            <a:pPr algn="just">
              <a:buFont typeface="Wingdings 3" pitchFamily="18" charset="2"/>
              <a:buNone/>
            </a:pPr>
            <a:r>
              <a:rPr lang="pl-PL" altLang="pl-PL" dirty="0">
                <a:latin typeface="Arial" panose="020B0604020202020204" pitchFamily="34" charset="0"/>
                <a:cs typeface="Arial" panose="020B0604020202020204" pitchFamily="34" charset="0"/>
              </a:rPr>
              <a:t> - zamkniętą komorą spalania. </a:t>
            </a:r>
          </a:p>
          <a:p>
            <a:pPr algn="just">
              <a:buFont typeface="Wingdings 3" pitchFamily="18" charset="2"/>
              <a:buNone/>
            </a:pPr>
            <a:endParaRPr lang="pl-PL" altLang="pl-PL" dirty="0">
              <a:latin typeface="Arial" panose="020B0604020202020204" pitchFamily="34" charset="0"/>
              <a:cs typeface="Arial" panose="020B0604020202020204" pitchFamily="34" charset="0"/>
            </a:endParaRPr>
          </a:p>
          <a:p>
            <a:pPr algn="just">
              <a:buFont typeface="Wingdings 3" pitchFamily="18" charset="2"/>
              <a:buNone/>
            </a:pPr>
            <a:r>
              <a:rPr lang="pl-PL" altLang="pl-PL" dirty="0">
                <a:latin typeface="Arial" panose="020B0604020202020204" pitchFamily="34" charset="0"/>
                <a:cs typeface="Arial" panose="020B0604020202020204" pitchFamily="34" charset="0"/>
              </a:rPr>
              <a:t>O podziale decyduje sposób doprowadzenia powietrza do spalania</a:t>
            </a:r>
            <a:r>
              <a:rPr lang="pl-PL" altLang="pl-PL" sz="1600" dirty="0"/>
              <a:t>. </a:t>
            </a:r>
          </a:p>
          <a:p>
            <a:endParaRPr lang="pl-PL" altLang="pl-PL" sz="1600" dirty="0"/>
          </a:p>
        </p:txBody>
      </p:sp>
    </p:spTree>
    <p:extLst>
      <p:ext uri="{BB962C8B-B14F-4D97-AF65-F5344CB8AC3E}">
        <p14:creationId xmlns:p14="http://schemas.microsoft.com/office/powerpoint/2010/main" val="952635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Miejscowe ogrzewacze pomieszczeń – kominek z otwartą komorą spalania</a:t>
            </a:r>
          </a:p>
        </p:txBody>
      </p:sp>
      <p:pic>
        <p:nvPicPr>
          <p:cNvPr id="4" name="Obraz 3" descr="http://kominki-galeria.net/wp-content/uploads/2011/07/wklad-%C5%BCeliwny-firmy-Uniflam.jpg">
            <a:extLst>
              <a:ext uri="{FF2B5EF4-FFF2-40B4-BE49-F238E27FC236}">
                <a16:creationId xmlns="" xmlns:a16="http://schemas.microsoft.com/office/drawing/2014/main" id="{4697F4FB-C7C6-4453-B27D-8F17D551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009" y="1407009"/>
            <a:ext cx="4043982" cy="404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 xmlns:a16="http://schemas.microsoft.com/office/drawing/2014/main" id="{C6736809-9F6D-47C0-A515-3FFD015E4B29}"/>
              </a:ext>
            </a:extLst>
          </p:cNvPr>
          <p:cNvSpPr>
            <a:spLocks noChangeArrowheads="1"/>
          </p:cNvSpPr>
          <p:nvPr/>
        </p:nvSpPr>
        <p:spPr bwMode="auto">
          <a:xfrm>
            <a:off x="457200" y="5949280"/>
            <a:ext cx="796926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spcBef>
                <a:spcPct val="0"/>
              </a:spcBef>
              <a:buClrTx/>
              <a:buSzTx/>
              <a:buFontTx/>
              <a:buNone/>
            </a:pPr>
            <a:r>
              <a:rPr lang="pl-PL" altLang="pl-PL" sz="1000">
                <a:solidFill>
                  <a:srgbClr val="00133B"/>
                </a:solidFill>
                <a:latin typeface="Arial" charset="0"/>
              </a:rPr>
              <a:t>Źródło: </a:t>
            </a:r>
            <a:r>
              <a:rPr lang="en-US" altLang="pl-PL" sz="1000">
                <a:solidFill>
                  <a:srgbClr val="00133B"/>
                </a:solidFill>
              </a:rPr>
              <a:t>http://kominki-galeria.net/wp   content/uploads/2011/07/wklad-%C5%BCeliwny-firmy-Uniflam.jpg</a:t>
            </a:r>
            <a:r>
              <a:rPr lang="pl-PL" altLang="pl-PL" sz="1000">
                <a:solidFill>
                  <a:srgbClr val="00133B"/>
                </a:solidFill>
              </a:rPr>
              <a:t> </a:t>
            </a:r>
          </a:p>
        </p:txBody>
      </p:sp>
    </p:spTree>
    <p:extLst>
      <p:ext uri="{BB962C8B-B14F-4D97-AF65-F5344CB8AC3E}">
        <p14:creationId xmlns:p14="http://schemas.microsoft.com/office/powerpoint/2010/main" val="304265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Kotły c.o.</a:t>
            </a:r>
            <a:endParaRPr lang="pl-PL" dirty="0"/>
          </a:p>
        </p:txBody>
      </p:sp>
      <p:pic>
        <p:nvPicPr>
          <p:cNvPr id="3" name="Obraz 2" descr="kocioł c.o. zgazowujący"/>
          <p:cNvPicPr/>
          <p:nvPr/>
        </p:nvPicPr>
        <p:blipFill>
          <a:blip r:embed="rId2" cstate="print">
            <a:extLst>
              <a:ext uri="{28A0092B-C50C-407E-A947-70E740481C1C}">
                <a14:useLocalDpi xmlns:a14="http://schemas.microsoft.com/office/drawing/2010/main" val="0"/>
              </a:ext>
            </a:extLst>
          </a:blip>
          <a:stretch>
            <a:fillRect/>
          </a:stretch>
        </p:blipFill>
        <p:spPr>
          <a:xfrm>
            <a:off x="377285" y="908720"/>
            <a:ext cx="2664296" cy="3456384"/>
          </a:xfrm>
          <a:prstGeom prst="rect">
            <a:avLst/>
          </a:prstGeom>
        </p:spPr>
      </p:pic>
      <p:pic>
        <p:nvPicPr>
          <p:cNvPr id="9218" name="Picture 2" descr="kocioł c.o. stary, komorow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2976" y="1700808"/>
            <a:ext cx="261461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kocioł retortow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489" y="2204864"/>
            <a:ext cx="2653312"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0786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Miejscowe ogrzewacze pomieszczeń – kominek z zamkniętą komorą spalania</a:t>
            </a:r>
          </a:p>
        </p:txBody>
      </p:sp>
      <p:pic>
        <p:nvPicPr>
          <p:cNvPr id="6" name="Obraz 5">
            <a:extLst>
              <a:ext uri="{FF2B5EF4-FFF2-40B4-BE49-F238E27FC236}">
                <a16:creationId xmlns="" xmlns:a16="http://schemas.microsoft.com/office/drawing/2014/main" id="{873C89C9-4BC1-4E81-82C7-B0BAD1FCF9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9289" y="1410669"/>
            <a:ext cx="7185421" cy="312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 xmlns:a16="http://schemas.microsoft.com/office/drawing/2014/main" id="{46E7F89A-6853-47EA-9535-156082F45FCB}"/>
              </a:ext>
            </a:extLst>
          </p:cNvPr>
          <p:cNvSpPr>
            <a:spLocks noChangeArrowheads="1"/>
          </p:cNvSpPr>
          <p:nvPr/>
        </p:nvSpPr>
        <p:spPr bwMode="auto">
          <a:xfrm>
            <a:off x="421347" y="5877272"/>
            <a:ext cx="90917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spcBef>
                <a:spcPct val="0"/>
              </a:spcBef>
              <a:buClrTx/>
              <a:buSzTx/>
              <a:buFontTx/>
              <a:buNone/>
            </a:pPr>
            <a:r>
              <a:rPr lang="pl-PL" altLang="pl-PL" sz="1000" dirty="0">
                <a:solidFill>
                  <a:srgbClr val="000000"/>
                </a:solidFill>
              </a:rPr>
              <a:t>Źródło: http://www.greenheat.ie/products/stoves/insert-stoves/wood-pellet-insert-stoves/</a:t>
            </a:r>
          </a:p>
        </p:txBody>
      </p:sp>
    </p:spTree>
    <p:extLst>
      <p:ext uri="{BB962C8B-B14F-4D97-AF65-F5344CB8AC3E}">
        <p14:creationId xmlns:p14="http://schemas.microsoft.com/office/powerpoint/2010/main" val="677903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Urządzenia grzewcze – „Uchwała Antysmogowa”</a:t>
            </a:r>
          </a:p>
        </p:txBody>
      </p:sp>
      <p:grpSp>
        <p:nvGrpSpPr>
          <p:cNvPr id="16" name="Grupa 15"/>
          <p:cNvGrpSpPr/>
          <p:nvPr/>
        </p:nvGrpSpPr>
        <p:grpSpPr>
          <a:xfrm>
            <a:off x="3337009" y="3738441"/>
            <a:ext cx="2469982" cy="1126856"/>
            <a:chOff x="2483768" y="5110456"/>
            <a:chExt cx="2469982" cy="1126856"/>
          </a:xfrm>
        </p:grpSpPr>
        <p:sp>
          <p:nvSpPr>
            <p:cNvPr id="17" name="Strzałka w dół 16"/>
            <p:cNvSpPr/>
            <p:nvPr/>
          </p:nvSpPr>
          <p:spPr>
            <a:xfrm rot="10800000">
              <a:off x="2483768" y="5110456"/>
              <a:ext cx="2469982" cy="112685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p:cNvSpPr txBox="1"/>
            <p:nvPr/>
          </p:nvSpPr>
          <p:spPr>
            <a:xfrm>
              <a:off x="3042120" y="5221649"/>
              <a:ext cx="1353276" cy="1015663"/>
            </a:xfrm>
            <a:prstGeom prst="rect">
              <a:avLst/>
            </a:prstGeom>
            <a:noFill/>
          </p:spPr>
          <p:txBody>
            <a:bodyPr wrap="square" rtlCol="0">
              <a:spAutoFit/>
            </a:bodyPr>
            <a:lstStyle/>
            <a:p>
              <a:pPr algn="ctr"/>
              <a:r>
                <a:rPr lang="pl-PL" sz="1200" dirty="0"/>
                <a:t>Miejscowe Ogrzewacze Pomieszczeń </a:t>
              </a:r>
            </a:p>
            <a:p>
              <a:pPr algn="ctr"/>
              <a:r>
                <a:rPr lang="pl-PL" sz="1200" dirty="0"/>
                <a:t>„spełniające </a:t>
              </a:r>
              <a:r>
                <a:rPr lang="pl-PL" sz="1200" dirty="0" err="1"/>
                <a:t>ekoprojekt</a:t>
              </a:r>
              <a:r>
                <a:rPr lang="pl-PL" sz="1200" dirty="0"/>
                <a:t>”</a:t>
              </a:r>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93" y="1890674"/>
            <a:ext cx="8959614" cy="152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595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a:t>
            </a:r>
          </a:p>
        </p:txBody>
      </p:sp>
      <p:pic>
        <p:nvPicPr>
          <p:cNvPr id="3" name="Picture 2">
            <a:extLst>
              <a:ext uri="{FF2B5EF4-FFF2-40B4-BE49-F238E27FC236}">
                <a16:creationId xmlns="" xmlns:a16="http://schemas.microsoft.com/office/drawing/2014/main" id="{13A13235-50D8-4538-A8AF-13C37E205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390" y="922730"/>
            <a:ext cx="6656312" cy="106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a:extLst>
              <a:ext uri="{FF2B5EF4-FFF2-40B4-BE49-F238E27FC236}">
                <a16:creationId xmlns="" xmlns:a16="http://schemas.microsoft.com/office/drawing/2014/main" id="{EAA732AE-FA25-4AC1-BB46-BF8E3E9C4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8" y="2024294"/>
            <a:ext cx="8553443" cy="428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687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a:t>
            </a:r>
          </a:p>
        </p:txBody>
      </p:sp>
      <p:pic>
        <p:nvPicPr>
          <p:cNvPr id="3" name="Picture 2">
            <a:extLst>
              <a:ext uri="{FF2B5EF4-FFF2-40B4-BE49-F238E27FC236}">
                <a16:creationId xmlns="" xmlns:a16="http://schemas.microsoft.com/office/drawing/2014/main" id="{2EE66DB9-F8FD-404B-A6D0-308E724E7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02" y="1348112"/>
            <a:ext cx="8653196" cy="416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687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88" y="1282586"/>
            <a:ext cx="8569424" cy="429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687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04" y="2363254"/>
            <a:ext cx="8712792" cy="213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754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endParaRPr lang="pl-PL" sz="2000" dirty="0">
              <a:latin typeface="Verdana" pitchFamily="34" charset="0"/>
              <a:ea typeface="Verdana" pitchFamily="34" charset="0"/>
              <a:cs typeface="Verdana" pitchFamily="34" charset="0"/>
            </a:endParaRPr>
          </a:p>
        </p:txBody>
      </p:sp>
      <p:pic>
        <p:nvPicPr>
          <p:cNvPr id="4" name="Picture 2">
            <a:extLst>
              <a:ext uri="{FF2B5EF4-FFF2-40B4-BE49-F238E27FC236}">
                <a16:creationId xmlns="" xmlns:a16="http://schemas.microsoft.com/office/drawing/2014/main" id="{8C2BF119-3D07-4132-BAF5-61161161F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528" y="1150692"/>
            <a:ext cx="2980943" cy="81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 xmlns:a16="http://schemas.microsoft.com/office/drawing/2014/main" id="{CBE076CB-7CB4-4130-816C-629479D39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48" y="2276872"/>
            <a:ext cx="8873704" cy="3395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25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p>
        </p:txBody>
      </p:sp>
      <p:pic>
        <p:nvPicPr>
          <p:cNvPr id="4" name="Picture 2">
            <a:extLst>
              <a:ext uri="{FF2B5EF4-FFF2-40B4-BE49-F238E27FC236}">
                <a16:creationId xmlns="" xmlns:a16="http://schemas.microsoft.com/office/drawing/2014/main" id="{DCE1F387-DE04-4945-A98F-88DB16879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66" y="2060848"/>
            <a:ext cx="8705068" cy="229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375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p>
        </p:txBody>
      </p:sp>
      <p:pic>
        <p:nvPicPr>
          <p:cNvPr id="5" name="Picture 2">
            <a:extLst>
              <a:ext uri="{FF2B5EF4-FFF2-40B4-BE49-F238E27FC236}">
                <a16:creationId xmlns="" xmlns:a16="http://schemas.microsoft.com/office/drawing/2014/main" id="{397F6491-322F-4130-AE16-2515B0AEE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94" y="1988840"/>
            <a:ext cx="8667211" cy="204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820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p>
        </p:txBody>
      </p:sp>
      <p:pic>
        <p:nvPicPr>
          <p:cNvPr id="3" name="Obraz 2">
            <a:extLst>
              <a:ext uri="{FF2B5EF4-FFF2-40B4-BE49-F238E27FC236}">
                <a16:creationId xmlns="" xmlns:a16="http://schemas.microsoft.com/office/drawing/2014/main" id="{482F152E-2E92-4B55-9A4C-9FF0677FB023}"/>
              </a:ext>
            </a:extLst>
          </p:cNvPr>
          <p:cNvPicPr>
            <a:picLocks noChangeAspect="1"/>
          </p:cNvPicPr>
          <p:nvPr/>
        </p:nvPicPr>
        <p:blipFill>
          <a:blip r:embed="rId2"/>
          <a:stretch>
            <a:fillRect/>
          </a:stretch>
        </p:blipFill>
        <p:spPr>
          <a:xfrm>
            <a:off x="269776" y="2060848"/>
            <a:ext cx="8604448" cy="2175282"/>
          </a:xfrm>
          <a:prstGeom prst="rect">
            <a:avLst/>
          </a:prstGeom>
        </p:spPr>
      </p:pic>
    </p:spTree>
    <p:extLst>
      <p:ext uri="{BB962C8B-B14F-4D97-AF65-F5344CB8AC3E}">
        <p14:creationId xmlns:p14="http://schemas.microsoft.com/office/powerpoint/2010/main" val="286412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Kotły c.o. – definicja</a:t>
            </a:r>
          </a:p>
        </p:txBody>
      </p:sp>
      <p:graphicFrame>
        <p:nvGraphicFramePr>
          <p:cNvPr id="4" name="Object 5">
            <a:extLst>
              <a:ext uri="{FF2B5EF4-FFF2-40B4-BE49-F238E27FC236}">
                <a16:creationId xmlns="" xmlns:a16="http://schemas.microsoft.com/office/drawing/2014/main" id="{B45D5828-DECA-41FD-A93D-58D10BC77A86}"/>
              </a:ext>
            </a:extLst>
          </p:cNvPr>
          <p:cNvGraphicFramePr>
            <a:graphicFrameLocks noChangeAspect="1"/>
          </p:cNvGraphicFramePr>
          <p:nvPr>
            <p:extLst>
              <p:ext uri="{D42A27DB-BD31-4B8C-83A1-F6EECF244321}">
                <p14:modId xmlns:p14="http://schemas.microsoft.com/office/powerpoint/2010/main" val="99108313"/>
              </p:ext>
            </p:extLst>
          </p:nvPr>
        </p:nvGraphicFramePr>
        <p:xfrm>
          <a:off x="576099" y="1460287"/>
          <a:ext cx="7991802" cy="1848028"/>
        </p:xfrm>
        <a:graphic>
          <a:graphicData uri="http://schemas.openxmlformats.org/presentationml/2006/ole">
            <mc:AlternateContent xmlns:mc="http://schemas.openxmlformats.org/markup-compatibility/2006">
              <mc:Choice xmlns:v="urn:schemas-microsoft-com:vml" Requires="v">
                <p:oleObj spid="_x0000_s6150" name="Obraz - mapa bitowa" r:id="rId3" imgW="11933333" imgH="2333333" progId="Paint.Picture">
                  <p:embed/>
                </p:oleObj>
              </mc:Choice>
              <mc:Fallback>
                <p:oleObj name="Obraz - mapa bitowa" r:id="rId3" imgW="11933333" imgH="23333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99" y="1460287"/>
                        <a:ext cx="7991802" cy="1848028"/>
                      </a:xfrm>
                      <a:prstGeom prst="rect">
                        <a:avLst/>
                      </a:prstGeom>
                      <a:noFill/>
                      <a:ln>
                        <a:noFill/>
                      </a:ln>
                    </p:spPr>
                  </p:pic>
                </p:oleObj>
              </mc:Fallback>
            </mc:AlternateContent>
          </a:graphicData>
        </a:graphic>
      </p:graphicFrame>
      <p:pic>
        <p:nvPicPr>
          <p:cNvPr id="5" name="Obraz 6">
            <a:extLst>
              <a:ext uri="{FF2B5EF4-FFF2-40B4-BE49-F238E27FC236}">
                <a16:creationId xmlns="" xmlns:a16="http://schemas.microsoft.com/office/drawing/2014/main" id="{E8610AE5-3BB4-47A8-A0AA-2C653A3B51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56663"/>
            <a:ext cx="8229600" cy="88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5494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p>
        </p:txBody>
      </p:sp>
      <p:pic>
        <p:nvPicPr>
          <p:cNvPr id="4" name="Obraz 3">
            <a:extLst>
              <a:ext uri="{FF2B5EF4-FFF2-40B4-BE49-F238E27FC236}">
                <a16:creationId xmlns="" xmlns:a16="http://schemas.microsoft.com/office/drawing/2014/main" id="{EF236514-7070-4A5B-B232-0A0D9E9B72A6}"/>
              </a:ext>
            </a:extLst>
          </p:cNvPr>
          <p:cNvPicPr>
            <a:picLocks noChangeAspect="1"/>
          </p:cNvPicPr>
          <p:nvPr/>
        </p:nvPicPr>
        <p:blipFill>
          <a:blip r:embed="rId2"/>
          <a:stretch>
            <a:fillRect/>
          </a:stretch>
        </p:blipFill>
        <p:spPr>
          <a:xfrm>
            <a:off x="304918" y="1628800"/>
            <a:ext cx="8534163" cy="3303547"/>
          </a:xfrm>
          <a:prstGeom prst="rect">
            <a:avLst/>
          </a:prstGeom>
        </p:spPr>
      </p:pic>
    </p:spTree>
    <p:extLst>
      <p:ext uri="{BB962C8B-B14F-4D97-AF65-F5344CB8AC3E}">
        <p14:creationId xmlns:p14="http://schemas.microsoft.com/office/powerpoint/2010/main" val="9210586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p>
        </p:txBody>
      </p:sp>
      <p:pic>
        <p:nvPicPr>
          <p:cNvPr id="5" name="Picture 2">
            <a:extLst>
              <a:ext uri="{FF2B5EF4-FFF2-40B4-BE49-F238E27FC236}">
                <a16:creationId xmlns="" xmlns:a16="http://schemas.microsoft.com/office/drawing/2014/main" id="{CB73F56A-3068-4451-80F7-FA3E8DD6F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40768"/>
            <a:ext cx="8686800" cy="35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683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endParaRPr lang="pl-PL" sz="2000" dirty="0">
              <a:latin typeface="Verdana" pitchFamily="34" charset="0"/>
              <a:ea typeface="Verdana" pitchFamily="34" charset="0"/>
              <a:cs typeface="Verdana" pitchFamily="34" charset="0"/>
            </a:endParaRPr>
          </a:p>
        </p:txBody>
      </p:sp>
      <p:pic>
        <p:nvPicPr>
          <p:cNvPr id="3" name="Obraz 2">
            <a:extLst>
              <a:ext uri="{FF2B5EF4-FFF2-40B4-BE49-F238E27FC236}">
                <a16:creationId xmlns="" xmlns:a16="http://schemas.microsoft.com/office/drawing/2014/main" id="{07FE93A5-5811-41AF-8FC9-2A9F346A8BA0}"/>
              </a:ext>
            </a:extLst>
          </p:cNvPr>
          <p:cNvPicPr>
            <a:picLocks noChangeAspect="1"/>
          </p:cNvPicPr>
          <p:nvPr/>
        </p:nvPicPr>
        <p:blipFill>
          <a:blip r:embed="rId2"/>
          <a:stretch>
            <a:fillRect/>
          </a:stretch>
        </p:blipFill>
        <p:spPr>
          <a:xfrm>
            <a:off x="316340" y="1412776"/>
            <a:ext cx="8531225" cy="3204644"/>
          </a:xfrm>
          <a:prstGeom prst="rect">
            <a:avLst/>
          </a:prstGeom>
        </p:spPr>
      </p:pic>
    </p:spTree>
    <p:extLst>
      <p:ext uri="{BB962C8B-B14F-4D97-AF65-F5344CB8AC3E}">
        <p14:creationId xmlns:p14="http://schemas.microsoft.com/office/powerpoint/2010/main" val="1149783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endParaRPr lang="pl-PL" sz="2000" dirty="0">
              <a:latin typeface="Verdana" pitchFamily="34" charset="0"/>
              <a:ea typeface="Verdana" pitchFamily="34" charset="0"/>
              <a:cs typeface="Verdana" pitchFamily="34" charset="0"/>
            </a:endParaRPr>
          </a:p>
        </p:txBody>
      </p:sp>
      <p:pic>
        <p:nvPicPr>
          <p:cNvPr id="4" name="Obraz 3">
            <a:extLst>
              <a:ext uri="{FF2B5EF4-FFF2-40B4-BE49-F238E27FC236}">
                <a16:creationId xmlns="" xmlns:a16="http://schemas.microsoft.com/office/drawing/2014/main" id="{1795F4D4-9A96-4BEA-A21E-94699F10DCFB}"/>
              </a:ext>
            </a:extLst>
          </p:cNvPr>
          <p:cNvPicPr>
            <a:picLocks noChangeAspect="1"/>
          </p:cNvPicPr>
          <p:nvPr/>
        </p:nvPicPr>
        <p:blipFill>
          <a:blip r:embed="rId2"/>
          <a:stretch>
            <a:fillRect/>
          </a:stretch>
        </p:blipFill>
        <p:spPr>
          <a:xfrm>
            <a:off x="326747" y="1196752"/>
            <a:ext cx="8531225" cy="4576990"/>
          </a:xfrm>
          <a:prstGeom prst="rect">
            <a:avLst/>
          </a:prstGeom>
        </p:spPr>
      </p:pic>
    </p:spTree>
    <p:extLst>
      <p:ext uri="{BB962C8B-B14F-4D97-AF65-F5344CB8AC3E}">
        <p14:creationId xmlns:p14="http://schemas.microsoft.com/office/powerpoint/2010/main" val="4583656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MOP – wymagania „</a:t>
            </a:r>
            <a:r>
              <a:rPr lang="pl-PL" sz="2000" dirty="0" err="1"/>
              <a:t>ekoprojektu</a:t>
            </a:r>
            <a:r>
              <a:rPr lang="pl-PL" sz="2000" dirty="0"/>
              <a:t>” c.d.</a:t>
            </a:r>
            <a:endParaRPr lang="pl-PL" sz="2000" dirty="0">
              <a:latin typeface="Verdana" pitchFamily="34" charset="0"/>
              <a:ea typeface="Verdana" pitchFamily="34" charset="0"/>
              <a:cs typeface="Verdana" pitchFamily="34" charset="0"/>
            </a:endParaRPr>
          </a:p>
        </p:txBody>
      </p:sp>
      <p:pic>
        <p:nvPicPr>
          <p:cNvPr id="3" name="Obraz 2">
            <a:extLst>
              <a:ext uri="{FF2B5EF4-FFF2-40B4-BE49-F238E27FC236}">
                <a16:creationId xmlns="" xmlns:a16="http://schemas.microsoft.com/office/drawing/2014/main" id="{22998706-FEDC-4BEF-AB81-1BBA5A36D28B}"/>
              </a:ext>
            </a:extLst>
          </p:cNvPr>
          <p:cNvPicPr>
            <a:picLocks noChangeAspect="1"/>
          </p:cNvPicPr>
          <p:nvPr/>
        </p:nvPicPr>
        <p:blipFill>
          <a:blip r:embed="rId2"/>
          <a:stretch>
            <a:fillRect/>
          </a:stretch>
        </p:blipFill>
        <p:spPr>
          <a:xfrm>
            <a:off x="457200" y="1628800"/>
            <a:ext cx="8229600" cy="2588851"/>
          </a:xfrm>
          <a:prstGeom prst="rect">
            <a:avLst/>
          </a:prstGeom>
        </p:spPr>
      </p:pic>
    </p:spTree>
    <p:extLst>
      <p:ext uri="{BB962C8B-B14F-4D97-AF65-F5344CB8AC3E}">
        <p14:creationId xmlns:p14="http://schemas.microsoft.com/office/powerpoint/2010/main" val="1138835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t>MOP – efektywność energetyczna (</a:t>
            </a:r>
            <a:r>
              <a:rPr lang="pl-PL" dirty="0" err="1"/>
              <a:t>etykietyzacja</a:t>
            </a:r>
            <a:r>
              <a:rPr lang="pl-PL" dirty="0"/>
              <a:t>)</a:t>
            </a:r>
          </a:p>
        </p:txBody>
      </p:sp>
      <p:sp>
        <p:nvSpPr>
          <p:cNvPr id="4" name="Text Box 4">
            <a:extLst>
              <a:ext uri="{FF2B5EF4-FFF2-40B4-BE49-F238E27FC236}">
                <a16:creationId xmlns="" xmlns:a16="http://schemas.microsoft.com/office/drawing/2014/main" id="{84FFC1F9-6FB8-4F40-9984-6A7E840C576C}"/>
              </a:ext>
            </a:extLst>
          </p:cNvPr>
          <p:cNvSpPr txBox="1">
            <a:spLocks noChangeArrowheads="1"/>
          </p:cNvSpPr>
          <p:nvPr/>
        </p:nvSpPr>
        <p:spPr bwMode="auto">
          <a:xfrm>
            <a:off x="457200" y="1735137"/>
            <a:ext cx="8229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endParaRPr lang="pl-PL" altLang="pl-PL" dirty="0"/>
          </a:p>
          <a:p>
            <a:r>
              <a:rPr lang="pl-PL" altLang="pl-PL" dirty="0"/>
              <a:t>Od 1.01.2018 r. istnieje wymóg rozporządzenia:</a:t>
            </a:r>
            <a:br>
              <a:rPr lang="pl-PL" altLang="pl-PL" dirty="0"/>
            </a:br>
            <a:endParaRPr lang="pl-PL" altLang="pl-PL" dirty="0"/>
          </a:p>
          <a:p>
            <a:r>
              <a:rPr lang="pl-PL" dirty="0"/>
              <a:t>Zgodnie z ROZPORZĄDZENIEM KOMISJI (UE) 2015/1186 z dnia 24 kwietnia 2015 r. uzupełniające dyrektywę Parlamentu Europejskiego i Rady 2010/30/UE w odniesieniu do etykietowania energetycznego miejscowych ogrzewaczy pomieszczeń, wszystkie MOP wyprodukowane od  1 stycznia 2018 r., które nie są ogrzewaczami z emisją spalin do pomieszczenia, powinny być oznaczone tzw. etykietą energetyczną.</a:t>
            </a:r>
            <a:endParaRPr lang="pl-PL" altLang="pl-PL" dirty="0"/>
          </a:p>
        </p:txBody>
      </p:sp>
    </p:spTree>
    <p:extLst>
      <p:ext uri="{BB962C8B-B14F-4D97-AF65-F5344CB8AC3E}">
        <p14:creationId xmlns:p14="http://schemas.microsoft.com/office/powerpoint/2010/main" val="1570737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MOP – efektywność energetyczna (</a:t>
            </a:r>
            <a:r>
              <a:rPr lang="pl-PL" dirty="0" err="1">
                <a:latin typeface="Verdana" pitchFamily="34" charset="0"/>
                <a:ea typeface="Verdana" pitchFamily="34" charset="0"/>
                <a:cs typeface="Verdana" pitchFamily="34" charset="0"/>
              </a:rPr>
              <a:t>etykietyzacja</a:t>
            </a:r>
            <a:r>
              <a:rPr lang="pl-PL" dirty="0">
                <a:latin typeface="Verdana" pitchFamily="34" charset="0"/>
                <a:ea typeface="Verdana" pitchFamily="34" charset="0"/>
                <a:cs typeface="Verdana" pitchFamily="34" charset="0"/>
              </a:rPr>
              <a:t>) c.d.</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54046"/>
            <a:ext cx="6408128" cy="120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2606810"/>
            <a:ext cx="6408129" cy="305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448780"/>
            <a:ext cx="2037287"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658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MOP– baza EPREL</a:t>
            </a:r>
          </a:p>
        </p:txBody>
      </p:sp>
      <p:sp>
        <p:nvSpPr>
          <p:cNvPr id="3" name="pole tekstowe 2"/>
          <p:cNvSpPr txBox="1"/>
          <p:nvPr/>
        </p:nvSpPr>
        <p:spPr>
          <a:xfrm>
            <a:off x="539552" y="1124744"/>
            <a:ext cx="8208912" cy="1369606"/>
          </a:xfrm>
          <a:prstGeom prst="rect">
            <a:avLst/>
          </a:prstGeom>
          <a:noFill/>
        </p:spPr>
        <p:txBody>
          <a:bodyPr wrap="square" rtlCol="0">
            <a:spAutoFit/>
          </a:bodyPr>
          <a:lstStyle/>
          <a:p>
            <a:r>
              <a:rPr lang="pl-PL" dirty="0"/>
              <a:t>W sieci internetowej na stronach Komisji Europejskiej powstał </a:t>
            </a:r>
            <a:r>
              <a:rPr lang="pl-PL" b="1" dirty="0"/>
              <a:t>„europejski rejestr produktów do celów etykietowania energetycznego” EPREL</a:t>
            </a:r>
            <a:r>
              <a:rPr lang="pl-PL" dirty="0"/>
              <a:t>. Jeśli więc chcemy sprawdzić konkretny model MOP, wchodzimy na stronę:</a:t>
            </a:r>
          </a:p>
          <a:p>
            <a:endParaRPr lang="pl-PL" sz="1100" dirty="0"/>
          </a:p>
          <a:p>
            <a:r>
              <a:rPr lang="pl-PL" u="sng" dirty="0">
                <a:hlinkClick r:id="rId2"/>
              </a:rPr>
              <a:t>https://eprel.ec.europa.eu/screen/product/localspaceheaters</a:t>
            </a:r>
            <a:r>
              <a:rPr lang="pl-PL" dirty="0"/>
              <a:t>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636912"/>
            <a:ext cx="4320480" cy="349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223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uchwał antysmogowych dot. miejscowych ogrzewaczy pomieszczeń</a:t>
            </a:r>
            <a:endParaRPr lang="pl-PL" sz="2000" dirty="0">
              <a:latin typeface="Verdana" pitchFamily="34" charset="0"/>
              <a:ea typeface="Verdana" pitchFamily="34" charset="0"/>
              <a:cs typeface="Verdana"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8840"/>
            <a:ext cx="8679766" cy="224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676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uchwał antysmogowych dot. miejscowych ogrzewaczy pomieszczeń pkt. 3.1.</a:t>
            </a:r>
            <a:endParaRPr lang="pl-PL" sz="2000" dirty="0">
              <a:latin typeface="Verdana" pitchFamily="34" charset="0"/>
              <a:ea typeface="Verdana" pitchFamily="34" charset="0"/>
              <a:cs typeface="Verdana" pitchFamily="34" charset="0"/>
            </a:endParaRPr>
          </a:p>
        </p:txBody>
      </p:sp>
      <p:sp>
        <p:nvSpPr>
          <p:cNvPr id="5" name="pole tekstowe 4"/>
          <p:cNvSpPr txBox="1"/>
          <p:nvPr/>
        </p:nvSpPr>
        <p:spPr>
          <a:xfrm>
            <a:off x="436672" y="908720"/>
            <a:ext cx="8352928" cy="2739211"/>
          </a:xfrm>
          <a:prstGeom prst="rect">
            <a:avLst/>
          </a:prstGeom>
          <a:noFill/>
        </p:spPr>
        <p:txBody>
          <a:bodyPr wrap="square" rtlCol="0">
            <a:spAutoFit/>
          </a:bodyPr>
          <a:lstStyle/>
          <a:p>
            <a:r>
              <a:rPr lang="pl-PL" dirty="0"/>
              <a:t>Sprawność cieplna miejscowych ogrzewaczy pomieszczeń: </a:t>
            </a:r>
          </a:p>
          <a:p>
            <a:endParaRPr lang="pl-PL" sz="800" dirty="0">
              <a:latin typeface="Symbol" panose="05050102010706020507" pitchFamily="18" charset="2"/>
            </a:endParaRPr>
          </a:p>
          <a:p>
            <a:r>
              <a:rPr lang="pl-PL" dirty="0">
                <a:latin typeface="Symbol" panose="05050102010706020507" pitchFamily="18" charset="2"/>
              </a:rPr>
              <a:t>h</a:t>
            </a:r>
            <a:r>
              <a:rPr lang="pl-PL" dirty="0"/>
              <a:t> = 100 - (</a:t>
            </a:r>
            <a:r>
              <a:rPr lang="pl-PL" dirty="0" err="1"/>
              <a:t>q</a:t>
            </a:r>
            <a:r>
              <a:rPr lang="pl-PL" baseline="-25000" dirty="0" err="1"/>
              <a:t>a</a:t>
            </a:r>
            <a:r>
              <a:rPr lang="pl-PL" dirty="0"/>
              <a:t> + </a:t>
            </a:r>
            <a:r>
              <a:rPr lang="pl-PL" dirty="0" err="1"/>
              <a:t>q</a:t>
            </a:r>
            <a:r>
              <a:rPr lang="pl-PL" baseline="-25000" dirty="0" err="1"/>
              <a:t>b</a:t>
            </a:r>
            <a:r>
              <a:rPr lang="pl-PL" dirty="0"/>
              <a:t> + </a:t>
            </a:r>
            <a:r>
              <a:rPr lang="pl-PL" dirty="0" err="1"/>
              <a:t>q</a:t>
            </a:r>
            <a:r>
              <a:rPr lang="pl-PL" baseline="-25000" dirty="0" err="1"/>
              <a:t>r</a:t>
            </a:r>
            <a:r>
              <a:rPr lang="pl-PL" dirty="0"/>
              <a:t> ), %</a:t>
            </a:r>
          </a:p>
          <a:p>
            <a:endParaRPr lang="pl-PL" sz="800" dirty="0"/>
          </a:p>
          <a:p>
            <a:r>
              <a:rPr lang="pl-PL" sz="1400" dirty="0"/>
              <a:t>gdzie:</a:t>
            </a:r>
          </a:p>
          <a:p>
            <a:r>
              <a:rPr lang="pl-PL" sz="1400" dirty="0">
                <a:latin typeface="Symbol" panose="05050102010706020507" pitchFamily="18" charset="2"/>
              </a:rPr>
              <a:t>h</a:t>
            </a:r>
            <a:r>
              <a:rPr lang="pl-PL" sz="1400" dirty="0"/>
              <a:t> - sprawność cieplna urządzenia,</a:t>
            </a:r>
          </a:p>
          <a:p>
            <a:r>
              <a:rPr lang="pl-PL" sz="1400" dirty="0" err="1"/>
              <a:t>q</a:t>
            </a:r>
            <a:r>
              <a:rPr lang="pl-PL" sz="1400" baseline="-25000" dirty="0" err="1"/>
              <a:t>a</a:t>
            </a:r>
            <a:r>
              <a:rPr lang="pl-PL" sz="1400" dirty="0"/>
              <a:t> – strata fizyczna (wylotowa),</a:t>
            </a:r>
          </a:p>
          <a:p>
            <a:r>
              <a:rPr lang="pl-PL" sz="1400" dirty="0" err="1"/>
              <a:t>q</a:t>
            </a:r>
            <a:r>
              <a:rPr lang="pl-PL" sz="1400" baseline="-25000" dirty="0" err="1"/>
              <a:t>b</a:t>
            </a:r>
            <a:r>
              <a:rPr lang="pl-PL" sz="1400" baseline="-25000" dirty="0"/>
              <a:t> </a:t>
            </a:r>
            <a:r>
              <a:rPr lang="pl-PL" sz="1400" dirty="0"/>
              <a:t>- strata niezupełnego spalania (CO),</a:t>
            </a:r>
          </a:p>
          <a:p>
            <a:r>
              <a:rPr lang="pl-PL" sz="1400" dirty="0" err="1"/>
              <a:t>q</a:t>
            </a:r>
            <a:r>
              <a:rPr lang="pl-PL" sz="1400" baseline="-25000" dirty="0" err="1"/>
              <a:t>r</a:t>
            </a:r>
            <a:r>
              <a:rPr lang="pl-PL" sz="1400" dirty="0"/>
              <a:t> – strata niecałkowitego spalania w popiele i żużlu.</a:t>
            </a:r>
          </a:p>
          <a:p>
            <a:endParaRPr lang="pl-PL" sz="1400" dirty="0"/>
          </a:p>
          <a:p>
            <a:r>
              <a:rPr lang="pl-PL" dirty="0"/>
              <a:t>Parametry spalin z MOP po modernizacji dla uzyskania straty fizycznej na poziomie 18,5 % w celu osiągnięcia sprawności cieplnej 80 %</a:t>
            </a:r>
          </a:p>
        </p:txBody>
      </p:sp>
      <p:graphicFrame>
        <p:nvGraphicFramePr>
          <p:cNvPr id="6" name="Tabela 5"/>
          <p:cNvGraphicFramePr>
            <a:graphicFrameLocks noGrp="1"/>
          </p:cNvGraphicFramePr>
          <p:nvPr>
            <p:extLst>
              <p:ext uri="{D42A27DB-BD31-4B8C-83A1-F6EECF244321}">
                <p14:modId xmlns:p14="http://schemas.microsoft.com/office/powerpoint/2010/main" val="2349358443"/>
              </p:ext>
            </p:extLst>
          </p:nvPr>
        </p:nvGraphicFramePr>
        <p:xfrm>
          <a:off x="1710551" y="3789040"/>
          <a:ext cx="5805170" cy="2461260"/>
        </p:xfrm>
        <a:graphic>
          <a:graphicData uri="http://schemas.openxmlformats.org/drawingml/2006/table">
            <a:tbl>
              <a:tblPr firstRow="1" firstCol="1" bandRow="1">
                <a:tableStyleId>{5C22544A-7EE6-4342-B048-85BDC9FD1C3A}</a:tableStyleId>
              </a:tblPr>
              <a:tblGrid>
                <a:gridCol w="3195320">
                  <a:extLst>
                    <a:ext uri="{9D8B030D-6E8A-4147-A177-3AD203B41FA5}">
                      <a16:colId xmlns="" xmlns:a16="http://schemas.microsoft.com/office/drawing/2014/main" val="20000"/>
                    </a:ext>
                  </a:extLst>
                </a:gridCol>
                <a:gridCol w="2609850">
                  <a:extLst>
                    <a:ext uri="{9D8B030D-6E8A-4147-A177-3AD203B41FA5}">
                      <a16:colId xmlns="" xmlns:a16="http://schemas.microsoft.com/office/drawing/2014/main" val="20001"/>
                    </a:ext>
                  </a:extLst>
                </a:gridCol>
              </a:tblGrid>
              <a:tr h="0">
                <a:tc>
                  <a:txBody>
                    <a:bodyPr/>
                    <a:lstStyle/>
                    <a:p>
                      <a:pPr algn="ctr">
                        <a:spcAft>
                          <a:spcPts val="0"/>
                        </a:spcAft>
                      </a:pPr>
                      <a:r>
                        <a:rPr lang="pl-PL" sz="1200" dirty="0">
                          <a:effectLst/>
                        </a:rPr>
                        <a:t>Średnia zawartość tlenu </a:t>
                      </a:r>
                      <a:br>
                        <a:rPr lang="pl-PL" sz="1200" dirty="0">
                          <a:effectLst/>
                        </a:rPr>
                      </a:br>
                      <a:r>
                        <a:rPr lang="pl-PL" sz="1200" dirty="0">
                          <a:effectLst/>
                        </a:rPr>
                        <a:t>w spalinach, O</a:t>
                      </a:r>
                      <a:r>
                        <a:rPr lang="pl-PL" sz="1200" baseline="-25000" dirty="0">
                          <a:effectLst/>
                        </a:rPr>
                        <a:t>2, </a:t>
                      </a:r>
                      <a:r>
                        <a:rPr lang="pl-PL" sz="1200" dirty="0">
                          <a:effectLst/>
                        </a:rPr>
                        <a:t>%</a:t>
                      </a:r>
                      <a:endParaRPr lang="pl-PL" sz="1200" dirty="0">
                        <a:effectLst/>
                        <a:latin typeface="Times New Roman"/>
                        <a:ea typeface="Times New Roman"/>
                      </a:endParaRPr>
                    </a:p>
                  </a:txBody>
                  <a:tcPr marL="44450" marR="44450" marT="0" marB="0" anchor="ctr"/>
                </a:tc>
                <a:tc>
                  <a:txBody>
                    <a:bodyPr/>
                    <a:lstStyle/>
                    <a:p>
                      <a:pPr algn="ctr">
                        <a:spcAft>
                          <a:spcPts val="0"/>
                        </a:spcAft>
                      </a:pPr>
                      <a:r>
                        <a:rPr lang="pl-PL" sz="1200">
                          <a:effectLst/>
                        </a:rPr>
                        <a:t>Maksymalna temperatura spalin t</a:t>
                      </a:r>
                      <a:r>
                        <a:rPr lang="pl-PL" sz="1200" baseline="-25000">
                          <a:effectLst/>
                        </a:rPr>
                        <a:t>sp </a:t>
                      </a:r>
                      <a:r>
                        <a:rPr lang="pl-PL" sz="1200">
                          <a:effectLst/>
                        </a:rPr>
                        <a:t>, </a:t>
                      </a:r>
                      <a:r>
                        <a:rPr lang="pl-PL" sz="1200" baseline="30000">
                          <a:effectLst/>
                        </a:rPr>
                        <a:t>o</a:t>
                      </a:r>
                      <a:r>
                        <a:rPr lang="pl-PL" sz="1200">
                          <a:effectLst/>
                        </a:rPr>
                        <a:t>C</a:t>
                      </a:r>
                      <a:endParaRPr lang="pl-PL" sz="1200">
                        <a:effectLst/>
                        <a:latin typeface="Times New Roman"/>
                        <a:ea typeface="Times New Roman"/>
                      </a:endParaRPr>
                    </a:p>
                  </a:txBody>
                  <a:tcPr marL="44450" marR="44450" marT="0" marB="0" anchor="ctr"/>
                </a:tc>
                <a:extLst>
                  <a:ext uri="{0D108BD9-81ED-4DB2-BD59-A6C34878D82A}">
                    <a16:rowId xmlns="" xmlns:a16="http://schemas.microsoft.com/office/drawing/2014/main" val="10000"/>
                  </a:ext>
                </a:extLst>
              </a:tr>
              <a:tr h="190500">
                <a:tc>
                  <a:txBody>
                    <a:bodyPr/>
                    <a:lstStyle/>
                    <a:p>
                      <a:pPr algn="ctr">
                        <a:spcAft>
                          <a:spcPts val="0"/>
                        </a:spcAft>
                      </a:pPr>
                      <a:r>
                        <a:rPr lang="pl-PL" sz="1200">
                          <a:effectLst/>
                        </a:rPr>
                        <a:t>7,0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330,0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01"/>
                  </a:ext>
                </a:extLst>
              </a:tr>
              <a:tr h="190500">
                <a:tc>
                  <a:txBody>
                    <a:bodyPr/>
                    <a:lstStyle/>
                    <a:p>
                      <a:pPr algn="ctr">
                        <a:spcAft>
                          <a:spcPts val="0"/>
                        </a:spcAft>
                      </a:pPr>
                      <a:r>
                        <a:rPr lang="pl-PL" sz="1200">
                          <a:effectLst/>
                        </a:rPr>
                        <a:t>8,0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315,0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02"/>
                  </a:ext>
                </a:extLst>
              </a:tr>
              <a:tr h="190500">
                <a:tc>
                  <a:txBody>
                    <a:bodyPr/>
                    <a:lstStyle/>
                    <a:p>
                      <a:pPr algn="ctr">
                        <a:spcAft>
                          <a:spcPts val="0"/>
                        </a:spcAft>
                      </a:pPr>
                      <a:r>
                        <a:rPr lang="pl-PL" sz="1200">
                          <a:effectLst/>
                        </a:rPr>
                        <a:t>9,0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295,0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03"/>
                  </a:ext>
                </a:extLst>
              </a:tr>
              <a:tr h="190500">
                <a:tc>
                  <a:txBody>
                    <a:bodyPr/>
                    <a:lstStyle/>
                    <a:p>
                      <a:pPr algn="ctr">
                        <a:spcAft>
                          <a:spcPts val="0"/>
                        </a:spcAft>
                      </a:pPr>
                      <a:r>
                        <a:rPr lang="pl-PL" sz="1200">
                          <a:effectLst/>
                        </a:rPr>
                        <a:t>10,0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dirty="0">
                          <a:effectLst/>
                        </a:rPr>
                        <a:t>280,0</a:t>
                      </a:r>
                      <a:endParaRPr lang="pl-PL" sz="1200" dirty="0">
                        <a:effectLst/>
                        <a:latin typeface="Times New Roman"/>
                        <a:ea typeface="Times New Roman"/>
                      </a:endParaRPr>
                    </a:p>
                  </a:txBody>
                  <a:tcPr marL="44450" marR="44450" marT="0" marB="0" anchor="b"/>
                </a:tc>
                <a:extLst>
                  <a:ext uri="{0D108BD9-81ED-4DB2-BD59-A6C34878D82A}">
                    <a16:rowId xmlns="" xmlns:a16="http://schemas.microsoft.com/office/drawing/2014/main" val="10004"/>
                  </a:ext>
                </a:extLst>
              </a:tr>
              <a:tr h="190500">
                <a:tc>
                  <a:txBody>
                    <a:bodyPr/>
                    <a:lstStyle/>
                    <a:p>
                      <a:pPr algn="ctr">
                        <a:spcAft>
                          <a:spcPts val="0"/>
                        </a:spcAft>
                      </a:pPr>
                      <a:r>
                        <a:rPr lang="pl-PL" sz="1200">
                          <a:effectLst/>
                        </a:rPr>
                        <a:t>11,0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260,0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05"/>
                  </a:ext>
                </a:extLst>
              </a:tr>
              <a:tr h="190500">
                <a:tc>
                  <a:txBody>
                    <a:bodyPr/>
                    <a:lstStyle/>
                    <a:p>
                      <a:pPr algn="ctr">
                        <a:spcAft>
                          <a:spcPts val="0"/>
                        </a:spcAft>
                      </a:pPr>
                      <a:r>
                        <a:rPr lang="pl-PL" sz="1200">
                          <a:effectLst/>
                        </a:rPr>
                        <a:t>12,0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240,0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06"/>
                  </a:ext>
                </a:extLst>
              </a:tr>
              <a:tr h="190500">
                <a:tc>
                  <a:txBody>
                    <a:bodyPr/>
                    <a:lstStyle/>
                    <a:p>
                      <a:pPr algn="ctr">
                        <a:spcAft>
                          <a:spcPts val="0"/>
                        </a:spcAft>
                      </a:pPr>
                      <a:r>
                        <a:rPr lang="pl-PL" sz="1200">
                          <a:effectLst/>
                        </a:rPr>
                        <a:t>13,0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220,0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07"/>
                  </a:ext>
                </a:extLst>
              </a:tr>
              <a:tr h="190500">
                <a:tc>
                  <a:txBody>
                    <a:bodyPr/>
                    <a:lstStyle/>
                    <a:p>
                      <a:pPr algn="ctr">
                        <a:spcAft>
                          <a:spcPts val="0"/>
                        </a:spcAft>
                      </a:pPr>
                      <a:r>
                        <a:rPr lang="pl-PL" sz="1200">
                          <a:effectLst/>
                        </a:rPr>
                        <a:t>14,0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200,0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08"/>
                  </a:ext>
                </a:extLst>
              </a:tr>
              <a:tr h="190500">
                <a:tc>
                  <a:txBody>
                    <a:bodyPr/>
                    <a:lstStyle/>
                    <a:p>
                      <a:pPr algn="ctr">
                        <a:spcAft>
                          <a:spcPts val="0"/>
                        </a:spcAft>
                      </a:pPr>
                      <a:r>
                        <a:rPr lang="pl-PL" sz="1200">
                          <a:effectLst/>
                        </a:rPr>
                        <a:t>15,0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175,0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09"/>
                  </a:ext>
                </a:extLst>
              </a:tr>
              <a:tr h="190500">
                <a:tc>
                  <a:txBody>
                    <a:bodyPr/>
                    <a:lstStyle/>
                    <a:p>
                      <a:pPr algn="ctr">
                        <a:spcAft>
                          <a:spcPts val="0"/>
                        </a:spcAft>
                      </a:pPr>
                      <a:r>
                        <a:rPr lang="pl-PL" sz="1200">
                          <a:effectLst/>
                        </a:rPr>
                        <a:t>16,0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a:effectLst/>
                        </a:rPr>
                        <a:t>150,0</a:t>
                      </a:r>
                      <a:endParaRPr lang="pl-PL" sz="1200">
                        <a:effectLst/>
                        <a:latin typeface="Times New Roman"/>
                        <a:ea typeface="Times New Roman"/>
                      </a:endParaRPr>
                    </a:p>
                  </a:txBody>
                  <a:tcPr marL="44450" marR="44450" marT="0" marB="0" anchor="b"/>
                </a:tc>
                <a:extLst>
                  <a:ext uri="{0D108BD9-81ED-4DB2-BD59-A6C34878D82A}">
                    <a16:rowId xmlns="" xmlns:a16="http://schemas.microsoft.com/office/drawing/2014/main" val="10010"/>
                  </a:ext>
                </a:extLst>
              </a:tr>
              <a:tr h="190500">
                <a:tc>
                  <a:txBody>
                    <a:bodyPr/>
                    <a:lstStyle/>
                    <a:p>
                      <a:pPr algn="ctr">
                        <a:spcAft>
                          <a:spcPts val="0"/>
                        </a:spcAft>
                      </a:pPr>
                      <a:r>
                        <a:rPr lang="pl-PL" sz="1200">
                          <a:effectLst/>
                        </a:rPr>
                        <a:t>17,0</a:t>
                      </a:r>
                      <a:endParaRPr lang="pl-PL" sz="1200">
                        <a:effectLst/>
                        <a:latin typeface="Times New Roman"/>
                        <a:ea typeface="Times New Roman"/>
                      </a:endParaRPr>
                    </a:p>
                  </a:txBody>
                  <a:tcPr marL="44450" marR="44450" marT="0" marB="0" anchor="b"/>
                </a:tc>
                <a:tc>
                  <a:txBody>
                    <a:bodyPr/>
                    <a:lstStyle/>
                    <a:p>
                      <a:pPr algn="ctr">
                        <a:spcAft>
                          <a:spcPts val="0"/>
                        </a:spcAft>
                      </a:pPr>
                      <a:r>
                        <a:rPr lang="pl-PL" sz="1200" dirty="0">
                          <a:effectLst/>
                        </a:rPr>
                        <a:t>130,0</a:t>
                      </a:r>
                      <a:endParaRPr lang="pl-PL" sz="1200" dirty="0">
                        <a:effectLst/>
                        <a:latin typeface="Times New Roman"/>
                        <a:ea typeface="Times New Roman"/>
                      </a:endParaRPr>
                    </a:p>
                  </a:txBody>
                  <a:tcPr marL="44450" marR="44450" marT="0" marB="0" anchor="b"/>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151820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z ręcznym zasypem paliwa</a:t>
            </a:r>
          </a:p>
        </p:txBody>
      </p:sp>
      <p:pic>
        <p:nvPicPr>
          <p:cNvPr id="5" name="Picture 6" descr="różne konstrukcje kotłów c.o. z ręcznym załadunkiem paliwa">
            <a:extLst>
              <a:ext uri="{FF2B5EF4-FFF2-40B4-BE49-F238E27FC236}">
                <a16:creationId xmlns="" xmlns:a16="http://schemas.microsoft.com/office/drawing/2014/main" id="{A736C540-55A2-4DB3-9622-647ACEF635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196752"/>
            <a:ext cx="5076651" cy="24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789" y="3861048"/>
            <a:ext cx="4176464" cy="228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8296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uchwał antysmogowych dot. miejscowych ogrzewaczy pomieszczeń pkt. 3.2.</a:t>
            </a:r>
            <a:endParaRPr lang="pl-PL" sz="2000" dirty="0">
              <a:latin typeface="Verdana" pitchFamily="34" charset="0"/>
              <a:ea typeface="Verdana" pitchFamily="34" charset="0"/>
              <a:cs typeface="Verdana" pitchFamily="34" charset="0"/>
            </a:endParaRPr>
          </a:p>
        </p:txBody>
      </p:sp>
      <p:sp>
        <p:nvSpPr>
          <p:cNvPr id="3" name="pole tekstowe 2"/>
          <p:cNvSpPr txBox="1"/>
          <p:nvPr/>
        </p:nvSpPr>
        <p:spPr>
          <a:xfrm>
            <a:off x="251520" y="1052736"/>
            <a:ext cx="8640960" cy="646331"/>
          </a:xfrm>
          <a:prstGeom prst="rect">
            <a:avLst/>
          </a:prstGeom>
          <a:noFill/>
        </p:spPr>
        <p:txBody>
          <a:bodyPr wrap="square" rtlCol="0">
            <a:spAutoFit/>
          </a:bodyPr>
          <a:lstStyle/>
          <a:p>
            <a:r>
              <a:rPr lang="pl-PL" dirty="0"/>
              <a:t>Wartość sezonowej emisji pyłu wg tzw. </a:t>
            </a:r>
            <a:r>
              <a:rPr lang="pl-PL" dirty="0" err="1"/>
              <a:t>ekoprojektu</a:t>
            </a:r>
            <a:r>
              <a:rPr lang="pl-PL" dirty="0"/>
              <a:t> dla miejscowych ogrzewaczy pomieszczeń (Rozporządzenie Komisji (UE) 2015/1185 z dnia 24 kwietnia 2015 r.)</a:t>
            </a:r>
          </a:p>
        </p:txBody>
      </p:sp>
      <p:graphicFrame>
        <p:nvGraphicFramePr>
          <p:cNvPr id="4" name="Tabela 3"/>
          <p:cNvGraphicFramePr>
            <a:graphicFrameLocks noGrp="1"/>
          </p:cNvGraphicFramePr>
          <p:nvPr>
            <p:extLst>
              <p:ext uri="{D42A27DB-BD31-4B8C-83A1-F6EECF244321}">
                <p14:modId xmlns:p14="http://schemas.microsoft.com/office/powerpoint/2010/main" val="2702851444"/>
              </p:ext>
            </p:extLst>
          </p:nvPr>
        </p:nvGraphicFramePr>
        <p:xfrm>
          <a:off x="251520" y="2276872"/>
          <a:ext cx="8640960" cy="3046365"/>
        </p:xfrm>
        <a:graphic>
          <a:graphicData uri="http://schemas.openxmlformats.org/drawingml/2006/table">
            <a:tbl>
              <a:tblPr firstRow="1" firstCol="1" lastRow="1" lastCol="1" bandRow="1" bandCol="1">
                <a:tableStyleId>{5C22544A-7EE6-4342-B048-85BDC9FD1C3A}</a:tableStyleId>
              </a:tblPr>
              <a:tblGrid>
                <a:gridCol w="6336704">
                  <a:extLst>
                    <a:ext uri="{9D8B030D-6E8A-4147-A177-3AD203B41FA5}">
                      <a16:colId xmlns="" xmlns:a16="http://schemas.microsoft.com/office/drawing/2014/main" val="20000"/>
                    </a:ext>
                  </a:extLst>
                </a:gridCol>
                <a:gridCol w="2304256">
                  <a:extLst>
                    <a:ext uri="{9D8B030D-6E8A-4147-A177-3AD203B41FA5}">
                      <a16:colId xmlns="" xmlns:a16="http://schemas.microsoft.com/office/drawing/2014/main" val="20001"/>
                    </a:ext>
                  </a:extLst>
                </a:gridCol>
              </a:tblGrid>
              <a:tr h="644018">
                <a:tc>
                  <a:txBody>
                    <a:bodyPr/>
                    <a:lstStyle/>
                    <a:p>
                      <a:pPr>
                        <a:lnSpc>
                          <a:spcPct val="115000"/>
                        </a:lnSpc>
                        <a:spcAft>
                          <a:spcPts val="0"/>
                        </a:spcAft>
                      </a:pPr>
                      <a:r>
                        <a:rPr lang="pl-PL" sz="1200">
                          <a:effectLst/>
                        </a:rPr>
                        <a:t>Typ urządzenia </a:t>
                      </a:r>
                      <a:endParaRPr lang="pl-PL" sz="1200">
                        <a:effectLst/>
                        <a:latin typeface="Times New Roman"/>
                        <a:ea typeface="Times New Roman"/>
                      </a:endParaRPr>
                    </a:p>
                  </a:txBody>
                  <a:tcPr marL="68580" marR="68580" marT="0" marB="0" anchor="ctr"/>
                </a:tc>
                <a:tc>
                  <a:txBody>
                    <a:bodyPr/>
                    <a:lstStyle/>
                    <a:p>
                      <a:pPr algn="ctr">
                        <a:lnSpc>
                          <a:spcPct val="115000"/>
                        </a:lnSpc>
                        <a:spcAft>
                          <a:spcPts val="0"/>
                        </a:spcAft>
                      </a:pPr>
                      <a:r>
                        <a:rPr lang="pl-PL" sz="1200" dirty="0">
                          <a:effectLst/>
                        </a:rPr>
                        <a:t>Sezonowa emisja pyłu, mg/m</a:t>
                      </a:r>
                      <a:r>
                        <a:rPr lang="pl-PL" sz="1200" baseline="30000" dirty="0">
                          <a:effectLst/>
                        </a:rPr>
                        <a:t>3</a:t>
                      </a:r>
                      <a:r>
                        <a:rPr lang="pl-PL" sz="1200" dirty="0">
                          <a:effectLst/>
                        </a:rPr>
                        <a:t>, (13 % O</a:t>
                      </a:r>
                      <a:r>
                        <a:rPr lang="pl-PL" sz="1200" baseline="-25000" dirty="0">
                          <a:effectLst/>
                        </a:rPr>
                        <a:t>2</a:t>
                      </a:r>
                      <a:r>
                        <a:rPr lang="pl-PL" sz="1200" dirty="0">
                          <a:effectLst/>
                        </a:rPr>
                        <a:t>)</a:t>
                      </a:r>
                      <a:endParaRPr lang="pl-PL" sz="1200" dirty="0">
                        <a:effectLst/>
                        <a:latin typeface="Times New Roman"/>
                        <a:ea typeface="Times New Roman"/>
                      </a:endParaRPr>
                    </a:p>
                  </a:txBody>
                  <a:tcPr marL="68580" marR="68580" marT="0" marB="0" anchor="ctr"/>
                </a:tc>
                <a:extLst>
                  <a:ext uri="{0D108BD9-81ED-4DB2-BD59-A6C34878D82A}">
                    <a16:rowId xmlns="" xmlns:a16="http://schemas.microsoft.com/office/drawing/2014/main" val="10000"/>
                  </a:ext>
                </a:extLst>
              </a:tr>
              <a:tr h="644018">
                <a:tc>
                  <a:txBody>
                    <a:bodyPr/>
                    <a:lstStyle/>
                    <a:p>
                      <a:pPr algn="just">
                        <a:lnSpc>
                          <a:spcPct val="115000"/>
                        </a:lnSpc>
                        <a:spcAft>
                          <a:spcPts val="0"/>
                        </a:spcAft>
                      </a:pPr>
                      <a:r>
                        <a:rPr lang="pl-PL" sz="1200">
                          <a:effectLst/>
                        </a:rPr>
                        <a:t>Ogrzewacz (kominek, piec, koza)  z zamkniętą komorą spalania wykorzystujący pellety</a:t>
                      </a:r>
                      <a:endParaRPr lang="pl-PL" sz="1200">
                        <a:effectLst/>
                        <a:latin typeface="Times New Roman"/>
                        <a:ea typeface="Times New Roman"/>
                      </a:endParaRPr>
                    </a:p>
                  </a:txBody>
                  <a:tcPr marL="68580" marR="68580" marT="0" marB="0" anchor="ctr"/>
                </a:tc>
                <a:tc>
                  <a:txBody>
                    <a:bodyPr/>
                    <a:lstStyle/>
                    <a:p>
                      <a:pPr algn="ctr">
                        <a:lnSpc>
                          <a:spcPct val="115000"/>
                        </a:lnSpc>
                        <a:spcAft>
                          <a:spcPts val="0"/>
                        </a:spcAft>
                      </a:pPr>
                      <a:r>
                        <a:rPr lang="pl-PL" sz="1200">
                          <a:effectLst/>
                        </a:rPr>
                        <a:t>20 </a:t>
                      </a:r>
                      <a:endParaRPr lang="pl-PL" sz="1200">
                        <a:effectLst/>
                        <a:latin typeface="Times New Roman"/>
                        <a:ea typeface="Times New Roman"/>
                      </a:endParaRPr>
                    </a:p>
                  </a:txBody>
                  <a:tcPr marL="68580" marR="68580" marT="0" marB="0" anchor="ctr"/>
                </a:tc>
                <a:extLst>
                  <a:ext uri="{0D108BD9-81ED-4DB2-BD59-A6C34878D82A}">
                    <a16:rowId xmlns="" xmlns:a16="http://schemas.microsoft.com/office/drawing/2014/main" val="10001"/>
                  </a:ext>
                </a:extLst>
              </a:tr>
              <a:tr h="668587">
                <a:tc>
                  <a:txBody>
                    <a:bodyPr/>
                    <a:lstStyle/>
                    <a:p>
                      <a:pPr algn="just">
                        <a:lnSpc>
                          <a:spcPct val="115000"/>
                        </a:lnSpc>
                        <a:spcAft>
                          <a:spcPts val="0"/>
                        </a:spcAft>
                      </a:pPr>
                      <a:r>
                        <a:rPr lang="pl-PL" sz="1200">
                          <a:effectLst/>
                        </a:rPr>
                        <a:t>Ogrzewacz (kominek, piec, koza) z zamkniętą komorą spalania lub kuchenka wykorzystujące biomasę inną niż pellety</a:t>
                      </a:r>
                      <a:endParaRPr lang="pl-PL" sz="1200">
                        <a:effectLst/>
                        <a:latin typeface="Times New Roman"/>
                        <a:ea typeface="Times New Roman"/>
                      </a:endParaRPr>
                    </a:p>
                  </a:txBody>
                  <a:tcPr marL="68580" marR="68580" marT="0" marB="0" anchor="ctr"/>
                </a:tc>
                <a:tc>
                  <a:txBody>
                    <a:bodyPr/>
                    <a:lstStyle/>
                    <a:p>
                      <a:pPr algn="ctr">
                        <a:lnSpc>
                          <a:spcPct val="115000"/>
                        </a:lnSpc>
                        <a:spcAft>
                          <a:spcPts val="0"/>
                        </a:spcAft>
                      </a:pPr>
                      <a:r>
                        <a:rPr lang="pl-PL" sz="1200">
                          <a:effectLst/>
                        </a:rPr>
                        <a:t>40 </a:t>
                      </a:r>
                      <a:endParaRPr lang="pl-PL" sz="1200">
                        <a:effectLst/>
                        <a:latin typeface="Times New Roman"/>
                        <a:ea typeface="Times New Roman"/>
                      </a:endParaRPr>
                    </a:p>
                  </a:txBody>
                  <a:tcPr marL="68580" marR="68580" marT="0" marB="0" anchor="ctr"/>
                </a:tc>
                <a:extLst>
                  <a:ext uri="{0D108BD9-81ED-4DB2-BD59-A6C34878D82A}">
                    <a16:rowId xmlns="" xmlns:a16="http://schemas.microsoft.com/office/drawing/2014/main" val="10002"/>
                  </a:ext>
                </a:extLst>
              </a:tr>
              <a:tr h="644018">
                <a:tc>
                  <a:txBody>
                    <a:bodyPr/>
                    <a:lstStyle/>
                    <a:p>
                      <a:pPr algn="just">
                        <a:lnSpc>
                          <a:spcPct val="115000"/>
                        </a:lnSpc>
                        <a:spcAft>
                          <a:spcPts val="0"/>
                        </a:spcAft>
                      </a:pPr>
                      <a:r>
                        <a:rPr lang="pl-PL" sz="1200">
                          <a:effectLst/>
                        </a:rPr>
                        <a:t>Ogrzewacz (kominek, piec, koza) z zamkniętą komorą spalania lub kuchenka wykorzystujące węgiel</a:t>
                      </a:r>
                      <a:endParaRPr lang="pl-PL" sz="1200">
                        <a:effectLst/>
                        <a:latin typeface="Times New Roman"/>
                        <a:ea typeface="Times New Roman"/>
                      </a:endParaRPr>
                    </a:p>
                  </a:txBody>
                  <a:tcPr marL="68580" marR="68580" marT="0" marB="0" anchor="ctr"/>
                </a:tc>
                <a:tc>
                  <a:txBody>
                    <a:bodyPr/>
                    <a:lstStyle/>
                    <a:p>
                      <a:pPr algn="ctr">
                        <a:lnSpc>
                          <a:spcPct val="115000"/>
                        </a:lnSpc>
                        <a:spcAft>
                          <a:spcPts val="0"/>
                        </a:spcAft>
                      </a:pPr>
                      <a:r>
                        <a:rPr lang="pl-PL" sz="1200">
                          <a:effectLst/>
                        </a:rPr>
                        <a:t>40 </a:t>
                      </a:r>
                      <a:endParaRPr lang="pl-PL" sz="1200">
                        <a:effectLst/>
                        <a:latin typeface="Times New Roman"/>
                        <a:ea typeface="Times New Roman"/>
                      </a:endParaRPr>
                    </a:p>
                  </a:txBody>
                  <a:tcPr marL="68580" marR="68580" marT="0" marB="0" anchor="ctr"/>
                </a:tc>
                <a:extLst>
                  <a:ext uri="{0D108BD9-81ED-4DB2-BD59-A6C34878D82A}">
                    <a16:rowId xmlns="" xmlns:a16="http://schemas.microsoft.com/office/drawing/2014/main" val="10003"/>
                  </a:ext>
                </a:extLst>
              </a:tr>
              <a:tr h="445724">
                <a:tc>
                  <a:txBody>
                    <a:bodyPr/>
                    <a:lstStyle/>
                    <a:p>
                      <a:pPr algn="just">
                        <a:lnSpc>
                          <a:spcPct val="115000"/>
                        </a:lnSpc>
                        <a:spcAft>
                          <a:spcPts val="0"/>
                        </a:spcAft>
                      </a:pPr>
                      <a:r>
                        <a:rPr lang="pl-PL" sz="1200">
                          <a:effectLst/>
                        </a:rPr>
                        <a:t>Ogrzewacz (kominek, piec, koza) z otwartą komorą spalania</a:t>
                      </a:r>
                      <a:endParaRPr lang="pl-PL" sz="1200">
                        <a:effectLst/>
                        <a:latin typeface="Times New Roman"/>
                        <a:ea typeface="Times New Roman"/>
                      </a:endParaRPr>
                    </a:p>
                  </a:txBody>
                  <a:tcPr marL="68580" marR="68580" marT="0" marB="0" anchor="ctr"/>
                </a:tc>
                <a:tc>
                  <a:txBody>
                    <a:bodyPr/>
                    <a:lstStyle/>
                    <a:p>
                      <a:pPr algn="ctr">
                        <a:lnSpc>
                          <a:spcPct val="115000"/>
                        </a:lnSpc>
                        <a:spcAft>
                          <a:spcPts val="0"/>
                        </a:spcAft>
                      </a:pPr>
                      <a:r>
                        <a:rPr lang="pl-PL" sz="1200" dirty="0">
                          <a:effectLst/>
                        </a:rPr>
                        <a:t>50 </a:t>
                      </a:r>
                      <a:endParaRPr lang="pl-PL" sz="1200" dirty="0">
                        <a:effectLst/>
                        <a:latin typeface="Times New Roman"/>
                        <a:ea typeface="Times New Roman"/>
                      </a:endParaRPr>
                    </a:p>
                  </a:txBody>
                  <a:tcPr marL="68580" marR="68580"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009240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sz="2000" dirty="0"/>
              <a:t>Wymagania uchwał antysmogowych dot. miejscowych ogrzewaczy pomieszczeń pkt. 3.2. c.d.</a:t>
            </a:r>
            <a:endParaRPr lang="pl-PL" sz="2000" dirty="0">
              <a:latin typeface="Verdana" pitchFamily="34" charset="0"/>
              <a:ea typeface="Verdana" pitchFamily="34" charset="0"/>
              <a:cs typeface="Verdana" pitchFamily="34" charset="0"/>
            </a:endParaRPr>
          </a:p>
        </p:txBody>
      </p:sp>
      <p:pic>
        <p:nvPicPr>
          <p:cNvPr id="23554" name="Obraz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530" y="4009451"/>
            <a:ext cx="3394939" cy="19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p:cNvSpPr txBox="1"/>
          <p:nvPr/>
        </p:nvSpPr>
        <p:spPr>
          <a:xfrm>
            <a:off x="396621" y="6000382"/>
            <a:ext cx="8350755" cy="246221"/>
          </a:xfrm>
          <a:prstGeom prst="rect">
            <a:avLst/>
          </a:prstGeom>
          <a:noFill/>
        </p:spPr>
        <p:txBody>
          <a:bodyPr wrap="square" rtlCol="0">
            <a:spAutoFit/>
          </a:bodyPr>
          <a:lstStyle/>
          <a:p>
            <a:r>
              <a:rPr lang="pl-PL" sz="1000" dirty="0"/>
              <a:t>https://www.raab-gruppe.de/wp-content/uploads/Downloads/KutznerWeber/Kataloge-Preislisten/Produktblatt_Serie_Airjekt_1_2022_03.pdf</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922" y="980728"/>
            <a:ext cx="576615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trzałka zakrzywiona w lewo 5"/>
          <p:cNvSpPr/>
          <p:nvPr/>
        </p:nvSpPr>
        <p:spPr>
          <a:xfrm>
            <a:off x="7471742" y="2589486"/>
            <a:ext cx="935300" cy="283992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5349492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25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a:xfrm>
            <a:off x="444369" y="31389"/>
            <a:ext cx="8229600" cy="792088"/>
          </a:xfrm>
        </p:spPr>
        <p:txBody>
          <a:bodyPr/>
          <a:lstStyle/>
          <a:p>
            <a:r>
              <a:rPr lang="pl-PL" dirty="0">
                <a:latin typeface="Verdana" pitchFamily="34" charset="0"/>
                <a:ea typeface="Verdana" pitchFamily="34" charset="0"/>
                <a:cs typeface="Verdana" pitchFamily="34" charset="0"/>
              </a:rPr>
              <a:t>Kotły c.o. z ręcznym zasypem paliwa c.d. </a:t>
            </a:r>
          </a:p>
        </p:txBody>
      </p:sp>
      <p:sp>
        <p:nvSpPr>
          <p:cNvPr id="7" name="Text Box 7">
            <a:extLst>
              <a:ext uri="{FF2B5EF4-FFF2-40B4-BE49-F238E27FC236}">
                <a16:creationId xmlns="" xmlns:a16="http://schemas.microsoft.com/office/drawing/2014/main" id="{5C1C5CF7-82E6-4926-B7BC-A528C9A95EFB}"/>
              </a:ext>
            </a:extLst>
          </p:cNvPr>
          <p:cNvSpPr txBox="1">
            <a:spLocks noChangeArrowheads="1"/>
          </p:cNvSpPr>
          <p:nvPr/>
        </p:nvSpPr>
        <p:spPr bwMode="auto">
          <a:xfrm>
            <a:off x="444369" y="958460"/>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spcBef>
                <a:spcPct val="50000"/>
              </a:spcBef>
            </a:pPr>
            <a:r>
              <a:rPr lang="pl-PL" altLang="pl-PL" sz="1600" dirty="0"/>
              <a:t>Przykład konstrukcji kotłów c.o. z przeznaczeniem do różnego sposobu prowadzenia procesu spalania (od góry i tradycyjnie „na żar”) na podstawie kotłów c.o. Zakładu Metalowo-Kotlarskiego SAS; http://www.sas.busko.pl </a:t>
            </a:r>
          </a:p>
        </p:txBody>
      </p:sp>
      <p:sp>
        <p:nvSpPr>
          <p:cNvPr id="9" name="Text Box 5">
            <a:extLst>
              <a:ext uri="{FF2B5EF4-FFF2-40B4-BE49-F238E27FC236}">
                <a16:creationId xmlns="" xmlns:a16="http://schemas.microsoft.com/office/drawing/2014/main" id="{E29B0846-B207-41B2-87EE-A4BB77205199}"/>
              </a:ext>
            </a:extLst>
          </p:cNvPr>
          <p:cNvSpPr txBox="1">
            <a:spLocks noChangeArrowheads="1"/>
          </p:cNvSpPr>
          <p:nvPr/>
        </p:nvSpPr>
        <p:spPr bwMode="auto">
          <a:xfrm>
            <a:off x="1278215" y="5498068"/>
            <a:ext cx="26850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a:spcBef>
                <a:spcPct val="50000"/>
              </a:spcBef>
            </a:pPr>
            <a:r>
              <a:rPr lang="pl-PL" altLang="pl-PL" sz="1400" dirty="0">
                <a:latin typeface="Arial" charset="0"/>
              </a:rPr>
              <a:t>konstrukcja przystosowana </a:t>
            </a:r>
            <a:br>
              <a:rPr lang="pl-PL" altLang="pl-PL" sz="1400" dirty="0">
                <a:latin typeface="Arial" charset="0"/>
              </a:rPr>
            </a:br>
            <a:r>
              <a:rPr lang="pl-PL" altLang="pl-PL" sz="1400" dirty="0">
                <a:latin typeface="Arial" charset="0"/>
              </a:rPr>
              <a:t>do „górnego spalania”</a:t>
            </a:r>
          </a:p>
        </p:txBody>
      </p:sp>
      <p:sp>
        <p:nvSpPr>
          <p:cNvPr id="10" name="Text Box 6">
            <a:extLst>
              <a:ext uri="{FF2B5EF4-FFF2-40B4-BE49-F238E27FC236}">
                <a16:creationId xmlns="" xmlns:a16="http://schemas.microsoft.com/office/drawing/2014/main" id="{BF3EA7D0-3B00-4BAF-AC65-DD4894A691BB}"/>
              </a:ext>
            </a:extLst>
          </p:cNvPr>
          <p:cNvSpPr txBox="1">
            <a:spLocks noChangeArrowheads="1"/>
          </p:cNvSpPr>
          <p:nvPr/>
        </p:nvSpPr>
        <p:spPr bwMode="auto">
          <a:xfrm>
            <a:off x="5153957" y="5498068"/>
            <a:ext cx="3052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a:spcBef>
                <a:spcPct val="50000"/>
              </a:spcBef>
            </a:pPr>
            <a:r>
              <a:rPr lang="pl-PL" altLang="pl-PL" sz="1400" dirty="0">
                <a:latin typeface="Arial" charset="0"/>
              </a:rPr>
              <a:t>konstrukcja o przeznaczeniu do spalania sposobem tradycyjnym</a:t>
            </a:r>
          </a:p>
        </p:txBody>
      </p:sp>
      <p:pic>
        <p:nvPicPr>
          <p:cNvPr id="11" name="Picture 9" descr="9_zmiany">
            <a:extLst>
              <a:ext uri="{FF2B5EF4-FFF2-40B4-BE49-F238E27FC236}">
                <a16:creationId xmlns="" xmlns:a16="http://schemas.microsoft.com/office/drawing/2014/main" id="{F138A57A-B714-420E-ADEB-5C3FECF391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789457"/>
            <a:ext cx="2721950" cy="362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10_zmiany">
            <a:extLst>
              <a:ext uri="{FF2B5EF4-FFF2-40B4-BE49-F238E27FC236}">
                <a16:creationId xmlns="" xmlns:a16="http://schemas.microsoft.com/office/drawing/2014/main" id="{9D130E50-58BC-440B-9137-FD21044856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7261" y="1832747"/>
            <a:ext cx="2765784" cy="357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676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Kotły c.o. z automatycznym zasypem paliwa - rodzaje </a:t>
            </a:r>
          </a:p>
        </p:txBody>
      </p:sp>
      <p:graphicFrame>
        <p:nvGraphicFramePr>
          <p:cNvPr id="10" name="Object 3" descr="kocioł z palnikiem retortowym - przekrój">
            <a:extLst>
              <a:ext uri="{FF2B5EF4-FFF2-40B4-BE49-F238E27FC236}">
                <a16:creationId xmlns="" xmlns:a16="http://schemas.microsoft.com/office/drawing/2014/main" id="{FE4CB139-8B28-440E-88B5-6A9579D3E0C3}"/>
              </a:ext>
            </a:extLst>
          </p:cNvPr>
          <p:cNvGraphicFramePr>
            <a:graphicFrameLocks noChangeAspect="1"/>
          </p:cNvGraphicFramePr>
          <p:nvPr>
            <p:extLst>
              <p:ext uri="{D42A27DB-BD31-4B8C-83A1-F6EECF244321}">
                <p14:modId xmlns:p14="http://schemas.microsoft.com/office/powerpoint/2010/main" val="1531996504"/>
              </p:ext>
            </p:extLst>
          </p:nvPr>
        </p:nvGraphicFramePr>
        <p:xfrm>
          <a:off x="6372200" y="908720"/>
          <a:ext cx="2521346" cy="3363471"/>
        </p:xfrm>
        <a:graphic>
          <a:graphicData uri="http://schemas.openxmlformats.org/presentationml/2006/ole">
            <mc:AlternateContent xmlns:mc="http://schemas.openxmlformats.org/markup-compatibility/2006">
              <mc:Choice xmlns:v="urn:schemas-microsoft-com:vml" Requires="v">
                <p:oleObj spid="_x0000_s7186" name="Obraz - mapa bitowa" r:id="rId3" imgW="3010320" imgH="3629532" progId="Paint.Picture">
                  <p:embed/>
                </p:oleObj>
              </mc:Choice>
              <mc:Fallback>
                <p:oleObj name="Obraz - mapa bitowa" r:id="rId3" imgW="3010320" imgH="362953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908720"/>
                        <a:ext cx="2521346" cy="3363471"/>
                      </a:xfrm>
                      <a:prstGeom prst="rect">
                        <a:avLst/>
                      </a:prstGeom>
                      <a:noFill/>
                      <a:ln>
                        <a:noFill/>
                      </a:ln>
                      <a:effectLst/>
                    </p:spPr>
                  </p:pic>
                </p:oleObj>
              </mc:Fallback>
            </mc:AlternateContent>
          </a:graphicData>
        </a:graphic>
      </p:graphicFrame>
      <p:graphicFrame>
        <p:nvGraphicFramePr>
          <p:cNvPr id="11" name="Object 4" descr="palnik retortowy 1">
            <a:extLst>
              <a:ext uri="{FF2B5EF4-FFF2-40B4-BE49-F238E27FC236}">
                <a16:creationId xmlns="" xmlns:a16="http://schemas.microsoft.com/office/drawing/2014/main" id="{66F204F4-3C5B-48A3-BCEC-6DACCF832C3C}"/>
              </a:ext>
            </a:extLst>
          </p:cNvPr>
          <p:cNvGraphicFramePr>
            <a:graphicFrameLocks noChangeAspect="1"/>
          </p:cNvGraphicFramePr>
          <p:nvPr>
            <p:extLst>
              <p:ext uri="{D42A27DB-BD31-4B8C-83A1-F6EECF244321}">
                <p14:modId xmlns:p14="http://schemas.microsoft.com/office/powerpoint/2010/main" val="2120682820"/>
              </p:ext>
            </p:extLst>
          </p:nvPr>
        </p:nvGraphicFramePr>
        <p:xfrm>
          <a:off x="323528" y="1268760"/>
          <a:ext cx="2879725" cy="1223962"/>
        </p:xfrm>
        <a:graphic>
          <a:graphicData uri="http://schemas.openxmlformats.org/presentationml/2006/ole">
            <mc:AlternateContent xmlns:mc="http://schemas.openxmlformats.org/markup-compatibility/2006">
              <mc:Choice xmlns:v="urn:schemas-microsoft-com:vml" Requires="v">
                <p:oleObj spid="_x0000_s7187" name="Obraz - mapa bitowa" r:id="rId5" imgW="4153480" imgH="2000000" progId="Paint.Picture">
                  <p:embed/>
                </p:oleObj>
              </mc:Choice>
              <mc:Fallback>
                <p:oleObj name="Obraz - mapa bitowa" r:id="rId5" imgW="4153480" imgH="200000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268760"/>
                        <a:ext cx="2879725"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5" descr="palnik retortowy 2">
            <a:extLst>
              <a:ext uri="{FF2B5EF4-FFF2-40B4-BE49-F238E27FC236}">
                <a16:creationId xmlns="" xmlns:a16="http://schemas.microsoft.com/office/drawing/2014/main" id="{5C2E3603-31F4-40FC-83AA-A40705BD422D}"/>
              </a:ext>
            </a:extLst>
          </p:cNvPr>
          <p:cNvGraphicFramePr>
            <a:graphicFrameLocks noChangeAspect="1"/>
          </p:cNvGraphicFramePr>
          <p:nvPr>
            <p:extLst>
              <p:ext uri="{D42A27DB-BD31-4B8C-83A1-F6EECF244321}">
                <p14:modId xmlns:p14="http://schemas.microsoft.com/office/powerpoint/2010/main" val="4254230928"/>
              </p:ext>
            </p:extLst>
          </p:nvPr>
        </p:nvGraphicFramePr>
        <p:xfrm>
          <a:off x="3419872" y="1268760"/>
          <a:ext cx="2592388" cy="1185862"/>
        </p:xfrm>
        <a:graphic>
          <a:graphicData uri="http://schemas.openxmlformats.org/presentationml/2006/ole">
            <mc:AlternateContent xmlns:mc="http://schemas.openxmlformats.org/markup-compatibility/2006">
              <mc:Choice xmlns:v="urn:schemas-microsoft-com:vml" Requires="v">
                <p:oleObj spid="_x0000_s7188" name="Obraz - mapa bitowa" r:id="rId7" imgW="4296375" imgH="1733333" progId="Paint.Picture">
                  <p:embed/>
                </p:oleObj>
              </mc:Choice>
              <mc:Fallback>
                <p:oleObj name="Obraz - mapa bitowa" r:id="rId7" imgW="4296375" imgH="1733333"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872" y="1268760"/>
                        <a:ext cx="2592388"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iekt 12" descr="palnik retortowy 3"/>
          <p:cNvGraphicFramePr>
            <a:graphicFrameLocks noChangeAspect="1"/>
          </p:cNvGraphicFramePr>
          <p:nvPr>
            <p:extLst>
              <p:ext uri="{D42A27DB-BD31-4B8C-83A1-F6EECF244321}">
                <p14:modId xmlns:p14="http://schemas.microsoft.com/office/powerpoint/2010/main" val="2436920959"/>
              </p:ext>
            </p:extLst>
          </p:nvPr>
        </p:nvGraphicFramePr>
        <p:xfrm>
          <a:off x="1259632" y="2708920"/>
          <a:ext cx="3879850" cy="1309687"/>
        </p:xfrm>
        <a:graphic>
          <a:graphicData uri="http://schemas.openxmlformats.org/presentationml/2006/ole">
            <mc:AlternateContent xmlns:mc="http://schemas.openxmlformats.org/markup-compatibility/2006">
              <mc:Choice xmlns:v="urn:schemas-microsoft-com:vml" Requires="v">
                <p:oleObj spid="_x0000_s7189" name="Obraz - mapa bitowa" r:id="rId9" imgW="6466667" imgH="2180952" progId="PBrush">
                  <p:embed/>
                </p:oleObj>
              </mc:Choice>
              <mc:Fallback>
                <p:oleObj name="Obraz - mapa bitowa" r:id="rId9" imgW="6466667" imgH="2180952"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632" y="2708920"/>
                        <a:ext cx="3879850"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0280" y="4221088"/>
            <a:ext cx="4426818" cy="185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1276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zablon PowerPoint pl 2022 ITPE">
  <a:themeElements>
    <a:clrScheme name="ITPE">
      <a:dk1>
        <a:srgbClr val="29619F"/>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6296FF"/>
      </a:hlink>
      <a:folHlink>
        <a:srgbClr val="B0CAFF"/>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 PowerPoint pl 2022 ITPE</Template>
  <TotalTime>0</TotalTime>
  <Words>1867</Words>
  <Application>Microsoft Office PowerPoint</Application>
  <PresentationFormat>Pokaz na ekranie (4:3)</PresentationFormat>
  <Paragraphs>292</Paragraphs>
  <Slides>72</Slides>
  <Notes>2</Notes>
  <HiddenSlides>0</HiddenSlides>
  <MMClips>0</MMClips>
  <ScaleCrop>false</ScaleCrop>
  <HeadingPairs>
    <vt:vector size="6" baseType="variant">
      <vt:variant>
        <vt:lpstr>Motyw</vt:lpstr>
      </vt:variant>
      <vt:variant>
        <vt:i4>1</vt:i4>
      </vt:variant>
      <vt:variant>
        <vt:lpstr>Osadzone serwery OLE</vt:lpstr>
      </vt:variant>
      <vt:variant>
        <vt:i4>2</vt:i4>
      </vt:variant>
      <vt:variant>
        <vt:lpstr>Tytuły slajdów</vt:lpstr>
      </vt:variant>
      <vt:variant>
        <vt:i4>72</vt:i4>
      </vt:variant>
    </vt:vector>
  </HeadingPairs>
  <TitlesOfParts>
    <vt:vector size="75" baseType="lpstr">
      <vt:lpstr>szablon PowerPoint pl 2022 ITPE</vt:lpstr>
      <vt:lpstr>Obraz - mapa bitowa</vt:lpstr>
      <vt:lpstr>Dokument</vt:lpstr>
      <vt:lpstr>Rozróżnianie kotłów  na paliwa stałe  pod kątem wymagań uchwały antysmogowej dla województwa wielkopolskiego</vt:lpstr>
      <vt:lpstr>Plan prezentacji</vt:lpstr>
      <vt:lpstr>Urządzenia grzewcze - podział</vt:lpstr>
      <vt:lpstr>Proces spalania </vt:lpstr>
      <vt:lpstr>Kotły c.o.</vt:lpstr>
      <vt:lpstr>Kotły c.o. – definicja</vt:lpstr>
      <vt:lpstr>Kotły c.o. z ręcznym zasypem paliwa</vt:lpstr>
      <vt:lpstr>Kotły c.o. z ręcznym zasypem paliwa c.d. </vt:lpstr>
      <vt:lpstr>Kotły c.o. z automatycznym zasypem paliwa - rodzaje </vt:lpstr>
      <vt:lpstr>Kotły c.o. z automatycznym zasypem paliwa– rodzaje c.d. </vt:lpstr>
      <vt:lpstr>Kotły c.o. z automatycznym zasypem paliwa– rodzaje c.d. </vt:lpstr>
      <vt:lpstr>Kotły c.o. – efektywność energetyczna (etykietyzacja)</vt:lpstr>
      <vt:lpstr>Kotły c.o. – efektywność energetyczna (etykietyzacja) c.d.</vt:lpstr>
      <vt:lpstr>Baza EPREL</vt:lpstr>
      <vt:lpstr>Kotły c.o. – baza EPREL</vt:lpstr>
      <vt:lpstr>Kotły c.o. – tabliczka znamionowa wymagania wg PN-EN 303-5:2012 i nowszych wydań</vt:lpstr>
      <vt:lpstr>Kotły c.o. – norma vs. prawo</vt:lpstr>
      <vt:lpstr>Prezentacja programu PowerPoint</vt:lpstr>
      <vt:lpstr>Kotły c.o. – skutki nieprawidłowej eksploatacji</vt:lpstr>
      <vt:lpstr>Kotły c.o. – skutki nieprawidłowej eksploatacji c.d.</vt:lpstr>
      <vt:lpstr>Dokumentacja techniczna urządzenia</vt:lpstr>
      <vt:lpstr>Przykładowa deklaracja CE dla kotła c.o.</vt:lpstr>
      <vt:lpstr>Kotły c.o. – skutki nieprawidłowej eksploatacji c.d.</vt:lpstr>
      <vt:lpstr>Kotły c.o. – skutki nieprawidłowej eksploatacji c.d.</vt:lpstr>
      <vt:lpstr>Zasobnik ciepła</vt:lpstr>
      <vt:lpstr>Kotły c.o. – skutki nieprawidłowej eksploatacji c.d.</vt:lpstr>
      <vt:lpstr>Podstawowe wymagania techniczne  związane z odzyskiem energii z odpadów</vt:lpstr>
      <vt:lpstr>Spalanie odpadów komunalnych w skali przemysłowej  – instalacje w Polsce (stan na rok 2022)</vt:lpstr>
      <vt:lpstr>Przykłady instalacji spalania odpadów  w skali przemysłowej</vt:lpstr>
      <vt:lpstr>Wymagania dot. kotłów c.o. </vt:lpstr>
      <vt:lpstr>Urządzenia grzewcze, oznaczenia-dokumentacja</vt:lpstr>
      <vt:lpstr>Sprawozdanie z badań – PN-EN 303-5</vt:lpstr>
      <vt:lpstr>Sprawozdanie</vt:lpstr>
      <vt:lpstr>Sprawozdanie c.d.</vt:lpstr>
      <vt:lpstr>Sprawozdanie c.d.</vt:lpstr>
      <vt:lpstr>Sprawozdanie c.d.</vt:lpstr>
      <vt:lpstr>Wymagania „ekoprojektu” dot. kotłów c.o.</vt:lpstr>
      <vt:lpstr>Wymagania „ekoprojektu” dot. kotłów c.o.</vt:lpstr>
      <vt:lpstr>Wymagania „ekoprojektu” dot. kotłów c.o.</vt:lpstr>
      <vt:lpstr>Wymagania „ekoprojektu” dot. kotłów c.o.</vt:lpstr>
      <vt:lpstr>Wymagania „ekoprojektu” dot. kotłów c.o.</vt:lpstr>
      <vt:lpstr>Wymagania „ekoprojektu” dot. kotłów c.o.</vt:lpstr>
      <vt:lpstr>Miejscowe Ogrzewacze Pomieszczeń MOP</vt:lpstr>
      <vt:lpstr>Miejscowe ogrzewacze pomieszczeń  inne rodzaje c.d.</vt:lpstr>
      <vt:lpstr>Miejscowe ogrzewacze pomieszczeń  inne rodzaje c.d.</vt:lpstr>
      <vt:lpstr>Miejscowe ogrzewacze pomieszczeń  inne rodzaje c.d.</vt:lpstr>
      <vt:lpstr>Miejscowe ogrzewacze pomieszczeń  inne rodzaje c.d.</vt:lpstr>
      <vt:lpstr>Miejscowe ogrzewacze pomieszczeń - definicja</vt:lpstr>
      <vt:lpstr>Miejscowe ogrzewacze pomieszczeń – kominek z otwartą komorą spalania</vt:lpstr>
      <vt:lpstr>Miejscowe ogrzewacze pomieszczeń – kominek z zamkniętą komorą spalania</vt:lpstr>
      <vt:lpstr>Urządzenia grzewcze – „Uchwała Antysmogowa”</vt:lpstr>
      <vt:lpstr>MOP – wymagania „ekoprojektu”</vt:lpstr>
      <vt:lpstr>MOP – wymagania „ekoprojektu”</vt:lpstr>
      <vt:lpstr>MOP – wymagania „ekoprojektu”</vt:lpstr>
      <vt:lpstr>MOP – wymagania „ekoprojektu”</vt:lpstr>
      <vt:lpstr>MOP – wymagania „ekoprojektu” c.d.</vt:lpstr>
      <vt:lpstr>MOP – wymagania „ekoprojektu” c.d.</vt:lpstr>
      <vt:lpstr>MOP – wymagania „ekoprojektu” c.d.</vt:lpstr>
      <vt:lpstr>MOP – wymagania „ekoprojektu” c.d.</vt:lpstr>
      <vt:lpstr>MOP – wymagania „ekoprojektu” c.d.</vt:lpstr>
      <vt:lpstr>MOP – wymagania „ekoprojektu” c.d.</vt:lpstr>
      <vt:lpstr>MOP – wymagania „ekoprojektu” c.d.</vt:lpstr>
      <vt:lpstr>MOP – wymagania „ekoprojektu” c.d.</vt:lpstr>
      <vt:lpstr>MOP – wymagania „ekoprojektu” c.d.</vt:lpstr>
      <vt:lpstr>MOP – efektywność energetyczna (etykietyzacja)</vt:lpstr>
      <vt:lpstr>MOP – efektywność energetyczna (etykietyzacja) c.d.</vt:lpstr>
      <vt:lpstr>MOP– baza EPREL</vt:lpstr>
      <vt:lpstr>Wymagania uchwał antysmogowych dot. miejscowych ogrzewaczy pomieszczeń</vt:lpstr>
      <vt:lpstr>Wymagania uchwał antysmogowych dot. miejscowych ogrzewaczy pomieszczeń pkt. 3.1.</vt:lpstr>
      <vt:lpstr>Wymagania uchwał antysmogowych dot. miejscowych ogrzewaczy pomieszczeń pkt. 3.2.</vt:lpstr>
      <vt:lpstr>Wymagania uchwał antysmogowych dot. miejscowych ogrzewaczy pomieszczeń pkt. 3.2. c.d.</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2022-07-01T09:43:18Z</dcterms:created>
  <dcterms:modified xsi:type="dcterms:W3CDTF">2023-11-14T09:13:21Z</dcterms:modified>
</cp:coreProperties>
</file>