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69"/>
  </p:notesMasterIdLst>
  <p:handoutMasterIdLst>
    <p:handoutMasterId r:id="rId70"/>
  </p:handoutMasterIdLst>
  <p:sldIdLst>
    <p:sldId id="256" r:id="rId2"/>
    <p:sldId id="640" r:id="rId3"/>
    <p:sldId id="642" r:id="rId4"/>
    <p:sldId id="700" r:id="rId5"/>
    <p:sldId id="674" r:id="rId6"/>
    <p:sldId id="268" r:id="rId7"/>
    <p:sldId id="270" r:id="rId8"/>
    <p:sldId id="708" r:id="rId9"/>
    <p:sldId id="359" r:id="rId10"/>
    <p:sldId id="361" r:id="rId11"/>
    <p:sldId id="362" r:id="rId12"/>
    <p:sldId id="363" r:id="rId13"/>
    <p:sldId id="701" r:id="rId14"/>
    <p:sldId id="366" r:id="rId15"/>
    <p:sldId id="369" r:id="rId16"/>
    <p:sldId id="702" r:id="rId17"/>
    <p:sldId id="365" r:id="rId18"/>
    <p:sldId id="370" r:id="rId19"/>
    <p:sldId id="376" r:id="rId20"/>
    <p:sldId id="643" r:id="rId21"/>
    <p:sldId id="607" r:id="rId22"/>
    <p:sldId id="386" r:id="rId23"/>
    <p:sldId id="385" r:id="rId24"/>
    <p:sldId id="391" r:id="rId25"/>
    <p:sldId id="441" r:id="rId26"/>
    <p:sldId id="709" r:id="rId27"/>
    <p:sldId id="380" r:id="rId28"/>
    <p:sldId id="381" r:id="rId29"/>
    <p:sldId id="382" r:id="rId30"/>
    <p:sldId id="383" r:id="rId31"/>
    <p:sldId id="387" r:id="rId32"/>
    <p:sldId id="685" r:id="rId33"/>
    <p:sldId id="683" r:id="rId34"/>
    <p:sldId id="684" r:id="rId35"/>
    <p:sldId id="686" r:id="rId36"/>
    <p:sldId id="690" r:id="rId37"/>
    <p:sldId id="398" r:id="rId38"/>
    <p:sldId id="407" r:id="rId39"/>
    <p:sldId id="412" r:id="rId40"/>
    <p:sldId id="464" r:id="rId41"/>
    <p:sldId id="414" r:id="rId42"/>
    <p:sldId id="440" r:id="rId43"/>
    <p:sldId id="442" r:id="rId44"/>
    <p:sldId id="636" r:id="rId45"/>
    <p:sldId id="431" r:id="rId46"/>
    <p:sldId id="432" r:id="rId47"/>
    <p:sldId id="436" r:id="rId48"/>
    <p:sldId id="439" r:id="rId49"/>
    <p:sldId id="703" r:id="rId50"/>
    <p:sldId id="377" r:id="rId51"/>
    <p:sldId id="704" r:id="rId52"/>
    <p:sldId id="705" r:id="rId53"/>
    <p:sldId id="343" r:id="rId54"/>
    <p:sldId id="706" r:id="rId55"/>
    <p:sldId id="641" r:id="rId56"/>
    <p:sldId id="707" r:id="rId57"/>
    <p:sldId id="347" r:id="rId58"/>
    <p:sldId id="350" r:id="rId59"/>
    <p:sldId id="349" r:id="rId60"/>
    <p:sldId id="351" r:id="rId61"/>
    <p:sldId id="378" r:id="rId62"/>
    <p:sldId id="354" r:id="rId63"/>
    <p:sldId id="355" r:id="rId64"/>
    <p:sldId id="379" r:id="rId65"/>
    <p:sldId id="356" r:id="rId66"/>
    <p:sldId id="357" r:id="rId67"/>
    <p:sldId id="294" r:id="rId68"/>
  </p:sldIdLst>
  <p:sldSz cx="9144000" cy="6858000" type="screen4x3"/>
  <p:notesSz cx="6805613" cy="9939338"/>
  <p:defaultTextStyle>
    <a:defPPr>
      <a:defRPr lang="pl-PL"/>
    </a:defPPr>
    <a:lvl1pPr algn="l" rtl="0" fontAlgn="base">
      <a:spcBef>
        <a:spcPct val="0"/>
      </a:spcBef>
      <a:spcAft>
        <a:spcPct val="0"/>
      </a:spcAft>
      <a:defRPr kern="1200">
        <a:solidFill>
          <a:schemeClr val="tx1"/>
        </a:solidFill>
        <a:latin typeface="Myriad Pro" pitchFamily="34" charset="0"/>
        <a:ea typeface="+mn-ea"/>
        <a:cs typeface="+mn-cs"/>
      </a:defRPr>
    </a:lvl1pPr>
    <a:lvl2pPr marL="457200" algn="l" rtl="0" fontAlgn="base">
      <a:spcBef>
        <a:spcPct val="0"/>
      </a:spcBef>
      <a:spcAft>
        <a:spcPct val="0"/>
      </a:spcAft>
      <a:defRPr kern="1200">
        <a:solidFill>
          <a:schemeClr val="tx1"/>
        </a:solidFill>
        <a:latin typeface="Myriad Pro" pitchFamily="34" charset="0"/>
        <a:ea typeface="+mn-ea"/>
        <a:cs typeface="+mn-cs"/>
      </a:defRPr>
    </a:lvl2pPr>
    <a:lvl3pPr marL="914400" algn="l" rtl="0" fontAlgn="base">
      <a:spcBef>
        <a:spcPct val="0"/>
      </a:spcBef>
      <a:spcAft>
        <a:spcPct val="0"/>
      </a:spcAft>
      <a:defRPr kern="1200">
        <a:solidFill>
          <a:schemeClr val="tx1"/>
        </a:solidFill>
        <a:latin typeface="Myriad Pro" pitchFamily="34" charset="0"/>
        <a:ea typeface="+mn-ea"/>
        <a:cs typeface="+mn-cs"/>
      </a:defRPr>
    </a:lvl3pPr>
    <a:lvl4pPr marL="1371600" algn="l" rtl="0" fontAlgn="base">
      <a:spcBef>
        <a:spcPct val="0"/>
      </a:spcBef>
      <a:spcAft>
        <a:spcPct val="0"/>
      </a:spcAft>
      <a:defRPr kern="1200">
        <a:solidFill>
          <a:schemeClr val="tx1"/>
        </a:solidFill>
        <a:latin typeface="Myriad Pro" pitchFamily="34" charset="0"/>
        <a:ea typeface="+mn-ea"/>
        <a:cs typeface="+mn-cs"/>
      </a:defRPr>
    </a:lvl4pPr>
    <a:lvl5pPr marL="1828800" algn="l" rtl="0" fontAlgn="base">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76"/>
    <a:srgbClr val="CE7E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 z motywem 1 — Ak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4176" autoAdjust="0"/>
  </p:normalViewPr>
  <p:slideViewPr>
    <p:cSldViewPr>
      <p:cViewPr varScale="1">
        <p:scale>
          <a:sx n="94" d="100"/>
          <a:sy n="94" d="100"/>
        </p:scale>
        <p:origin x="193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Arkusz_programu_Microsoft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14\Documents\2017\Wilgotno&#347;&#263;%20drewna\Wnioski%20interwencj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pl-PL" sz="1600" dirty="0"/>
              <a:t>Błędy wpływające na dokładność wyznaczania </a:t>
            </a:r>
            <a:br>
              <a:rPr lang="pl-PL" sz="1600" dirty="0"/>
            </a:br>
            <a:r>
              <a:rPr lang="pl-PL" sz="1600" dirty="0"/>
              <a:t>parametrów jakościowych paliw
</a:t>
            </a:r>
          </a:p>
        </c:rich>
      </c:tx>
      <c:overlay val="0"/>
    </c:title>
    <c:autoTitleDeleted val="0"/>
    <c:plotArea>
      <c:layout>
        <c:manualLayout>
          <c:layoutTarget val="inner"/>
          <c:xMode val="edge"/>
          <c:yMode val="edge"/>
          <c:x val="0.12727810858289867"/>
          <c:y val="0.24796106129270729"/>
          <c:w val="0.40867161438143296"/>
          <c:h val="0.72085779613380618"/>
        </c:manualLayout>
      </c:layout>
      <c:pieChart>
        <c:varyColors val="1"/>
        <c:ser>
          <c:idx val="0"/>
          <c:order val="0"/>
          <c:tx>
            <c:strRef>
              <c:f>Arkusz1!$B$1</c:f>
              <c:strCache>
                <c:ptCount val="1"/>
                <c:pt idx="0">
                  <c:v>Błędy wpływające na dokładność wyznaczania parametrów jakościowych paliw
</c:v>
                </c:pt>
              </c:strCache>
            </c:strRef>
          </c:tx>
          <c:dLbls>
            <c:dLbl>
              <c:idx val="0"/>
              <c:tx>
                <c:rich>
                  <a:bodyPr/>
                  <a:lstStyle/>
                  <a:p>
                    <a:r>
                      <a:rPr lang="en-US"/>
                      <a:t> nawet do</a:t>
                    </a:r>
                    <a:r>
                      <a:rPr lang="en-US" baseline="0"/>
                      <a:t> </a:t>
                    </a:r>
                    <a:r>
                      <a:rPr lang="en-US"/>
                      <a:t>80%</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B39F-498E-A69A-DC85B311CD91}"/>
                </c:ex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Arkusz1!$A$2:$A$4</c:f>
              <c:strCache>
                <c:ptCount val="3"/>
                <c:pt idx="0">
                  <c:v>Pobieranie próbek</c:v>
                </c:pt>
                <c:pt idx="1">
                  <c:v>Przygotowanie próbek</c:v>
                </c:pt>
                <c:pt idx="2">
                  <c:v>Analiza próbek</c:v>
                </c:pt>
              </c:strCache>
            </c:strRef>
          </c:cat>
          <c:val>
            <c:numRef>
              <c:f>Arkusz1!$B$2:$B$4</c:f>
              <c:numCache>
                <c:formatCode>0%</c:formatCode>
                <c:ptCount val="3"/>
                <c:pt idx="0">
                  <c:v>0.8</c:v>
                </c:pt>
                <c:pt idx="1">
                  <c:v>0.15</c:v>
                </c:pt>
                <c:pt idx="2">
                  <c:v>0.05</c:v>
                </c:pt>
              </c:numCache>
            </c:numRef>
          </c:val>
          <c:extLst xmlns:c16r2="http://schemas.microsoft.com/office/drawing/2015/06/chart">
            <c:ext xmlns:c16="http://schemas.microsoft.com/office/drawing/2014/chart" uri="{C3380CC4-5D6E-409C-BE32-E72D297353CC}">
              <c16:uniqueId val="{00000000-7A65-498C-A31F-22C9BB9AAF62}"/>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0055362845421478"/>
          <c:y val="0.25936550280875798"/>
          <c:w val="0.3142737365732256"/>
          <c:h val="0.57615876893188633"/>
        </c:manualLayout>
      </c:layout>
      <c:overlay val="0"/>
    </c:legend>
    <c:plotVisOnly val="1"/>
    <c:dispBlanksAs val="gap"/>
    <c:showDLblsOverMax val="0"/>
  </c:chart>
  <c:txPr>
    <a:bodyPr/>
    <a:lstStyle/>
    <a:p>
      <a:pPr>
        <a:defRPr sz="1800"/>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pl-PL" dirty="0"/>
              <a:t>Czym pali się w piecach - wnioski z prowadzonych kontroli w Krakowie w 2015 roku</a:t>
            </a:r>
          </a:p>
        </c:rich>
      </c:tx>
      <c:layout>
        <c:manualLayout>
          <c:xMode val="edge"/>
          <c:yMode val="edge"/>
          <c:x val="0.12622443729945049"/>
          <c:y val="0.10450450628368316"/>
        </c:manualLayout>
      </c:layout>
      <c:overlay val="1"/>
    </c:title>
    <c:autoTitleDeleted val="0"/>
    <c:plotArea>
      <c:layout>
        <c:manualLayout>
          <c:layoutTarget val="inner"/>
          <c:xMode val="edge"/>
          <c:yMode val="edge"/>
          <c:x val="5.0852353598449765E-2"/>
          <c:y val="8.5490939953027298E-2"/>
          <c:w val="0.54797577989057877"/>
          <c:h val="0.82901812009394549"/>
        </c:manualLayout>
      </c:layout>
      <c:ofPieChart>
        <c:ofPieType val="pie"/>
        <c:varyColors val="1"/>
        <c:ser>
          <c:idx val="1"/>
          <c:order val="0"/>
          <c:dPt>
            <c:idx val="0"/>
            <c:bubble3D val="0"/>
            <c:spPr>
              <a:scene3d>
                <a:camera prst="orthographicFront"/>
                <a:lightRig rig="threePt" dir="t"/>
              </a:scene3d>
              <a:sp3d>
                <a:bevelT w="12700"/>
              </a:sp3d>
            </c:spPr>
            <c:extLst xmlns:c16r2="http://schemas.microsoft.com/office/drawing/2015/06/chart">
              <c:ext xmlns:c16="http://schemas.microsoft.com/office/drawing/2014/chart" uri="{C3380CC4-5D6E-409C-BE32-E72D297353CC}">
                <c16:uniqueId val="{00000001-0B24-4B4C-88C5-45CF96732097}"/>
              </c:ext>
            </c:extLst>
          </c:dPt>
          <c:dPt>
            <c:idx val="1"/>
            <c:bubble3D val="0"/>
            <c:spPr>
              <a:solidFill>
                <a:srgbClr val="C00000"/>
              </a:solidFill>
            </c:spPr>
            <c:extLst xmlns:c16r2="http://schemas.microsoft.com/office/drawing/2015/06/chart">
              <c:ext xmlns:c16="http://schemas.microsoft.com/office/drawing/2014/chart" uri="{C3380CC4-5D6E-409C-BE32-E72D297353CC}">
                <c16:uniqueId val="{00000003-0B24-4B4C-88C5-45CF96732097}"/>
              </c:ext>
            </c:extLst>
          </c:dPt>
          <c:dPt>
            <c:idx val="4"/>
            <c:bubble3D val="0"/>
            <c:spPr>
              <a:solidFill>
                <a:srgbClr val="FFC000"/>
              </a:solidFill>
            </c:spPr>
            <c:extLst xmlns:c16r2="http://schemas.microsoft.com/office/drawing/2015/06/chart">
              <c:ext xmlns:c16="http://schemas.microsoft.com/office/drawing/2014/chart" uri="{C3380CC4-5D6E-409C-BE32-E72D297353CC}">
                <c16:uniqueId val="{00000005-0B24-4B4C-88C5-45CF96732097}"/>
              </c:ext>
            </c:extLst>
          </c:dPt>
          <c:dPt>
            <c:idx val="5"/>
            <c:bubble3D val="0"/>
            <c:spPr>
              <a:solidFill>
                <a:schemeClr val="tx1">
                  <a:lumMod val="75000"/>
                </a:schemeClr>
              </a:solidFill>
            </c:spPr>
            <c:extLst xmlns:c16r2="http://schemas.microsoft.com/office/drawing/2015/06/chart">
              <c:ext xmlns:c16="http://schemas.microsoft.com/office/drawing/2014/chart" uri="{C3380CC4-5D6E-409C-BE32-E72D297353CC}">
                <c16:uniqueId val="{00000007-0B24-4B4C-88C5-45CF96732097}"/>
              </c:ext>
            </c:extLst>
          </c:dPt>
          <c:dLbls>
            <c:dLbl>
              <c:idx val="0"/>
              <c:tx>
                <c:rich>
                  <a:bodyPr/>
                  <a:lstStyle/>
                  <a:p>
                    <a:r>
                      <a:rPr lang="en-US" sz="1600" b="1"/>
                      <a:t>85%</a:t>
                    </a:r>
                    <a:endParaRPr lang="en-US"/>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0B24-4B4C-88C5-45CF96732097}"/>
                </c:ext>
                <c:ext xmlns:c15="http://schemas.microsoft.com/office/drawing/2012/chart" uri="{CE6537A1-D6FC-4f65-9D91-7224C49458BB}"/>
              </c:extLst>
            </c:dLbl>
            <c:dLbl>
              <c:idx val="1"/>
              <c:tx>
                <c:rich>
                  <a:bodyPr/>
                  <a:lstStyle/>
                  <a:p>
                    <a:r>
                      <a:rPr lang="en-US" sz="1600" b="1"/>
                      <a:t>60%</a:t>
                    </a:r>
                    <a:endParaRPr lang="en-US"/>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0B24-4B4C-88C5-45CF96732097}"/>
                </c:ext>
                <c:ext xmlns:c15="http://schemas.microsoft.com/office/drawing/2012/chart" uri="{CE6537A1-D6FC-4f65-9D91-7224C49458BB}"/>
              </c:extLst>
            </c:dLbl>
            <c:dLbl>
              <c:idx val="2"/>
              <c:tx>
                <c:rich>
                  <a:bodyPr/>
                  <a:lstStyle/>
                  <a:p>
                    <a:r>
                      <a:rPr lang="en-US" sz="1600" b="1"/>
                      <a:t>20%</a:t>
                    </a:r>
                    <a:endParaRPr lang="en-US" sz="1400"/>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8-0B24-4B4C-88C5-45CF96732097}"/>
                </c:ext>
                <c:ext xmlns:c15="http://schemas.microsoft.com/office/drawing/2012/chart" uri="{CE6537A1-D6FC-4f65-9D91-7224C49458BB}"/>
              </c:extLst>
            </c:dLbl>
            <c:dLbl>
              <c:idx val="3"/>
              <c:tx>
                <c:rich>
                  <a:bodyPr/>
                  <a:lstStyle/>
                  <a:p>
                    <a:r>
                      <a:rPr lang="en-US" sz="1600" b="1"/>
                      <a:t>10%</a:t>
                    </a:r>
                    <a:endParaRPr lang="en-US"/>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0B24-4B4C-88C5-45CF96732097}"/>
                </c:ext>
                <c:ext xmlns:c15="http://schemas.microsoft.com/office/drawing/2012/chart" uri="{CE6537A1-D6FC-4f65-9D91-7224C49458BB}"/>
              </c:extLst>
            </c:dLbl>
            <c:dLbl>
              <c:idx val="4"/>
              <c:tx>
                <c:rich>
                  <a:bodyPr/>
                  <a:lstStyle/>
                  <a:p>
                    <a:r>
                      <a:rPr lang="en-US" sz="1600" b="1"/>
                      <a:t>8%</a:t>
                    </a:r>
                    <a:endParaRPr lang="en-US"/>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0B24-4B4C-88C5-45CF96732097}"/>
                </c:ext>
                <c:ext xmlns:c15="http://schemas.microsoft.com/office/drawing/2012/chart" uri="{CE6537A1-D6FC-4f65-9D91-7224C49458BB}"/>
              </c:extLst>
            </c:dLbl>
            <c:dLbl>
              <c:idx val="5"/>
              <c:tx>
                <c:rich>
                  <a:bodyPr/>
                  <a:lstStyle/>
                  <a:p>
                    <a:r>
                      <a:rPr lang="en-US" sz="1600" b="1"/>
                      <a:t>2%</a:t>
                    </a:r>
                    <a:endParaRPr lang="en-US"/>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0B24-4B4C-88C5-45CF96732097}"/>
                </c:ext>
                <c:ext xmlns:c15="http://schemas.microsoft.com/office/drawing/2012/chart" uri="{CE6537A1-D6FC-4f65-9D91-7224C49458BB}"/>
              </c:extLst>
            </c:dLbl>
            <c:dLbl>
              <c:idx val="6"/>
              <c:tx>
                <c:rich>
                  <a:bodyPr/>
                  <a:lstStyle/>
                  <a:p>
                    <a:r>
                      <a:rPr lang="en-US" sz="1600" b="1"/>
                      <a:t>15%</a:t>
                    </a:r>
                    <a:endParaRPr lang="en-US"/>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A-0B24-4B4C-88C5-45CF96732097}"/>
                </c:ext>
                <c:ext xmlns:c15="http://schemas.microsoft.com/office/drawing/2012/chart" uri="{CE6537A1-D6FC-4f65-9D91-7224C49458BB}"/>
              </c:extLst>
            </c:dLbl>
            <c:dLbl>
              <c:idx val="7"/>
              <c:tx>
                <c:rich>
                  <a:bodyPr/>
                  <a:lstStyle/>
                  <a:p>
                    <a:r>
                      <a:rPr lang="pl-PL" sz="1600" b="1"/>
                      <a:t>20</a:t>
                    </a:r>
                    <a:r>
                      <a:rPr lang="en-US" sz="1600" b="1"/>
                      <a:t>%</a:t>
                    </a:r>
                    <a:endParaRPr lang="en-US"/>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B-0B24-4B4C-88C5-45CF96732097}"/>
                </c:ext>
                <c:ext xmlns:c15="http://schemas.microsoft.com/office/drawing/2012/chart" uri="{CE6537A1-D6FC-4f65-9D91-7224C49458BB}"/>
              </c:extLst>
            </c:dLbl>
            <c:spPr>
              <a:noFill/>
              <a:ln>
                <a:noFill/>
              </a:ln>
              <a:effectLst/>
            </c:spPr>
            <c:dLblPos val="bestFit"/>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Arkusz1!$C$2:$H$2</c:f>
              <c:strCache>
                <c:ptCount val="6"/>
                <c:pt idx="0">
                  <c:v>Zgłoszeń</c:v>
                </c:pt>
                <c:pt idx="1">
                  <c:v>pozostałości meblowe</c:v>
                </c:pt>
                <c:pt idx="2">
                  <c:v>stolarka budowlana</c:v>
                </c:pt>
                <c:pt idx="3">
                  <c:v>odpady zielone</c:v>
                </c:pt>
                <c:pt idx="4">
                  <c:v>odpady komunalne w tym plastiki</c:v>
                </c:pt>
                <c:pt idx="5">
                  <c:v>odpady ciekłe</c:v>
                </c:pt>
              </c:strCache>
            </c:strRef>
          </c:cat>
          <c:val>
            <c:numRef>
              <c:f>Arkusz1!$C$5:$H$5</c:f>
              <c:numCache>
                <c:formatCode>General</c:formatCode>
                <c:ptCount val="6"/>
                <c:pt idx="0">
                  <c:v>364</c:v>
                </c:pt>
                <c:pt idx="1">
                  <c:v>60</c:v>
                </c:pt>
                <c:pt idx="2">
                  <c:v>20</c:v>
                </c:pt>
                <c:pt idx="3">
                  <c:v>10</c:v>
                </c:pt>
                <c:pt idx="4">
                  <c:v>8</c:v>
                </c:pt>
                <c:pt idx="5">
                  <c:v>2</c:v>
                </c:pt>
              </c:numCache>
            </c:numRef>
          </c:val>
          <c:extLst xmlns:c16r2="http://schemas.microsoft.com/office/drawing/2015/06/chart">
            <c:ext xmlns:c16="http://schemas.microsoft.com/office/drawing/2014/chart" uri="{C3380CC4-5D6E-409C-BE32-E72D297353CC}">
              <c16:uniqueId val="{0000000C-0B24-4B4C-88C5-45CF96732097}"/>
            </c:ext>
          </c:extLst>
        </c:ser>
        <c:dLbls>
          <c:dLblPos val="bestFit"/>
          <c:showLegendKey val="0"/>
          <c:showVal val="0"/>
          <c:showCatName val="0"/>
          <c:showSerName val="0"/>
          <c:showPercent val="1"/>
          <c:showBubbleSize val="0"/>
          <c:showLeaderLines val="1"/>
        </c:dLbls>
        <c:gapWidth val="61"/>
        <c:splitType val="cust"/>
        <c:custSplit>
          <c:secondPiePt val="1"/>
          <c:secondPiePt val="2"/>
          <c:secondPiePt val="3"/>
          <c:secondPiePt val="4"/>
          <c:secondPiePt val="5"/>
        </c:custSplit>
        <c:secondPieSize val="195"/>
        <c:serLines/>
      </c:ofPieChart>
    </c:plotArea>
    <c:legend>
      <c:legendPos val="r"/>
      <c:legendEntry>
        <c:idx val="0"/>
        <c:delete val="1"/>
      </c:legendEntry>
      <c:layout>
        <c:manualLayout>
          <c:xMode val="edge"/>
          <c:yMode val="edge"/>
          <c:x val="0.6309863083243421"/>
          <c:y val="0.28522963580285177"/>
          <c:w val="0.30888966492617714"/>
          <c:h val="0.53610285086647402"/>
        </c:manualLayout>
      </c:layout>
      <c:overlay val="0"/>
      <c:txPr>
        <a:bodyPr/>
        <a:lstStyle/>
        <a:p>
          <a:pPr rtl="0">
            <a:defRPr/>
          </a:pPr>
          <a:endParaRPr lang="pl-PL"/>
        </a:p>
      </c:txPr>
    </c:legend>
    <c:plotVisOnly val="1"/>
    <c:dispBlanksAs val="gap"/>
    <c:showDLblsOverMax val="0"/>
  </c:chart>
  <c:txPr>
    <a:bodyPr/>
    <a:lstStyle/>
    <a:p>
      <a:pPr>
        <a:defRPr sz="1600">
          <a:latin typeface="Verdana" panose="020B0604030504040204" pitchFamily="34" charset="0"/>
          <a:ea typeface="Verdana" panose="020B0604030504040204" pitchFamily="34" charset="0"/>
        </a:defRPr>
      </a:pPr>
      <a:endParaRPr lang="pl-PL"/>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EDE9A4-9035-473D-836B-AE6D48937EED}" type="doc">
      <dgm:prSet loTypeId="urn:microsoft.com/office/officeart/2005/8/layout/hProcess9" loCatId="process" qsTypeId="urn:microsoft.com/office/officeart/2005/8/quickstyle/simple5" qsCatId="simple" csTypeId="urn:microsoft.com/office/officeart/2005/8/colors/accent1_2" csCatId="accent1" phldr="1"/>
      <dgm:spPr/>
    </dgm:pt>
    <dgm:pt modelId="{AC009ACA-F051-47ED-87BC-47854440F6CE}">
      <dgm:prSet phldrT="[Tekst]"/>
      <dgm:spPr/>
      <dgm:t>
        <a:bodyPr/>
        <a:lstStyle/>
        <a:p>
          <a:r>
            <a:rPr lang="pl-PL" b="1" dirty="0">
              <a:solidFill>
                <a:srgbClr val="FF0000"/>
              </a:solidFill>
            </a:rPr>
            <a:t>Pobieranie próbek</a:t>
          </a:r>
        </a:p>
      </dgm:t>
    </dgm:pt>
    <dgm:pt modelId="{67A5A889-6E8E-4E36-808F-BDE5CC0BA206}" type="parTrans" cxnId="{C03222A7-422D-43DD-8D6D-5BB1DFEC7835}">
      <dgm:prSet/>
      <dgm:spPr/>
      <dgm:t>
        <a:bodyPr/>
        <a:lstStyle/>
        <a:p>
          <a:endParaRPr lang="pl-PL"/>
        </a:p>
      </dgm:t>
    </dgm:pt>
    <dgm:pt modelId="{64FDA4A9-6C53-4158-8B39-A0DC5B8971A9}" type="sibTrans" cxnId="{C03222A7-422D-43DD-8D6D-5BB1DFEC7835}">
      <dgm:prSet/>
      <dgm:spPr/>
      <dgm:t>
        <a:bodyPr/>
        <a:lstStyle/>
        <a:p>
          <a:endParaRPr lang="pl-PL"/>
        </a:p>
      </dgm:t>
    </dgm:pt>
    <dgm:pt modelId="{B58A63BB-1197-45BA-A1FF-40E4BBC32526}">
      <dgm:prSet phldrT="[Tekst]"/>
      <dgm:spPr/>
      <dgm:t>
        <a:bodyPr/>
        <a:lstStyle/>
        <a:p>
          <a:r>
            <a:rPr lang="pl-PL" b="1" dirty="0"/>
            <a:t>Analiza instrumentalna i statystyczna</a:t>
          </a:r>
        </a:p>
      </dgm:t>
    </dgm:pt>
    <dgm:pt modelId="{20453D91-DEC8-4F59-91F3-117BBF47B179}" type="parTrans" cxnId="{AB2C0191-0F84-4491-9C7D-0A885B5F14E9}">
      <dgm:prSet/>
      <dgm:spPr/>
      <dgm:t>
        <a:bodyPr/>
        <a:lstStyle/>
        <a:p>
          <a:endParaRPr lang="pl-PL"/>
        </a:p>
      </dgm:t>
    </dgm:pt>
    <dgm:pt modelId="{972CC138-184A-4295-9C01-BD92C80C0229}" type="sibTrans" cxnId="{AB2C0191-0F84-4491-9C7D-0A885B5F14E9}">
      <dgm:prSet/>
      <dgm:spPr/>
      <dgm:t>
        <a:bodyPr/>
        <a:lstStyle/>
        <a:p>
          <a:endParaRPr lang="pl-PL"/>
        </a:p>
      </dgm:t>
    </dgm:pt>
    <dgm:pt modelId="{79909C4C-2798-4643-AECB-997B77693EE0}">
      <dgm:prSet phldrT="[Tekst]"/>
      <dgm:spPr/>
      <dgm:t>
        <a:bodyPr/>
        <a:lstStyle/>
        <a:p>
          <a:r>
            <a:rPr lang="pl-PL" b="1" dirty="0">
              <a:solidFill>
                <a:schemeClr val="bg1"/>
              </a:solidFill>
            </a:rPr>
            <a:t>Interpretacja</a:t>
          </a:r>
        </a:p>
      </dgm:t>
    </dgm:pt>
    <dgm:pt modelId="{A13FCFAD-D8D9-4D1D-B7AE-1931541BB152}" type="parTrans" cxnId="{A681C3B4-7FA9-493F-9FC1-BAFD99367893}">
      <dgm:prSet/>
      <dgm:spPr/>
      <dgm:t>
        <a:bodyPr/>
        <a:lstStyle/>
        <a:p>
          <a:endParaRPr lang="pl-PL"/>
        </a:p>
      </dgm:t>
    </dgm:pt>
    <dgm:pt modelId="{CBD3A7B8-8F95-4858-A528-99037D819D80}" type="sibTrans" cxnId="{A681C3B4-7FA9-493F-9FC1-BAFD99367893}">
      <dgm:prSet/>
      <dgm:spPr/>
      <dgm:t>
        <a:bodyPr/>
        <a:lstStyle/>
        <a:p>
          <a:endParaRPr lang="pl-PL"/>
        </a:p>
      </dgm:t>
    </dgm:pt>
    <dgm:pt modelId="{B6602346-F0CC-4B6D-B270-8017B7211D57}" type="pres">
      <dgm:prSet presAssocID="{E4EDE9A4-9035-473D-836B-AE6D48937EED}" presName="CompostProcess" presStyleCnt="0">
        <dgm:presLayoutVars>
          <dgm:dir/>
          <dgm:resizeHandles val="exact"/>
        </dgm:presLayoutVars>
      </dgm:prSet>
      <dgm:spPr/>
    </dgm:pt>
    <dgm:pt modelId="{C62471A9-CC5B-4C17-B2A7-D7A3552F78FC}" type="pres">
      <dgm:prSet presAssocID="{E4EDE9A4-9035-473D-836B-AE6D48937EED}" presName="arrow" presStyleLbl="bgShp" presStyleIdx="0" presStyleCnt="1"/>
      <dgm:spPr/>
    </dgm:pt>
    <dgm:pt modelId="{2335A898-8321-4378-9A33-4855B98C1AE3}" type="pres">
      <dgm:prSet presAssocID="{E4EDE9A4-9035-473D-836B-AE6D48937EED}" presName="linearProcess" presStyleCnt="0"/>
      <dgm:spPr/>
    </dgm:pt>
    <dgm:pt modelId="{43700008-4A03-4520-9C6C-0313BFDCF8F0}" type="pres">
      <dgm:prSet presAssocID="{AC009ACA-F051-47ED-87BC-47854440F6CE}" presName="textNode" presStyleLbl="node1" presStyleIdx="0" presStyleCnt="3">
        <dgm:presLayoutVars>
          <dgm:bulletEnabled val="1"/>
        </dgm:presLayoutVars>
      </dgm:prSet>
      <dgm:spPr/>
      <dgm:t>
        <a:bodyPr/>
        <a:lstStyle/>
        <a:p>
          <a:endParaRPr lang="pl-PL"/>
        </a:p>
      </dgm:t>
    </dgm:pt>
    <dgm:pt modelId="{207C856B-7D48-4CF0-A737-1343098C2660}" type="pres">
      <dgm:prSet presAssocID="{64FDA4A9-6C53-4158-8B39-A0DC5B8971A9}" presName="sibTrans" presStyleCnt="0"/>
      <dgm:spPr/>
    </dgm:pt>
    <dgm:pt modelId="{81471BCE-EAC7-4483-ACF7-9B14F9EC1444}" type="pres">
      <dgm:prSet presAssocID="{B58A63BB-1197-45BA-A1FF-40E4BBC32526}" presName="textNode" presStyleLbl="node1" presStyleIdx="1" presStyleCnt="3">
        <dgm:presLayoutVars>
          <dgm:bulletEnabled val="1"/>
        </dgm:presLayoutVars>
      </dgm:prSet>
      <dgm:spPr/>
      <dgm:t>
        <a:bodyPr/>
        <a:lstStyle/>
        <a:p>
          <a:endParaRPr lang="pl-PL"/>
        </a:p>
      </dgm:t>
    </dgm:pt>
    <dgm:pt modelId="{A5F45252-A731-4D00-A75B-63FA3FA05992}" type="pres">
      <dgm:prSet presAssocID="{972CC138-184A-4295-9C01-BD92C80C0229}" presName="sibTrans" presStyleCnt="0"/>
      <dgm:spPr/>
    </dgm:pt>
    <dgm:pt modelId="{01F673E9-695E-437D-A416-683E7C66AA48}" type="pres">
      <dgm:prSet presAssocID="{79909C4C-2798-4643-AECB-997B77693EE0}" presName="textNode" presStyleLbl="node1" presStyleIdx="2" presStyleCnt="3">
        <dgm:presLayoutVars>
          <dgm:bulletEnabled val="1"/>
        </dgm:presLayoutVars>
      </dgm:prSet>
      <dgm:spPr/>
      <dgm:t>
        <a:bodyPr/>
        <a:lstStyle/>
        <a:p>
          <a:endParaRPr lang="pl-PL"/>
        </a:p>
      </dgm:t>
    </dgm:pt>
  </dgm:ptLst>
  <dgm:cxnLst>
    <dgm:cxn modelId="{A681C3B4-7FA9-493F-9FC1-BAFD99367893}" srcId="{E4EDE9A4-9035-473D-836B-AE6D48937EED}" destId="{79909C4C-2798-4643-AECB-997B77693EE0}" srcOrd="2" destOrd="0" parTransId="{A13FCFAD-D8D9-4D1D-B7AE-1931541BB152}" sibTransId="{CBD3A7B8-8F95-4858-A528-99037D819D80}"/>
    <dgm:cxn modelId="{51AC8B21-F16D-45DD-B73A-6C0656F374AA}" type="presOf" srcId="{E4EDE9A4-9035-473D-836B-AE6D48937EED}" destId="{B6602346-F0CC-4B6D-B270-8017B7211D57}" srcOrd="0" destOrd="0" presId="urn:microsoft.com/office/officeart/2005/8/layout/hProcess9"/>
    <dgm:cxn modelId="{C03222A7-422D-43DD-8D6D-5BB1DFEC7835}" srcId="{E4EDE9A4-9035-473D-836B-AE6D48937EED}" destId="{AC009ACA-F051-47ED-87BC-47854440F6CE}" srcOrd="0" destOrd="0" parTransId="{67A5A889-6E8E-4E36-808F-BDE5CC0BA206}" sibTransId="{64FDA4A9-6C53-4158-8B39-A0DC5B8971A9}"/>
    <dgm:cxn modelId="{E1A0D10C-ECF6-4BF9-AD79-DC08BD4EE4F0}" type="presOf" srcId="{B58A63BB-1197-45BA-A1FF-40E4BBC32526}" destId="{81471BCE-EAC7-4483-ACF7-9B14F9EC1444}" srcOrd="0" destOrd="0" presId="urn:microsoft.com/office/officeart/2005/8/layout/hProcess9"/>
    <dgm:cxn modelId="{F0E8FD31-F18D-4809-88A9-A59FB3BE9362}" type="presOf" srcId="{79909C4C-2798-4643-AECB-997B77693EE0}" destId="{01F673E9-695E-437D-A416-683E7C66AA48}" srcOrd="0" destOrd="0" presId="urn:microsoft.com/office/officeart/2005/8/layout/hProcess9"/>
    <dgm:cxn modelId="{FAF79BE9-F362-42F4-B584-91847F440968}" type="presOf" srcId="{AC009ACA-F051-47ED-87BC-47854440F6CE}" destId="{43700008-4A03-4520-9C6C-0313BFDCF8F0}" srcOrd="0" destOrd="0" presId="urn:microsoft.com/office/officeart/2005/8/layout/hProcess9"/>
    <dgm:cxn modelId="{AB2C0191-0F84-4491-9C7D-0A885B5F14E9}" srcId="{E4EDE9A4-9035-473D-836B-AE6D48937EED}" destId="{B58A63BB-1197-45BA-A1FF-40E4BBC32526}" srcOrd="1" destOrd="0" parTransId="{20453D91-DEC8-4F59-91F3-117BBF47B179}" sibTransId="{972CC138-184A-4295-9C01-BD92C80C0229}"/>
    <dgm:cxn modelId="{CD43FED9-0D73-43F2-817A-AF4377A59733}" type="presParOf" srcId="{B6602346-F0CC-4B6D-B270-8017B7211D57}" destId="{C62471A9-CC5B-4C17-B2A7-D7A3552F78FC}" srcOrd="0" destOrd="0" presId="urn:microsoft.com/office/officeart/2005/8/layout/hProcess9"/>
    <dgm:cxn modelId="{B157ECCA-0437-4F1C-9B84-E2E5D90501DE}" type="presParOf" srcId="{B6602346-F0CC-4B6D-B270-8017B7211D57}" destId="{2335A898-8321-4378-9A33-4855B98C1AE3}" srcOrd="1" destOrd="0" presId="urn:microsoft.com/office/officeart/2005/8/layout/hProcess9"/>
    <dgm:cxn modelId="{343DC223-3655-4541-B65B-A9DB747B30ED}" type="presParOf" srcId="{2335A898-8321-4378-9A33-4855B98C1AE3}" destId="{43700008-4A03-4520-9C6C-0313BFDCF8F0}" srcOrd="0" destOrd="0" presId="urn:microsoft.com/office/officeart/2005/8/layout/hProcess9"/>
    <dgm:cxn modelId="{BED10909-AB0E-4559-BCBE-3A0D66CAC19F}" type="presParOf" srcId="{2335A898-8321-4378-9A33-4855B98C1AE3}" destId="{207C856B-7D48-4CF0-A737-1343098C2660}" srcOrd="1" destOrd="0" presId="urn:microsoft.com/office/officeart/2005/8/layout/hProcess9"/>
    <dgm:cxn modelId="{B51877CD-BEEA-4C98-B009-11E8CAAB66B9}" type="presParOf" srcId="{2335A898-8321-4378-9A33-4855B98C1AE3}" destId="{81471BCE-EAC7-4483-ACF7-9B14F9EC1444}" srcOrd="2" destOrd="0" presId="urn:microsoft.com/office/officeart/2005/8/layout/hProcess9"/>
    <dgm:cxn modelId="{274A32EB-DFA3-40E6-8AA6-D4983EE786CF}" type="presParOf" srcId="{2335A898-8321-4378-9A33-4855B98C1AE3}" destId="{A5F45252-A731-4D00-A75B-63FA3FA05992}" srcOrd="3" destOrd="0" presId="urn:microsoft.com/office/officeart/2005/8/layout/hProcess9"/>
    <dgm:cxn modelId="{6358B7E4-D919-4274-92CB-90D4EE817A5C}" type="presParOf" srcId="{2335A898-8321-4378-9A33-4855B98C1AE3}" destId="{01F673E9-695E-437D-A416-683E7C66AA4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4467A5-EFA1-480A-91D6-D39F38F17070}" type="doc">
      <dgm:prSet loTypeId="urn:microsoft.com/office/officeart/2005/8/layout/pList2" loCatId="picture" qsTypeId="urn:microsoft.com/office/officeart/2005/8/quickstyle/simple1" qsCatId="simple" csTypeId="urn:microsoft.com/office/officeart/2005/8/colors/accent1_2" csCatId="accent1" phldr="1"/>
      <dgm:spPr/>
    </dgm:pt>
    <dgm:pt modelId="{853E0BD8-5B28-476E-A2F7-5D02C385ABE0}">
      <dgm:prSet phldrT="[Tekst]"/>
      <dgm:spPr/>
      <dgm:t>
        <a:bodyPr/>
        <a:lstStyle/>
        <a:p>
          <a:endParaRPr lang="pl-PL" dirty="0"/>
        </a:p>
        <a:p>
          <a:r>
            <a:rPr lang="pl-PL" dirty="0"/>
            <a:t>Nic się nie dzieje</a:t>
          </a:r>
        </a:p>
      </dgm:t>
    </dgm:pt>
    <dgm:pt modelId="{9C9ECF98-0C42-4BBF-9C86-D838B6C39E49}" type="parTrans" cxnId="{06DCB860-ED1B-43FC-AF9B-36BAF0D0B4A0}">
      <dgm:prSet/>
      <dgm:spPr/>
      <dgm:t>
        <a:bodyPr/>
        <a:lstStyle/>
        <a:p>
          <a:endParaRPr lang="pl-PL"/>
        </a:p>
      </dgm:t>
    </dgm:pt>
    <dgm:pt modelId="{688E2D9D-620C-43F1-8702-A39C150F12E3}" type="sibTrans" cxnId="{06DCB860-ED1B-43FC-AF9B-36BAF0D0B4A0}">
      <dgm:prSet/>
      <dgm:spPr/>
      <dgm:t>
        <a:bodyPr/>
        <a:lstStyle/>
        <a:p>
          <a:endParaRPr lang="pl-PL"/>
        </a:p>
      </dgm:t>
    </dgm:pt>
    <dgm:pt modelId="{2C117A57-A9A8-49BD-A192-0CE1F3C6093F}">
      <dgm:prSet phldrT="[Tekst]"/>
      <dgm:spPr/>
      <dgm:t>
        <a:bodyPr/>
        <a:lstStyle/>
        <a:p>
          <a:endParaRPr lang="pl-PL" dirty="0"/>
        </a:p>
        <a:p>
          <a:r>
            <a:rPr lang="pl-PL" dirty="0"/>
            <a:t>Odparowanie wody</a:t>
          </a:r>
        </a:p>
        <a:p>
          <a:endParaRPr lang="pl-PL" dirty="0"/>
        </a:p>
        <a:p>
          <a:r>
            <a:rPr lang="pl-PL" dirty="0"/>
            <a:t>Tworzenie aerozoli</a:t>
          </a:r>
        </a:p>
      </dgm:t>
    </dgm:pt>
    <dgm:pt modelId="{68FD8F64-D829-4DFB-91E7-4CD41E67A779}" type="parTrans" cxnId="{177C7CE9-6134-4D5A-AB25-59C00A28BC5C}">
      <dgm:prSet/>
      <dgm:spPr/>
      <dgm:t>
        <a:bodyPr/>
        <a:lstStyle/>
        <a:p>
          <a:endParaRPr lang="pl-PL"/>
        </a:p>
      </dgm:t>
    </dgm:pt>
    <dgm:pt modelId="{0D7C45F8-C258-436D-98C4-C58915191F89}" type="sibTrans" cxnId="{177C7CE9-6134-4D5A-AB25-59C00A28BC5C}">
      <dgm:prSet/>
      <dgm:spPr/>
      <dgm:t>
        <a:bodyPr/>
        <a:lstStyle/>
        <a:p>
          <a:endParaRPr lang="pl-PL"/>
        </a:p>
      </dgm:t>
    </dgm:pt>
    <dgm:pt modelId="{C4D93D28-864B-4C30-AC44-56806941F649}">
      <dgm:prSet phldrT="[Tekst]"/>
      <dgm:spPr/>
      <dgm:t>
        <a:bodyPr/>
        <a:lstStyle/>
        <a:p>
          <a:endParaRPr lang="pl-PL" dirty="0"/>
        </a:p>
        <a:p>
          <a:r>
            <a:rPr lang="pl-PL" dirty="0"/>
            <a:t>Początek odgazowania</a:t>
          </a:r>
        </a:p>
        <a:p>
          <a:endParaRPr lang="pl-PL" dirty="0"/>
        </a:p>
        <a:p>
          <a:r>
            <a:rPr lang="pl-PL" dirty="0"/>
            <a:t>Wydzielanie części lotnych</a:t>
          </a:r>
        </a:p>
        <a:p>
          <a:r>
            <a:rPr lang="pl-PL" dirty="0"/>
            <a:t>Tworzenie gazozoli</a:t>
          </a:r>
        </a:p>
        <a:p>
          <a:r>
            <a:rPr lang="pl-PL" dirty="0"/>
            <a:t>Emisja pyłów</a:t>
          </a:r>
        </a:p>
      </dgm:t>
    </dgm:pt>
    <dgm:pt modelId="{DBF0D8AD-9CF1-4953-9017-065B488EF4D3}" type="parTrans" cxnId="{C80B5550-7A50-4142-BA32-B93ED724DD37}">
      <dgm:prSet/>
      <dgm:spPr/>
      <dgm:t>
        <a:bodyPr/>
        <a:lstStyle/>
        <a:p>
          <a:endParaRPr lang="pl-PL"/>
        </a:p>
      </dgm:t>
    </dgm:pt>
    <dgm:pt modelId="{DBCE8A96-94DA-4497-A4BD-0B0455EA97BE}" type="sibTrans" cxnId="{C80B5550-7A50-4142-BA32-B93ED724DD37}">
      <dgm:prSet/>
      <dgm:spPr/>
      <dgm:t>
        <a:bodyPr/>
        <a:lstStyle/>
        <a:p>
          <a:endParaRPr lang="pl-PL"/>
        </a:p>
      </dgm:t>
    </dgm:pt>
    <dgm:pt modelId="{34AAF0BC-248E-4E75-BB07-86858C78669C}">
      <dgm:prSet phldrT="[Tekst]"/>
      <dgm:spPr/>
      <dgm:t>
        <a:bodyPr/>
        <a:lstStyle/>
        <a:p>
          <a:endParaRPr lang="pl-PL" dirty="0"/>
        </a:p>
        <a:p>
          <a:r>
            <a:rPr lang="pl-PL" dirty="0"/>
            <a:t>Wypalanie węgla drzewnego</a:t>
          </a:r>
        </a:p>
      </dgm:t>
    </dgm:pt>
    <dgm:pt modelId="{E8E61DB3-78C2-4D32-BF46-92D5A405BC67}" type="parTrans" cxnId="{E6608CEA-81A4-4B7F-9DB2-5304750D0D81}">
      <dgm:prSet/>
      <dgm:spPr/>
      <dgm:t>
        <a:bodyPr/>
        <a:lstStyle/>
        <a:p>
          <a:endParaRPr lang="pl-PL"/>
        </a:p>
      </dgm:t>
    </dgm:pt>
    <dgm:pt modelId="{03BB8EDB-553C-4E18-B476-973589036F77}" type="sibTrans" cxnId="{E6608CEA-81A4-4B7F-9DB2-5304750D0D81}">
      <dgm:prSet/>
      <dgm:spPr/>
      <dgm:t>
        <a:bodyPr/>
        <a:lstStyle/>
        <a:p>
          <a:endParaRPr lang="pl-PL"/>
        </a:p>
      </dgm:t>
    </dgm:pt>
    <dgm:pt modelId="{A0921889-0C0B-42C6-9F11-C3A37CF08ADD}">
      <dgm:prSet phldrT="[Tekst]"/>
      <dgm:spPr/>
      <dgm:t>
        <a:bodyPr/>
        <a:lstStyle/>
        <a:p>
          <a:endParaRPr lang="pl-PL" dirty="0"/>
        </a:p>
        <a:p>
          <a:r>
            <a:rPr lang="pl-PL" dirty="0"/>
            <a:t>Zapłon gazów</a:t>
          </a:r>
        </a:p>
      </dgm:t>
    </dgm:pt>
    <dgm:pt modelId="{2BD7A8A4-4533-422A-B64C-B2D0DAE6E2B5}" type="parTrans" cxnId="{2672773B-D49C-454A-9F77-EEA60EC5243B}">
      <dgm:prSet/>
      <dgm:spPr/>
      <dgm:t>
        <a:bodyPr/>
        <a:lstStyle/>
        <a:p>
          <a:endParaRPr lang="pl-PL"/>
        </a:p>
      </dgm:t>
    </dgm:pt>
    <dgm:pt modelId="{7C9952D9-5FD4-4BF5-B475-A28E78694146}" type="sibTrans" cxnId="{2672773B-D49C-454A-9F77-EEA60EC5243B}">
      <dgm:prSet/>
      <dgm:spPr/>
      <dgm:t>
        <a:bodyPr/>
        <a:lstStyle/>
        <a:p>
          <a:endParaRPr lang="pl-PL"/>
        </a:p>
      </dgm:t>
    </dgm:pt>
    <dgm:pt modelId="{7985D1F2-5743-4F94-B25A-ABBAB8ADE4CE}">
      <dgm:prSet phldrT="[Tekst]"/>
      <dgm:spPr/>
      <dgm:t>
        <a:bodyPr/>
        <a:lstStyle/>
        <a:p>
          <a:endParaRPr lang="pl-PL" dirty="0"/>
        </a:p>
        <a:p>
          <a:r>
            <a:rPr lang="pl-PL" dirty="0"/>
            <a:t>Spalanie gazu drzewnego</a:t>
          </a:r>
        </a:p>
      </dgm:t>
    </dgm:pt>
    <dgm:pt modelId="{B74560C7-00F3-4045-A506-34BC626BF799}" type="parTrans" cxnId="{A11A77AD-F02B-4DDE-B4A2-C1D7847A9D5B}">
      <dgm:prSet/>
      <dgm:spPr/>
      <dgm:t>
        <a:bodyPr/>
        <a:lstStyle/>
        <a:p>
          <a:endParaRPr lang="pl-PL"/>
        </a:p>
      </dgm:t>
    </dgm:pt>
    <dgm:pt modelId="{9E153396-5B14-47ED-AE55-48FC9D3FFBC5}" type="sibTrans" cxnId="{A11A77AD-F02B-4DDE-B4A2-C1D7847A9D5B}">
      <dgm:prSet/>
      <dgm:spPr/>
      <dgm:t>
        <a:bodyPr/>
        <a:lstStyle/>
        <a:p>
          <a:endParaRPr lang="pl-PL"/>
        </a:p>
      </dgm:t>
    </dgm:pt>
    <dgm:pt modelId="{D75676F1-5911-469F-8041-0D6571ED1949}" type="pres">
      <dgm:prSet presAssocID="{C64467A5-EFA1-480A-91D6-D39F38F17070}" presName="Name0" presStyleCnt="0">
        <dgm:presLayoutVars>
          <dgm:dir/>
          <dgm:resizeHandles val="exact"/>
        </dgm:presLayoutVars>
      </dgm:prSet>
      <dgm:spPr/>
    </dgm:pt>
    <dgm:pt modelId="{4DB8F4C5-AD8F-4C76-9648-FE3AAC0C8C0A}" type="pres">
      <dgm:prSet presAssocID="{C64467A5-EFA1-480A-91D6-D39F38F17070}" presName="bkgdShp" presStyleLbl="alignAccFollowNode1" presStyleIdx="0" presStyleCnt="1"/>
      <dgm:spPr/>
    </dgm:pt>
    <dgm:pt modelId="{FEBDEE3E-F3CA-402B-B8AF-F2C2737166EE}" type="pres">
      <dgm:prSet presAssocID="{C64467A5-EFA1-480A-91D6-D39F38F17070}" presName="linComp" presStyleCnt="0"/>
      <dgm:spPr/>
    </dgm:pt>
    <dgm:pt modelId="{6788599C-9C0B-4D2E-B267-9FA6C479CA01}" type="pres">
      <dgm:prSet presAssocID="{853E0BD8-5B28-476E-A2F7-5D02C385ABE0}" presName="compNode" presStyleCnt="0"/>
      <dgm:spPr/>
    </dgm:pt>
    <dgm:pt modelId="{503836F8-2EE1-43F6-BCF5-1533146CF25E}" type="pres">
      <dgm:prSet presAssocID="{853E0BD8-5B28-476E-A2F7-5D02C385ABE0}" presName="node" presStyleLbl="node1" presStyleIdx="0" presStyleCnt="6">
        <dgm:presLayoutVars>
          <dgm:bulletEnabled val="1"/>
        </dgm:presLayoutVars>
      </dgm:prSet>
      <dgm:spPr/>
      <dgm:t>
        <a:bodyPr/>
        <a:lstStyle/>
        <a:p>
          <a:endParaRPr lang="pl-PL"/>
        </a:p>
      </dgm:t>
    </dgm:pt>
    <dgm:pt modelId="{667B9253-B324-4FFF-9965-817342A50F5F}" type="pres">
      <dgm:prSet presAssocID="{853E0BD8-5B28-476E-A2F7-5D02C385ABE0}" presName="invisiNode" presStyleLbl="node1" presStyleIdx="0" presStyleCnt="6"/>
      <dgm:spPr/>
    </dgm:pt>
    <dgm:pt modelId="{9F547425-9E64-4759-B5BB-37D5166087C4}" type="pres">
      <dgm:prSet presAssocID="{853E0BD8-5B28-476E-A2F7-5D02C385ABE0}" presName="imagNode" presStyleLbl="fgImgPlace1" presStyleIdx="0" presStyleCnt="6"/>
      <dgm:spPr>
        <a:solidFill>
          <a:schemeClr val="tx1">
            <a:lumMod val="20000"/>
            <a:lumOff val="80000"/>
          </a:schemeClr>
        </a:solidFill>
      </dgm:spPr>
    </dgm:pt>
    <dgm:pt modelId="{E999DE08-36EC-49C9-B447-5D4EC5C8F325}" type="pres">
      <dgm:prSet presAssocID="{688E2D9D-620C-43F1-8702-A39C150F12E3}" presName="sibTrans" presStyleLbl="sibTrans2D1" presStyleIdx="0" presStyleCnt="0"/>
      <dgm:spPr/>
      <dgm:t>
        <a:bodyPr/>
        <a:lstStyle/>
        <a:p>
          <a:endParaRPr lang="pl-PL"/>
        </a:p>
      </dgm:t>
    </dgm:pt>
    <dgm:pt modelId="{D0BA40B9-BEAA-4CED-8D57-31DCFE700F18}" type="pres">
      <dgm:prSet presAssocID="{2C117A57-A9A8-49BD-A192-0CE1F3C6093F}" presName="compNode" presStyleCnt="0"/>
      <dgm:spPr/>
    </dgm:pt>
    <dgm:pt modelId="{A3BBEF16-93C8-42DD-B4FC-32FA54C5B1C6}" type="pres">
      <dgm:prSet presAssocID="{2C117A57-A9A8-49BD-A192-0CE1F3C6093F}" presName="node" presStyleLbl="node1" presStyleIdx="1" presStyleCnt="6">
        <dgm:presLayoutVars>
          <dgm:bulletEnabled val="1"/>
        </dgm:presLayoutVars>
      </dgm:prSet>
      <dgm:spPr/>
      <dgm:t>
        <a:bodyPr/>
        <a:lstStyle/>
        <a:p>
          <a:endParaRPr lang="pl-PL"/>
        </a:p>
      </dgm:t>
    </dgm:pt>
    <dgm:pt modelId="{F7B60E38-96E1-442B-9006-A501095DF7EE}" type="pres">
      <dgm:prSet presAssocID="{2C117A57-A9A8-49BD-A192-0CE1F3C6093F}" presName="invisiNode" presStyleLbl="node1" presStyleIdx="1" presStyleCnt="6"/>
      <dgm:spPr/>
    </dgm:pt>
    <dgm:pt modelId="{EA190673-717D-468D-8277-14C79859A67E}" type="pres">
      <dgm:prSet presAssocID="{2C117A57-A9A8-49BD-A192-0CE1F3C6093F}" presName="imagNode" presStyleLbl="fgImgPlace1" presStyleIdx="1" presStyleCnt="6"/>
      <dgm:spPr>
        <a:solidFill>
          <a:schemeClr val="tx1">
            <a:lumMod val="20000"/>
            <a:lumOff val="80000"/>
          </a:schemeClr>
        </a:solidFill>
      </dgm:spPr>
    </dgm:pt>
    <dgm:pt modelId="{E2C5998E-30FB-48E9-945B-6DB307C654DC}" type="pres">
      <dgm:prSet presAssocID="{0D7C45F8-C258-436D-98C4-C58915191F89}" presName="sibTrans" presStyleLbl="sibTrans2D1" presStyleIdx="0" presStyleCnt="0"/>
      <dgm:spPr/>
      <dgm:t>
        <a:bodyPr/>
        <a:lstStyle/>
        <a:p>
          <a:endParaRPr lang="pl-PL"/>
        </a:p>
      </dgm:t>
    </dgm:pt>
    <dgm:pt modelId="{233B6414-A917-4C96-BB38-AB1182DBC7EC}" type="pres">
      <dgm:prSet presAssocID="{C4D93D28-864B-4C30-AC44-56806941F649}" presName="compNode" presStyleCnt="0"/>
      <dgm:spPr/>
    </dgm:pt>
    <dgm:pt modelId="{B38B4DBC-BE70-400F-8D85-9C2FA89272B7}" type="pres">
      <dgm:prSet presAssocID="{C4D93D28-864B-4C30-AC44-56806941F649}" presName="node" presStyleLbl="node1" presStyleIdx="2" presStyleCnt="6">
        <dgm:presLayoutVars>
          <dgm:bulletEnabled val="1"/>
        </dgm:presLayoutVars>
      </dgm:prSet>
      <dgm:spPr/>
      <dgm:t>
        <a:bodyPr/>
        <a:lstStyle/>
        <a:p>
          <a:endParaRPr lang="pl-PL"/>
        </a:p>
      </dgm:t>
    </dgm:pt>
    <dgm:pt modelId="{E03FFD1A-1D42-4EE5-B552-2E8893EE8D02}" type="pres">
      <dgm:prSet presAssocID="{C4D93D28-864B-4C30-AC44-56806941F649}" presName="invisiNode" presStyleLbl="node1" presStyleIdx="2" presStyleCnt="6"/>
      <dgm:spPr/>
    </dgm:pt>
    <dgm:pt modelId="{4328FE86-1338-4712-B021-5B8591A764D4}" type="pres">
      <dgm:prSet presAssocID="{C4D93D28-864B-4C30-AC44-56806941F649}" presName="imagNode" presStyleLbl="fgImgPlace1" presStyleIdx="2" presStyleCnt="6"/>
      <dgm:spPr>
        <a:solidFill>
          <a:schemeClr val="tx1">
            <a:lumMod val="20000"/>
            <a:lumOff val="80000"/>
          </a:schemeClr>
        </a:solidFill>
      </dgm:spPr>
    </dgm:pt>
    <dgm:pt modelId="{F057166B-D6FD-4DB1-811A-788D24877306}" type="pres">
      <dgm:prSet presAssocID="{DBCE8A96-94DA-4497-A4BD-0B0455EA97BE}" presName="sibTrans" presStyleLbl="sibTrans2D1" presStyleIdx="0" presStyleCnt="0"/>
      <dgm:spPr/>
      <dgm:t>
        <a:bodyPr/>
        <a:lstStyle/>
        <a:p>
          <a:endParaRPr lang="pl-PL"/>
        </a:p>
      </dgm:t>
    </dgm:pt>
    <dgm:pt modelId="{5BBED607-866A-4A69-AEF9-1FE490AE5071}" type="pres">
      <dgm:prSet presAssocID="{A0921889-0C0B-42C6-9F11-C3A37CF08ADD}" presName="compNode" presStyleCnt="0"/>
      <dgm:spPr/>
    </dgm:pt>
    <dgm:pt modelId="{5D46B5B4-A2B1-4C78-BFC9-297386C4AA54}" type="pres">
      <dgm:prSet presAssocID="{A0921889-0C0B-42C6-9F11-C3A37CF08ADD}" presName="node" presStyleLbl="node1" presStyleIdx="3" presStyleCnt="6">
        <dgm:presLayoutVars>
          <dgm:bulletEnabled val="1"/>
        </dgm:presLayoutVars>
      </dgm:prSet>
      <dgm:spPr/>
      <dgm:t>
        <a:bodyPr/>
        <a:lstStyle/>
        <a:p>
          <a:endParaRPr lang="pl-PL"/>
        </a:p>
      </dgm:t>
    </dgm:pt>
    <dgm:pt modelId="{5A790654-F8B2-4D68-A78C-C41BCD4239B5}" type="pres">
      <dgm:prSet presAssocID="{A0921889-0C0B-42C6-9F11-C3A37CF08ADD}" presName="invisiNode" presStyleLbl="node1" presStyleIdx="3" presStyleCnt="6"/>
      <dgm:spPr/>
    </dgm:pt>
    <dgm:pt modelId="{8B87C8E8-DC8B-4F53-B7DC-9BD6A9B14CE6}" type="pres">
      <dgm:prSet presAssocID="{A0921889-0C0B-42C6-9F11-C3A37CF08ADD}" presName="imagNode" presStyleLbl="fgImgPlace1" presStyleIdx="3" presStyleCnt="6"/>
      <dgm:spPr>
        <a:solidFill>
          <a:schemeClr val="tx1">
            <a:lumMod val="20000"/>
            <a:lumOff val="80000"/>
          </a:schemeClr>
        </a:solidFill>
      </dgm:spPr>
    </dgm:pt>
    <dgm:pt modelId="{D1F5AD55-2016-4F27-A843-AFAE96C2977F}" type="pres">
      <dgm:prSet presAssocID="{7C9952D9-5FD4-4BF5-B475-A28E78694146}" presName="sibTrans" presStyleLbl="sibTrans2D1" presStyleIdx="0" presStyleCnt="0"/>
      <dgm:spPr/>
      <dgm:t>
        <a:bodyPr/>
        <a:lstStyle/>
        <a:p>
          <a:endParaRPr lang="pl-PL"/>
        </a:p>
      </dgm:t>
    </dgm:pt>
    <dgm:pt modelId="{FD595C30-50E8-4BA0-A2FF-2ED30B2C0FD0}" type="pres">
      <dgm:prSet presAssocID="{7985D1F2-5743-4F94-B25A-ABBAB8ADE4CE}" presName="compNode" presStyleCnt="0"/>
      <dgm:spPr/>
    </dgm:pt>
    <dgm:pt modelId="{A22181EF-C90D-4081-8E88-CFF3895A0C97}" type="pres">
      <dgm:prSet presAssocID="{7985D1F2-5743-4F94-B25A-ABBAB8ADE4CE}" presName="node" presStyleLbl="node1" presStyleIdx="4" presStyleCnt="6">
        <dgm:presLayoutVars>
          <dgm:bulletEnabled val="1"/>
        </dgm:presLayoutVars>
      </dgm:prSet>
      <dgm:spPr/>
      <dgm:t>
        <a:bodyPr/>
        <a:lstStyle/>
        <a:p>
          <a:endParaRPr lang="pl-PL"/>
        </a:p>
      </dgm:t>
    </dgm:pt>
    <dgm:pt modelId="{59C67D7D-A6FD-4CC5-A42D-46D519E02C90}" type="pres">
      <dgm:prSet presAssocID="{7985D1F2-5743-4F94-B25A-ABBAB8ADE4CE}" presName="invisiNode" presStyleLbl="node1" presStyleIdx="4" presStyleCnt="6"/>
      <dgm:spPr/>
    </dgm:pt>
    <dgm:pt modelId="{84B5A0E1-F977-49E9-A44C-85B783CD2478}" type="pres">
      <dgm:prSet presAssocID="{7985D1F2-5743-4F94-B25A-ABBAB8ADE4CE}" presName="imagNode" presStyleLbl="fgImgPlace1" presStyleIdx="4" presStyleCnt="6"/>
      <dgm:spPr>
        <a:solidFill>
          <a:schemeClr val="tx1">
            <a:lumMod val="20000"/>
            <a:lumOff val="80000"/>
          </a:schemeClr>
        </a:solidFill>
      </dgm:spPr>
    </dgm:pt>
    <dgm:pt modelId="{4D1F3B81-7446-42A9-AFCD-BA728F793078}" type="pres">
      <dgm:prSet presAssocID="{9E153396-5B14-47ED-AE55-48FC9D3FFBC5}" presName="sibTrans" presStyleLbl="sibTrans2D1" presStyleIdx="0" presStyleCnt="0"/>
      <dgm:spPr/>
      <dgm:t>
        <a:bodyPr/>
        <a:lstStyle/>
        <a:p>
          <a:endParaRPr lang="pl-PL"/>
        </a:p>
      </dgm:t>
    </dgm:pt>
    <dgm:pt modelId="{EE91959D-4678-41B1-B7DB-AB740350F3CA}" type="pres">
      <dgm:prSet presAssocID="{34AAF0BC-248E-4E75-BB07-86858C78669C}" presName="compNode" presStyleCnt="0"/>
      <dgm:spPr/>
    </dgm:pt>
    <dgm:pt modelId="{80F402B3-B0CE-4D0E-BFDD-B5E1D055B85D}" type="pres">
      <dgm:prSet presAssocID="{34AAF0BC-248E-4E75-BB07-86858C78669C}" presName="node" presStyleLbl="node1" presStyleIdx="5" presStyleCnt="6">
        <dgm:presLayoutVars>
          <dgm:bulletEnabled val="1"/>
        </dgm:presLayoutVars>
      </dgm:prSet>
      <dgm:spPr/>
      <dgm:t>
        <a:bodyPr/>
        <a:lstStyle/>
        <a:p>
          <a:endParaRPr lang="pl-PL"/>
        </a:p>
      </dgm:t>
    </dgm:pt>
    <dgm:pt modelId="{01FC25D4-D5B9-4677-A816-57A23C347AFF}" type="pres">
      <dgm:prSet presAssocID="{34AAF0BC-248E-4E75-BB07-86858C78669C}" presName="invisiNode" presStyleLbl="node1" presStyleIdx="5" presStyleCnt="6"/>
      <dgm:spPr/>
    </dgm:pt>
    <dgm:pt modelId="{31938926-80F8-42CA-A837-1BFF63699E52}" type="pres">
      <dgm:prSet presAssocID="{34AAF0BC-248E-4E75-BB07-86858C78669C}" presName="imagNode" presStyleLbl="fgImgPlace1" presStyleIdx="5" presStyleCnt="6"/>
      <dgm:spPr>
        <a:solidFill>
          <a:schemeClr val="tx1">
            <a:lumMod val="20000"/>
            <a:lumOff val="80000"/>
          </a:schemeClr>
        </a:solidFill>
      </dgm:spPr>
    </dgm:pt>
  </dgm:ptLst>
  <dgm:cxnLst>
    <dgm:cxn modelId="{E6608CEA-81A4-4B7F-9DB2-5304750D0D81}" srcId="{C64467A5-EFA1-480A-91D6-D39F38F17070}" destId="{34AAF0BC-248E-4E75-BB07-86858C78669C}" srcOrd="5" destOrd="0" parTransId="{E8E61DB3-78C2-4D32-BF46-92D5A405BC67}" sibTransId="{03BB8EDB-553C-4E18-B476-973589036F77}"/>
    <dgm:cxn modelId="{9D3FC53B-EE9D-4FE6-B5C0-6FDB85D44DFE}" type="presOf" srcId="{DBCE8A96-94DA-4497-A4BD-0B0455EA97BE}" destId="{F057166B-D6FD-4DB1-811A-788D24877306}" srcOrd="0" destOrd="0" presId="urn:microsoft.com/office/officeart/2005/8/layout/pList2"/>
    <dgm:cxn modelId="{A11A77AD-F02B-4DDE-B4A2-C1D7847A9D5B}" srcId="{C64467A5-EFA1-480A-91D6-D39F38F17070}" destId="{7985D1F2-5743-4F94-B25A-ABBAB8ADE4CE}" srcOrd="4" destOrd="0" parTransId="{B74560C7-00F3-4045-A506-34BC626BF799}" sibTransId="{9E153396-5B14-47ED-AE55-48FC9D3FFBC5}"/>
    <dgm:cxn modelId="{5D673E18-304D-4476-B0E5-DFC6326F91A5}" type="presOf" srcId="{688E2D9D-620C-43F1-8702-A39C150F12E3}" destId="{E999DE08-36EC-49C9-B447-5D4EC5C8F325}" srcOrd="0" destOrd="0" presId="urn:microsoft.com/office/officeart/2005/8/layout/pList2"/>
    <dgm:cxn modelId="{57D33360-2B7F-48FB-B1DB-07ED6A3D82CF}" type="presOf" srcId="{0D7C45F8-C258-436D-98C4-C58915191F89}" destId="{E2C5998E-30FB-48E9-945B-6DB307C654DC}" srcOrd="0" destOrd="0" presId="urn:microsoft.com/office/officeart/2005/8/layout/pList2"/>
    <dgm:cxn modelId="{81014669-ABA3-4934-9177-C280A202EBFA}" type="presOf" srcId="{7985D1F2-5743-4F94-B25A-ABBAB8ADE4CE}" destId="{A22181EF-C90D-4081-8E88-CFF3895A0C97}" srcOrd="0" destOrd="0" presId="urn:microsoft.com/office/officeart/2005/8/layout/pList2"/>
    <dgm:cxn modelId="{AEF1C2F8-D093-450F-95F4-30AF192F90F7}" type="presOf" srcId="{34AAF0BC-248E-4E75-BB07-86858C78669C}" destId="{80F402B3-B0CE-4D0E-BFDD-B5E1D055B85D}" srcOrd="0" destOrd="0" presId="urn:microsoft.com/office/officeart/2005/8/layout/pList2"/>
    <dgm:cxn modelId="{CB25A1F5-48C1-4CFF-A7B9-69CDCF7A7BC0}" type="presOf" srcId="{853E0BD8-5B28-476E-A2F7-5D02C385ABE0}" destId="{503836F8-2EE1-43F6-BCF5-1533146CF25E}" srcOrd="0" destOrd="0" presId="urn:microsoft.com/office/officeart/2005/8/layout/pList2"/>
    <dgm:cxn modelId="{82790BAA-7AE1-416C-B071-DBBB1012036C}" type="presOf" srcId="{2C117A57-A9A8-49BD-A192-0CE1F3C6093F}" destId="{A3BBEF16-93C8-42DD-B4FC-32FA54C5B1C6}" srcOrd="0" destOrd="0" presId="urn:microsoft.com/office/officeart/2005/8/layout/pList2"/>
    <dgm:cxn modelId="{177C7CE9-6134-4D5A-AB25-59C00A28BC5C}" srcId="{C64467A5-EFA1-480A-91D6-D39F38F17070}" destId="{2C117A57-A9A8-49BD-A192-0CE1F3C6093F}" srcOrd="1" destOrd="0" parTransId="{68FD8F64-D829-4DFB-91E7-4CD41E67A779}" sibTransId="{0D7C45F8-C258-436D-98C4-C58915191F89}"/>
    <dgm:cxn modelId="{C80B5550-7A50-4142-BA32-B93ED724DD37}" srcId="{C64467A5-EFA1-480A-91D6-D39F38F17070}" destId="{C4D93D28-864B-4C30-AC44-56806941F649}" srcOrd="2" destOrd="0" parTransId="{DBF0D8AD-9CF1-4953-9017-065B488EF4D3}" sibTransId="{DBCE8A96-94DA-4497-A4BD-0B0455EA97BE}"/>
    <dgm:cxn modelId="{C9228709-2EF0-4B7F-B34E-BFD6C99694F1}" type="presOf" srcId="{C64467A5-EFA1-480A-91D6-D39F38F17070}" destId="{D75676F1-5911-469F-8041-0D6571ED1949}" srcOrd="0" destOrd="0" presId="urn:microsoft.com/office/officeart/2005/8/layout/pList2"/>
    <dgm:cxn modelId="{8949CAA6-6179-4851-BF65-49C11C1ACC5C}" type="presOf" srcId="{9E153396-5B14-47ED-AE55-48FC9D3FFBC5}" destId="{4D1F3B81-7446-42A9-AFCD-BA728F793078}" srcOrd="0" destOrd="0" presId="urn:microsoft.com/office/officeart/2005/8/layout/pList2"/>
    <dgm:cxn modelId="{2672773B-D49C-454A-9F77-EEA60EC5243B}" srcId="{C64467A5-EFA1-480A-91D6-D39F38F17070}" destId="{A0921889-0C0B-42C6-9F11-C3A37CF08ADD}" srcOrd="3" destOrd="0" parTransId="{2BD7A8A4-4533-422A-B64C-B2D0DAE6E2B5}" sibTransId="{7C9952D9-5FD4-4BF5-B475-A28E78694146}"/>
    <dgm:cxn modelId="{48E1A83B-87C6-40EC-B5EC-72116AED792A}" type="presOf" srcId="{A0921889-0C0B-42C6-9F11-C3A37CF08ADD}" destId="{5D46B5B4-A2B1-4C78-BFC9-297386C4AA54}" srcOrd="0" destOrd="0" presId="urn:microsoft.com/office/officeart/2005/8/layout/pList2"/>
    <dgm:cxn modelId="{5D790845-A72C-4154-AD2A-D55C8B136AC5}" type="presOf" srcId="{C4D93D28-864B-4C30-AC44-56806941F649}" destId="{B38B4DBC-BE70-400F-8D85-9C2FA89272B7}" srcOrd="0" destOrd="0" presId="urn:microsoft.com/office/officeart/2005/8/layout/pList2"/>
    <dgm:cxn modelId="{59D6C469-9678-48A7-B778-59FBB724352B}" type="presOf" srcId="{7C9952D9-5FD4-4BF5-B475-A28E78694146}" destId="{D1F5AD55-2016-4F27-A843-AFAE96C2977F}" srcOrd="0" destOrd="0" presId="urn:microsoft.com/office/officeart/2005/8/layout/pList2"/>
    <dgm:cxn modelId="{06DCB860-ED1B-43FC-AF9B-36BAF0D0B4A0}" srcId="{C64467A5-EFA1-480A-91D6-D39F38F17070}" destId="{853E0BD8-5B28-476E-A2F7-5D02C385ABE0}" srcOrd="0" destOrd="0" parTransId="{9C9ECF98-0C42-4BBF-9C86-D838B6C39E49}" sibTransId="{688E2D9D-620C-43F1-8702-A39C150F12E3}"/>
    <dgm:cxn modelId="{C18FA6E0-2DD8-4F4E-AAFA-91D460E379B0}" type="presParOf" srcId="{D75676F1-5911-469F-8041-0D6571ED1949}" destId="{4DB8F4C5-AD8F-4C76-9648-FE3AAC0C8C0A}" srcOrd="0" destOrd="0" presId="urn:microsoft.com/office/officeart/2005/8/layout/pList2"/>
    <dgm:cxn modelId="{AFDA57E8-E73D-43DB-B033-9E2D2EC1C185}" type="presParOf" srcId="{D75676F1-5911-469F-8041-0D6571ED1949}" destId="{FEBDEE3E-F3CA-402B-B8AF-F2C2737166EE}" srcOrd="1" destOrd="0" presId="urn:microsoft.com/office/officeart/2005/8/layout/pList2"/>
    <dgm:cxn modelId="{358F56F5-FA89-4B2A-97A0-DA98B4F06C8C}" type="presParOf" srcId="{FEBDEE3E-F3CA-402B-B8AF-F2C2737166EE}" destId="{6788599C-9C0B-4D2E-B267-9FA6C479CA01}" srcOrd="0" destOrd="0" presId="urn:microsoft.com/office/officeart/2005/8/layout/pList2"/>
    <dgm:cxn modelId="{5DC7C2A8-2967-45F7-8085-1382BD92F462}" type="presParOf" srcId="{6788599C-9C0B-4D2E-B267-9FA6C479CA01}" destId="{503836F8-2EE1-43F6-BCF5-1533146CF25E}" srcOrd="0" destOrd="0" presId="urn:microsoft.com/office/officeart/2005/8/layout/pList2"/>
    <dgm:cxn modelId="{099A0D19-020A-4840-8500-2F987C26A8A0}" type="presParOf" srcId="{6788599C-9C0B-4D2E-B267-9FA6C479CA01}" destId="{667B9253-B324-4FFF-9965-817342A50F5F}" srcOrd="1" destOrd="0" presId="urn:microsoft.com/office/officeart/2005/8/layout/pList2"/>
    <dgm:cxn modelId="{80260FFE-F079-4A4D-B443-24C2CFB832C7}" type="presParOf" srcId="{6788599C-9C0B-4D2E-B267-9FA6C479CA01}" destId="{9F547425-9E64-4759-B5BB-37D5166087C4}" srcOrd="2" destOrd="0" presId="urn:microsoft.com/office/officeart/2005/8/layout/pList2"/>
    <dgm:cxn modelId="{BD900730-8A36-43AD-9561-262E78DE0EDB}" type="presParOf" srcId="{FEBDEE3E-F3CA-402B-B8AF-F2C2737166EE}" destId="{E999DE08-36EC-49C9-B447-5D4EC5C8F325}" srcOrd="1" destOrd="0" presId="urn:microsoft.com/office/officeart/2005/8/layout/pList2"/>
    <dgm:cxn modelId="{9B9E4D80-E011-41A6-BC58-F4AF589FBDEF}" type="presParOf" srcId="{FEBDEE3E-F3CA-402B-B8AF-F2C2737166EE}" destId="{D0BA40B9-BEAA-4CED-8D57-31DCFE700F18}" srcOrd="2" destOrd="0" presId="urn:microsoft.com/office/officeart/2005/8/layout/pList2"/>
    <dgm:cxn modelId="{5A412A02-47B3-4ECD-8451-209F2ACC91DB}" type="presParOf" srcId="{D0BA40B9-BEAA-4CED-8D57-31DCFE700F18}" destId="{A3BBEF16-93C8-42DD-B4FC-32FA54C5B1C6}" srcOrd="0" destOrd="0" presId="urn:microsoft.com/office/officeart/2005/8/layout/pList2"/>
    <dgm:cxn modelId="{2F93A0B8-5590-4241-9F65-F93CF3A32EAF}" type="presParOf" srcId="{D0BA40B9-BEAA-4CED-8D57-31DCFE700F18}" destId="{F7B60E38-96E1-442B-9006-A501095DF7EE}" srcOrd="1" destOrd="0" presId="urn:microsoft.com/office/officeart/2005/8/layout/pList2"/>
    <dgm:cxn modelId="{3992C275-6A54-462D-9E56-42BC56DD7D3F}" type="presParOf" srcId="{D0BA40B9-BEAA-4CED-8D57-31DCFE700F18}" destId="{EA190673-717D-468D-8277-14C79859A67E}" srcOrd="2" destOrd="0" presId="urn:microsoft.com/office/officeart/2005/8/layout/pList2"/>
    <dgm:cxn modelId="{F1EFB766-EE1E-4D02-B23F-875690FBEF4C}" type="presParOf" srcId="{FEBDEE3E-F3CA-402B-B8AF-F2C2737166EE}" destId="{E2C5998E-30FB-48E9-945B-6DB307C654DC}" srcOrd="3" destOrd="0" presId="urn:microsoft.com/office/officeart/2005/8/layout/pList2"/>
    <dgm:cxn modelId="{846D8801-3CCE-4C9E-A82B-79790BC62445}" type="presParOf" srcId="{FEBDEE3E-F3CA-402B-B8AF-F2C2737166EE}" destId="{233B6414-A917-4C96-BB38-AB1182DBC7EC}" srcOrd="4" destOrd="0" presId="urn:microsoft.com/office/officeart/2005/8/layout/pList2"/>
    <dgm:cxn modelId="{7CEED033-9562-4198-BD53-4CE0DDB92FE3}" type="presParOf" srcId="{233B6414-A917-4C96-BB38-AB1182DBC7EC}" destId="{B38B4DBC-BE70-400F-8D85-9C2FA89272B7}" srcOrd="0" destOrd="0" presId="urn:microsoft.com/office/officeart/2005/8/layout/pList2"/>
    <dgm:cxn modelId="{9A31D00D-DD9E-418D-9C6C-F26328E985D8}" type="presParOf" srcId="{233B6414-A917-4C96-BB38-AB1182DBC7EC}" destId="{E03FFD1A-1D42-4EE5-B552-2E8893EE8D02}" srcOrd="1" destOrd="0" presId="urn:microsoft.com/office/officeart/2005/8/layout/pList2"/>
    <dgm:cxn modelId="{D4685A68-E905-4A44-AE00-F444A907E8B5}" type="presParOf" srcId="{233B6414-A917-4C96-BB38-AB1182DBC7EC}" destId="{4328FE86-1338-4712-B021-5B8591A764D4}" srcOrd="2" destOrd="0" presId="urn:microsoft.com/office/officeart/2005/8/layout/pList2"/>
    <dgm:cxn modelId="{7ED48FD1-B140-4110-B8C2-C66A8B31D0BE}" type="presParOf" srcId="{FEBDEE3E-F3CA-402B-B8AF-F2C2737166EE}" destId="{F057166B-D6FD-4DB1-811A-788D24877306}" srcOrd="5" destOrd="0" presId="urn:microsoft.com/office/officeart/2005/8/layout/pList2"/>
    <dgm:cxn modelId="{64C2BD00-E117-4503-9111-6718B476E7FB}" type="presParOf" srcId="{FEBDEE3E-F3CA-402B-B8AF-F2C2737166EE}" destId="{5BBED607-866A-4A69-AEF9-1FE490AE5071}" srcOrd="6" destOrd="0" presId="urn:microsoft.com/office/officeart/2005/8/layout/pList2"/>
    <dgm:cxn modelId="{96FE6908-8331-4B05-9063-FEA80572185D}" type="presParOf" srcId="{5BBED607-866A-4A69-AEF9-1FE490AE5071}" destId="{5D46B5B4-A2B1-4C78-BFC9-297386C4AA54}" srcOrd="0" destOrd="0" presId="urn:microsoft.com/office/officeart/2005/8/layout/pList2"/>
    <dgm:cxn modelId="{4DE9B11E-3593-4547-BFDE-6E4203E547FD}" type="presParOf" srcId="{5BBED607-866A-4A69-AEF9-1FE490AE5071}" destId="{5A790654-F8B2-4D68-A78C-C41BCD4239B5}" srcOrd="1" destOrd="0" presId="urn:microsoft.com/office/officeart/2005/8/layout/pList2"/>
    <dgm:cxn modelId="{6031BDF0-A84E-46E2-81A4-766D0609B28A}" type="presParOf" srcId="{5BBED607-866A-4A69-AEF9-1FE490AE5071}" destId="{8B87C8E8-DC8B-4F53-B7DC-9BD6A9B14CE6}" srcOrd="2" destOrd="0" presId="urn:microsoft.com/office/officeart/2005/8/layout/pList2"/>
    <dgm:cxn modelId="{0D43CEE8-A5FC-4D11-887E-A33E08EC9149}" type="presParOf" srcId="{FEBDEE3E-F3CA-402B-B8AF-F2C2737166EE}" destId="{D1F5AD55-2016-4F27-A843-AFAE96C2977F}" srcOrd="7" destOrd="0" presId="urn:microsoft.com/office/officeart/2005/8/layout/pList2"/>
    <dgm:cxn modelId="{D28BAB95-8F51-4291-878A-835256711A5B}" type="presParOf" srcId="{FEBDEE3E-F3CA-402B-B8AF-F2C2737166EE}" destId="{FD595C30-50E8-4BA0-A2FF-2ED30B2C0FD0}" srcOrd="8" destOrd="0" presId="urn:microsoft.com/office/officeart/2005/8/layout/pList2"/>
    <dgm:cxn modelId="{A2E86471-6ECE-4894-9B26-0A7A1F84E39D}" type="presParOf" srcId="{FD595C30-50E8-4BA0-A2FF-2ED30B2C0FD0}" destId="{A22181EF-C90D-4081-8E88-CFF3895A0C97}" srcOrd="0" destOrd="0" presId="urn:microsoft.com/office/officeart/2005/8/layout/pList2"/>
    <dgm:cxn modelId="{4ED3EF33-3DBF-445C-9726-30D9C01D7FEA}" type="presParOf" srcId="{FD595C30-50E8-4BA0-A2FF-2ED30B2C0FD0}" destId="{59C67D7D-A6FD-4CC5-A42D-46D519E02C90}" srcOrd="1" destOrd="0" presId="urn:microsoft.com/office/officeart/2005/8/layout/pList2"/>
    <dgm:cxn modelId="{607A7C84-DC64-478B-8C58-E7F08902D6D8}" type="presParOf" srcId="{FD595C30-50E8-4BA0-A2FF-2ED30B2C0FD0}" destId="{84B5A0E1-F977-49E9-A44C-85B783CD2478}" srcOrd="2" destOrd="0" presId="urn:microsoft.com/office/officeart/2005/8/layout/pList2"/>
    <dgm:cxn modelId="{EB9587B5-B0F4-4306-B0BE-3013D14C28DA}" type="presParOf" srcId="{FEBDEE3E-F3CA-402B-B8AF-F2C2737166EE}" destId="{4D1F3B81-7446-42A9-AFCD-BA728F793078}" srcOrd="9" destOrd="0" presId="urn:microsoft.com/office/officeart/2005/8/layout/pList2"/>
    <dgm:cxn modelId="{45AB431B-E248-4ACE-B087-BD66D8A30E00}" type="presParOf" srcId="{FEBDEE3E-F3CA-402B-B8AF-F2C2737166EE}" destId="{EE91959D-4678-41B1-B7DB-AB740350F3CA}" srcOrd="10" destOrd="0" presId="urn:microsoft.com/office/officeart/2005/8/layout/pList2"/>
    <dgm:cxn modelId="{B8767722-D31C-40FB-B4A5-FB4F05A12A05}" type="presParOf" srcId="{EE91959D-4678-41B1-B7DB-AB740350F3CA}" destId="{80F402B3-B0CE-4D0E-BFDD-B5E1D055B85D}" srcOrd="0" destOrd="0" presId="urn:microsoft.com/office/officeart/2005/8/layout/pList2"/>
    <dgm:cxn modelId="{7431E7B3-CCEA-493A-8CCF-0D438F88AB14}" type="presParOf" srcId="{EE91959D-4678-41B1-B7DB-AB740350F3CA}" destId="{01FC25D4-D5B9-4677-A816-57A23C347AFF}" srcOrd="1" destOrd="0" presId="urn:microsoft.com/office/officeart/2005/8/layout/pList2"/>
    <dgm:cxn modelId="{05C2F6C5-D776-4AB0-8D17-08D710C92D4E}" type="presParOf" srcId="{EE91959D-4678-41B1-B7DB-AB740350F3CA}" destId="{31938926-80F8-42CA-A837-1BFF63699E5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wmf"/></Relationships>
</file>

<file path=ppt/drawings/drawing1.xml><?xml version="1.0" encoding="utf-8"?>
<c:userShapes xmlns:c="http://schemas.openxmlformats.org/drawingml/2006/chart">
  <cdr:relSizeAnchor xmlns:cdr="http://schemas.openxmlformats.org/drawingml/2006/chartDrawing">
    <cdr:from>
      <cdr:x>0.04152</cdr:x>
      <cdr:y>0.91486</cdr:y>
    </cdr:from>
    <cdr:to>
      <cdr:x>0.53874</cdr:x>
      <cdr:y>0.96081</cdr:y>
    </cdr:to>
    <cdr:sp macro="" textlink="">
      <cdr:nvSpPr>
        <cdr:cNvPr id="2" name="pole tekstowe 1"/>
        <cdr:cNvSpPr txBox="1"/>
      </cdr:nvSpPr>
      <cdr:spPr>
        <a:xfrm xmlns:a="http://schemas.openxmlformats.org/drawingml/2006/main">
          <a:off x="385857" y="5550295"/>
          <a:ext cx="4620838" cy="2787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l-PL" sz="1000" dirty="0">
              <a:latin typeface="Verdana" panose="020B0604030504040204" pitchFamily="34" charset="0"/>
              <a:ea typeface="Verdana" panose="020B0604030504040204" pitchFamily="34" charset="0"/>
            </a:rPr>
            <a:t>na podstawie danych Straży Miejskiej Miasta Krakowa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821268AA-4157-4AF0-905F-284B5F6A22E6}" type="datetimeFigureOut">
              <a:rPr lang="pl-PL" smtClean="0"/>
              <a:t>01.12.2020</a:t>
            </a:fld>
            <a:endParaRPr lang="pl-PL"/>
          </a:p>
        </p:txBody>
      </p:sp>
      <p:sp>
        <p:nvSpPr>
          <p:cNvPr id="4" name="Symbol zastępczy stopki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188E8015-7134-42FD-B9B3-16474AFAB067}" type="slidenum">
              <a:rPr lang="pl-PL" smtClean="0"/>
              <a:t>‹#›</a:t>
            </a:fld>
            <a:endParaRPr lang="pl-PL"/>
          </a:p>
        </p:txBody>
      </p:sp>
    </p:spTree>
    <p:extLst>
      <p:ext uri="{BB962C8B-B14F-4D97-AF65-F5344CB8AC3E}">
        <p14:creationId xmlns:p14="http://schemas.microsoft.com/office/powerpoint/2010/main" val="738851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9099" cy="496967"/>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pl-PL"/>
          </a:p>
        </p:txBody>
      </p:sp>
      <p:sp>
        <p:nvSpPr>
          <p:cNvPr id="3" name="Symbol zastępczy daty 2"/>
          <p:cNvSpPr>
            <a:spLocks noGrp="1"/>
          </p:cNvSpPr>
          <p:nvPr>
            <p:ph type="dt" idx="1"/>
          </p:nvPr>
        </p:nvSpPr>
        <p:spPr>
          <a:xfrm>
            <a:off x="3854939" y="0"/>
            <a:ext cx="2949099" cy="496967"/>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9B69C3C-C772-4223-9A11-AEC011557290}" type="datetimeFigureOut">
              <a:rPr lang="pl-PL"/>
              <a:pPr>
                <a:defRPr/>
              </a:pPr>
              <a:t>01.12.2020</a:t>
            </a:fld>
            <a:endParaRPr lang="pl-PL"/>
          </a:p>
        </p:txBody>
      </p:sp>
      <p:sp>
        <p:nvSpPr>
          <p:cNvPr id="4" name="Symbol zastępczy obrazu slajdu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pl-PL"/>
          </a:p>
        </p:txBody>
      </p:sp>
      <p:sp>
        <p:nvSpPr>
          <p:cNvPr id="7" name="Symbol zastępczy numeru slajdu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3D992CD-8D69-4DDF-A92C-9238B15DFBEE}" type="slidenum">
              <a:rPr lang="pl-PL"/>
              <a:pPr>
                <a:defRPr/>
              </a:pPr>
              <a:t>‹#›</a:t>
            </a:fld>
            <a:endParaRPr lang="pl-PL"/>
          </a:p>
        </p:txBody>
      </p:sp>
    </p:spTree>
    <p:extLst>
      <p:ext uri="{BB962C8B-B14F-4D97-AF65-F5344CB8AC3E}">
        <p14:creationId xmlns:p14="http://schemas.microsoft.com/office/powerpoint/2010/main" val="1012162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altLang="pl-PL"/>
              <a:t>Przy tworzeniu nowego slajdu używamy funkcji „nowy slad” (druga ikona po lewej na wstędze Narzędzia główne).</a:t>
            </a:r>
          </a:p>
          <a:p>
            <a:r>
              <a:rPr lang="pl-PL" altLang="pl-PL"/>
              <a:t>Jeżeli przeklejamy zawartości z innych prezentacji wskazane jest by nie przenosić całych slajdów lecz tylko ich zawartość na stworzony nowy slajd. Przy kopiowaniu całego slajdu ze starej prezentacji kopiują się również jego wzorce co prowadzi do nakładania się treści z różnych wzorców w tworzonej prezentacji.</a:t>
            </a:r>
          </a:p>
          <a:p>
            <a:endParaRPr lang="pl-PL" altLang="pl-PL"/>
          </a:p>
          <a:p>
            <a:r>
              <a:rPr lang="pl-PL" altLang="pl-PL"/>
              <a:t>Aby zmienić liczbę całkowitą slajdów wyświetlaną w stopce slajdu należy po zakończeniu prezentacji wejść do menu WIDOK -&gt; WZORZEC SLAJDÓW i wstawić odpowiednią liczbę w układy używane w prezentacji (po najechaniu myszą na poszczególne układy po lewej stronie pojawia się w dymku informacja czy dany układ jest używany) a następnie kliknąć ZAMKNIJ WIDOK WZORCA i sprawdzić.</a:t>
            </a:r>
          </a:p>
        </p:txBody>
      </p:sp>
      <p:sp>
        <p:nvSpPr>
          <p:cNvPr id="4" name="Symbol zastępczy numeru slajdu 3"/>
          <p:cNvSpPr>
            <a:spLocks noGrp="1"/>
          </p:cNvSpPr>
          <p:nvPr>
            <p:ph type="sldNum" sz="quarter" idx="5"/>
          </p:nvPr>
        </p:nvSpPr>
        <p:spPr/>
        <p:txBody>
          <a:bodyPr/>
          <a:lstStyle/>
          <a:p>
            <a:pPr>
              <a:defRPr/>
            </a:pPr>
            <a:fld id="{0BED6E6E-0F8A-4D56-9185-950D7D76985E}" type="slidenum">
              <a:rPr lang="pl-PL" smtClean="0"/>
              <a:pPr>
                <a:defRPr/>
              </a:pPr>
              <a:t>1</a:t>
            </a:fld>
            <a:endParaRPr lang="pl-PL"/>
          </a:p>
        </p:txBody>
      </p:sp>
    </p:spTree>
    <p:extLst>
      <p:ext uri="{BB962C8B-B14F-4D97-AF65-F5344CB8AC3E}">
        <p14:creationId xmlns:p14="http://schemas.microsoft.com/office/powerpoint/2010/main" val="1456361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ymbol zastępczy obrazu slajdu 1"/>
          <p:cNvSpPr>
            <a:spLocks noGrp="1" noRot="1" noChangeAspect="1"/>
          </p:cNvSpPr>
          <p:nvPr>
            <p:ph type="sldImg"/>
          </p:nvPr>
        </p:nvSpPr>
        <p:spPr bwMode="auto">
          <a:noFill/>
          <a:ln>
            <a:solidFill>
              <a:srgbClr val="000000"/>
            </a:solidFill>
            <a:miter lim="800000"/>
            <a:headEnd/>
            <a:tailEnd/>
          </a:ln>
        </p:spPr>
      </p:sp>
      <p:sp>
        <p:nvSpPr>
          <p:cNvPr id="10242"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p>
        </p:txBody>
      </p:sp>
      <p:sp>
        <p:nvSpPr>
          <p:cNvPr id="4" name="Symbol zastępczy numeru slajdu 3"/>
          <p:cNvSpPr>
            <a:spLocks noGrp="1"/>
          </p:cNvSpPr>
          <p:nvPr>
            <p:ph type="sldNum" sz="quarter" idx="5"/>
          </p:nvPr>
        </p:nvSpPr>
        <p:spPr/>
        <p:txBody>
          <a:bodyPr/>
          <a:lstStyle/>
          <a:p>
            <a:pPr>
              <a:defRPr/>
            </a:pPr>
            <a:fld id="{5F31F889-B509-44B9-BD4F-398B1E1E00D2}" type="slidenum">
              <a:rPr lang="pl-PL" smtClean="0"/>
              <a:pPr>
                <a:defRPr/>
              </a:pPr>
              <a:t>56</a:t>
            </a:fld>
            <a:endParaRPr lang="pl-PL"/>
          </a:p>
        </p:txBody>
      </p:sp>
      <p:sp>
        <p:nvSpPr>
          <p:cNvPr id="5" name="Symbol zastępczy daty 4"/>
          <p:cNvSpPr>
            <a:spLocks noGrp="1"/>
          </p:cNvSpPr>
          <p:nvPr>
            <p:ph type="dt" sz="quarter" idx="1"/>
          </p:nvPr>
        </p:nvSpPr>
        <p:spPr/>
        <p:txBody>
          <a:bodyPr/>
          <a:lstStyle/>
          <a:p>
            <a:pPr>
              <a:defRPr/>
            </a:pPr>
            <a:fld id="{216D9537-FFD2-41CA-ACAB-A1B53F9384C8}" type="datetime1">
              <a:rPr lang="pl-PL" smtClean="0"/>
              <a:pPr>
                <a:defRPr/>
              </a:pPr>
              <a:t>01.12.2020</a:t>
            </a:fld>
            <a:endParaRPr lang="pl-PL"/>
          </a:p>
        </p:txBody>
      </p:sp>
    </p:spTree>
    <p:extLst>
      <p:ext uri="{BB962C8B-B14F-4D97-AF65-F5344CB8AC3E}">
        <p14:creationId xmlns:p14="http://schemas.microsoft.com/office/powerpoint/2010/main" val="1587966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Tree>
    <p:extLst>
      <p:ext uri="{BB962C8B-B14F-4D97-AF65-F5344CB8AC3E}">
        <p14:creationId xmlns:p14="http://schemas.microsoft.com/office/powerpoint/2010/main" val="3461836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332" eaLnBrk="1" fontAlgn="auto" hangingPunct="1">
              <a:spcBef>
                <a:spcPts val="0"/>
              </a:spcBef>
              <a:spcAft>
                <a:spcPts val="0"/>
              </a:spcAft>
              <a:defRPr/>
            </a:pPr>
            <a:r>
              <a:rPr lang="pl-PL" altLang="pl-PL" dirty="0"/>
              <a:t>Wynik obliczenia należy zaokrąglić w górę do najbliższej liczby całkowitej.</a:t>
            </a:r>
          </a:p>
          <a:p>
            <a:endParaRPr lang="pl-PL" dirty="0"/>
          </a:p>
        </p:txBody>
      </p:sp>
    </p:spTree>
    <p:extLst>
      <p:ext uri="{BB962C8B-B14F-4D97-AF65-F5344CB8AC3E}">
        <p14:creationId xmlns:p14="http://schemas.microsoft.com/office/powerpoint/2010/main" val="25471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332" eaLnBrk="1" fontAlgn="auto" hangingPunct="1">
              <a:spcBef>
                <a:spcPts val="0"/>
              </a:spcBef>
              <a:spcAft>
                <a:spcPts val="0"/>
              </a:spcAft>
              <a:defRPr/>
            </a:pPr>
            <a:r>
              <a:rPr lang="pl-PL" altLang="pl-PL" dirty="0"/>
              <a:t>Wynik obliczenia należy zaokrąglić w górę do najbliższej liczby całkowitej.</a:t>
            </a:r>
          </a:p>
          <a:p>
            <a:endParaRPr lang="pl-PL" dirty="0"/>
          </a:p>
        </p:txBody>
      </p:sp>
    </p:spTree>
    <p:extLst>
      <p:ext uri="{BB962C8B-B14F-4D97-AF65-F5344CB8AC3E}">
        <p14:creationId xmlns:p14="http://schemas.microsoft.com/office/powerpoint/2010/main" val="25471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332" eaLnBrk="1" fontAlgn="auto" hangingPunct="1">
              <a:spcBef>
                <a:spcPts val="0"/>
              </a:spcBef>
              <a:spcAft>
                <a:spcPts val="0"/>
              </a:spcAft>
              <a:defRPr/>
            </a:pPr>
            <a:r>
              <a:rPr lang="pl-PL" altLang="pl-PL" b="1" dirty="0">
                <a:solidFill>
                  <a:srgbClr val="FF0000"/>
                </a:solidFill>
                <a:latin typeface="+mn-lt"/>
              </a:rPr>
              <a:t>Metoda ręczna</a:t>
            </a:r>
            <a:r>
              <a:rPr lang="pl-PL" altLang="pl-PL" dirty="0">
                <a:latin typeface="+mn-lt"/>
              </a:rPr>
              <a:t>- jeżeli nie ma możliwości pobrania próbek pierwotnych metodą odwiertów </a:t>
            </a:r>
          </a:p>
          <a:p>
            <a:endParaRPr lang="pl-PL" dirty="0"/>
          </a:p>
        </p:txBody>
      </p:sp>
    </p:spTree>
    <p:extLst>
      <p:ext uri="{BB962C8B-B14F-4D97-AF65-F5344CB8AC3E}">
        <p14:creationId xmlns:p14="http://schemas.microsoft.com/office/powerpoint/2010/main" val="1633679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332" eaLnBrk="1" fontAlgn="auto" hangingPunct="1">
              <a:spcBef>
                <a:spcPts val="0"/>
              </a:spcBef>
              <a:spcAft>
                <a:spcPts val="0"/>
              </a:spcAft>
              <a:defRPr/>
            </a:pPr>
            <a:r>
              <a:rPr lang="pl-PL" altLang="pl-PL" b="1" dirty="0">
                <a:solidFill>
                  <a:srgbClr val="FF0000"/>
                </a:solidFill>
                <a:latin typeface="+mn-lt"/>
              </a:rPr>
              <a:t>Metoda ręczna</a:t>
            </a:r>
            <a:r>
              <a:rPr lang="pl-PL" altLang="pl-PL" dirty="0">
                <a:latin typeface="+mn-lt"/>
              </a:rPr>
              <a:t>- jeżeli nie ma możliwości pobrania próbek pierwotnych metodą odwiertów </a:t>
            </a:r>
          </a:p>
          <a:p>
            <a:endParaRPr lang="pl-PL" dirty="0"/>
          </a:p>
        </p:txBody>
      </p:sp>
    </p:spTree>
    <p:extLst>
      <p:ext uri="{BB962C8B-B14F-4D97-AF65-F5344CB8AC3E}">
        <p14:creationId xmlns:p14="http://schemas.microsoft.com/office/powerpoint/2010/main" val="1408915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332" eaLnBrk="1" fontAlgn="auto" hangingPunct="1">
              <a:spcBef>
                <a:spcPts val="0"/>
              </a:spcBef>
              <a:spcAft>
                <a:spcPts val="0"/>
              </a:spcAft>
              <a:defRPr/>
            </a:pPr>
            <a:r>
              <a:rPr lang="pl-PL" altLang="pl-PL" b="1" dirty="0">
                <a:solidFill>
                  <a:srgbClr val="FF0000"/>
                </a:solidFill>
                <a:latin typeface="+mn-lt"/>
              </a:rPr>
              <a:t>Metoda ręczna</a:t>
            </a:r>
            <a:r>
              <a:rPr lang="pl-PL" altLang="pl-PL" dirty="0">
                <a:latin typeface="+mn-lt"/>
              </a:rPr>
              <a:t>- jeżeli nie ma możliwości pobrania próbek pierwotnych metodą odwiertów </a:t>
            </a:r>
          </a:p>
          <a:p>
            <a:endParaRPr lang="pl-PL" dirty="0"/>
          </a:p>
        </p:txBody>
      </p:sp>
    </p:spTree>
    <p:extLst>
      <p:ext uri="{BB962C8B-B14F-4D97-AF65-F5344CB8AC3E}">
        <p14:creationId xmlns:p14="http://schemas.microsoft.com/office/powerpoint/2010/main" val="1537175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ymbol zastępczy obrazu slajdu 1"/>
          <p:cNvSpPr>
            <a:spLocks noGrp="1" noRot="1" noChangeAspect="1"/>
          </p:cNvSpPr>
          <p:nvPr>
            <p:ph type="sldImg"/>
          </p:nvPr>
        </p:nvSpPr>
        <p:spPr bwMode="auto">
          <a:noFill/>
          <a:ln>
            <a:solidFill>
              <a:srgbClr val="000000"/>
            </a:solidFill>
            <a:miter lim="800000"/>
            <a:headEnd/>
            <a:tailEnd/>
          </a:ln>
        </p:spPr>
      </p:sp>
      <p:sp>
        <p:nvSpPr>
          <p:cNvPr id="10242"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p>
        </p:txBody>
      </p:sp>
      <p:sp>
        <p:nvSpPr>
          <p:cNvPr id="4" name="Symbol zastępczy numeru slajdu 3"/>
          <p:cNvSpPr>
            <a:spLocks noGrp="1"/>
          </p:cNvSpPr>
          <p:nvPr>
            <p:ph type="sldNum" sz="quarter" idx="5"/>
          </p:nvPr>
        </p:nvSpPr>
        <p:spPr/>
        <p:txBody>
          <a:bodyPr/>
          <a:lstStyle/>
          <a:p>
            <a:pPr>
              <a:defRPr/>
            </a:pPr>
            <a:fld id="{5F31F889-B509-44B9-BD4F-398B1E1E00D2}" type="slidenum">
              <a:rPr lang="pl-PL" smtClean="0"/>
              <a:pPr>
                <a:defRPr/>
              </a:pPr>
              <a:t>53</a:t>
            </a:fld>
            <a:endParaRPr lang="pl-PL"/>
          </a:p>
        </p:txBody>
      </p:sp>
      <p:sp>
        <p:nvSpPr>
          <p:cNvPr id="5" name="Symbol zastępczy daty 4"/>
          <p:cNvSpPr>
            <a:spLocks noGrp="1"/>
          </p:cNvSpPr>
          <p:nvPr>
            <p:ph type="dt" sz="quarter" idx="1"/>
          </p:nvPr>
        </p:nvSpPr>
        <p:spPr/>
        <p:txBody>
          <a:bodyPr/>
          <a:lstStyle/>
          <a:p>
            <a:pPr>
              <a:defRPr/>
            </a:pPr>
            <a:fld id="{216D9537-FFD2-41CA-ACAB-A1B53F9384C8}" type="datetime1">
              <a:rPr lang="pl-PL" smtClean="0"/>
              <a:pPr>
                <a:defRPr/>
              </a:pPr>
              <a:t>01.12.2020</a:t>
            </a:fld>
            <a:endParaRPr lang="pl-PL"/>
          </a:p>
        </p:txBody>
      </p:sp>
    </p:spTree>
    <p:extLst>
      <p:ext uri="{BB962C8B-B14F-4D97-AF65-F5344CB8AC3E}">
        <p14:creationId xmlns:p14="http://schemas.microsoft.com/office/powerpoint/2010/main" val="4087123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ymbol zastępczy obrazu slajdu 1"/>
          <p:cNvSpPr>
            <a:spLocks noGrp="1" noRot="1" noChangeAspect="1"/>
          </p:cNvSpPr>
          <p:nvPr>
            <p:ph type="sldImg"/>
          </p:nvPr>
        </p:nvSpPr>
        <p:spPr bwMode="auto">
          <a:noFill/>
          <a:ln>
            <a:solidFill>
              <a:srgbClr val="000000"/>
            </a:solidFill>
            <a:miter lim="800000"/>
            <a:headEnd/>
            <a:tailEnd/>
          </a:ln>
        </p:spPr>
      </p:sp>
      <p:sp>
        <p:nvSpPr>
          <p:cNvPr id="10242"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p>
        </p:txBody>
      </p:sp>
      <p:sp>
        <p:nvSpPr>
          <p:cNvPr id="4" name="Symbol zastępczy numeru slajdu 3"/>
          <p:cNvSpPr>
            <a:spLocks noGrp="1"/>
          </p:cNvSpPr>
          <p:nvPr>
            <p:ph type="sldNum" sz="quarter" idx="5"/>
          </p:nvPr>
        </p:nvSpPr>
        <p:spPr/>
        <p:txBody>
          <a:bodyPr/>
          <a:lstStyle/>
          <a:p>
            <a:pPr>
              <a:defRPr/>
            </a:pPr>
            <a:fld id="{5F31F889-B509-44B9-BD4F-398B1E1E00D2}" type="slidenum">
              <a:rPr lang="pl-PL" smtClean="0"/>
              <a:pPr>
                <a:defRPr/>
              </a:pPr>
              <a:t>54</a:t>
            </a:fld>
            <a:endParaRPr lang="pl-PL"/>
          </a:p>
        </p:txBody>
      </p:sp>
      <p:sp>
        <p:nvSpPr>
          <p:cNvPr id="5" name="Symbol zastępczy daty 4"/>
          <p:cNvSpPr>
            <a:spLocks noGrp="1"/>
          </p:cNvSpPr>
          <p:nvPr>
            <p:ph type="dt" sz="quarter" idx="1"/>
          </p:nvPr>
        </p:nvSpPr>
        <p:spPr/>
        <p:txBody>
          <a:bodyPr/>
          <a:lstStyle/>
          <a:p>
            <a:pPr>
              <a:defRPr/>
            </a:pPr>
            <a:fld id="{216D9537-FFD2-41CA-ACAB-A1B53F9384C8}" type="datetime1">
              <a:rPr lang="pl-PL" smtClean="0"/>
              <a:pPr>
                <a:defRPr/>
              </a:pPr>
              <a:t>01.12.2020</a:t>
            </a:fld>
            <a:endParaRPr lang="pl-PL"/>
          </a:p>
        </p:txBody>
      </p:sp>
    </p:spTree>
    <p:extLst>
      <p:ext uri="{BB962C8B-B14F-4D97-AF65-F5344CB8AC3E}">
        <p14:creationId xmlns:p14="http://schemas.microsoft.com/office/powerpoint/2010/main" val="211438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rostokąt 3"/>
          <p:cNvSpPr/>
          <p:nvPr/>
        </p:nvSpPr>
        <p:spPr>
          <a:xfrm>
            <a:off x="3708400" y="2492375"/>
            <a:ext cx="5010150" cy="2736850"/>
          </a:xfrm>
          <a:prstGeom prst="rect">
            <a:avLst/>
          </a:prstGeom>
          <a:noFill/>
          <a:ln w="6350" cap="rnd" cmpd="sng" algn="ctr">
            <a:solidFill>
              <a:srgbClr val="00277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Prostokąt 4"/>
          <p:cNvSpPr/>
          <p:nvPr/>
        </p:nvSpPr>
        <p:spPr>
          <a:xfrm>
            <a:off x="1412875" y="5426075"/>
            <a:ext cx="7315200" cy="685800"/>
          </a:xfrm>
          <a:prstGeom prst="rect">
            <a:avLst/>
          </a:prstGeom>
          <a:noFill/>
          <a:ln w="6350" cap="rnd" cmpd="sng" algn="ctr">
            <a:solidFill>
              <a:schemeClr val="tx1">
                <a:lumMod val="40000"/>
                <a:lumOff val="6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rostokąt 5"/>
          <p:cNvSpPr/>
          <p:nvPr/>
        </p:nvSpPr>
        <p:spPr>
          <a:xfrm>
            <a:off x="3708400" y="2492375"/>
            <a:ext cx="228600" cy="2736850"/>
          </a:xfrm>
          <a:prstGeom prst="rect">
            <a:avLst/>
          </a:prstGeom>
          <a:solidFill>
            <a:srgbClr val="00277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Prostokąt 6"/>
          <p:cNvSpPr/>
          <p:nvPr/>
        </p:nvSpPr>
        <p:spPr>
          <a:xfrm>
            <a:off x="1412875" y="5426075"/>
            <a:ext cx="228600" cy="685800"/>
          </a:xfrm>
          <a:prstGeom prst="rect">
            <a:avLst/>
          </a:prstGeom>
          <a:solidFill>
            <a:schemeClr val="tx1">
              <a:lumMod val="40000"/>
              <a:lumOff val="60000"/>
            </a:schemeClr>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8" descr="C:\Documents and Settings\Grzegorz\Pulpit\LOGOSY\IChPW_logo_pion_280.emf"/>
          <p:cNvPicPr>
            <a:picLocks noChangeAspect="1" noChangeArrowheads="1"/>
          </p:cNvPicPr>
          <p:nvPr/>
        </p:nvPicPr>
        <p:blipFill>
          <a:blip r:embed="rId3" cstate="print">
            <a:extLst>
              <a:ext uri="{28A0092B-C50C-407E-A947-70E740481C1C}">
                <a14:useLocalDpi xmlns:a14="http://schemas.microsoft.com/office/drawing/2010/main" val="0"/>
              </a:ext>
            </a:extLst>
          </a:blip>
          <a:srcRect l="52811"/>
          <a:stretch>
            <a:fillRect/>
          </a:stretch>
        </p:blipFill>
        <p:spPr bwMode="auto">
          <a:xfrm>
            <a:off x="107950" y="230188"/>
            <a:ext cx="2303463"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293813"/>
            <a:ext cx="1833563" cy="151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ytuł 7"/>
          <p:cNvSpPr>
            <a:spLocks noGrp="1"/>
          </p:cNvSpPr>
          <p:nvPr>
            <p:ph type="ctrTitle"/>
          </p:nvPr>
        </p:nvSpPr>
        <p:spPr>
          <a:xfrm>
            <a:off x="3995936" y="2528392"/>
            <a:ext cx="4680520" cy="2664817"/>
          </a:xfrm>
        </p:spPr>
        <p:txBody>
          <a:bodyPr anchor="t">
            <a:normAutofit/>
          </a:bodyPr>
          <a:lstStyle>
            <a:lvl1pPr algn="r">
              <a:defRPr sz="2800" b="1">
                <a:solidFill>
                  <a:schemeClr val="tx1"/>
                </a:solidFill>
              </a:defRPr>
            </a:lvl1pPr>
          </a:lstStyle>
          <a:p>
            <a:r>
              <a:rPr lang="pl-PL"/>
              <a:t>Kliknij, aby edytować styl</a:t>
            </a:r>
            <a:endParaRPr lang="en-US"/>
          </a:p>
        </p:txBody>
      </p:sp>
      <p:sp>
        <p:nvSpPr>
          <p:cNvPr id="9" name="Podtytuł 8"/>
          <p:cNvSpPr>
            <a:spLocks noGrp="1"/>
          </p:cNvSpPr>
          <p:nvPr>
            <p:ph type="subTitle" idx="1"/>
          </p:nvPr>
        </p:nvSpPr>
        <p:spPr>
          <a:xfrm>
            <a:off x="1691680" y="5445360"/>
            <a:ext cx="6984775" cy="648000"/>
          </a:xfrm>
          <a:ln>
            <a:noFill/>
          </a:ln>
        </p:spPr>
        <p:txBody>
          <a:bodyPr/>
          <a:lstStyle>
            <a:lvl1pPr marL="0" indent="0" algn="r">
              <a:buNone/>
              <a:defRPr sz="1700">
                <a:solidFill>
                  <a:schemeClr val="tx1">
                    <a:lumMod val="60000"/>
                    <a:lumOff val="40000"/>
                  </a:schemeClr>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a:t>Kliknij, aby edytować styl wzorca podtytułu</a:t>
            </a:r>
            <a:endParaRPr lang="en-US"/>
          </a:p>
        </p:txBody>
      </p:sp>
    </p:spTree>
    <p:extLst>
      <p:ext uri="{BB962C8B-B14F-4D97-AF65-F5344CB8AC3E}">
        <p14:creationId xmlns:p14="http://schemas.microsoft.com/office/powerpoint/2010/main" val="115423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cxnSp>
        <p:nvCxnSpPr>
          <p:cNvPr id="3" name="Łącznik prostoliniowy 2"/>
          <p:cNvCxnSpPr/>
          <p:nvPr/>
        </p:nvCxnSpPr>
        <p:spPr>
          <a:xfrm>
            <a:off x="457200" y="836613"/>
            <a:ext cx="8229600" cy="0"/>
          </a:xfrm>
          <a:prstGeom prst="line">
            <a:avLst/>
          </a:prstGeom>
          <a:ln>
            <a:solidFill>
              <a:srgbClr val="002776"/>
            </a:solidFill>
            <a:prstDash val="sysDot"/>
          </a:ln>
        </p:spPr>
        <p:style>
          <a:lnRef idx="1">
            <a:schemeClr val="accent1"/>
          </a:lnRef>
          <a:fillRef idx="0">
            <a:schemeClr val="accent1"/>
          </a:fillRef>
          <a:effectRef idx="0">
            <a:schemeClr val="accent1"/>
          </a:effectRef>
          <a:fontRef idx="minor">
            <a:schemeClr val="tx1"/>
          </a:fontRef>
        </p:style>
      </p:cxnSp>
      <p:sp>
        <p:nvSpPr>
          <p:cNvPr id="4" name="Symbol zastępczy tytułu 21"/>
          <p:cNvSpPr>
            <a:spLocks noGrp="1"/>
          </p:cNvSpPr>
          <p:nvPr>
            <p:ph type="title"/>
          </p:nvPr>
        </p:nvSpPr>
        <p:spPr bwMode="auto">
          <a:xfrm>
            <a:off x="457200" y="44624"/>
            <a:ext cx="822960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pl-PL"/>
              <a:t>Kliknij, aby edytować styl</a:t>
            </a:r>
            <a:endParaRPr lang="en-US"/>
          </a:p>
        </p:txBody>
      </p:sp>
      <p:sp>
        <p:nvSpPr>
          <p:cNvPr id="5" name="Symbol zastępczy numeru slajdu 2"/>
          <p:cNvSpPr>
            <a:spLocks noGrp="1"/>
          </p:cNvSpPr>
          <p:nvPr>
            <p:ph type="sldNum" sz="quarter" idx="10"/>
          </p:nvPr>
        </p:nvSpPr>
        <p:spPr/>
        <p:txBody>
          <a:bodyPr/>
          <a:lstStyle>
            <a:lvl1pPr>
              <a:defRPr sz="1000" b="1"/>
            </a:lvl1pPr>
          </a:lstStyle>
          <a:p>
            <a:pPr>
              <a:defRPr/>
            </a:pPr>
            <a:fld id="{E3EC1C46-83E2-4F61-A884-FE6A7E38B907}" type="slidenum">
              <a:rPr lang="pl-PL"/>
              <a:pPr>
                <a:defRPr/>
              </a:pPr>
              <a:t>‹#›</a:t>
            </a:fld>
            <a:r>
              <a:rPr lang="pl-PL"/>
              <a:t>/wstaw liczbę slajdów</a:t>
            </a:r>
          </a:p>
        </p:txBody>
      </p:sp>
    </p:spTree>
    <p:extLst>
      <p:ext uri="{BB962C8B-B14F-4D97-AF65-F5344CB8AC3E}">
        <p14:creationId xmlns:p14="http://schemas.microsoft.com/office/powerpoint/2010/main" val="1656139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Układ niestandardowy">
    <p:spTree>
      <p:nvGrpSpPr>
        <p:cNvPr id="1" name=""/>
        <p:cNvGrpSpPr/>
        <p:nvPr/>
      </p:nvGrpSpPr>
      <p:grpSpPr>
        <a:xfrm>
          <a:off x="0" y="0"/>
          <a:ext cx="0" cy="0"/>
          <a:chOff x="0" y="0"/>
          <a:chExt cx="0" cy="0"/>
        </a:xfrm>
      </p:grpSpPr>
      <p:pic>
        <p:nvPicPr>
          <p:cNvPr id="2" name="Obraz 16"/>
          <p:cNvPicPr>
            <a:picLocks noChangeAspect="1" noChangeArrowheads="1"/>
          </p:cNvPicPr>
          <p:nvPr/>
        </p:nvPicPr>
        <p:blipFill>
          <a:blip r:embed="rId2">
            <a:extLst>
              <a:ext uri="{28A0092B-C50C-407E-A947-70E740481C1C}">
                <a14:useLocalDpi xmlns:a14="http://schemas.microsoft.com/office/drawing/2010/main" val="0"/>
              </a:ext>
            </a:extLst>
          </a:blip>
          <a:srcRect b="30453"/>
          <a:stretch>
            <a:fillRect/>
          </a:stretch>
        </p:blipFill>
        <p:spPr bwMode="auto">
          <a:xfrm>
            <a:off x="2406650" y="2060575"/>
            <a:ext cx="4243388"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5"/>
          <p:cNvSpPr txBox="1">
            <a:spLocks noChangeArrowheads="1"/>
          </p:cNvSpPr>
          <p:nvPr/>
        </p:nvSpPr>
        <p:spPr bwMode="auto">
          <a:xfrm>
            <a:off x="1579563" y="620713"/>
            <a:ext cx="59769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b="1">
                <a:solidFill>
                  <a:srgbClr val="002776"/>
                </a:solidFill>
                <a:latin typeface="Verdana" pitchFamily="34" charset="0"/>
              </a:rPr>
              <a:t>INSTYTUT CHEMICZNEJ PRZERÓBKI WĘGLA</a:t>
            </a:r>
            <a:br>
              <a:rPr lang="pl-PL" b="1">
                <a:solidFill>
                  <a:srgbClr val="002776"/>
                </a:solidFill>
                <a:latin typeface="Verdana" pitchFamily="34" charset="0"/>
              </a:rPr>
            </a:br>
            <a:r>
              <a:rPr lang="pl-PL" sz="1400" b="1">
                <a:solidFill>
                  <a:srgbClr val="002776"/>
                </a:solidFill>
                <a:latin typeface="Verdana" pitchFamily="34" charset="0"/>
              </a:rPr>
              <a:t>ul. Zamkowa 1 • 41-803 Zabrze</a:t>
            </a:r>
          </a:p>
        </p:txBody>
      </p:sp>
      <p:grpSp>
        <p:nvGrpSpPr>
          <p:cNvPr id="4" name="Grupa 12"/>
          <p:cNvGrpSpPr>
            <a:grpSpLocks/>
          </p:cNvGrpSpPr>
          <p:nvPr/>
        </p:nvGrpSpPr>
        <p:grpSpPr bwMode="auto">
          <a:xfrm>
            <a:off x="6122988" y="3995738"/>
            <a:ext cx="3006725" cy="884237"/>
            <a:chOff x="5876702" y="3970339"/>
            <a:chExt cx="3006725" cy="884237"/>
          </a:xfrm>
        </p:grpSpPr>
        <p:pic>
          <p:nvPicPr>
            <p:cNvPr id="5" name="Obraz 13"/>
            <p:cNvPicPr preferRelativeResize="0">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3970339"/>
              <a:ext cx="8191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13"/>
            <p:cNvSpPr txBox="1">
              <a:spLocks noChangeArrowheads="1"/>
            </p:cNvSpPr>
            <p:nvPr/>
          </p:nvSpPr>
          <p:spPr bwMode="auto">
            <a:xfrm>
              <a:off x="5876702" y="4273551"/>
              <a:ext cx="3006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ctr" eaLnBrk="1" hangingPunct="1">
                <a:defRPr/>
              </a:pPr>
              <a:r>
                <a:rPr lang="pl-PL" sz="800" b="1">
                  <a:solidFill>
                    <a:srgbClr val="002776"/>
                  </a:solidFill>
                  <a:latin typeface="Verdana" pitchFamily="34" charset="0"/>
                </a:rPr>
                <a:t>CENTRUM BADAŃ LABORATORYJNYCH</a:t>
              </a:r>
            </a:p>
            <a:p>
              <a:pPr eaLnBrk="1" hangingPunct="1">
                <a:defRPr/>
              </a:pPr>
              <a:r>
                <a:rPr lang="pl-PL" sz="800" b="1">
                  <a:solidFill>
                    <a:srgbClr val="002776"/>
                  </a:solidFill>
                  <a:latin typeface="Verdana" pitchFamily="34" charset="0"/>
                </a:rPr>
                <a:t>Tel. sekretariat 	            32 271 00 41 w. 200</a:t>
              </a:r>
            </a:p>
            <a:p>
              <a:pPr eaLnBrk="1" hangingPunct="1">
                <a:defRPr/>
              </a:pPr>
              <a:r>
                <a:rPr lang="pl-PL" sz="800" b="1">
                  <a:solidFill>
                    <a:srgbClr val="002776"/>
                  </a:solidFill>
                  <a:latin typeface="Verdana" pitchFamily="34" charset="0"/>
                </a:rPr>
                <a:t>Tel. Dyrektor Centrum  32 271 00 41</a:t>
              </a:r>
            </a:p>
            <a:p>
              <a:pPr eaLnBrk="1" hangingPunct="1">
                <a:defRPr/>
              </a:pPr>
              <a:r>
                <a:rPr lang="pl-PL" sz="800" b="1">
                  <a:solidFill>
                    <a:srgbClr val="002776"/>
                  </a:solidFill>
                  <a:latin typeface="Verdana" pitchFamily="34" charset="0"/>
                </a:rPr>
                <a:t>e-mail: cba@ichpw.pl</a:t>
              </a:r>
            </a:p>
          </p:txBody>
        </p:sp>
      </p:grpSp>
      <p:sp>
        <p:nvSpPr>
          <p:cNvPr id="7" name="pole tekstowe 16"/>
          <p:cNvSpPr txBox="1">
            <a:spLocks noChangeArrowheads="1"/>
          </p:cNvSpPr>
          <p:nvPr/>
        </p:nvSpPr>
        <p:spPr bwMode="auto">
          <a:xfrm>
            <a:off x="223838" y="1401763"/>
            <a:ext cx="207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a:solidFill>
                  <a:srgbClr val="002776"/>
                </a:solidFill>
                <a:latin typeface="Verdana" pitchFamily="34" charset="0"/>
              </a:rPr>
              <a:t>Telefon: 	</a:t>
            </a:r>
            <a:r>
              <a:rPr lang="pl-PL" sz="1200" b="1">
                <a:solidFill>
                  <a:srgbClr val="002776"/>
                </a:solidFill>
                <a:latin typeface="Verdana" pitchFamily="34" charset="0"/>
              </a:rPr>
              <a:t>32 271 00 41</a:t>
            </a:r>
          </a:p>
          <a:p>
            <a:pPr eaLnBrk="1" hangingPunct="1">
              <a:defRPr/>
            </a:pPr>
            <a:r>
              <a:rPr lang="pl-PL" sz="1200">
                <a:solidFill>
                  <a:srgbClr val="002776"/>
                </a:solidFill>
                <a:latin typeface="Verdana" pitchFamily="34" charset="0"/>
              </a:rPr>
              <a:t>Fax: 	</a:t>
            </a:r>
            <a:r>
              <a:rPr lang="pl-PL" sz="1200" b="1">
                <a:solidFill>
                  <a:srgbClr val="002776"/>
                </a:solidFill>
                <a:latin typeface="Verdana" pitchFamily="34" charset="0"/>
              </a:rPr>
              <a:t>32 271 08 09</a:t>
            </a:r>
          </a:p>
        </p:txBody>
      </p:sp>
      <p:sp>
        <p:nvSpPr>
          <p:cNvPr id="8" name="pole tekstowe 17"/>
          <p:cNvSpPr txBox="1">
            <a:spLocks noChangeArrowheads="1"/>
          </p:cNvSpPr>
          <p:nvPr/>
        </p:nvSpPr>
        <p:spPr bwMode="auto">
          <a:xfrm>
            <a:off x="6588125" y="1427163"/>
            <a:ext cx="2212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719138" algn="l"/>
              </a:tabLst>
              <a:defRPr>
                <a:solidFill>
                  <a:schemeClr val="tx1"/>
                </a:solidFill>
                <a:latin typeface="Myriad Pro" pitchFamily="34" charset="0"/>
              </a:defRPr>
            </a:lvl1pPr>
            <a:lvl2pPr marL="742950" indent="-285750" eaLnBrk="0" hangingPunct="0">
              <a:tabLst>
                <a:tab pos="719138" algn="l"/>
              </a:tabLst>
              <a:defRPr>
                <a:solidFill>
                  <a:schemeClr val="tx1"/>
                </a:solidFill>
                <a:latin typeface="Myriad Pro" pitchFamily="34" charset="0"/>
              </a:defRPr>
            </a:lvl2pPr>
            <a:lvl3pPr marL="1143000" indent="-228600" eaLnBrk="0" hangingPunct="0">
              <a:tabLst>
                <a:tab pos="719138" algn="l"/>
              </a:tabLst>
              <a:defRPr>
                <a:solidFill>
                  <a:schemeClr val="tx1"/>
                </a:solidFill>
                <a:latin typeface="Myriad Pro" pitchFamily="34" charset="0"/>
              </a:defRPr>
            </a:lvl3pPr>
            <a:lvl4pPr marL="1600200" indent="-228600" eaLnBrk="0" hangingPunct="0">
              <a:tabLst>
                <a:tab pos="719138" algn="l"/>
              </a:tabLst>
              <a:defRPr>
                <a:solidFill>
                  <a:schemeClr val="tx1"/>
                </a:solidFill>
                <a:latin typeface="Myriad Pro" pitchFamily="34" charset="0"/>
              </a:defRPr>
            </a:lvl4pPr>
            <a:lvl5pPr marL="2057400" indent="-228600" eaLnBrk="0" hangingPunct="0">
              <a:tabLst>
                <a:tab pos="719138" algn="l"/>
              </a:tabLst>
              <a:defRPr>
                <a:solidFill>
                  <a:schemeClr val="tx1"/>
                </a:solidFill>
                <a:latin typeface="Myriad Pro" pitchFamily="34" charset="0"/>
              </a:defRPr>
            </a:lvl5pPr>
            <a:lvl6pPr marL="2514600" indent="-228600" eaLnBrk="0" fontAlgn="base" hangingPunct="0">
              <a:spcBef>
                <a:spcPct val="0"/>
              </a:spcBef>
              <a:spcAft>
                <a:spcPct val="0"/>
              </a:spcAft>
              <a:tabLst>
                <a:tab pos="719138" algn="l"/>
              </a:tabLst>
              <a:defRPr>
                <a:solidFill>
                  <a:schemeClr val="tx1"/>
                </a:solidFill>
                <a:latin typeface="Myriad Pro" pitchFamily="34" charset="0"/>
              </a:defRPr>
            </a:lvl6pPr>
            <a:lvl7pPr marL="2971800" indent="-228600" eaLnBrk="0" fontAlgn="base" hangingPunct="0">
              <a:spcBef>
                <a:spcPct val="0"/>
              </a:spcBef>
              <a:spcAft>
                <a:spcPct val="0"/>
              </a:spcAft>
              <a:tabLst>
                <a:tab pos="719138" algn="l"/>
              </a:tabLst>
              <a:defRPr>
                <a:solidFill>
                  <a:schemeClr val="tx1"/>
                </a:solidFill>
                <a:latin typeface="Myriad Pro" pitchFamily="34" charset="0"/>
              </a:defRPr>
            </a:lvl7pPr>
            <a:lvl8pPr marL="3429000" indent="-228600" eaLnBrk="0" fontAlgn="base" hangingPunct="0">
              <a:spcBef>
                <a:spcPct val="0"/>
              </a:spcBef>
              <a:spcAft>
                <a:spcPct val="0"/>
              </a:spcAft>
              <a:tabLst>
                <a:tab pos="719138" algn="l"/>
              </a:tabLst>
              <a:defRPr>
                <a:solidFill>
                  <a:schemeClr val="tx1"/>
                </a:solidFill>
                <a:latin typeface="Myriad Pro" pitchFamily="34" charset="0"/>
              </a:defRPr>
            </a:lvl8pPr>
            <a:lvl9pPr marL="3886200" indent="-228600" eaLnBrk="0" fontAlgn="base" hangingPunct="0">
              <a:spcBef>
                <a:spcPct val="0"/>
              </a:spcBef>
              <a:spcAft>
                <a:spcPct val="0"/>
              </a:spcAft>
              <a:tabLst>
                <a:tab pos="719138" algn="l"/>
              </a:tabLst>
              <a:defRPr>
                <a:solidFill>
                  <a:schemeClr val="tx1"/>
                </a:solidFill>
                <a:latin typeface="Myriad Pro" pitchFamily="34" charset="0"/>
              </a:defRPr>
            </a:lvl9pPr>
          </a:lstStyle>
          <a:p>
            <a:pPr eaLnBrk="1" hangingPunct="1">
              <a:defRPr/>
            </a:pPr>
            <a:r>
              <a:rPr lang="pl-PL" sz="1200">
                <a:solidFill>
                  <a:srgbClr val="002776"/>
                </a:solidFill>
                <a:latin typeface="Verdana" pitchFamily="34" charset="0"/>
              </a:rPr>
              <a:t>NIP:      </a:t>
            </a:r>
            <a:r>
              <a:rPr lang="pl-PL" sz="1200" b="1">
                <a:solidFill>
                  <a:srgbClr val="002776"/>
                </a:solidFill>
                <a:latin typeface="Verdana" pitchFamily="34" charset="0"/>
              </a:rPr>
              <a:t>648-000-87-65</a:t>
            </a:r>
          </a:p>
          <a:p>
            <a:pPr eaLnBrk="1" hangingPunct="1">
              <a:defRPr/>
            </a:pPr>
            <a:r>
              <a:rPr lang="pl-PL" sz="1200">
                <a:solidFill>
                  <a:srgbClr val="002776"/>
                </a:solidFill>
                <a:latin typeface="Verdana" pitchFamily="34" charset="0"/>
              </a:rPr>
              <a:t>Regon:  </a:t>
            </a:r>
            <a:r>
              <a:rPr lang="pl-PL" sz="1200" b="1">
                <a:solidFill>
                  <a:srgbClr val="002776"/>
                </a:solidFill>
                <a:latin typeface="Verdana" pitchFamily="34" charset="0"/>
              </a:rPr>
              <a:t>000025945</a:t>
            </a:r>
          </a:p>
        </p:txBody>
      </p:sp>
      <p:sp>
        <p:nvSpPr>
          <p:cNvPr id="9" name="pole tekstowe 8"/>
          <p:cNvSpPr txBox="1">
            <a:spLocks noChangeArrowheads="1"/>
          </p:cNvSpPr>
          <p:nvPr/>
        </p:nvSpPr>
        <p:spPr bwMode="auto">
          <a:xfrm>
            <a:off x="3348038" y="1385888"/>
            <a:ext cx="3233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801688" algn="l"/>
              </a:tabLst>
              <a:defRPr>
                <a:solidFill>
                  <a:schemeClr val="tx1"/>
                </a:solidFill>
                <a:latin typeface="Myriad Pro" pitchFamily="34" charset="0"/>
              </a:defRPr>
            </a:lvl1pPr>
            <a:lvl2pPr marL="742950" indent="-285750" eaLnBrk="0" hangingPunct="0">
              <a:tabLst>
                <a:tab pos="801688" algn="l"/>
              </a:tabLst>
              <a:defRPr>
                <a:solidFill>
                  <a:schemeClr val="tx1"/>
                </a:solidFill>
                <a:latin typeface="Myriad Pro" pitchFamily="34" charset="0"/>
              </a:defRPr>
            </a:lvl2pPr>
            <a:lvl3pPr marL="1143000" indent="-228600" eaLnBrk="0" hangingPunct="0">
              <a:tabLst>
                <a:tab pos="801688" algn="l"/>
              </a:tabLst>
              <a:defRPr>
                <a:solidFill>
                  <a:schemeClr val="tx1"/>
                </a:solidFill>
                <a:latin typeface="Myriad Pro" pitchFamily="34" charset="0"/>
              </a:defRPr>
            </a:lvl3pPr>
            <a:lvl4pPr marL="1600200" indent="-228600" eaLnBrk="0" hangingPunct="0">
              <a:tabLst>
                <a:tab pos="801688" algn="l"/>
              </a:tabLst>
              <a:defRPr>
                <a:solidFill>
                  <a:schemeClr val="tx1"/>
                </a:solidFill>
                <a:latin typeface="Myriad Pro" pitchFamily="34" charset="0"/>
              </a:defRPr>
            </a:lvl4pPr>
            <a:lvl5pPr marL="2057400" indent="-228600" eaLnBrk="0" hangingPunct="0">
              <a:tabLst>
                <a:tab pos="801688" algn="l"/>
              </a:tabLst>
              <a:defRPr>
                <a:solidFill>
                  <a:schemeClr val="tx1"/>
                </a:solidFill>
                <a:latin typeface="Myriad Pro" pitchFamily="34" charset="0"/>
              </a:defRPr>
            </a:lvl5pPr>
            <a:lvl6pPr marL="2514600" indent="-228600" eaLnBrk="0" fontAlgn="base" hangingPunct="0">
              <a:spcBef>
                <a:spcPct val="0"/>
              </a:spcBef>
              <a:spcAft>
                <a:spcPct val="0"/>
              </a:spcAft>
              <a:tabLst>
                <a:tab pos="801688" algn="l"/>
              </a:tabLst>
              <a:defRPr>
                <a:solidFill>
                  <a:schemeClr val="tx1"/>
                </a:solidFill>
                <a:latin typeface="Myriad Pro" pitchFamily="34" charset="0"/>
              </a:defRPr>
            </a:lvl6pPr>
            <a:lvl7pPr marL="2971800" indent="-228600" eaLnBrk="0" fontAlgn="base" hangingPunct="0">
              <a:spcBef>
                <a:spcPct val="0"/>
              </a:spcBef>
              <a:spcAft>
                <a:spcPct val="0"/>
              </a:spcAft>
              <a:tabLst>
                <a:tab pos="801688" algn="l"/>
              </a:tabLst>
              <a:defRPr>
                <a:solidFill>
                  <a:schemeClr val="tx1"/>
                </a:solidFill>
                <a:latin typeface="Myriad Pro" pitchFamily="34" charset="0"/>
              </a:defRPr>
            </a:lvl7pPr>
            <a:lvl8pPr marL="3429000" indent="-228600" eaLnBrk="0" fontAlgn="base" hangingPunct="0">
              <a:spcBef>
                <a:spcPct val="0"/>
              </a:spcBef>
              <a:spcAft>
                <a:spcPct val="0"/>
              </a:spcAft>
              <a:tabLst>
                <a:tab pos="801688" algn="l"/>
              </a:tabLst>
              <a:defRPr>
                <a:solidFill>
                  <a:schemeClr val="tx1"/>
                </a:solidFill>
                <a:latin typeface="Myriad Pro" pitchFamily="34" charset="0"/>
              </a:defRPr>
            </a:lvl8pPr>
            <a:lvl9pPr marL="3886200" indent="-228600" eaLnBrk="0" fontAlgn="base" hangingPunct="0">
              <a:spcBef>
                <a:spcPct val="0"/>
              </a:spcBef>
              <a:spcAft>
                <a:spcPct val="0"/>
              </a:spcAft>
              <a:tabLst>
                <a:tab pos="801688" algn="l"/>
              </a:tabLst>
              <a:defRPr>
                <a:solidFill>
                  <a:schemeClr val="tx1"/>
                </a:solidFill>
                <a:latin typeface="Myriad Pro" pitchFamily="34" charset="0"/>
              </a:defRPr>
            </a:lvl9pPr>
          </a:lstStyle>
          <a:p>
            <a:pPr eaLnBrk="1" hangingPunct="1">
              <a:defRPr/>
            </a:pPr>
            <a:r>
              <a:rPr lang="pl-PL" sz="1200">
                <a:solidFill>
                  <a:srgbClr val="002776"/>
                </a:solidFill>
                <a:latin typeface="Verdana" pitchFamily="34" charset="0"/>
              </a:rPr>
              <a:t>E-mail:	</a:t>
            </a:r>
            <a:r>
              <a:rPr lang="pl-PL" sz="1200" b="1">
                <a:solidFill>
                  <a:srgbClr val="002776"/>
                </a:solidFill>
                <a:latin typeface="Verdana" pitchFamily="34" charset="0"/>
              </a:rPr>
              <a:t>office@ichpw.pl</a:t>
            </a:r>
          </a:p>
          <a:p>
            <a:pPr eaLnBrk="1" hangingPunct="1">
              <a:defRPr/>
            </a:pPr>
            <a:r>
              <a:rPr lang="pl-PL" sz="1200">
                <a:solidFill>
                  <a:srgbClr val="002776"/>
                </a:solidFill>
                <a:latin typeface="Verdana" pitchFamily="34" charset="0"/>
              </a:rPr>
              <a:t>Internet:  </a:t>
            </a:r>
            <a:r>
              <a:rPr lang="pl-PL" sz="1200" b="1">
                <a:solidFill>
                  <a:srgbClr val="002776"/>
                </a:solidFill>
                <a:latin typeface="Verdana" pitchFamily="34" charset="0"/>
              </a:rPr>
              <a:t>www.ichpw.pl</a:t>
            </a:r>
          </a:p>
        </p:txBody>
      </p:sp>
      <p:grpSp>
        <p:nvGrpSpPr>
          <p:cNvPr id="10" name="Grupa 18"/>
          <p:cNvGrpSpPr>
            <a:grpSpLocks/>
          </p:cNvGrpSpPr>
          <p:nvPr/>
        </p:nvGrpSpPr>
        <p:grpSpPr bwMode="auto">
          <a:xfrm>
            <a:off x="250825" y="4002088"/>
            <a:ext cx="3028950" cy="873125"/>
            <a:chOff x="5755" y="3951287"/>
            <a:chExt cx="3028950" cy="873125"/>
          </a:xfrm>
        </p:grpSpPr>
        <p:sp>
          <p:nvSpPr>
            <p:cNvPr id="11" name="pole tekstowe 10"/>
            <p:cNvSpPr txBox="1">
              <a:spLocks noChangeArrowheads="1"/>
            </p:cNvSpPr>
            <p:nvPr/>
          </p:nvSpPr>
          <p:spPr bwMode="auto">
            <a:xfrm>
              <a:off x="5755" y="4243387"/>
              <a:ext cx="30289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eaLnBrk="1" hangingPunct="1">
                <a:defRPr/>
              </a:pPr>
              <a:r>
                <a:rPr lang="pl-PL" sz="800" b="1">
                  <a:solidFill>
                    <a:srgbClr val="002776"/>
                  </a:solidFill>
                  <a:latin typeface="Verdana" pitchFamily="34" charset="0"/>
                </a:rPr>
                <a:t>CENTRUM BADAŃ TECHNOLOGICZNYCH</a:t>
              </a:r>
            </a:p>
            <a:p>
              <a:pPr eaLnBrk="1" hangingPunct="1">
                <a:defRPr/>
              </a:pPr>
              <a:r>
                <a:rPr lang="pl-PL" sz="800" b="1">
                  <a:solidFill>
                    <a:srgbClr val="002776"/>
                  </a:solidFill>
                  <a:latin typeface="Verdana" pitchFamily="34" charset="0"/>
                </a:rPr>
                <a:t>Tel. sekretariat 	            32 271 00 41 w. 300</a:t>
              </a:r>
            </a:p>
            <a:p>
              <a:pPr eaLnBrk="1" hangingPunct="1">
                <a:defRPr/>
              </a:pPr>
              <a:r>
                <a:rPr lang="pl-PL" sz="800" b="1">
                  <a:solidFill>
                    <a:srgbClr val="002776"/>
                  </a:solidFill>
                  <a:latin typeface="Verdana" pitchFamily="34" charset="0"/>
                </a:rPr>
                <a:t>Tel. Dyrektor Centrum  32 271 00 41 </a:t>
              </a:r>
              <a:br>
                <a:rPr lang="pl-PL" sz="800" b="1">
                  <a:solidFill>
                    <a:srgbClr val="002776"/>
                  </a:solidFill>
                  <a:latin typeface="Verdana" pitchFamily="34" charset="0"/>
                </a:rPr>
              </a:br>
              <a:r>
                <a:rPr lang="pl-PL" sz="800" b="1">
                  <a:solidFill>
                    <a:srgbClr val="002776"/>
                  </a:solidFill>
                  <a:latin typeface="Verdana" pitchFamily="34" charset="0"/>
                </a:rPr>
                <a:t>e-mail: cit@ichpw.pl</a:t>
              </a:r>
            </a:p>
          </p:txBody>
        </p:sp>
        <p:pic>
          <p:nvPicPr>
            <p:cNvPr id="12" name="Obraz 2"/>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7955" y="3951287"/>
              <a:ext cx="84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2" descr="C:\Documents and Settings\Grzegorz\Pulpit\LOGOSY\Instytuty badawcze\gwiazda RGI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7938" y="4797425"/>
            <a:ext cx="142081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ymbol zastępczy numeru slajdu 2"/>
          <p:cNvSpPr>
            <a:spLocks noGrp="1"/>
          </p:cNvSpPr>
          <p:nvPr>
            <p:ph type="sldNum" sz="quarter" idx="10"/>
          </p:nvPr>
        </p:nvSpPr>
        <p:spPr/>
        <p:txBody>
          <a:bodyPr/>
          <a:lstStyle>
            <a:lvl1pPr>
              <a:defRPr sz="1000" b="1"/>
            </a:lvl1pPr>
          </a:lstStyle>
          <a:p>
            <a:pPr>
              <a:defRPr/>
            </a:pPr>
            <a:fld id="{035FCEB1-3605-4102-9568-7A742893CD08}" type="slidenum">
              <a:rPr lang="pl-PL"/>
              <a:pPr>
                <a:defRPr/>
              </a:pPr>
              <a:t>‹#›</a:t>
            </a:fld>
            <a:r>
              <a:rPr lang="pl-PL"/>
              <a:t>/wstaw liczbę slajdów</a:t>
            </a:r>
          </a:p>
        </p:txBody>
      </p:sp>
    </p:spTree>
    <p:extLst>
      <p:ext uri="{BB962C8B-B14F-4D97-AF65-F5344CB8AC3E}">
        <p14:creationId xmlns:p14="http://schemas.microsoft.com/office/powerpoint/2010/main" val="297817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4 strony">
    <p:spTree>
      <p:nvGrpSpPr>
        <p:cNvPr id="1" name=""/>
        <p:cNvGrpSpPr/>
        <p:nvPr/>
      </p:nvGrpSpPr>
      <p:grpSpPr>
        <a:xfrm>
          <a:off x="0" y="0"/>
          <a:ext cx="0" cy="0"/>
          <a:chOff x="0" y="0"/>
          <a:chExt cx="0" cy="0"/>
        </a:xfrm>
      </p:grpSpPr>
      <p:cxnSp>
        <p:nvCxnSpPr>
          <p:cNvPr id="3" name="Łącznik prostoliniowy 2"/>
          <p:cNvCxnSpPr/>
          <p:nvPr/>
        </p:nvCxnSpPr>
        <p:spPr>
          <a:xfrm>
            <a:off x="457200" y="836613"/>
            <a:ext cx="8229600" cy="0"/>
          </a:xfrm>
          <a:prstGeom prst="line">
            <a:avLst/>
          </a:prstGeom>
          <a:ln>
            <a:solidFill>
              <a:srgbClr val="002776"/>
            </a:solidFill>
            <a:prstDash val="sysDot"/>
          </a:ln>
        </p:spPr>
        <p:style>
          <a:lnRef idx="1">
            <a:schemeClr val="accent1"/>
          </a:lnRef>
          <a:fillRef idx="0">
            <a:schemeClr val="accent1"/>
          </a:fillRef>
          <a:effectRef idx="0">
            <a:schemeClr val="accent1"/>
          </a:effectRef>
          <a:fontRef idx="minor">
            <a:schemeClr val="tx1"/>
          </a:fontRef>
        </p:style>
      </p:cxnSp>
      <p:sp>
        <p:nvSpPr>
          <p:cNvPr id="4" name="Symbol zastępczy tytułu 21"/>
          <p:cNvSpPr>
            <a:spLocks noGrp="1"/>
          </p:cNvSpPr>
          <p:nvPr>
            <p:ph type="title"/>
          </p:nvPr>
        </p:nvSpPr>
        <p:spPr bwMode="auto">
          <a:xfrm>
            <a:off x="457200" y="44624"/>
            <a:ext cx="8229600" cy="792088"/>
          </a:xfrm>
          <a:prstGeom prst="rect">
            <a:avLst/>
          </a:prstGeom>
          <a:noFill/>
          <a:ln>
            <a:noFill/>
          </a:ln>
        </p:spPr>
        <p:txBody>
          <a:bodyPr/>
          <a:lstStyle/>
          <a:p>
            <a:pPr lvl="0"/>
            <a:r>
              <a:rPr lang="pl-PL" dirty="0"/>
              <a:t>Kliknij, aby edytować styl</a:t>
            </a:r>
            <a:endParaRPr lang="en-US" dirty="0"/>
          </a:p>
        </p:txBody>
      </p:sp>
      <p:sp>
        <p:nvSpPr>
          <p:cNvPr id="5" name="Symbol zastępczy numeru slajdu 2"/>
          <p:cNvSpPr>
            <a:spLocks noGrp="1"/>
          </p:cNvSpPr>
          <p:nvPr>
            <p:ph type="sldNum" sz="quarter" idx="10"/>
          </p:nvPr>
        </p:nvSpPr>
        <p:spPr/>
        <p:txBody>
          <a:bodyPr/>
          <a:lstStyle>
            <a:lvl1pPr>
              <a:defRPr sz="1000" b="1" smtClean="0"/>
            </a:lvl1pPr>
          </a:lstStyle>
          <a:p>
            <a:pPr>
              <a:defRPr/>
            </a:pPr>
            <a:fld id="{7504CB0E-FB86-4AA7-B54A-34709CB6EBA5}" type="slidenum">
              <a:rPr lang="pl-PL">
                <a:solidFill>
                  <a:srgbClr val="002776"/>
                </a:solidFill>
              </a:rPr>
              <a:pPr>
                <a:defRPr/>
              </a:pPr>
              <a:t>‹#›</a:t>
            </a:fld>
            <a:r>
              <a:rPr lang="pl-PL" dirty="0">
                <a:solidFill>
                  <a:srgbClr val="002776"/>
                </a:solidFill>
              </a:rPr>
              <a:t>/44</a:t>
            </a:r>
          </a:p>
        </p:txBody>
      </p:sp>
    </p:spTree>
    <p:extLst>
      <p:ext uri="{BB962C8B-B14F-4D97-AF65-F5344CB8AC3E}">
        <p14:creationId xmlns:p14="http://schemas.microsoft.com/office/powerpoint/2010/main" val="3442076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a:xfrm>
            <a:off x="457200" y="6356350"/>
            <a:ext cx="2133600" cy="365125"/>
          </a:xfrm>
          <a:prstGeom prst="rect">
            <a:avLst/>
          </a:prstGeom>
        </p:spPr>
        <p:txBody>
          <a:bodyPr/>
          <a:lstStyle/>
          <a:p>
            <a:endParaRPr lang="pl-PL"/>
          </a:p>
        </p:txBody>
      </p:sp>
      <p:sp>
        <p:nvSpPr>
          <p:cNvPr id="5" name="Symbol zastępczy stopki 4"/>
          <p:cNvSpPr>
            <a:spLocks noGrp="1"/>
          </p:cNvSpPr>
          <p:nvPr>
            <p:ph type="ftr" sz="quarter" idx="11"/>
          </p:nvPr>
        </p:nvSpPr>
        <p:spPr>
          <a:xfrm>
            <a:off x="3124200" y="6356350"/>
            <a:ext cx="2895600" cy="365125"/>
          </a:xfrm>
          <a:prstGeom prst="rect">
            <a:avLst/>
          </a:prstGeom>
        </p:spPr>
        <p:txBody>
          <a:bodyPr/>
          <a:lstStyle/>
          <a:p>
            <a:endParaRPr lang="pl-PL"/>
          </a:p>
        </p:txBody>
      </p:sp>
      <p:sp>
        <p:nvSpPr>
          <p:cNvPr id="6" name="Symbol zastępczy numeru slajdu 5"/>
          <p:cNvSpPr>
            <a:spLocks noGrp="1"/>
          </p:cNvSpPr>
          <p:nvPr>
            <p:ph type="sldNum" sz="quarter" idx="12"/>
          </p:nvPr>
        </p:nvSpPr>
        <p:spPr/>
        <p:txBody>
          <a:bodyPr/>
          <a:lstStyle/>
          <a:p>
            <a:fld id="{0A1F6154-1412-4946-9C0D-73E8ED4BAFFC}" type="slidenum">
              <a:rPr lang="pl-PL" smtClean="0"/>
              <a:t>‹#›</a:t>
            </a:fld>
            <a:endParaRPr lang="pl-PL"/>
          </a:p>
        </p:txBody>
      </p:sp>
    </p:spTree>
    <p:extLst>
      <p:ext uri="{BB962C8B-B14F-4D97-AF65-F5344CB8AC3E}">
        <p14:creationId xmlns:p14="http://schemas.microsoft.com/office/powerpoint/2010/main" val="353584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a:xfrm>
            <a:off x="457200" y="6356350"/>
            <a:ext cx="2133600" cy="365125"/>
          </a:xfrm>
          <a:prstGeom prst="rect">
            <a:avLst/>
          </a:prstGeom>
        </p:spPr>
        <p:txBody>
          <a:bodyPr/>
          <a:lstStyle/>
          <a:p>
            <a:fld id="{4FFF5027-2051-4DBA-B24C-53F13F242B2E}" type="datetimeFigureOut">
              <a:rPr lang="pl-PL" smtClean="0"/>
              <a:t>01.12.2020</a:t>
            </a:fld>
            <a:endParaRPr lang="pl-PL"/>
          </a:p>
        </p:txBody>
      </p:sp>
      <p:sp>
        <p:nvSpPr>
          <p:cNvPr id="3" name="Symbol zastępczy stopki 2"/>
          <p:cNvSpPr>
            <a:spLocks noGrp="1"/>
          </p:cNvSpPr>
          <p:nvPr>
            <p:ph type="ftr" sz="quarter" idx="11"/>
          </p:nvPr>
        </p:nvSpPr>
        <p:spPr>
          <a:xfrm>
            <a:off x="3124200" y="6356350"/>
            <a:ext cx="2895600" cy="365125"/>
          </a:xfrm>
          <a:prstGeom prst="rect">
            <a:avLst/>
          </a:prstGeom>
        </p:spPr>
        <p:txBody>
          <a:bodyPr/>
          <a:lstStyle/>
          <a:p>
            <a:endParaRPr lang="pl-PL"/>
          </a:p>
        </p:txBody>
      </p:sp>
      <p:sp>
        <p:nvSpPr>
          <p:cNvPr id="4" name="Symbol zastępczy numeru slajdu 3"/>
          <p:cNvSpPr>
            <a:spLocks noGrp="1"/>
          </p:cNvSpPr>
          <p:nvPr>
            <p:ph type="sldNum" sz="quarter" idx="12"/>
          </p:nvPr>
        </p:nvSpPr>
        <p:spPr>
          <a:xfrm>
            <a:off x="6553200" y="6356350"/>
            <a:ext cx="2133600" cy="365125"/>
          </a:xfrm>
          <a:prstGeom prst="rect">
            <a:avLst/>
          </a:prstGeom>
        </p:spPr>
        <p:txBody>
          <a:bodyPr/>
          <a:lstStyle/>
          <a:p>
            <a:fld id="{0A1F6154-1412-4946-9C0D-73E8ED4BAFFC}" type="slidenum">
              <a:rPr lang="pl-PL" smtClean="0"/>
              <a:t>‹#›</a:t>
            </a:fld>
            <a:endParaRPr lang="pl-PL"/>
          </a:p>
        </p:txBody>
      </p:sp>
    </p:spTree>
    <p:extLst>
      <p:ext uri="{BB962C8B-B14F-4D97-AF65-F5344CB8AC3E}">
        <p14:creationId xmlns:p14="http://schemas.microsoft.com/office/powerpoint/2010/main" val="4124282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CBCBCB"/>
            </a:gs>
            <a:gs pos="30000">
              <a:srgbClr val="E7E7E7"/>
            </a:gs>
            <a:gs pos="100000">
              <a:srgbClr val="FFFFFF"/>
            </a:gs>
          </a:gsLst>
          <a:lin ang="16200000" scaled="1"/>
        </a:gradFill>
        <a:effectLst/>
      </p:bgPr>
    </p:bg>
    <p:spTree>
      <p:nvGrpSpPr>
        <p:cNvPr id="1" name=""/>
        <p:cNvGrpSpPr/>
        <p:nvPr/>
      </p:nvGrpSpPr>
      <p:grpSpPr>
        <a:xfrm>
          <a:off x="0" y="0"/>
          <a:ext cx="0" cy="0"/>
          <a:chOff x="0" y="0"/>
          <a:chExt cx="0" cy="0"/>
        </a:xfrm>
      </p:grpSpPr>
      <p:sp>
        <p:nvSpPr>
          <p:cNvPr id="1026" name="Symbol zastępczy tytułu 21"/>
          <p:cNvSpPr>
            <a:spLocks noGrp="1"/>
          </p:cNvSpPr>
          <p:nvPr>
            <p:ph type="title"/>
          </p:nvPr>
        </p:nvSpPr>
        <p:spPr bwMode="auto">
          <a:xfrm>
            <a:off x="457200" y="4445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pl-PL" altLang="pl-PL"/>
              <a:t>Kliknij, aby edytować styl</a:t>
            </a:r>
            <a:endParaRPr lang="en-US" altLang="pl-PL"/>
          </a:p>
        </p:txBody>
      </p:sp>
      <p:sp>
        <p:nvSpPr>
          <p:cNvPr id="1027" name="Symbol zastępczy tekstu 12"/>
          <p:cNvSpPr>
            <a:spLocks noGrp="1"/>
          </p:cNvSpPr>
          <p:nvPr>
            <p:ph type="body" idx="1"/>
          </p:nvPr>
        </p:nvSpPr>
        <p:spPr bwMode="auto">
          <a:xfrm>
            <a:off x="457200" y="908050"/>
            <a:ext cx="822960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endParaRPr lang="en-US" altLang="pl-PL"/>
          </a:p>
        </p:txBody>
      </p:sp>
      <p:sp>
        <p:nvSpPr>
          <p:cNvPr id="1028" name="Łącznik prostoliniowy 27"/>
          <p:cNvSpPr>
            <a:spLocks noChangeShapeType="1"/>
          </p:cNvSpPr>
          <p:nvPr/>
        </p:nvSpPr>
        <p:spPr bwMode="auto">
          <a:xfrm>
            <a:off x="457200" y="6353175"/>
            <a:ext cx="8229600" cy="0"/>
          </a:xfrm>
          <a:prstGeom prst="line">
            <a:avLst/>
          </a:prstGeom>
          <a:noFill/>
          <a:ln w="9525" algn="ctr">
            <a:solidFill>
              <a:srgbClr val="002776"/>
            </a:solidFill>
            <a:prstDash val="dash"/>
            <a:round/>
            <a:headEnd/>
            <a:tailEnd/>
          </a:ln>
          <a:extLst>
            <a:ext uri="{909E8E84-426E-40DD-AFC4-6F175D3DCCD1}">
              <a14:hiddenFill xmlns:a14="http://schemas.microsoft.com/office/drawing/2010/main">
                <a:noFill/>
              </a14:hiddenFill>
            </a:ext>
          </a:extLst>
        </p:spPr>
        <p:txBody>
          <a:bodyPr/>
          <a:lstStyle/>
          <a:p>
            <a:endParaRPr lang="pl-PL"/>
          </a:p>
        </p:txBody>
      </p:sp>
      <p:sp>
        <p:nvSpPr>
          <p:cNvPr id="10" name="Trójkąt równoramienny 9"/>
          <p:cNvSpPr>
            <a:spLocks noChangeAspect="1"/>
          </p:cNvSpPr>
          <p:nvPr/>
        </p:nvSpPr>
        <p:spPr>
          <a:xfrm rot="5400000">
            <a:off x="419100" y="6464300"/>
            <a:ext cx="190500" cy="120650"/>
          </a:xfrm>
          <a:prstGeom prst="triangle">
            <a:avLst>
              <a:gd name="adj" fmla="val 50000"/>
            </a:avLst>
          </a:prstGeom>
          <a:solidFill>
            <a:srgbClr val="002776"/>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0" name="Picture 2" descr="C:\Documents and Settings\Grzegorz\Pulpit\LOGOSY\ICHPW_nazwa.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9925" y="6413500"/>
            <a:ext cx="16795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descr="C:\Documents and Settings\Grzegorz\Pulpit\Obraz1.png"/>
          <p:cNvPicPr>
            <a:picLocks noChangeAspect="1" noChangeArrowheads="1"/>
          </p:cNvPicPr>
          <p:nvPr/>
        </p:nvPicPr>
        <p:blipFill>
          <a:blip r:embed="rId9">
            <a:extLst>
              <a:ext uri="{28A0092B-C50C-407E-A947-70E740481C1C}">
                <a14:useLocalDpi xmlns:a14="http://schemas.microsoft.com/office/drawing/2010/main" val="0"/>
              </a:ext>
            </a:extLst>
          </a:blip>
          <a:srcRect l="5460" r="23715"/>
          <a:stretch>
            <a:fillRect/>
          </a:stretch>
        </p:blipFill>
        <p:spPr bwMode="auto">
          <a:xfrm>
            <a:off x="3521075" y="6383338"/>
            <a:ext cx="227647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ymbol zastępczy numeru slajdu 2"/>
          <p:cNvSpPr>
            <a:spLocks noGrp="1"/>
          </p:cNvSpPr>
          <p:nvPr>
            <p:ph type="sldNum" sz="quarter" idx="4"/>
          </p:nvPr>
        </p:nvSpPr>
        <p:spPr>
          <a:xfrm>
            <a:off x="612775" y="6381750"/>
            <a:ext cx="2590800" cy="287338"/>
          </a:xfrm>
          <a:prstGeom prst="rect">
            <a:avLst/>
          </a:prstGeom>
        </p:spPr>
        <p:txBody>
          <a:bodyPr/>
          <a:lstStyle>
            <a:lvl1pPr>
              <a:defRPr sz="1000" b="1"/>
            </a:lvl1pPr>
          </a:lstStyle>
          <a:p>
            <a:pPr>
              <a:defRPr/>
            </a:pPr>
            <a:fld id="{31715A27-B92D-4C72-AD05-2F288EEBC6F2}" type="slidenum">
              <a:rPr lang="pl-PL"/>
              <a:pPr>
                <a:defRPr/>
              </a:pPr>
              <a:t>‹#›</a:t>
            </a:fld>
            <a:r>
              <a:rPr lang="pl-PL"/>
              <a:t>/wstaw liczbę slajdów</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hf hdr="0" dt="0"/>
  <p:txStyles>
    <p:titleStyle>
      <a:lvl1pPr algn="l" rtl="0" eaLnBrk="1" fontAlgn="base" hangingPunct="1">
        <a:spcBef>
          <a:spcPct val="0"/>
        </a:spcBef>
        <a:spcAft>
          <a:spcPct val="0"/>
        </a:spcAft>
        <a:defRPr sz="2400" b="1" kern="1200">
          <a:solidFill>
            <a:srgbClr val="002776"/>
          </a:solidFill>
          <a:latin typeface="+mj-lt"/>
          <a:ea typeface="+mj-ea"/>
          <a:cs typeface="+mj-cs"/>
        </a:defRPr>
      </a:lvl1pPr>
      <a:lvl2pPr algn="l" rtl="0" eaLnBrk="1" fontAlgn="base" hangingPunct="1">
        <a:spcBef>
          <a:spcPct val="0"/>
        </a:spcBef>
        <a:spcAft>
          <a:spcPct val="0"/>
        </a:spcAft>
        <a:defRPr sz="2400" b="1">
          <a:solidFill>
            <a:srgbClr val="002776"/>
          </a:solidFill>
          <a:latin typeface="Verdana" pitchFamily="34" charset="0"/>
        </a:defRPr>
      </a:lvl2pPr>
      <a:lvl3pPr algn="l" rtl="0" eaLnBrk="1" fontAlgn="base" hangingPunct="1">
        <a:spcBef>
          <a:spcPct val="0"/>
        </a:spcBef>
        <a:spcAft>
          <a:spcPct val="0"/>
        </a:spcAft>
        <a:defRPr sz="2400" b="1">
          <a:solidFill>
            <a:srgbClr val="002776"/>
          </a:solidFill>
          <a:latin typeface="Verdana" pitchFamily="34" charset="0"/>
        </a:defRPr>
      </a:lvl3pPr>
      <a:lvl4pPr algn="l" rtl="0" eaLnBrk="1" fontAlgn="base" hangingPunct="1">
        <a:spcBef>
          <a:spcPct val="0"/>
        </a:spcBef>
        <a:spcAft>
          <a:spcPct val="0"/>
        </a:spcAft>
        <a:defRPr sz="2400" b="1">
          <a:solidFill>
            <a:srgbClr val="002776"/>
          </a:solidFill>
          <a:latin typeface="Verdana" pitchFamily="34" charset="0"/>
        </a:defRPr>
      </a:lvl4pPr>
      <a:lvl5pPr algn="l" rtl="0" eaLnBrk="1" fontAlgn="base" hangingPunct="1">
        <a:spcBef>
          <a:spcPct val="0"/>
        </a:spcBef>
        <a:spcAft>
          <a:spcPct val="0"/>
        </a:spcAft>
        <a:defRPr sz="2400" b="1">
          <a:solidFill>
            <a:srgbClr val="002776"/>
          </a:solidFill>
          <a:latin typeface="Verdana" pitchFamily="34" charset="0"/>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p:titleStyle>
    <p:bodyStyle>
      <a:lvl1pPr marL="273050" indent="-273050" algn="l" rtl="0" eaLnBrk="1" fontAlgn="base" hangingPunct="1">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1" fontAlgn="base" hangingPunct="1">
        <a:spcBef>
          <a:spcPts val="500"/>
        </a:spcBef>
        <a:spcAft>
          <a:spcPct val="0"/>
        </a:spcAft>
        <a:buClr>
          <a:schemeClr val="accent2"/>
        </a:buClr>
        <a:buSzPct val="76000"/>
        <a:buFont typeface="Wingdings 3" pitchFamily="18" charset="2"/>
        <a:buChar char=""/>
        <a:defRPr sz="2300" kern="1200">
          <a:solidFill>
            <a:srgbClr val="002776"/>
          </a:solidFill>
          <a:latin typeface="+mn-lt"/>
          <a:ea typeface="+mn-ea"/>
          <a:cs typeface="+mn-cs"/>
        </a:defRPr>
      </a:lvl2pPr>
      <a:lvl3pPr marL="822325" indent="-228600" algn="l" rtl="0" eaLnBrk="1" fontAlgn="base" hangingPunct="1">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1" fontAlgn="base" hangingPunct="1">
        <a:spcBef>
          <a:spcPts val="400"/>
        </a:spcBef>
        <a:spcAft>
          <a:spcPct val="0"/>
        </a:spcAft>
        <a:buClr>
          <a:srgbClr val="008ABF"/>
        </a:buClr>
        <a:buSzPct val="70000"/>
        <a:buFont typeface="Wingdings" pitchFamily="2" charset="2"/>
        <a:buChar char=""/>
        <a:defRPr kern="1200">
          <a:solidFill>
            <a:schemeClr val="tx1"/>
          </a:solidFill>
          <a:latin typeface="+mn-lt"/>
          <a:ea typeface="+mn-ea"/>
          <a:cs typeface="+mn-cs"/>
        </a:defRPr>
      </a:lvl4pPr>
      <a:lvl5pPr marL="1371600" indent="-228600" algn="l" rtl="0" eaLnBrk="1" fontAlgn="base" hangingPunct="1">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emf"/></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4.jpeg"/><Relationship Id="rId17" Type="http://schemas.openxmlformats.org/officeDocument/2006/relationships/image" Target="../media/image59.png"/><Relationship Id="rId2" Type="http://schemas.openxmlformats.org/officeDocument/2006/relationships/notesSlide" Target="../notesSlides/notesSlide10.xml"/><Relationship Id="rId16"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53.jpeg"/><Relationship Id="rId5" Type="http://schemas.openxmlformats.org/officeDocument/2006/relationships/diagramQuickStyle" Target="../diagrams/quickStyle2.xml"/><Relationship Id="rId15" Type="http://schemas.openxmlformats.org/officeDocument/2006/relationships/image" Target="../media/image57.png"/><Relationship Id="rId10" Type="http://schemas.openxmlformats.org/officeDocument/2006/relationships/image" Target="../media/image52.jpeg"/><Relationship Id="rId4" Type="http://schemas.openxmlformats.org/officeDocument/2006/relationships/diagramLayout" Target="../diagrams/layout2.xml"/><Relationship Id="rId9" Type="http://schemas.microsoft.com/office/2007/relationships/hdphoto" Target="../media/hdphoto1.wdp"/><Relationship Id="rId1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7.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p:cNvSpPr>
            <a:spLocks noGrp="1"/>
          </p:cNvSpPr>
          <p:nvPr>
            <p:ph type="ctrTitle"/>
          </p:nvPr>
        </p:nvSpPr>
        <p:spPr>
          <a:xfrm>
            <a:off x="3995936" y="2461739"/>
            <a:ext cx="4657440" cy="2663825"/>
          </a:xfrm>
        </p:spPr>
        <p:txBody>
          <a:bodyPr>
            <a:normAutofit fontScale="90000"/>
          </a:bodyPr>
          <a:lstStyle/>
          <a:p>
            <a:r>
              <a:rPr lang="pl-PL" altLang="pl-PL" dirty="0">
                <a:effectLst>
                  <a:outerShdw blurRad="38100" dist="38100" dir="2700000" algn="tl">
                    <a:srgbClr val="C0C0C0"/>
                  </a:outerShdw>
                </a:effectLst>
                <a:latin typeface="Arial" panose="020B0604020202020204" pitchFamily="34" charset="0"/>
                <a:cs typeface="Arial" panose="020B0604020202020204" pitchFamily="34" charset="0"/>
              </a:rPr>
              <a:t>Paliwa stałe</a:t>
            </a:r>
            <a:br>
              <a:rPr lang="pl-PL" altLang="pl-PL" dirty="0">
                <a:effectLst>
                  <a:outerShdw blurRad="38100" dist="38100" dir="2700000" algn="tl">
                    <a:srgbClr val="C0C0C0"/>
                  </a:outerShdw>
                </a:effectLst>
                <a:latin typeface="Arial" panose="020B0604020202020204" pitchFamily="34" charset="0"/>
                <a:cs typeface="Arial" panose="020B0604020202020204" pitchFamily="34" charset="0"/>
              </a:rPr>
            </a:br>
            <a:r>
              <a:rPr lang="pl-PL" altLang="pl-PL" dirty="0">
                <a:effectLst>
                  <a:outerShdw blurRad="38100" dist="38100" dir="2700000" algn="tl">
                    <a:srgbClr val="C0C0C0"/>
                  </a:outerShdw>
                </a:effectLst>
                <a:latin typeface="Arial" panose="020B0604020202020204" pitchFamily="34" charset="0"/>
                <a:cs typeface="Arial" panose="020B0604020202020204" pitchFamily="34" charset="0"/>
              </a:rPr>
              <a:t>rozpoznawanie paliw dopuszczonych do stosowania, pobieranie próbek - techniczne aspekty realizacji kontroli </a:t>
            </a:r>
            <a:r>
              <a:rPr lang="pl-PL" dirty="0">
                <a:solidFill>
                  <a:srgbClr val="002776"/>
                </a:solidFill>
              </a:rPr>
              <a:t/>
            </a:r>
            <a:br>
              <a:rPr lang="pl-PL" dirty="0">
                <a:solidFill>
                  <a:srgbClr val="002776"/>
                </a:solidFill>
              </a:rPr>
            </a:br>
            <a:r>
              <a:rPr lang="pl-PL" dirty="0">
                <a:solidFill>
                  <a:srgbClr val="002776"/>
                </a:solidFill>
              </a:rPr>
              <a:t/>
            </a:r>
            <a:br>
              <a:rPr lang="pl-PL" dirty="0">
                <a:solidFill>
                  <a:srgbClr val="002776"/>
                </a:solidFill>
              </a:rPr>
            </a:br>
            <a:endParaRPr lang="pl-PL" altLang="pl-PL" dirty="0"/>
          </a:p>
        </p:txBody>
      </p:sp>
      <p:sp>
        <p:nvSpPr>
          <p:cNvPr id="3" name="Podtytuł 2"/>
          <p:cNvSpPr>
            <a:spLocks noGrp="1"/>
          </p:cNvSpPr>
          <p:nvPr>
            <p:ph type="subTitle" idx="1"/>
          </p:nvPr>
        </p:nvSpPr>
        <p:spPr>
          <a:xfrm>
            <a:off x="1692275" y="5589240"/>
            <a:ext cx="6983413" cy="360139"/>
          </a:xfrm>
        </p:spPr>
        <p:txBody>
          <a:bodyPr/>
          <a:lstStyle/>
          <a:p>
            <a:pPr>
              <a:defRPr/>
            </a:pPr>
            <a:r>
              <a:rPr lang="pl-PL" sz="1800" dirty="0">
                <a:solidFill>
                  <a:srgbClr val="002776"/>
                </a:solidFill>
              </a:rPr>
              <a:t>Mariusz Mastalerz</a:t>
            </a:r>
            <a:endParaRPr lang="pl-PL" dirty="0"/>
          </a:p>
        </p:txBody>
      </p:sp>
      <p:sp>
        <p:nvSpPr>
          <p:cNvPr id="4" name="Prostokąt 3">
            <a:extLst>
              <a:ext uri="{FF2B5EF4-FFF2-40B4-BE49-F238E27FC236}">
                <a16:creationId xmlns:a16="http://schemas.microsoft.com/office/drawing/2014/main" xmlns="" id="{A1074BA6-69A7-4124-A9E3-AA86F6B0761E}"/>
              </a:ext>
            </a:extLst>
          </p:cNvPr>
          <p:cNvSpPr/>
          <p:nvPr/>
        </p:nvSpPr>
        <p:spPr>
          <a:xfrm>
            <a:off x="3707904" y="332656"/>
            <a:ext cx="5040560" cy="815608"/>
          </a:xfrm>
          <a:prstGeom prst="rect">
            <a:avLst/>
          </a:prstGeom>
          <a:ln>
            <a:solidFill>
              <a:srgbClr val="0070C0"/>
            </a:solidFill>
          </a:ln>
        </p:spPr>
        <p:txBody>
          <a:bodyPr wrap="square">
            <a:spAutoFit/>
          </a:bodyPr>
          <a:lstStyle/>
          <a:p>
            <a:pPr algn="r">
              <a:spcAft>
                <a:spcPts val="600"/>
              </a:spcAft>
            </a:pPr>
            <a:r>
              <a:rPr lang="pl-PL" sz="1400" b="1" dirty="0"/>
              <a:t>Konferencja szkoleniowa</a:t>
            </a:r>
            <a:br>
              <a:rPr lang="pl-PL" sz="1400" b="1" dirty="0"/>
            </a:br>
            <a:r>
              <a:rPr lang="pl-PL" sz="1400" b="1" i="1" dirty="0"/>
              <a:t>Kontrolowanie zapisów uchwał antysmogowych</a:t>
            </a:r>
            <a:endParaRPr lang="pl-PL" b="1" dirty="0">
              <a:solidFill>
                <a:srgbClr val="C00000"/>
              </a:solidFill>
            </a:endParaRPr>
          </a:p>
          <a:p>
            <a:pPr algn="r">
              <a:spcAft>
                <a:spcPts val="600"/>
              </a:spcAft>
            </a:pPr>
            <a:r>
              <a:rPr lang="pl-PL" sz="1400" b="1" dirty="0">
                <a:solidFill>
                  <a:srgbClr val="002776"/>
                </a:solidFill>
              </a:rPr>
              <a:t>grudzień 2020r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Typy węgla kamiennego</a:t>
            </a:r>
          </a:p>
        </p:txBody>
      </p:sp>
      <p:sp>
        <p:nvSpPr>
          <p:cNvPr id="3" name="Symbol zastępczy numeru slajdu 2"/>
          <p:cNvSpPr>
            <a:spLocks noGrp="1"/>
          </p:cNvSpPr>
          <p:nvPr>
            <p:ph type="sldNum" sz="quarter" idx="10"/>
          </p:nvPr>
        </p:nvSpPr>
        <p:spPr/>
        <p:txBody>
          <a:bodyPr/>
          <a:lstStyle/>
          <a:p>
            <a:pPr>
              <a:defRPr/>
            </a:pPr>
            <a:fld id="{E3EC1C46-83E2-4F61-A884-FE6A7E38B907}" type="slidenum">
              <a:rPr lang="pl-PL" smtClean="0"/>
              <a:pPr>
                <a:defRPr/>
              </a:pPr>
              <a:t>10</a:t>
            </a:fld>
            <a:r>
              <a:rPr lang="pl-PL" dirty="0"/>
              <a:t>/112</a:t>
            </a:r>
          </a:p>
        </p:txBody>
      </p:sp>
      <p:graphicFrame>
        <p:nvGraphicFramePr>
          <p:cNvPr id="4" name="Tabela 3"/>
          <p:cNvGraphicFramePr>
            <a:graphicFrameLocks noGrp="1"/>
          </p:cNvGraphicFramePr>
          <p:nvPr/>
        </p:nvGraphicFramePr>
        <p:xfrm>
          <a:off x="539552" y="980728"/>
          <a:ext cx="8064895" cy="5265117"/>
        </p:xfrm>
        <a:graphic>
          <a:graphicData uri="http://schemas.openxmlformats.org/drawingml/2006/table">
            <a:tbl>
              <a:tblPr/>
              <a:tblGrid>
                <a:gridCol w="1479102">
                  <a:extLst>
                    <a:ext uri="{9D8B030D-6E8A-4147-A177-3AD203B41FA5}">
                      <a16:colId xmlns:a16="http://schemas.microsoft.com/office/drawing/2014/main" xmlns="" val="20000"/>
                    </a:ext>
                  </a:extLst>
                </a:gridCol>
                <a:gridCol w="909720">
                  <a:extLst>
                    <a:ext uri="{9D8B030D-6E8A-4147-A177-3AD203B41FA5}">
                      <a16:colId xmlns:a16="http://schemas.microsoft.com/office/drawing/2014/main" xmlns="" val="20001"/>
                    </a:ext>
                  </a:extLst>
                </a:gridCol>
                <a:gridCol w="1158119">
                  <a:extLst>
                    <a:ext uri="{9D8B030D-6E8A-4147-A177-3AD203B41FA5}">
                      <a16:colId xmlns:a16="http://schemas.microsoft.com/office/drawing/2014/main" xmlns="" val="20002"/>
                    </a:ext>
                  </a:extLst>
                </a:gridCol>
                <a:gridCol w="2564637">
                  <a:extLst>
                    <a:ext uri="{9D8B030D-6E8A-4147-A177-3AD203B41FA5}">
                      <a16:colId xmlns:a16="http://schemas.microsoft.com/office/drawing/2014/main" xmlns="" val="20003"/>
                    </a:ext>
                  </a:extLst>
                </a:gridCol>
                <a:gridCol w="1953317">
                  <a:extLst>
                    <a:ext uri="{9D8B030D-6E8A-4147-A177-3AD203B41FA5}">
                      <a16:colId xmlns:a16="http://schemas.microsoft.com/office/drawing/2014/main" xmlns="" val="20004"/>
                    </a:ext>
                  </a:extLst>
                </a:gridCol>
              </a:tblGrid>
              <a:tr h="485667">
                <a:tc>
                  <a:txBody>
                    <a:bodyPr/>
                    <a:lstStyle/>
                    <a:p>
                      <a:pPr algn="ctr">
                        <a:lnSpc>
                          <a:spcPct val="115000"/>
                        </a:lnSpc>
                        <a:spcAft>
                          <a:spcPts val="0"/>
                        </a:spcAft>
                      </a:pPr>
                      <a:r>
                        <a:rPr lang="pl-PL" sz="900" b="1" dirty="0">
                          <a:effectLst/>
                          <a:latin typeface="+mn-lt"/>
                          <a:ea typeface="Calibri"/>
                          <a:cs typeface="Times New Roman"/>
                        </a:rPr>
                        <a:t>Typ węgla</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49580" indent="-449580" algn="ctr">
                        <a:lnSpc>
                          <a:spcPct val="115000"/>
                        </a:lnSpc>
                        <a:spcAft>
                          <a:spcPts val="0"/>
                        </a:spcAft>
                      </a:pPr>
                      <a:r>
                        <a:rPr lang="pl-PL" sz="900" b="1" dirty="0">
                          <a:effectLst/>
                          <a:latin typeface="+mn-lt"/>
                          <a:ea typeface="Calibri"/>
                          <a:cs typeface="Times New Roman"/>
                        </a:rPr>
                        <a:t>Wyróżnik</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1910" indent="-41910" algn="ctr">
                        <a:lnSpc>
                          <a:spcPct val="115000"/>
                        </a:lnSpc>
                        <a:spcAft>
                          <a:spcPts val="0"/>
                        </a:spcAft>
                      </a:pPr>
                      <a:r>
                        <a:rPr lang="pl-PL" sz="900" b="1" dirty="0">
                          <a:effectLst/>
                          <a:latin typeface="+mn-lt"/>
                          <a:ea typeface="Calibri"/>
                          <a:cs typeface="Times New Roman"/>
                        </a:rPr>
                        <a:t>Zawartość części lotnych V %</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8895" indent="-48895" algn="ctr">
                        <a:lnSpc>
                          <a:spcPct val="115000"/>
                        </a:lnSpc>
                        <a:spcAft>
                          <a:spcPts val="0"/>
                        </a:spcAft>
                      </a:pPr>
                      <a:r>
                        <a:rPr lang="pl-PL" sz="900" b="1" dirty="0">
                          <a:effectLst/>
                          <a:latin typeface="+mn-lt"/>
                          <a:ea typeface="Calibri"/>
                          <a:cs typeface="Times New Roman"/>
                        </a:rPr>
                        <a:t>Charakterystyka</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6355" indent="-46355" algn="ctr">
                        <a:lnSpc>
                          <a:spcPct val="115000"/>
                        </a:lnSpc>
                        <a:spcAft>
                          <a:spcPts val="0"/>
                        </a:spcAft>
                      </a:pPr>
                      <a:r>
                        <a:rPr lang="pl-PL" sz="900" b="1" dirty="0">
                          <a:effectLst/>
                          <a:latin typeface="+mn-lt"/>
                          <a:ea typeface="Calibri"/>
                          <a:cs typeface="Times New Roman"/>
                        </a:rPr>
                        <a:t>Główne zastosowanie</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extLst>
                  <a:ext uri="{0D108BD9-81ED-4DB2-BD59-A6C34878D82A}">
                    <a16:rowId xmlns:a16="http://schemas.microsoft.com/office/drawing/2014/main" xmlns="" val="10000"/>
                  </a:ext>
                </a:extLst>
              </a:tr>
              <a:tr h="424382">
                <a:tc>
                  <a:txBody>
                    <a:bodyPr/>
                    <a:lstStyle/>
                    <a:p>
                      <a:pPr algn="ctr">
                        <a:lnSpc>
                          <a:spcPct val="115000"/>
                        </a:lnSpc>
                        <a:spcAft>
                          <a:spcPts val="0"/>
                        </a:spcAft>
                      </a:pPr>
                      <a:r>
                        <a:rPr lang="pl-PL" sz="900" b="1" dirty="0">
                          <a:effectLst/>
                          <a:latin typeface="+mn-lt"/>
                          <a:ea typeface="Calibri"/>
                          <a:cs typeface="Times New Roman"/>
                        </a:rPr>
                        <a:t>węgiel płomienny</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49580" indent="-449580" algn="ctr">
                        <a:lnSpc>
                          <a:spcPct val="115000"/>
                        </a:lnSpc>
                        <a:spcAft>
                          <a:spcPts val="0"/>
                        </a:spcAft>
                      </a:pPr>
                      <a:r>
                        <a:rPr lang="pl-PL" sz="900" b="1">
                          <a:effectLst/>
                          <a:latin typeface="+mn-lt"/>
                          <a:ea typeface="Calibri"/>
                          <a:cs typeface="Times New Roman"/>
                        </a:rPr>
                        <a:t>31</a:t>
                      </a:r>
                      <a:endParaRPr lang="pl-PL" sz="90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1910" indent="-41910" algn="ctr">
                        <a:lnSpc>
                          <a:spcPct val="115000"/>
                        </a:lnSpc>
                        <a:spcAft>
                          <a:spcPts val="0"/>
                        </a:spcAft>
                      </a:pPr>
                      <a:r>
                        <a:rPr lang="pl-PL" sz="900" b="1" dirty="0">
                          <a:effectLst/>
                          <a:latin typeface="+mn-lt"/>
                          <a:ea typeface="Calibri"/>
                          <a:cs typeface="Times New Roman"/>
                        </a:rPr>
                        <a:t>powyżej 28</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8895" indent="-48895" algn="ctr">
                        <a:lnSpc>
                          <a:spcPct val="115000"/>
                        </a:lnSpc>
                        <a:spcAft>
                          <a:spcPts val="0"/>
                        </a:spcAft>
                      </a:pPr>
                      <a:r>
                        <a:rPr lang="pl-PL" sz="900" b="1" dirty="0">
                          <a:effectLst/>
                          <a:latin typeface="+mn-lt"/>
                          <a:ea typeface="Calibri"/>
                          <a:cs typeface="Times New Roman"/>
                        </a:rPr>
                        <a:t>duża zawartość części lotnych, brak lub słaba zdolność spiekania, długi, silnie świecący płomień</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6355" indent="-46355" algn="ctr">
                        <a:lnSpc>
                          <a:spcPct val="115000"/>
                        </a:lnSpc>
                        <a:spcAft>
                          <a:spcPts val="0"/>
                        </a:spcAft>
                      </a:pPr>
                      <a:r>
                        <a:rPr lang="pl-PL" sz="900" b="1" dirty="0">
                          <a:effectLst/>
                          <a:latin typeface="+mn-lt"/>
                          <a:ea typeface="Calibri"/>
                          <a:cs typeface="Times New Roman"/>
                        </a:rPr>
                        <a:t>piece przemysłowe </a:t>
                      </a:r>
                      <a:br>
                        <a:rPr lang="pl-PL" sz="900" b="1" dirty="0">
                          <a:effectLst/>
                          <a:latin typeface="+mn-lt"/>
                          <a:ea typeface="Calibri"/>
                          <a:cs typeface="Times New Roman"/>
                        </a:rPr>
                      </a:br>
                      <a:r>
                        <a:rPr lang="pl-PL" sz="900" b="1" dirty="0">
                          <a:effectLst/>
                          <a:latin typeface="+mn-lt"/>
                          <a:ea typeface="Calibri"/>
                          <a:cs typeface="Times New Roman"/>
                        </a:rPr>
                        <a:t>i domowe, generatory</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extLst>
                  <a:ext uri="{0D108BD9-81ED-4DB2-BD59-A6C34878D82A}">
                    <a16:rowId xmlns:a16="http://schemas.microsoft.com/office/drawing/2014/main" xmlns="" val="10001"/>
                  </a:ext>
                </a:extLst>
              </a:tr>
              <a:tr h="424382">
                <a:tc>
                  <a:txBody>
                    <a:bodyPr/>
                    <a:lstStyle/>
                    <a:p>
                      <a:pPr algn="ctr">
                        <a:lnSpc>
                          <a:spcPct val="115000"/>
                        </a:lnSpc>
                        <a:spcAft>
                          <a:spcPts val="0"/>
                        </a:spcAft>
                      </a:pPr>
                      <a:r>
                        <a:rPr lang="pl-PL" sz="900" b="1" dirty="0">
                          <a:effectLst/>
                          <a:latin typeface="+mn-lt"/>
                          <a:ea typeface="Calibri"/>
                          <a:cs typeface="Times New Roman"/>
                        </a:rPr>
                        <a:t>węgiel gazowo-płomienny</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49580" indent="-449580" algn="ctr">
                        <a:lnSpc>
                          <a:spcPct val="115000"/>
                        </a:lnSpc>
                        <a:spcAft>
                          <a:spcPts val="0"/>
                        </a:spcAft>
                      </a:pPr>
                      <a:r>
                        <a:rPr lang="pl-PL" sz="900" b="1">
                          <a:effectLst/>
                          <a:latin typeface="+mn-lt"/>
                          <a:ea typeface="Calibri"/>
                          <a:cs typeface="Times New Roman"/>
                        </a:rPr>
                        <a:t>32</a:t>
                      </a:r>
                      <a:endParaRPr lang="pl-PL" sz="90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1910" indent="-41910" algn="ctr">
                        <a:lnSpc>
                          <a:spcPct val="115000"/>
                        </a:lnSpc>
                        <a:spcAft>
                          <a:spcPts val="0"/>
                        </a:spcAft>
                      </a:pPr>
                      <a:r>
                        <a:rPr lang="pl-PL" sz="900" b="1">
                          <a:effectLst/>
                          <a:latin typeface="+mn-lt"/>
                          <a:ea typeface="Calibri"/>
                          <a:cs typeface="Times New Roman"/>
                        </a:rPr>
                        <a:t>powyżej 28</a:t>
                      </a:r>
                      <a:endParaRPr lang="pl-PL" sz="90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8895" indent="-48895" algn="ctr">
                        <a:lnSpc>
                          <a:spcPct val="115000"/>
                        </a:lnSpc>
                        <a:spcAft>
                          <a:spcPts val="0"/>
                        </a:spcAft>
                      </a:pPr>
                      <a:r>
                        <a:rPr lang="pl-PL" sz="900" b="1" dirty="0">
                          <a:effectLst/>
                          <a:latin typeface="+mn-lt"/>
                          <a:ea typeface="Calibri"/>
                          <a:cs typeface="Times New Roman"/>
                        </a:rPr>
                        <a:t>duża zawartość części lotnych, średnia zdolność spiekania</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6355" indent="-46355" algn="ctr">
                        <a:lnSpc>
                          <a:spcPct val="115000"/>
                        </a:lnSpc>
                        <a:spcAft>
                          <a:spcPts val="0"/>
                        </a:spcAft>
                      </a:pPr>
                      <a:r>
                        <a:rPr lang="pl-PL" sz="900" b="1" dirty="0">
                          <a:effectLst/>
                          <a:latin typeface="+mn-lt"/>
                          <a:ea typeface="Calibri"/>
                          <a:cs typeface="Times New Roman"/>
                        </a:rPr>
                        <a:t>piece przemysłowe </a:t>
                      </a:r>
                      <a:br>
                        <a:rPr lang="pl-PL" sz="900" b="1" dirty="0">
                          <a:effectLst/>
                          <a:latin typeface="+mn-lt"/>
                          <a:ea typeface="Calibri"/>
                          <a:cs typeface="Times New Roman"/>
                        </a:rPr>
                      </a:br>
                      <a:r>
                        <a:rPr lang="pl-PL" sz="900" b="1" dirty="0">
                          <a:effectLst/>
                          <a:latin typeface="+mn-lt"/>
                          <a:ea typeface="Calibri"/>
                          <a:cs typeface="Times New Roman"/>
                        </a:rPr>
                        <a:t>i domowe, wytlewanie, uwodornianie</a:t>
                      </a:r>
                      <a:endParaRPr lang="pl-PL" sz="9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extLst>
                  <a:ext uri="{0D108BD9-81ED-4DB2-BD59-A6C34878D82A}">
                    <a16:rowId xmlns:a16="http://schemas.microsoft.com/office/drawing/2014/main" xmlns="" val="10002"/>
                  </a:ext>
                </a:extLst>
              </a:tr>
              <a:tr h="278052">
                <a:tc>
                  <a:txBody>
                    <a:bodyPr/>
                    <a:lstStyle/>
                    <a:p>
                      <a:pPr algn="ctr">
                        <a:lnSpc>
                          <a:spcPct val="115000"/>
                        </a:lnSpc>
                        <a:spcAft>
                          <a:spcPts val="0"/>
                        </a:spcAft>
                      </a:pPr>
                      <a:r>
                        <a:rPr lang="pl-PL" sz="900" b="1" dirty="0">
                          <a:effectLst/>
                          <a:latin typeface="+mn-lt"/>
                          <a:ea typeface="Calibri"/>
                          <a:cs typeface="Times New Roman"/>
                        </a:rPr>
                        <a:t>węgiel gazowy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effectLst/>
                          <a:latin typeface="+mn-lt"/>
                          <a:ea typeface="Calibri"/>
                          <a:cs typeface="Times New Roman"/>
                        </a:rPr>
                        <a:t>33</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dirty="0">
                          <a:effectLst/>
                          <a:latin typeface="+mn-lt"/>
                          <a:ea typeface="Calibri"/>
                          <a:cs typeface="Times New Roman"/>
                        </a:rPr>
                        <a:t>powyżej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effectLst/>
                          <a:latin typeface="+mn-lt"/>
                          <a:ea typeface="Calibri"/>
                          <a:cs typeface="Times New Roman"/>
                        </a:rPr>
                        <a:t>duża wydajność gazu i smoły, znaczna spiekalność</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effectLst/>
                          <a:latin typeface="+mn-lt"/>
                          <a:ea typeface="Calibri"/>
                          <a:cs typeface="Times New Roman"/>
                        </a:rPr>
                        <a:t>gazownictwo, koksownictwo, wytlewanie</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3"/>
                  </a:ext>
                </a:extLst>
              </a:tr>
              <a:tr h="424382">
                <a:tc>
                  <a:txBody>
                    <a:bodyPr/>
                    <a:lstStyle/>
                    <a:p>
                      <a:pPr algn="ctr">
                        <a:lnSpc>
                          <a:spcPct val="115000"/>
                        </a:lnSpc>
                        <a:spcAft>
                          <a:spcPts val="0"/>
                        </a:spcAft>
                      </a:pPr>
                      <a:r>
                        <a:rPr lang="pl-PL" sz="900" b="1" dirty="0">
                          <a:effectLst/>
                          <a:latin typeface="+mn-lt"/>
                          <a:ea typeface="Calibri"/>
                          <a:cs typeface="Times New Roman"/>
                        </a:rPr>
                        <a:t>węgiel gazowo-koksowy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dirty="0">
                          <a:effectLst/>
                          <a:latin typeface="+mn-lt"/>
                          <a:ea typeface="Calibri"/>
                          <a:cs typeface="Times New Roman"/>
                        </a:rPr>
                        <a:t>34</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effectLst/>
                          <a:latin typeface="+mn-lt"/>
                          <a:ea typeface="Calibri"/>
                          <a:cs typeface="Times New Roman"/>
                        </a:rPr>
                        <a:t>powyżej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effectLst/>
                          <a:latin typeface="+mn-lt"/>
                          <a:ea typeface="Calibri"/>
                          <a:cs typeface="Times New Roman"/>
                        </a:rPr>
                        <a:t>duża wydajność gazu i smoły, dobra spiekalność, średnie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effectLst/>
                          <a:latin typeface="+mn-lt"/>
                          <a:ea typeface="Calibri"/>
                          <a:cs typeface="Times New Roman"/>
                        </a:rPr>
                        <a:t>gazownictwo, koksownictwo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4"/>
                  </a:ext>
                </a:extLst>
              </a:tr>
              <a:tr h="570713">
                <a:tc>
                  <a:txBody>
                    <a:bodyPr/>
                    <a:lstStyle/>
                    <a:p>
                      <a:pPr algn="ctr">
                        <a:lnSpc>
                          <a:spcPct val="115000"/>
                        </a:lnSpc>
                        <a:spcAft>
                          <a:spcPts val="0"/>
                        </a:spcAft>
                      </a:pPr>
                      <a:r>
                        <a:rPr lang="pl-PL" sz="900" b="1">
                          <a:effectLst/>
                          <a:latin typeface="+mn-lt"/>
                          <a:ea typeface="Calibri"/>
                          <a:cs typeface="Times New Roman"/>
                        </a:rPr>
                        <a:t>węgiel orto-koksowy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effectLst/>
                          <a:latin typeface="+mn-lt"/>
                          <a:ea typeface="Calibri"/>
                          <a:cs typeface="Times New Roman"/>
                        </a:rPr>
                        <a:t>35</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dirty="0">
                          <a:effectLst/>
                          <a:latin typeface="+mn-lt"/>
                          <a:ea typeface="Calibri"/>
                          <a:cs typeface="Times New Roman"/>
                        </a:rPr>
                        <a:t>od 20 do 31</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effectLst/>
                          <a:latin typeface="+mn-lt"/>
                          <a:ea typeface="Calibri"/>
                          <a:cs typeface="Times New Roman"/>
                        </a:rPr>
                        <a:t>typowy węgiel koksowy, średnia zawartość części lotnych, dobra spiekalność, wysokie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effectLst/>
                          <a:latin typeface="+mn-lt"/>
                          <a:ea typeface="Calibri"/>
                          <a:cs typeface="Times New Roman"/>
                        </a:rPr>
                        <a:t>produkcja koksu metalurgicznego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5"/>
                  </a:ext>
                </a:extLst>
              </a:tr>
              <a:tr h="315451">
                <a:tc>
                  <a:txBody>
                    <a:bodyPr/>
                    <a:lstStyle/>
                    <a:p>
                      <a:pPr algn="ctr">
                        <a:lnSpc>
                          <a:spcPct val="115000"/>
                        </a:lnSpc>
                        <a:spcAft>
                          <a:spcPts val="0"/>
                        </a:spcAft>
                      </a:pPr>
                      <a:r>
                        <a:rPr lang="pl-PL" sz="900" b="1">
                          <a:effectLst/>
                          <a:latin typeface="+mn-lt"/>
                          <a:ea typeface="Calibri"/>
                          <a:cs typeface="Times New Roman"/>
                        </a:rPr>
                        <a:t>węgiel meta-koksowy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effectLst/>
                          <a:latin typeface="+mn-lt"/>
                          <a:ea typeface="Calibri"/>
                          <a:cs typeface="Times New Roman"/>
                        </a:rPr>
                        <a:t>36</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effectLst/>
                          <a:latin typeface="+mn-lt"/>
                          <a:ea typeface="Calibri"/>
                          <a:cs typeface="Times New Roman"/>
                        </a:rPr>
                        <a:t>od 14 do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effectLst/>
                          <a:latin typeface="+mn-lt"/>
                          <a:ea typeface="Calibri"/>
                          <a:cs typeface="Times New Roman"/>
                        </a:rPr>
                        <a:t>dobra spiekalność, duże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effectLst/>
                          <a:latin typeface="+mn-lt"/>
                          <a:ea typeface="Calibri"/>
                          <a:cs typeface="Times New Roman"/>
                        </a:rPr>
                        <a:t>produkcja koksu odlewniczego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6"/>
                  </a:ext>
                </a:extLst>
              </a:tr>
              <a:tr h="424382">
                <a:tc>
                  <a:txBody>
                    <a:bodyPr/>
                    <a:lstStyle/>
                    <a:p>
                      <a:pPr algn="ctr">
                        <a:lnSpc>
                          <a:spcPct val="115000"/>
                        </a:lnSpc>
                        <a:spcAft>
                          <a:spcPts val="0"/>
                        </a:spcAft>
                      </a:pPr>
                      <a:r>
                        <a:rPr lang="pl-PL" sz="900" b="1">
                          <a:effectLst/>
                          <a:latin typeface="+mn-lt"/>
                          <a:ea typeface="Calibri"/>
                          <a:cs typeface="Times New Roman"/>
                        </a:rPr>
                        <a:t>węgiel semi-koksowy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effectLst/>
                          <a:latin typeface="+mn-lt"/>
                          <a:ea typeface="Calibri"/>
                          <a:cs typeface="Times New Roman"/>
                        </a:rPr>
                        <a:t>37</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dirty="0">
                          <a:effectLst/>
                          <a:latin typeface="+mn-lt"/>
                          <a:ea typeface="Calibri"/>
                          <a:cs typeface="Times New Roman"/>
                        </a:rPr>
                        <a:t>od 14 do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effectLst/>
                          <a:latin typeface="+mn-lt"/>
                          <a:ea typeface="Calibri"/>
                          <a:cs typeface="Times New Roman"/>
                        </a:rPr>
                        <a:t>mała zawartość części lotnych, słaba spiekalność, średnie ciśnienie rozprężania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effectLst/>
                          <a:latin typeface="+mn-lt"/>
                          <a:ea typeface="Calibri"/>
                          <a:cs typeface="Times New Roman"/>
                        </a:rPr>
                        <a:t>w koksownictwie jako dodatek schudzający wsad węglowy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7"/>
                  </a:ext>
                </a:extLst>
              </a:tr>
              <a:tr h="315451">
                <a:tc>
                  <a:txBody>
                    <a:bodyPr/>
                    <a:lstStyle/>
                    <a:p>
                      <a:pPr algn="ctr">
                        <a:lnSpc>
                          <a:spcPct val="115000"/>
                        </a:lnSpc>
                        <a:spcAft>
                          <a:spcPts val="0"/>
                        </a:spcAft>
                      </a:pPr>
                      <a:r>
                        <a:rPr lang="pl-PL" sz="900" b="1">
                          <a:effectLst/>
                          <a:latin typeface="+mn-lt"/>
                          <a:ea typeface="Calibri"/>
                          <a:cs typeface="Times New Roman"/>
                        </a:rPr>
                        <a:t>węgiel chudy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effectLst/>
                          <a:latin typeface="+mn-lt"/>
                          <a:ea typeface="Calibri"/>
                          <a:cs typeface="Times New Roman"/>
                        </a:rPr>
                        <a:t>38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effectLst/>
                          <a:latin typeface="+mn-lt"/>
                          <a:ea typeface="Calibri"/>
                          <a:cs typeface="Times New Roman"/>
                        </a:rPr>
                        <a:t>od 14 do 28</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effectLst/>
                          <a:latin typeface="+mn-lt"/>
                          <a:ea typeface="Calibri"/>
                          <a:cs typeface="Times New Roman"/>
                        </a:rPr>
                        <a:t>mała zawartość części lotnych, brak lub słaba spiekalność, krótki płomień</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effectLst/>
                          <a:latin typeface="+mn-lt"/>
                          <a:ea typeface="Calibri"/>
                          <a:cs typeface="Times New Roman"/>
                        </a:rPr>
                        <a:t>piece przemysłowe i domowe, generatory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8"/>
                  </a:ext>
                </a:extLst>
              </a:tr>
              <a:tr h="717044">
                <a:tc>
                  <a:txBody>
                    <a:bodyPr/>
                    <a:lstStyle/>
                    <a:p>
                      <a:pPr algn="ctr">
                        <a:lnSpc>
                          <a:spcPct val="115000"/>
                        </a:lnSpc>
                        <a:spcAft>
                          <a:spcPts val="0"/>
                        </a:spcAft>
                      </a:pPr>
                      <a:r>
                        <a:rPr lang="pl-PL" sz="900" b="1">
                          <a:effectLst/>
                          <a:latin typeface="+mn-lt"/>
                          <a:ea typeface="Calibri"/>
                          <a:cs typeface="Times New Roman"/>
                        </a:rPr>
                        <a:t>węgiel antracytowy</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effectLst/>
                          <a:latin typeface="+mn-lt"/>
                          <a:ea typeface="Calibri"/>
                          <a:cs typeface="Times New Roman"/>
                        </a:rPr>
                        <a:t>41</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effectLst/>
                          <a:latin typeface="+mn-lt"/>
                          <a:ea typeface="Calibri"/>
                          <a:cs typeface="Times New Roman"/>
                        </a:rPr>
                        <a:t>od 10 do 14</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dirty="0">
                          <a:effectLst/>
                          <a:latin typeface="+mn-lt"/>
                          <a:ea typeface="Calibri"/>
                          <a:cs typeface="Times New Roman"/>
                        </a:rPr>
                        <a:t>mała zawartość części lotnych, brak zdolności spiekania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effectLst/>
                          <a:latin typeface="+mn-lt"/>
                          <a:ea typeface="Calibri"/>
                          <a:cs typeface="Times New Roman"/>
                        </a:rPr>
                        <a:t>węgiel na mieszanki do produkcji koksu; węgiel energetyczny do palenisk specjalnych oraz produkcji paliwa bezdymnego</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9"/>
                  </a:ext>
                </a:extLst>
              </a:tr>
              <a:tr h="315451">
                <a:tc>
                  <a:txBody>
                    <a:bodyPr/>
                    <a:lstStyle/>
                    <a:p>
                      <a:pPr algn="ctr">
                        <a:lnSpc>
                          <a:spcPct val="115000"/>
                        </a:lnSpc>
                        <a:spcAft>
                          <a:spcPts val="0"/>
                        </a:spcAft>
                      </a:pPr>
                      <a:r>
                        <a:rPr lang="pl-PL" sz="900" b="1">
                          <a:effectLst/>
                          <a:latin typeface="+mn-lt"/>
                          <a:ea typeface="Calibri"/>
                          <a:cs typeface="Times New Roman"/>
                        </a:rPr>
                        <a:t>antracyt</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effectLst/>
                          <a:latin typeface="+mn-lt"/>
                          <a:ea typeface="Calibri"/>
                          <a:cs typeface="Times New Roman"/>
                        </a:rPr>
                        <a:t>42</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effectLst/>
                          <a:latin typeface="+mn-lt"/>
                          <a:ea typeface="Calibri"/>
                          <a:cs typeface="Times New Roman"/>
                        </a:rPr>
                        <a:t>od 3 do 10</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a:effectLst/>
                          <a:latin typeface="+mn-lt"/>
                          <a:ea typeface="Calibri"/>
                          <a:cs typeface="Times New Roman"/>
                        </a:rPr>
                        <a:t>bardzo mała zawartość części lotnych, brak zdolności spiekania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effectLst/>
                          <a:latin typeface="+mn-lt"/>
                          <a:ea typeface="Calibri"/>
                          <a:cs typeface="Times New Roman"/>
                        </a:rPr>
                        <a:t>paliwo specjalne</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10"/>
                  </a:ext>
                </a:extLst>
              </a:tr>
              <a:tr h="315451">
                <a:tc>
                  <a:txBody>
                    <a:bodyPr/>
                    <a:lstStyle/>
                    <a:p>
                      <a:pPr algn="ctr">
                        <a:lnSpc>
                          <a:spcPct val="115000"/>
                        </a:lnSpc>
                        <a:spcAft>
                          <a:spcPts val="0"/>
                        </a:spcAft>
                      </a:pPr>
                      <a:r>
                        <a:rPr lang="pl-PL" sz="900" b="1">
                          <a:effectLst/>
                          <a:latin typeface="+mn-lt"/>
                          <a:ea typeface="Calibri"/>
                          <a:cs typeface="Times New Roman"/>
                        </a:rPr>
                        <a:t>metaantracyt</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49580" indent="-449580" algn="ctr">
                        <a:lnSpc>
                          <a:spcPct val="115000"/>
                        </a:lnSpc>
                        <a:spcAft>
                          <a:spcPts val="0"/>
                        </a:spcAft>
                      </a:pPr>
                      <a:r>
                        <a:rPr lang="pl-PL" sz="900" b="1">
                          <a:effectLst/>
                          <a:latin typeface="+mn-lt"/>
                          <a:ea typeface="Calibri"/>
                          <a:cs typeface="Times New Roman"/>
                        </a:rPr>
                        <a:t>43</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1910" indent="-41910" algn="ctr">
                        <a:lnSpc>
                          <a:spcPct val="115000"/>
                        </a:lnSpc>
                        <a:spcAft>
                          <a:spcPts val="0"/>
                        </a:spcAft>
                      </a:pPr>
                      <a:r>
                        <a:rPr lang="pl-PL" sz="900" b="1">
                          <a:effectLst/>
                          <a:latin typeface="+mn-lt"/>
                          <a:ea typeface="Calibri"/>
                          <a:cs typeface="Times New Roman"/>
                        </a:rPr>
                        <a:t>do 3</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8895" indent="-48895" algn="ctr">
                        <a:lnSpc>
                          <a:spcPct val="115000"/>
                        </a:lnSpc>
                        <a:spcAft>
                          <a:spcPts val="0"/>
                        </a:spcAft>
                      </a:pPr>
                      <a:r>
                        <a:rPr lang="pl-PL" sz="900" b="1">
                          <a:effectLst/>
                          <a:latin typeface="+mn-lt"/>
                          <a:ea typeface="Calibri"/>
                          <a:cs typeface="Times New Roman"/>
                        </a:rPr>
                        <a:t>bardzo mała zawartość części lotnych, brak zdolności spiekania</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marL="46355" indent="-46355" algn="ctr">
                        <a:lnSpc>
                          <a:spcPct val="115000"/>
                        </a:lnSpc>
                        <a:spcAft>
                          <a:spcPts val="0"/>
                        </a:spcAft>
                      </a:pPr>
                      <a:r>
                        <a:rPr lang="pl-PL" sz="900" b="1" dirty="0">
                          <a:effectLst/>
                          <a:latin typeface="+mn-lt"/>
                          <a:ea typeface="Calibri"/>
                          <a:cs typeface="Times New Roman"/>
                        </a:rPr>
                        <a:t>--------</a:t>
                      </a: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2350233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Typy węgla kamiennego</a:t>
            </a:r>
          </a:p>
        </p:txBody>
      </p:sp>
      <p:sp>
        <p:nvSpPr>
          <p:cNvPr id="3" name="Symbol zastępczy numeru slajdu 2"/>
          <p:cNvSpPr>
            <a:spLocks noGrp="1"/>
          </p:cNvSpPr>
          <p:nvPr>
            <p:ph type="sldNum" sz="quarter" idx="10"/>
          </p:nvPr>
        </p:nvSpPr>
        <p:spPr/>
        <p:txBody>
          <a:bodyPr/>
          <a:lstStyle/>
          <a:p>
            <a:pPr>
              <a:defRPr/>
            </a:pPr>
            <a:fld id="{E3EC1C46-83E2-4F61-A884-FE6A7E38B907}" type="slidenum">
              <a:rPr lang="pl-PL" smtClean="0"/>
              <a:pPr>
                <a:defRPr/>
              </a:pPr>
              <a:t>11</a:t>
            </a:fld>
            <a:r>
              <a:rPr lang="pl-PL" dirty="0"/>
              <a:t>/112</a:t>
            </a:r>
          </a:p>
        </p:txBody>
      </p:sp>
      <p:graphicFrame>
        <p:nvGraphicFramePr>
          <p:cNvPr id="4" name="Table 4"/>
          <p:cNvGraphicFramePr>
            <a:graphicFrameLocks noGrp="1"/>
          </p:cNvGraphicFramePr>
          <p:nvPr/>
        </p:nvGraphicFramePr>
        <p:xfrm>
          <a:off x="395536" y="980728"/>
          <a:ext cx="8352928" cy="5144446"/>
        </p:xfrm>
        <a:graphic>
          <a:graphicData uri="http://schemas.openxmlformats.org/drawingml/2006/table">
            <a:tbl>
              <a:tblPr/>
              <a:tblGrid>
                <a:gridCol w="1222622">
                  <a:extLst>
                    <a:ext uri="{9D8B030D-6E8A-4147-A177-3AD203B41FA5}">
                      <a16:colId xmlns:a16="http://schemas.microsoft.com/office/drawing/2014/main" xmlns="" val="20000"/>
                    </a:ext>
                  </a:extLst>
                </a:gridCol>
                <a:gridCol w="1078784">
                  <a:extLst>
                    <a:ext uri="{9D8B030D-6E8A-4147-A177-3AD203B41FA5}">
                      <a16:colId xmlns:a16="http://schemas.microsoft.com/office/drawing/2014/main" xmlns="" val="20001"/>
                    </a:ext>
                  </a:extLst>
                </a:gridCol>
                <a:gridCol w="1222622">
                  <a:extLst>
                    <a:ext uri="{9D8B030D-6E8A-4147-A177-3AD203B41FA5}">
                      <a16:colId xmlns:a16="http://schemas.microsoft.com/office/drawing/2014/main" xmlns="" val="20002"/>
                    </a:ext>
                  </a:extLst>
                </a:gridCol>
                <a:gridCol w="2956692">
                  <a:extLst>
                    <a:ext uri="{9D8B030D-6E8A-4147-A177-3AD203B41FA5}">
                      <a16:colId xmlns:a16="http://schemas.microsoft.com/office/drawing/2014/main" xmlns="" val="20003"/>
                    </a:ext>
                  </a:extLst>
                </a:gridCol>
                <a:gridCol w="1872208">
                  <a:extLst>
                    <a:ext uri="{9D8B030D-6E8A-4147-A177-3AD203B41FA5}">
                      <a16:colId xmlns:a16="http://schemas.microsoft.com/office/drawing/2014/main" xmlns="" val="20004"/>
                    </a:ext>
                  </a:extLst>
                </a:gridCol>
              </a:tblGrid>
              <a:tr h="1557169">
                <a:tc>
                  <a:txBody>
                    <a:bodyPr/>
                    <a:lstStyle/>
                    <a:p>
                      <a:pPr algn="ctr">
                        <a:lnSpc>
                          <a:spcPct val="115000"/>
                        </a:lnSpc>
                        <a:spcAft>
                          <a:spcPts val="0"/>
                        </a:spcAft>
                      </a:pPr>
                      <a:r>
                        <a:rPr lang="pl-PL" sz="1400" b="1" dirty="0">
                          <a:effectLst/>
                          <a:latin typeface="+mn-lt"/>
                          <a:ea typeface="Calibri"/>
                          <a:cs typeface="Times New Roman"/>
                        </a:rPr>
                        <a:t>Typ węgla</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49580" indent="-449580" algn="ctr">
                        <a:lnSpc>
                          <a:spcPct val="115000"/>
                        </a:lnSpc>
                        <a:spcAft>
                          <a:spcPts val="0"/>
                        </a:spcAft>
                      </a:pPr>
                      <a:r>
                        <a:rPr lang="pl-PL" sz="1400" b="1" dirty="0">
                          <a:effectLst/>
                          <a:latin typeface="+mn-lt"/>
                          <a:ea typeface="Calibri"/>
                          <a:cs typeface="Times New Roman"/>
                        </a:rPr>
                        <a:t>Wyróżnik</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1910" indent="-41910" algn="ctr">
                        <a:lnSpc>
                          <a:spcPct val="115000"/>
                        </a:lnSpc>
                        <a:spcAft>
                          <a:spcPts val="0"/>
                        </a:spcAft>
                      </a:pPr>
                      <a:r>
                        <a:rPr lang="pl-PL" sz="1400" b="1" dirty="0">
                          <a:effectLst/>
                          <a:latin typeface="+mn-lt"/>
                          <a:ea typeface="Calibri"/>
                          <a:cs typeface="Times New Roman"/>
                        </a:rPr>
                        <a:t>Zawartość części lotnych V %</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8895" indent="-48895" algn="ctr">
                        <a:lnSpc>
                          <a:spcPct val="115000"/>
                        </a:lnSpc>
                        <a:spcAft>
                          <a:spcPts val="0"/>
                        </a:spcAft>
                      </a:pPr>
                      <a:r>
                        <a:rPr lang="pl-PL" sz="1400" b="1" dirty="0">
                          <a:effectLst/>
                          <a:latin typeface="+mn-lt"/>
                          <a:ea typeface="Calibri"/>
                          <a:cs typeface="Times New Roman"/>
                        </a:rPr>
                        <a:t>Charakterystyka</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marL="46355" indent="-46355" algn="ctr">
                        <a:lnSpc>
                          <a:spcPct val="115000"/>
                        </a:lnSpc>
                        <a:spcAft>
                          <a:spcPts val="0"/>
                        </a:spcAft>
                      </a:pPr>
                      <a:r>
                        <a:rPr lang="pl-PL" sz="1400" b="1">
                          <a:effectLst/>
                          <a:latin typeface="+mn-lt"/>
                          <a:ea typeface="Calibri"/>
                          <a:cs typeface="Times New Roman"/>
                        </a:rPr>
                        <a:t>Główne zastosowanie</a:t>
                      </a:r>
                      <a:endParaRPr lang="pl-PL" sz="140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extLst>
                  <a:ext uri="{0D108BD9-81ED-4DB2-BD59-A6C34878D82A}">
                    <a16:rowId xmlns:a16="http://schemas.microsoft.com/office/drawing/2014/main" xmlns="" val="10000"/>
                  </a:ext>
                </a:extLst>
              </a:tr>
              <a:tr h="1848656">
                <a:tc>
                  <a:txBody>
                    <a:bodyPr/>
                    <a:lstStyle/>
                    <a:p>
                      <a:pPr algn="ctr">
                        <a:lnSpc>
                          <a:spcPct val="115000"/>
                        </a:lnSpc>
                        <a:spcAft>
                          <a:spcPts val="0"/>
                        </a:spcAft>
                      </a:pPr>
                      <a:r>
                        <a:rPr lang="pl-PL" sz="1400" b="1" dirty="0">
                          <a:effectLst/>
                          <a:latin typeface="+mn-lt"/>
                          <a:ea typeface="Calibri"/>
                          <a:cs typeface="Times New Roman"/>
                        </a:rPr>
                        <a:t>węgiel płomienny</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49580" indent="-449580" algn="ctr">
                        <a:lnSpc>
                          <a:spcPct val="115000"/>
                        </a:lnSpc>
                        <a:spcAft>
                          <a:spcPts val="0"/>
                        </a:spcAft>
                      </a:pPr>
                      <a:r>
                        <a:rPr lang="pl-PL" sz="1400" b="1">
                          <a:effectLst/>
                          <a:latin typeface="+mn-lt"/>
                          <a:ea typeface="Calibri"/>
                          <a:cs typeface="Times New Roman"/>
                        </a:rPr>
                        <a:t>31</a:t>
                      </a:r>
                      <a:endParaRPr lang="pl-PL" sz="140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1910" indent="-41910" algn="ctr">
                        <a:lnSpc>
                          <a:spcPct val="115000"/>
                        </a:lnSpc>
                        <a:spcAft>
                          <a:spcPts val="0"/>
                        </a:spcAft>
                      </a:pPr>
                      <a:r>
                        <a:rPr lang="pl-PL" sz="1400" b="1" dirty="0">
                          <a:effectLst/>
                          <a:latin typeface="+mn-lt"/>
                          <a:ea typeface="Calibri"/>
                          <a:cs typeface="Times New Roman"/>
                        </a:rPr>
                        <a:t>powyżej 28</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8895" indent="-48895" algn="ctr">
                        <a:lnSpc>
                          <a:spcPct val="115000"/>
                        </a:lnSpc>
                        <a:spcAft>
                          <a:spcPts val="0"/>
                        </a:spcAft>
                      </a:pPr>
                      <a:r>
                        <a:rPr lang="pl-PL" sz="1400" b="1" dirty="0">
                          <a:effectLst/>
                          <a:latin typeface="+mn-lt"/>
                          <a:ea typeface="Calibri"/>
                          <a:cs typeface="Times New Roman"/>
                        </a:rPr>
                        <a:t>duża zawartość części lotnych, brak lub słaba zdolność spiekania, długi, silnie świecący płomień</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6355" indent="-46355" algn="ctr">
                        <a:lnSpc>
                          <a:spcPct val="115000"/>
                        </a:lnSpc>
                        <a:spcAft>
                          <a:spcPts val="0"/>
                        </a:spcAft>
                      </a:pPr>
                      <a:r>
                        <a:rPr lang="pl-PL" sz="1400" b="1" dirty="0">
                          <a:effectLst/>
                          <a:latin typeface="+mn-lt"/>
                          <a:ea typeface="Calibri"/>
                          <a:cs typeface="Times New Roman"/>
                        </a:rPr>
                        <a:t>piece przemysłowe </a:t>
                      </a:r>
                      <a:br>
                        <a:rPr lang="pl-PL" sz="1400" b="1" dirty="0">
                          <a:effectLst/>
                          <a:latin typeface="+mn-lt"/>
                          <a:ea typeface="Calibri"/>
                          <a:cs typeface="Times New Roman"/>
                        </a:rPr>
                      </a:br>
                      <a:r>
                        <a:rPr lang="pl-PL" sz="1400" b="1" dirty="0">
                          <a:effectLst/>
                          <a:latin typeface="+mn-lt"/>
                          <a:ea typeface="Calibri"/>
                          <a:cs typeface="Times New Roman"/>
                        </a:rPr>
                        <a:t>i domowe, generatory</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extLst>
                  <a:ext uri="{0D108BD9-81ED-4DB2-BD59-A6C34878D82A}">
                    <a16:rowId xmlns:a16="http://schemas.microsoft.com/office/drawing/2014/main" xmlns="" val="10001"/>
                  </a:ext>
                </a:extLst>
              </a:tr>
              <a:tr h="1738621">
                <a:tc>
                  <a:txBody>
                    <a:bodyPr/>
                    <a:lstStyle/>
                    <a:p>
                      <a:pPr algn="ctr">
                        <a:lnSpc>
                          <a:spcPct val="115000"/>
                        </a:lnSpc>
                        <a:spcAft>
                          <a:spcPts val="0"/>
                        </a:spcAft>
                      </a:pPr>
                      <a:r>
                        <a:rPr lang="pl-PL" sz="1400" b="1" dirty="0">
                          <a:effectLst/>
                          <a:latin typeface="+mn-lt"/>
                          <a:ea typeface="Calibri"/>
                          <a:cs typeface="Times New Roman"/>
                        </a:rPr>
                        <a:t>węgiel gazowo-płomienny</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49580" indent="-449580" algn="ctr">
                        <a:lnSpc>
                          <a:spcPct val="115000"/>
                        </a:lnSpc>
                        <a:spcAft>
                          <a:spcPts val="0"/>
                        </a:spcAft>
                      </a:pPr>
                      <a:r>
                        <a:rPr lang="pl-PL" sz="1400" b="1">
                          <a:effectLst/>
                          <a:latin typeface="+mn-lt"/>
                          <a:ea typeface="Calibri"/>
                          <a:cs typeface="Times New Roman"/>
                        </a:rPr>
                        <a:t>32</a:t>
                      </a:r>
                      <a:endParaRPr lang="pl-PL" sz="140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1910" indent="-41910" algn="ctr">
                        <a:lnSpc>
                          <a:spcPct val="115000"/>
                        </a:lnSpc>
                        <a:spcAft>
                          <a:spcPts val="0"/>
                        </a:spcAft>
                      </a:pPr>
                      <a:r>
                        <a:rPr lang="pl-PL" sz="1400" b="1">
                          <a:effectLst/>
                          <a:latin typeface="+mn-lt"/>
                          <a:ea typeface="Calibri"/>
                          <a:cs typeface="Times New Roman"/>
                        </a:rPr>
                        <a:t>powyżej 28</a:t>
                      </a:r>
                      <a:endParaRPr lang="pl-PL" sz="140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8895" indent="-48895" algn="ctr">
                        <a:lnSpc>
                          <a:spcPct val="115000"/>
                        </a:lnSpc>
                        <a:spcAft>
                          <a:spcPts val="0"/>
                        </a:spcAft>
                      </a:pPr>
                      <a:r>
                        <a:rPr lang="pl-PL" sz="1400" b="1" dirty="0">
                          <a:effectLst/>
                          <a:latin typeface="+mn-lt"/>
                          <a:ea typeface="Calibri"/>
                          <a:cs typeface="Times New Roman"/>
                        </a:rPr>
                        <a:t>duża zawartość części lotnych, średnia zdolność spiekania</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tc>
                  <a:txBody>
                    <a:bodyPr/>
                    <a:lstStyle/>
                    <a:p>
                      <a:pPr marL="46355" indent="-46355" algn="ctr">
                        <a:lnSpc>
                          <a:spcPct val="115000"/>
                        </a:lnSpc>
                        <a:spcAft>
                          <a:spcPts val="0"/>
                        </a:spcAft>
                      </a:pPr>
                      <a:r>
                        <a:rPr lang="pl-PL" sz="1400" b="1" dirty="0">
                          <a:effectLst/>
                          <a:latin typeface="+mn-lt"/>
                          <a:ea typeface="Calibri"/>
                          <a:cs typeface="Times New Roman"/>
                        </a:rPr>
                        <a:t>piece przemysłowe </a:t>
                      </a:r>
                      <a:br>
                        <a:rPr lang="pl-PL" sz="1400" b="1" dirty="0">
                          <a:effectLst/>
                          <a:latin typeface="+mn-lt"/>
                          <a:ea typeface="Calibri"/>
                          <a:cs typeface="Times New Roman"/>
                        </a:rPr>
                      </a:br>
                      <a:r>
                        <a:rPr lang="pl-PL" sz="1400" b="1" dirty="0">
                          <a:effectLst/>
                          <a:latin typeface="+mn-lt"/>
                          <a:ea typeface="Calibri"/>
                          <a:cs typeface="Times New Roman"/>
                        </a:rPr>
                        <a:t>i domowe, wytlewanie, uwodornianie</a:t>
                      </a:r>
                      <a:endParaRPr lang="pl-PL" sz="1400" dirty="0">
                        <a:effectLst/>
                        <a:latin typeface="+mn-lt"/>
                        <a:ea typeface="Calibri"/>
                        <a:cs typeface="Times New Roman"/>
                      </a:endParaRPr>
                    </a:p>
                  </a:txBody>
                  <a:tcPr marL="60298" marR="6029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BF8F"/>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636582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Sortymenty węgla kamiennego</a:t>
            </a:r>
          </a:p>
        </p:txBody>
      </p:sp>
      <p:sp>
        <p:nvSpPr>
          <p:cNvPr id="3" name="Symbol zastępczy numeru slajdu 2"/>
          <p:cNvSpPr>
            <a:spLocks noGrp="1"/>
          </p:cNvSpPr>
          <p:nvPr>
            <p:ph type="sldNum" sz="quarter" idx="10"/>
          </p:nvPr>
        </p:nvSpPr>
        <p:spPr/>
        <p:txBody>
          <a:bodyPr/>
          <a:lstStyle/>
          <a:p>
            <a:pPr>
              <a:defRPr/>
            </a:pPr>
            <a:fld id="{E3EC1C46-83E2-4F61-A884-FE6A7E38B907}" type="slidenum">
              <a:rPr lang="pl-PL" smtClean="0"/>
              <a:pPr>
                <a:defRPr/>
              </a:pPr>
              <a:t>12</a:t>
            </a:fld>
            <a:r>
              <a:rPr lang="pl-PL" dirty="0"/>
              <a:t>/112</a:t>
            </a:r>
          </a:p>
        </p:txBody>
      </p:sp>
      <p:graphicFrame>
        <p:nvGraphicFramePr>
          <p:cNvPr id="4" name="Tabela 3"/>
          <p:cNvGraphicFramePr>
            <a:graphicFrameLocks noGrp="1"/>
          </p:cNvGraphicFramePr>
          <p:nvPr/>
        </p:nvGraphicFramePr>
        <p:xfrm>
          <a:off x="395536" y="1052736"/>
          <a:ext cx="8435280" cy="5109033"/>
        </p:xfrm>
        <a:graphic>
          <a:graphicData uri="http://schemas.openxmlformats.org/drawingml/2006/table">
            <a:tbl>
              <a:tblPr/>
              <a:tblGrid>
                <a:gridCol w="2108820">
                  <a:extLst>
                    <a:ext uri="{9D8B030D-6E8A-4147-A177-3AD203B41FA5}">
                      <a16:colId xmlns:a16="http://schemas.microsoft.com/office/drawing/2014/main" xmlns="" val="20000"/>
                    </a:ext>
                  </a:extLst>
                </a:gridCol>
                <a:gridCol w="2108820">
                  <a:extLst>
                    <a:ext uri="{9D8B030D-6E8A-4147-A177-3AD203B41FA5}">
                      <a16:colId xmlns:a16="http://schemas.microsoft.com/office/drawing/2014/main" xmlns="" val="20001"/>
                    </a:ext>
                  </a:extLst>
                </a:gridCol>
                <a:gridCol w="2108820">
                  <a:extLst>
                    <a:ext uri="{9D8B030D-6E8A-4147-A177-3AD203B41FA5}">
                      <a16:colId xmlns:a16="http://schemas.microsoft.com/office/drawing/2014/main" xmlns="" val="20002"/>
                    </a:ext>
                  </a:extLst>
                </a:gridCol>
                <a:gridCol w="2108820">
                  <a:extLst>
                    <a:ext uri="{9D8B030D-6E8A-4147-A177-3AD203B41FA5}">
                      <a16:colId xmlns:a16="http://schemas.microsoft.com/office/drawing/2014/main" xmlns="" val="20003"/>
                    </a:ext>
                  </a:extLst>
                </a:gridCol>
              </a:tblGrid>
              <a:tr h="530966">
                <a:tc>
                  <a:txBody>
                    <a:bodyPr/>
                    <a:lstStyle/>
                    <a:p>
                      <a:pPr algn="ctr">
                        <a:lnSpc>
                          <a:spcPct val="115000"/>
                        </a:lnSpc>
                        <a:spcAft>
                          <a:spcPts val="0"/>
                        </a:spcAft>
                      </a:pPr>
                      <a:r>
                        <a:rPr lang="pl-PL" sz="1800" b="1" dirty="0">
                          <a:effectLst/>
                          <a:latin typeface="+mn-lt"/>
                          <a:ea typeface="Calibri"/>
                          <a:cs typeface="Times New Roman"/>
                        </a:rPr>
                        <a:t>Grupa</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algn="ctr">
                        <a:lnSpc>
                          <a:spcPct val="115000"/>
                        </a:lnSpc>
                        <a:spcAft>
                          <a:spcPts val="0"/>
                        </a:spcAft>
                      </a:pPr>
                      <a:r>
                        <a:rPr lang="pl-PL" sz="1800" b="1" dirty="0">
                          <a:effectLst/>
                          <a:latin typeface="+mn-lt"/>
                          <a:ea typeface="Calibri"/>
                          <a:cs typeface="Times New Roman"/>
                        </a:rPr>
                        <a:t>Nazwa</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algn="ctr">
                        <a:lnSpc>
                          <a:spcPct val="115000"/>
                        </a:lnSpc>
                        <a:spcAft>
                          <a:spcPts val="0"/>
                        </a:spcAft>
                      </a:pPr>
                      <a:r>
                        <a:rPr lang="pl-PL" sz="1800" b="1" dirty="0">
                          <a:effectLst/>
                          <a:latin typeface="+mn-lt"/>
                          <a:ea typeface="Calibri"/>
                          <a:cs typeface="Times New Roman"/>
                        </a:rPr>
                        <a:t>Symbol</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tc>
                  <a:txBody>
                    <a:bodyPr/>
                    <a:lstStyle/>
                    <a:p>
                      <a:pPr algn="ctr">
                        <a:lnSpc>
                          <a:spcPct val="115000"/>
                        </a:lnSpc>
                        <a:spcAft>
                          <a:spcPts val="0"/>
                        </a:spcAft>
                      </a:pPr>
                      <a:r>
                        <a:rPr lang="pl-PL" sz="1800" b="1" dirty="0">
                          <a:effectLst/>
                          <a:latin typeface="+mn-lt"/>
                          <a:ea typeface="Calibri"/>
                          <a:cs typeface="Times New Roman"/>
                        </a:rPr>
                        <a:t>Wymiar ziarna</a:t>
                      </a:r>
                      <a:br>
                        <a:rPr lang="pl-PL" sz="1800" b="1" dirty="0">
                          <a:effectLst/>
                          <a:latin typeface="+mn-lt"/>
                          <a:ea typeface="Calibri"/>
                          <a:cs typeface="Times New Roman"/>
                        </a:rPr>
                      </a:br>
                      <a:r>
                        <a:rPr lang="pl-PL" sz="1800" b="1" dirty="0">
                          <a:effectLst/>
                          <a:latin typeface="+mn-lt"/>
                          <a:ea typeface="Calibri"/>
                          <a:cs typeface="Times New Roman"/>
                        </a:rPr>
                        <a:t>mm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DB3E2"/>
                    </a:solidFill>
                  </a:tcPr>
                </a:tc>
                <a:extLst>
                  <a:ext uri="{0D108BD9-81ED-4DB2-BD59-A6C34878D82A}">
                    <a16:rowId xmlns:a16="http://schemas.microsoft.com/office/drawing/2014/main" xmlns="" val="10000"/>
                  </a:ext>
                </a:extLst>
              </a:tr>
              <a:tr h="409963">
                <a:tc>
                  <a:txBody>
                    <a:bodyPr/>
                    <a:lstStyle/>
                    <a:p>
                      <a:pPr algn="ctr">
                        <a:lnSpc>
                          <a:spcPct val="115000"/>
                        </a:lnSpc>
                        <a:spcAft>
                          <a:spcPts val="0"/>
                        </a:spcAft>
                      </a:pPr>
                      <a:r>
                        <a:rPr lang="pl-PL" sz="1800" b="1" dirty="0">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Kęsy</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effectLst/>
                          <a:latin typeface="+mn-lt"/>
                          <a:ea typeface="Calibri"/>
                          <a:cs typeface="Times New Roman"/>
                        </a:rPr>
                        <a:t>Ks</a:t>
                      </a:r>
                      <a:endParaRPr lang="pl-PL" sz="1800" b="1" dirty="0">
                        <a:effectLst/>
                        <a:latin typeface="+mn-lt"/>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ponad 200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1"/>
                  </a:ext>
                </a:extLst>
              </a:tr>
              <a:tr h="409963">
                <a:tc>
                  <a:txBody>
                    <a:bodyPr/>
                    <a:lstStyle/>
                    <a:p>
                      <a:pPr algn="ctr">
                        <a:lnSpc>
                          <a:spcPct val="115000"/>
                        </a:lnSpc>
                        <a:spcAft>
                          <a:spcPts val="0"/>
                        </a:spcAft>
                      </a:pPr>
                      <a:r>
                        <a:rPr lang="pl-PL" sz="1800" b="1">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Kostka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Ko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200-120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2"/>
                  </a:ext>
                </a:extLst>
              </a:tr>
              <a:tr h="409963">
                <a:tc>
                  <a:txBody>
                    <a:bodyPr/>
                    <a:lstStyle/>
                    <a:p>
                      <a:pPr algn="ctr">
                        <a:lnSpc>
                          <a:spcPct val="115000"/>
                        </a:lnSpc>
                        <a:spcAft>
                          <a:spcPts val="0"/>
                        </a:spcAft>
                      </a:pPr>
                      <a:r>
                        <a:rPr lang="pl-PL" sz="1800" b="1">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Kostka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Ko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120-60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3"/>
                  </a:ext>
                </a:extLst>
              </a:tr>
              <a:tr h="409963">
                <a:tc>
                  <a:txBody>
                    <a:bodyPr/>
                    <a:lstStyle/>
                    <a:p>
                      <a:pPr algn="ctr">
                        <a:lnSpc>
                          <a:spcPct val="115000"/>
                        </a:lnSpc>
                        <a:spcAft>
                          <a:spcPts val="0"/>
                        </a:spcAft>
                      </a:pPr>
                      <a:r>
                        <a:rPr lang="pl-PL" sz="1800" b="1">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Orzech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O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80-40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4"/>
                  </a:ext>
                </a:extLst>
              </a:tr>
              <a:tr h="409963">
                <a:tc>
                  <a:txBody>
                    <a:bodyPr/>
                    <a:lstStyle/>
                    <a:p>
                      <a:pPr algn="ctr">
                        <a:lnSpc>
                          <a:spcPct val="115000"/>
                        </a:lnSpc>
                        <a:spcAft>
                          <a:spcPts val="0"/>
                        </a:spcAft>
                      </a:pPr>
                      <a:r>
                        <a:rPr lang="pl-PL" sz="1800" b="1">
                          <a:effectLst/>
                          <a:latin typeface="+mn-lt"/>
                          <a:ea typeface="Calibri"/>
                          <a:cs typeface="Times New Roman"/>
                        </a:rPr>
                        <a:t>Grube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Orzech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O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50-25</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5"/>
                  </a:ext>
                </a:extLst>
              </a:tr>
              <a:tr h="409963">
                <a:tc>
                  <a:txBody>
                    <a:bodyPr/>
                    <a:lstStyle/>
                    <a:p>
                      <a:pPr algn="ctr">
                        <a:lnSpc>
                          <a:spcPct val="115000"/>
                        </a:lnSpc>
                        <a:spcAft>
                          <a:spcPts val="0"/>
                        </a:spcAft>
                      </a:pPr>
                      <a:r>
                        <a:rPr lang="pl-PL" sz="1800" b="1">
                          <a:effectLst/>
                          <a:latin typeface="+mn-lt"/>
                          <a:ea typeface="Calibri"/>
                          <a:cs typeface="Times New Roman"/>
                        </a:rPr>
                        <a:t>Średnie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Groszek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effectLst/>
                          <a:latin typeface="+mn-lt"/>
                          <a:ea typeface="Calibri"/>
                          <a:cs typeface="Times New Roman"/>
                        </a:rPr>
                        <a:t>Gk</a:t>
                      </a:r>
                      <a:r>
                        <a:rPr lang="pl-PL" sz="1800" b="1" dirty="0">
                          <a:effectLst/>
                          <a:latin typeface="+mn-lt"/>
                          <a:ea typeface="Calibri"/>
                          <a:cs typeface="Times New Roman"/>
                        </a:rPr>
                        <a:t> 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30-16</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6"/>
                  </a:ext>
                </a:extLst>
              </a:tr>
              <a:tr h="409963">
                <a:tc>
                  <a:txBody>
                    <a:bodyPr/>
                    <a:lstStyle/>
                    <a:p>
                      <a:pPr algn="ctr">
                        <a:lnSpc>
                          <a:spcPct val="115000"/>
                        </a:lnSpc>
                        <a:spcAft>
                          <a:spcPts val="0"/>
                        </a:spcAft>
                      </a:pPr>
                      <a:r>
                        <a:rPr lang="pl-PL" sz="1800" b="1">
                          <a:effectLst/>
                          <a:latin typeface="+mn-lt"/>
                          <a:ea typeface="Calibri"/>
                          <a:cs typeface="Times New Roman"/>
                        </a:rPr>
                        <a:t>Średnie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Groszek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effectLst/>
                          <a:latin typeface="+mn-lt"/>
                          <a:ea typeface="Calibri"/>
                          <a:cs typeface="Times New Roman"/>
                        </a:rPr>
                        <a:t>Gk</a:t>
                      </a:r>
                      <a:r>
                        <a:rPr lang="pl-PL" sz="1800" b="1" dirty="0">
                          <a:effectLst/>
                          <a:latin typeface="+mn-lt"/>
                          <a:ea typeface="Calibri"/>
                          <a:cs typeface="Times New Roman"/>
                        </a:rPr>
                        <a:t> II</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20-8</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7"/>
                  </a:ext>
                </a:extLst>
              </a:tr>
              <a:tr h="409963">
                <a:tc>
                  <a:txBody>
                    <a:bodyPr/>
                    <a:lstStyle/>
                    <a:p>
                      <a:pPr algn="ctr">
                        <a:lnSpc>
                          <a:spcPct val="115000"/>
                        </a:lnSpc>
                        <a:spcAft>
                          <a:spcPts val="0"/>
                        </a:spcAft>
                      </a:pPr>
                      <a:r>
                        <a:rPr lang="pl-PL" sz="1800" b="1">
                          <a:effectLst/>
                          <a:latin typeface="+mn-lt"/>
                          <a:ea typeface="Calibri"/>
                          <a:cs typeface="Times New Roman"/>
                        </a:rPr>
                        <a:t>Średnie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Grysik</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err="1">
                          <a:effectLst/>
                          <a:latin typeface="+mn-lt"/>
                          <a:ea typeface="Calibri"/>
                          <a:cs typeface="Times New Roman"/>
                        </a:rPr>
                        <a:t>Gs</a:t>
                      </a:r>
                      <a:endParaRPr lang="pl-PL" sz="1800" b="1" dirty="0">
                        <a:effectLst/>
                        <a:latin typeface="+mn-lt"/>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10-5</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8"/>
                  </a:ext>
                </a:extLst>
              </a:tr>
              <a:tr h="409963">
                <a:tc>
                  <a:txBody>
                    <a:bodyPr/>
                    <a:lstStyle/>
                    <a:p>
                      <a:pPr algn="ctr">
                        <a:lnSpc>
                          <a:spcPct val="115000"/>
                        </a:lnSpc>
                        <a:spcAft>
                          <a:spcPts val="0"/>
                        </a:spcAft>
                      </a:pPr>
                      <a:r>
                        <a:rPr lang="pl-PL" sz="1800" b="1">
                          <a:effectLst/>
                          <a:latin typeface="+mn-lt"/>
                          <a:ea typeface="Calibri"/>
                          <a:cs typeface="Times New Roman"/>
                        </a:rPr>
                        <a:t>Miałowe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Miał</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M</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6-0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09"/>
                  </a:ext>
                </a:extLst>
              </a:tr>
              <a:tr h="409963">
                <a:tc>
                  <a:txBody>
                    <a:bodyPr/>
                    <a:lstStyle/>
                    <a:p>
                      <a:pPr algn="ctr">
                        <a:lnSpc>
                          <a:spcPct val="115000"/>
                        </a:lnSpc>
                        <a:spcAft>
                          <a:spcPts val="0"/>
                        </a:spcAft>
                      </a:pPr>
                      <a:r>
                        <a:rPr lang="pl-PL" sz="1800" b="1">
                          <a:effectLst/>
                          <a:latin typeface="+mn-lt"/>
                          <a:ea typeface="Calibri"/>
                          <a:cs typeface="Times New Roman"/>
                        </a:rPr>
                        <a:t>Inne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Pył</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P</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1-0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10"/>
                  </a:ext>
                </a:extLst>
              </a:tr>
              <a:tr h="409963">
                <a:tc>
                  <a:txBody>
                    <a:bodyPr/>
                    <a:lstStyle/>
                    <a:p>
                      <a:pPr algn="ctr">
                        <a:lnSpc>
                          <a:spcPct val="115000"/>
                        </a:lnSpc>
                        <a:spcAft>
                          <a:spcPts val="0"/>
                        </a:spcAft>
                      </a:pPr>
                      <a:r>
                        <a:rPr lang="pl-PL" sz="1800" b="1">
                          <a:effectLst/>
                          <a:latin typeface="+mn-lt"/>
                          <a:ea typeface="Calibri"/>
                          <a:cs typeface="Times New Roman"/>
                        </a:rPr>
                        <a:t>Inne</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Muł</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a:effectLst/>
                          <a:latin typeface="+mn-lt"/>
                          <a:ea typeface="Calibri"/>
                          <a:cs typeface="Times New Roman"/>
                        </a:rPr>
                        <a:t>Mu</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a:lnSpc>
                          <a:spcPct val="115000"/>
                        </a:lnSpc>
                        <a:spcAft>
                          <a:spcPts val="0"/>
                        </a:spcAft>
                      </a:pPr>
                      <a:r>
                        <a:rPr lang="pl-PL" sz="1800" b="1" dirty="0">
                          <a:effectLst/>
                          <a:latin typeface="+mn-lt"/>
                          <a:ea typeface="Calibri"/>
                          <a:cs typeface="Times New Roman"/>
                        </a:rPr>
                        <a:t>1-0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xmlns="" val="10011"/>
                  </a:ext>
                </a:extLst>
              </a:tr>
            </a:tbl>
          </a:graphicData>
        </a:graphic>
      </p:graphicFrame>
    </p:spTree>
    <p:extLst>
      <p:ext uri="{BB962C8B-B14F-4D97-AF65-F5344CB8AC3E}">
        <p14:creationId xmlns:p14="http://schemas.microsoft.com/office/powerpoint/2010/main" val="1281106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Klasy węgla kamiennego</a:t>
            </a:r>
          </a:p>
        </p:txBody>
      </p:sp>
      <p:sp>
        <p:nvSpPr>
          <p:cNvPr id="6" name="Prostokąt 5"/>
          <p:cNvSpPr/>
          <p:nvPr/>
        </p:nvSpPr>
        <p:spPr>
          <a:xfrm>
            <a:off x="467544" y="1074509"/>
            <a:ext cx="8208912" cy="4708981"/>
          </a:xfrm>
          <a:prstGeom prst="rect">
            <a:avLst/>
          </a:prstGeom>
        </p:spPr>
        <p:txBody>
          <a:bodyPr wrap="square">
            <a:spAutoFit/>
          </a:bodyPr>
          <a:lstStyle/>
          <a:p>
            <a:r>
              <a:rPr lang="pl-PL" sz="2000" b="1" dirty="0">
                <a:solidFill>
                  <a:srgbClr val="00B050"/>
                </a:solidFill>
                <a:latin typeface="+mn-lt"/>
              </a:rPr>
              <a:t>Podstawa podziału:</a:t>
            </a:r>
          </a:p>
          <a:p>
            <a:pPr marL="457200" indent="-457200">
              <a:buFont typeface="+mj-lt"/>
              <a:buAutoNum type="arabicPeriod"/>
            </a:pPr>
            <a:r>
              <a:rPr lang="pl-PL" sz="2000" b="1" dirty="0">
                <a:solidFill>
                  <a:srgbClr val="00B050"/>
                </a:solidFill>
                <a:latin typeface="+mn-lt"/>
              </a:rPr>
              <a:t>Wartość opałowa w stanie roboczym</a:t>
            </a:r>
          </a:p>
          <a:p>
            <a:pPr marL="457200" indent="-457200">
              <a:buFont typeface="+mj-lt"/>
              <a:buAutoNum type="arabicPeriod"/>
            </a:pPr>
            <a:r>
              <a:rPr lang="pl-PL" sz="2000" b="1" dirty="0">
                <a:solidFill>
                  <a:srgbClr val="00B050"/>
                </a:solidFill>
                <a:latin typeface="+mn-lt"/>
              </a:rPr>
              <a:t>Zawartość popiołu w węglu w stanie roboczym</a:t>
            </a:r>
          </a:p>
          <a:p>
            <a:pPr marL="457200" indent="-457200">
              <a:buFont typeface="+mj-lt"/>
              <a:buAutoNum type="arabicPeriod"/>
            </a:pPr>
            <a:r>
              <a:rPr lang="pl-PL" sz="2000" b="1" dirty="0">
                <a:solidFill>
                  <a:srgbClr val="00B050"/>
                </a:solidFill>
                <a:latin typeface="+mn-lt"/>
              </a:rPr>
              <a:t>Zawartość siarki w węglu w stanie roboczym</a:t>
            </a:r>
          </a:p>
          <a:p>
            <a:r>
              <a:rPr lang="pl-PL" sz="2000" b="1" dirty="0">
                <a:latin typeface="+mn-lt"/>
              </a:rPr>
              <a:t> </a:t>
            </a:r>
          </a:p>
          <a:p>
            <a:r>
              <a:rPr lang="pl-PL" sz="2000" b="1" dirty="0">
                <a:latin typeface="+mn-lt"/>
              </a:rPr>
              <a:t>Klasę oznacza się za pomocą 3-członowego symbolu, np.:</a:t>
            </a:r>
          </a:p>
          <a:p>
            <a:endParaRPr lang="pl-PL" sz="2000" b="1" dirty="0">
              <a:latin typeface="+mn-lt"/>
            </a:endParaRPr>
          </a:p>
          <a:p>
            <a:r>
              <a:rPr lang="pl-PL" sz="2000" b="1" dirty="0">
                <a:solidFill>
                  <a:srgbClr val="C00000"/>
                </a:solidFill>
                <a:latin typeface="+mn-lt"/>
              </a:rPr>
              <a:t>Klasa 28-07-06 </a:t>
            </a:r>
            <a:r>
              <a:rPr lang="pl-PL" sz="2000" b="1" dirty="0">
                <a:latin typeface="+mn-lt"/>
              </a:rPr>
              <a:t>oznacza węgiel o wartości opałowej </a:t>
            </a:r>
            <a:br>
              <a:rPr lang="pl-PL" sz="2000" b="1" dirty="0">
                <a:latin typeface="+mn-lt"/>
              </a:rPr>
            </a:br>
            <a:r>
              <a:rPr lang="pl-PL" sz="2000" b="1" dirty="0">
                <a:latin typeface="+mn-lt"/>
              </a:rPr>
              <a:t>co najmniej 28 MJ/kg, zawartości popiołu najwyżej </a:t>
            </a:r>
            <a:br>
              <a:rPr lang="pl-PL" sz="2000" b="1" dirty="0">
                <a:latin typeface="+mn-lt"/>
              </a:rPr>
            </a:br>
            <a:r>
              <a:rPr lang="pl-PL" sz="2000" b="1" dirty="0">
                <a:latin typeface="+mn-lt"/>
              </a:rPr>
              <a:t>7% i zawartości siarki najwyżej 0,6%</a:t>
            </a:r>
          </a:p>
          <a:p>
            <a:endParaRPr lang="pl-PL" sz="2000" b="1" dirty="0">
              <a:latin typeface="+mn-lt"/>
            </a:endParaRPr>
          </a:p>
          <a:p>
            <a:r>
              <a:rPr lang="pl-PL" sz="2000" b="1" dirty="0">
                <a:solidFill>
                  <a:srgbClr val="C00000"/>
                </a:solidFill>
                <a:latin typeface="+mn-lt"/>
              </a:rPr>
              <a:t>klasa 19-14-11 </a:t>
            </a:r>
            <a:r>
              <a:rPr lang="pl-PL" sz="2000" b="1" dirty="0">
                <a:latin typeface="+mn-lt"/>
              </a:rPr>
              <a:t>oznacza węgiel o wartości opałowej co najmniej 19 MJ/kg, zawartości popiołu najwyżej 14% </a:t>
            </a:r>
            <a:br>
              <a:rPr lang="pl-PL" sz="2000" b="1" dirty="0">
                <a:latin typeface="+mn-lt"/>
              </a:rPr>
            </a:br>
            <a:r>
              <a:rPr lang="pl-PL" sz="2000" b="1" dirty="0">
                <a:latin typeface="+mn-lt"/>
              </a:rPr>
              <a:t>i zawartości siarki najwyżej 1,1%</a:t>
            </a:r>
          </a:p>
        </p:txBody>
      </p:sp>
      <p:sp>
        <p:nvSpPr>
          <p:cNvPr id="5" name="Symbol zastępczy numeru slajdu 4"/>
          <p:cNvSpPr>
            <a:spLocks noGrp="1"/>
          </p:cNvSpPr>
          <p:nvPr>
            <p:ph type="sldNum" sz="quarter" idx="10"/>
          </p:nvPr>
        </p:nvSpPr>
        <p:spPr/>
        <p:txBody>
          <a:bodyPr/>
          <a:lstStyle/>
          <a:p>
            <a:pPr>
              <a:defRPr/>
            </a:pPr>
            <a:fld id="{E3EC1C46-83E2-4F61-A884-FE6A7E38B907}" type="slidenum">
              <a:rPr lang="pl-PL" smtClean="0"/>
              <a:pPr>
                <a:defRPr/>
              </a:pPr>
              <a:t>13</a:t>
            </a:fld>
            <a:r>
              <a:rPr lang="pl-PL" dirty="0"/>
              <a:t>/112</a:t>
            </a:r>
          </a:p>
        </p:txBody>
      </p:sp>
    </p:spTree>
    <p:extLst>
      <p:ext uri="{BB962C8B-B14F-4D97-AF65-F5344CB8AC3E}">
        <p14:creationId xmlns:p14="http://schemas.microsoft.com/office/powerpoint/2010/main" val="2647311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Parametry opisujące jakość paliw stałych</a:t>
            </a:r>
          </a:p>
        </p:txBody>
      </p:sp>
      <p:sp>
        <p:nvSpPr>
          <p:cNvPr id="3" name="Symbol zastępczy numeru slajdu 2"/>
          <p:cNvSpPr>
            <a:spLocks noGrp="1"/>
          </p:cNvSpPr>
          <p:nvPr>
            <p:ph type="sldNum" sz="quarter" idx="10"/>
          </p:nvPr>
        </p:nvSpPr>
        <p:spPr/>
        <p:txBody>
          <a:bodyPr/>
          <a:lstStyle/>
          <a:p>
            <a:pPr>
              <a:defRPr/>
            </a:pPr>
            <a:fld id="{E3EC1C46-83E2-4F61-A884-FE6A7E38B907}" type="slidenum">
              <a:rPr lang="pl-PL" smtClean="0"/>
              <a:pPr>
                <a:defRPr/>
              </a:pPr>
              <a:t>14</a:t>
            </a:fld>
            <a:r>
              <a:rPr lang="pl-PL" dirty="0"/>
              <a:t>/112</a:t>
            </a:r>
          </a:p>
        </p:txBody>
      </p:sp>
      <p:sp>
        <p:nvSpPr>
          <p:cNvPr id="5" name="Prostokąt 4"/>
          <p:cNvSpPr/>
          <p:nvPr/>
        </p:nvSpPr>
        <p:spPr>
          <a:xfrm>
            <a:off x="1763688" y="2551833"/>
            <a:ext cx="6552955" cy="2585323"/>
          </a:xfrm>
          <a:prstGeom prst="rect">
            <a:avLst/>
          </a:prstGeom>
        </p:spPr>
        <p:txBody>
          <a:bodyPr wrap="square">
            <a:spAutoFit/>
          </a:bodyPr>
          <a:lstStyle/>
          <a:p>
            <a:pPr algn="just"/>
            <a:r>
              <a:rPr lang="pl-PL" b="1" dirty="0"/>
              <a:t>Wartość opałowa</a:t>
            </a:r>
            <a:r>
              <a:rPr lang="pl-PL" b="1" dirty="0">
                <a:solidFill>
                  <a:srgbClr val="C00000"/>
                </a:solidFill>
              </a:rPr>
              <a:t> (często mylona z ciepłem spalania, które ma zawsze wyższa wartość) </a:t>
            </a:r>
            <a:r>
              <a:rPr lang="pl-PL" dirty="0"/>
              <a:t>- ciepło spalania, pomniejszone o ciepło parowania wody, wydzielonej podczas spalania paliwa i powstałej z wodoru zawartego w paliwie.</a:t>
            </a:r>
          </a:p>
          <a:p>
            <a:pPr algn="just"/>
            <a:r>
              <a:rPr lang="pl-PL" dirty="0"/>
              <a:t>Jednostką wartości opałowej jest 1kJ/kg (kilodżul/kilogram). Wielkość wartości opałowej zależy przede wszystkim od zawartości w węglu wilgoci i popiołu, w mniejszym stopniu od typu węgla. Kwalifikowane paliwa węglowe powinny wykazywać wartość opałową w stanie roboczym co najmniej 24 000 </a:t>
            </a:r>
            <a:r>
              <a:rPr lang="pl-PL" dirty="0" err="1"/>
              <a:t>kJ</a:t>
            </a:r>
            <a:r>
              <a:rPr lang="pl-PL" dirty="0"/>
              <a:t>/kg.</a:t>
            </a:r>
          </a:p>
        </p:txBody>
      </p:sp>
      <p:sp>
        <p:nvSpPr>
          <p:cNvPr id="7" name="Prostokąt 6"/>
          <p:cNvSpPr/>
          <p:nvPr/>
        </p:nvSpPr>
        <p:spPr>
          <a:xfrm>
            <a:off x="1763688" y="1066757"/>
            <a:ext cx="6552955" cy="1477328"/>
          </a:xfrm>
          <a:prstGeom prst="rect">
            <a:avLst/>
          </a:prstGeom>
        </p:spPr>
        <p:txBody>
          <a:bodyPr wrap="square">
            <a:spAutoFit/>
          </a:bodyPr>
          <a:lstStyle/>
          <a:p>
            <a:pPr algn="just"/>
            <a:r>
              <a:rPr lang="pl-PL" b="1" dirty="0"/>
              <a:t>Ciepło spalania </a:t>
            </a:r>
            <a:r>
              <a:rPr lang="pl-PL" dirty="0"/>
              <a:t>(kaloryczność), to całkowita energia uwolniona ze spalenia węgla, wliczając w to energię która została zużyta na odparowanie pary wodnej pochodzącej z wilgoci w paliwie) jest miarą ilości zawartej w węglu energii chemicznej, możliwej do przekształcenia w ciepło w procesie spalania.</a:t>
            </a:r>
          </a:p>
        </p:txBody>
      </p:sp>
      <p:sp>
        <p:nvSpPr>
          <p:cNvPr id="12" name="Prostokąt zaokrąglony 11"/>
          <p:cNvSpPr/>
          <p:nvPr/>
        </p:nvSpPr>
        <p:spPr>
          <a:xfrm>
            <a:off x="479220" y="1186677"/>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latin typeface="Arial" panose="020B0604020202020204" pitchFamily="34" charset="0"/>
                <a:cs typeface="Arial" panose="020B0604020202020204" pitchFamily="34" charset="0"/>
              </a:rPr>
              <a:t>Q</a:t>
            </a:r>
            <a:r>
              <a:rPr lang="pl-PL" sz="2800" b="1" baseline="-25000" dirty="0" err="1">
                <a:latin typeface="Arial" panose="020B0604020202020204" pitchFamily="34" charset="0"/>
                <a:cs typeface="Arial" panose="020B0604020202020204" pitchFamily="34" charset="0"/>
              </a:rPr>
              <a:t>s</a:t>
            </a:r>
            <a:r>
              <a:rPr lang="pl-PL" sz="2800" b="1" baseline="30000" dirty="0" err="1">
                <a:latin typeface="Arial" panose="020B0604020202020204" pitchFamily="34" charset="0"/>
                <a:cs typeface="Arial" panose="020B0604020202020204" pitchFamily="34" charset="0"/>
              </a:rPr>
              <a:t>a</a:t>
            </a:r>
            <a:r>
              <a:rPr lang="pl-PL" sz="1600" b="1" dirty="0">
                <a:latin typeface="Arial" panose="020B0604020202020204" pitchFamily="34" charset="0"/>
                <a:cs typeface="Arial" panose="020B0604020202020204" pitchFamily="34" charset="0"/>
              </a:rPr>
              <a:t> </a:t>
            </a:r>
          </a:p>
        </p:txBody>
      </p:sp>
      <p:sp>
        <p:nvSpPr>
          <p:cNvPr id="14" name="Prostokąt zaokrąglony 13"/>
          <p:cNvSpPr/>
          <p:nvPr/>
        </p:nvSpPr>
        <p:spPr>
          <a:xfrm>
            <a:off x="479220" y="2695940"/>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latin typeface="Arial" panose="020B0604020202020204" pitchFamily="34" charset="0"/>
                <a:cs typeface="Arial" panose="020B0604020202020204" pitchFamily="34" charset="0"/>
              </a:rPr>
              <a:t>Q</a:t>
            </a:r>
            <a:r>
              <a:rPr lang="pl-PL" sz="2800" b="1" baseline="-25000" dirty="0" err="1">
                <a:latin typeface="Arial" panose="020B0604020202020204" pitchFamily="34" charset="0"/>
                <a:cs typeface="Arial" panose="020B0604020202020204" pitchFamily="34" charset="0"/>
              </a:rPr>
              <a:t>i</a:t>
            </a:r>
            <a:r>
              <a:rPr lang="pl-PL" sz="2800" b="1" baseline="30000" dirty="0" err="1">
                <a:latin typeface="Arial" panose="020B0604020202020204" pitchFamily="34" charset="0"/>
                <a:cs typeface="Arial" panose="020B0604020202020204" pitchFamily="34" charset="0"/>
              </a:rPr>
              <a:t>r</a:t>
            </a:r>
            <a:r>
              <a:rPr lang="pl-PL" sz="1600" b="1" dirty="0">
                <a:latin typeface="Arial" panose="020B0604020202020204" pitchFamily="34" charset="0"/>
                <a:cs typeface="Arial" panose="020B0604020202020204" pitchFamily="34" charset="0"/>
              </a:rPr>
              <a:t> </a:t>
            </a:r>
          </a:p>
        </p:txBody>
      </p:sp>
      <p:sp>
        <p:nvSpPr>
          <p:cNvPr id="15" name="Prostokąt 14"/>
          <p:cNvSpPr/>
          <p:nvPr/>
        </p:nvSpPr>
        <p:spPr>
          <a:xfrm>
            <a:off x="513968" y="5297788"/>
            <a:ext cx="8064896" cy="923330"/>
          </a:xfrm>
          <a:prstGeom prst="rect">
            <a:avLst/>
          </a:prstGeom>
        </p:spPr>
        <p:txBody>
          <a:bodyPr wrap="square">
            <a:spAutoFit/>
          </a:bodyPr>
          <a:lstStyle/>
          <a:p>
            <a:r>
              <a:rPr lang="pl-PL" b="1" dirty="0"/>
              <a:t>Uziarnienie</a:t>
            </a:r>
            <a:r>
              <a:rPr lang="pl-PL" dirty="0"/>
              <a:t> (wymiar ziarna) - przekłada się na to z jakim sortymentem węgla mamy do czynienia. Najdrobniejszym uziarnieniem charakteryzują się miały, flotokoncentraty i muły węglowe. </a:t>
            </a:r>
          </a:p>
        </p:txBody>
      </p:sp>
    </p:spTree>
    <p:extLst>
      <p:ext uri="{BB962C8B-B14F-4D97-AF65-F5344CB8AC3E}">
        <p14:creationId xmlns:p14="http://schemas.microsoft.com/office/powerpoint/2010/main" val="2670016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Parametry opisujące jakość paliw stałych</a:t>
            </a:r>
          </a:p>
        </p:txBody>
      </p:sp>
      <p:sp>
        <p:nvSpPr>
          <p:cNvPr id="3" name="Symbol zastępczy numeru slajdu 2"/>
          <p:cNvSpPr>
            <a:spLocks noGrp="1"/>
          </p:cNvSpPr>
          <p:nvPr>
            <p:ph type="sldNum" sz="quarter" idx="10"/>
          </p:nvPr>
        </p:nvSpPr>
        <p:spPr/>
        <p:txBody>
          <a:bodyPr/>
          <a:lstStyle/>
          <a:p>
            <a:pPr>
              <a:defRPr/>
            </a:pPr>
            <a:fld id="{E3EC1C46-83E2-4F61-A884-FE6A7E38B907}" type="slidenum">
              <a:rPr lang="pl-PL" smtClean="0"/>
              <a:pPr>
                <a:defRPr/>
              </a:pPr>
              <a:t>15</a:t>
            </a:fld>
            <a:r>
              <a:rPr lang="pl-PL" dirty="0"/>
              <a:t>/112</a:t>
            </a:r>
          </a:p>
        </p:txBody>
      </p:sp>
      <p:sp>
        <p:nvSpPr>
          <p:cNvPr id="11" name="Prostokąt 10"/>
          <p:cNvSpPr/>
          <p:nvPr/>
        </p:nvSpPr>
        <p:spPr>
          <a:xfrm>
            <a:off x="1979712" y="1186677"/>
            <a:ext cx="6552728" cy="1200329"/>
          </a:xfrm>
          <a:prstGeom prst="rect">
            <a:avLst/>
          </a:prstGeom>
        </p:spPr>
        <p:txBody>
          <a:bodyPr wrap="square">
            <a:spAutoFit/>
          </a:bodyPr>
          <a:lstStyle/>
          <a:p>
            <a:r>
              <a:rPr lang="pl-PL" b="1" dirty="0"/>
              <a:t>Zawartość siarki </a:t>
            </a:r>
            <a:r>
              <a:rPr lang="pl-PL" dirty="0"/>
              <a:t>- zawartość tego pierwiastka w paliwie spalanym przekłada się bezpośrednio na jego emisje do atmosfery. Najwięcej siarki jest w miałach, węglu brunatnym i mułach węglowych. Im mniej siarki w węglu tym lepiej dla zdrowia ludzi i środowiska. </a:t>
            </a:r>
          </a:p>
        </p:txBody>
      </p:sp>
      <p:sp>
        <p:nvSpPr>
          <p:cNvPr id="12" name="Prostokąt zaokrąglony 11"/>
          <p:cNvSpPr/>
          <p:nvPr/>
        </p:nvSpPr>
        <p:spPr>
          <a:xfrm>
            <a:off x="479220" y="1216657"/>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latin typeface="Arial" panose="020B0604020202020204" pitchFamily="34" charset="0"/>
                <a:cs typeface="Arial" panose="020B0604020202020204" pitchFamily="34" charset="0"/>
              </a:rPr>
              <a:t>S</a:t>
            </a:r>
            <a:r>
              <a:rPr lang="pl-PL" sz="2800" b="1" baseline="-25000" dirty="0" err="1">
                <a:latin typeface="Arial" panose="020B0604020202020204" pitchFamily="34" charset="0"/>
                <a:cs typeface="Arial" panose="020B0604020202020204" pitchFamily="34" charset="0"/>
              </a:rPr>
              <a:t>t</a:t>
            </a:r>
            <a:r>
              <a:rPr lang="pl-PL" sz="2800" b="1" baseline="30000" dirty="0" err="1">
                <a:latin typeface="Arial" panose="020B0604020202020204" pitchFamily="34" charset="0"/>
                <a:cs typeface="Arial" panose="020B0604020202020204" pitchFamily="34" charset="0"/>
              </a:rPr>
              <a:t>r</a:t>
            </a:r>
            <a:r>
              <a:rPr lang="pl-PL" sz="1600" b="1" dirty="0">
                <a:latin typeface="Arial" panose="020B0604020202020204" pitchFamily="34" charset="0"/>
                <a:cs typeface="Arial" panose="020B0604020202020204" pitchFamily="34" charset="0"/>
              </a:rPr>
              <a:t> </a:t>
            </a:r>
          </a:p>
        </p:txBody>
      </p:sp>
      <p:sp>
        <p:nvSpPr>
          <p:cNvPr id="14" name="Prostokąt zaokrąglony 13"/>
          <p:cNvSpPr/>
          <p:nvPr/>
        </p:nvSpPr>
        <p:spPr>
          <a:xfrm>
            <a:off x="479220" y="2805573"/>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a:latin typeface="Arial" panose="020B0604020202020204" pitchFamily="34" charset="0"/>
                <a:cs typeface="Arial" panose="020B0604020202020204" pitchFamily="34" charset="0"/>
              </a:rPr>
              <a:t>A</a:t>
            </a:r>
            <a:r>
              <a:rPr lang="pl-PL" sz="2800" b="1" baseline="30000" dirty="0">
                <a:latin typeface="Arial" panose="020B0604020202020204" pitchFamily="34" charset="0"/>
                <a:cs typeface="Arial" panose="020B0604020202020204" pitchFamily="34" charset="0"/>
              </a:rPr>
              <a:t>r</a:t>
            </a:r>
            <a:r>
              <a:rPr lang="pl-PL" sz="1600" b="1" dirty="0">
                <a:latin typeface="Arial" panose="020B0604020202020204" pitchFamily="34" charset="0"/>
                <a:cs typeface="Arial" panose="020B0604020202020204" pitchFamily="34" charset="0"/>
              </a:rPr>
              <a:t> </a:t>
            </a:r>
          </a:p>
        </p:txBody>
      </p:sp>
      <p:sp>
        <p:nvSpPr>
          <p:cNvPr id="9" name="Prostokąt 8"/>
          <p:cNvSpPr/>
          <p:nvPr/>
        </p:nvSpPr>
        <p:spPr>
          <a:xfrm>
            <a:off x="1987436" y="2636912"/>
            <a:ext cx="6552728" cy="1754326"/>
          </a:xfrm>
          <a:prstGeom prst="rect">
            <a:avLst/>
          </a:prstGeom>
        </p:spPr>
        <p:txBody>
          <a:bodyPr wrap="square">
            <a:spAutoFit/>
          </a:bodyPr>
          <a:lstStyle/>
          <a:p>
            <a:pPr algn="just"/>
            <a:r>
              <a:rPr lang="pl-PL" b="1" dirty="0"/>
              <a:t>Zawartość popiołu </a:t>
            </a:r>
            <a:r>
              <a:rPr lang="pl-PL" dirty="0"/>
              <a:t>– (balast) ilość substancji mineralnej (nie palnej) w paliwie. Im więcej popiołu tym z gorszym jakościowo paliwem mamy do czynienia. Dodatkowo substancja mineralna zawiera w sobie szkodliwe metale ciężkie, związki siarki i inne substancje, które odpowiadają za zanieczyszczenie środowiska</a:t>
            </a:r>
            <a:br>
              <a:rPr lang="pl-PL" dirty="0"/>
            </a:br>
            <a:r>
              <a:rPr lang="pl-PL" dirty="0"/>
              <a:t>i zagrożenie dla zdrowia ludzkiego.</a:t>
            </a:r>
          </a:p>
        </p:txBody>
      </p:sp>
      <p:sp>
        <p:nvSpPr>
          <p:cNvPr id="10" name="Prostokąt 9"/>
          <p:cNvSpPr/>
          <p:nvPr/>
        </p:nvSpPr>
        <p:spPr>
          <a:xfrm>
            <a:off x="1979712" y="4456521"/>
            <a:ext cx="6552728" cy="1477328"/>
          </a:xfrm>
          <a:prstGeom prst="rect">
            <a:avLst/>
          </a:prstGeom>
        </p:spPr>
        <p:txBody>
          <a:bodyPr wrap="square">
            <a:spAutoFit/>
          </a:bodyPr>
          <a:lstStyle/>
          <a:p>
            <a:pPr algn="just"/>
            <a:r>
              <a:rPr lang="pl-PL" b="1" dirty="0"/>
              <a:t>Zawartość wilgoci </a:t>
            </a:r>
            <a:r>
              <a:rPr lang="pl-PL" dirty="0"/>
              <a:t>– (balast) ilość wody znajdującej się </a:t>
            </a:r>
            <a:br>
              <a:rPr lang="pl-PL" dirty="0"/>
            </a:br>
            <a:r>
              <a:rPr lang="pl-PL" dirty="0"/>
              <a:t>w spalanym paliwie.  Duża zawartość wilgoci skutkuje tym, </a:t>
            </a:r>
            <a:br>
              <a:rPr lang="pl-PL" dirty="0"/>
            </a:br>
            <a:r>
              <a:rPr lang="pl-PL" dirty="0"/>
              <a:t>że energia pochodząca ze spalania paliwa w pierwszej kolejności zostaje zużyta na usunięcie tej wilgoci z paliwa. Stąd im mniej wilgoci w paliwie tym więcej energii cieplej z niego pozyskamy.</a:t>
            </a:r>
          </a:p>
        </p:txBody>
      </p:sp>
      <p:sp>
        <p:nvSpPr>
          <p:cNvPr id="15" name="Prostokąt zaokrąglony 14"/>
          <p:cNvSpPr/>
          <p:nvPr/>
        </p:nvSpPr>
        <p:spPr>
          <a:xfrm>
            <a:off x="479678" y="4653136"/>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latin typeface="Arial" panose="020B0604020202020204" pitchFamily="34" charset="0"/>
                <a:cs typeface="Arial" panose="020B0604020202020204" pitchFamily="34" charset="0"/>
              </a:rPr>
              <a:t>W</a:t>
            </a:r>
            <a:r>
              <a:rPr lang="pl-PL" sz="2800" b="1" baseline="-25000" dirty="0" err="1">
                <a:latin typeface="Arial" panose="020B0604020202020204" pitchFamily="34" charset="0"/>
                <a:cs typeface="Arial" panose="020B0604020202020204" pitchFamily="34" charset="0"/>
              </a:rPr>
              <a:t>t</a:t>
            </a:r>
            <a:r>
              <a:rPr lang="pl-PL" sz="2800" b="1" baseline="30000" dirty="0" err="1">
                <a:latin typeface="Arial" panose="020B0604020202020204" pitchFamily="34" charset="0"/>
                <a:cs typeface="Arial" panose="020B0604020202020204" pitchFamily="34" charset="0"/>
              </a:rPr>
              <a:t>r</a:t>
            </a:r>
            <a:r>
              <a:rPr lang="pl-PL" sz="16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6653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Przedstawianie wyników badań</a:t>
            </a:r>
          </a:p>
        </p:txBody>
      </p:sp>
      <p:sp>
        <p:nvSpPr>
          <p:cNvPr id="4" name="Rectangle 3"/>
          <p:cNvSpPr/>
          <p:nvPr/>
        </p:nvSpPr>
        <p:spPr>
          <a:xfrm>
            <a:off x="2267744" y="1268760"/>
            <a:ext cx="6422598" cy="3066352"/>
          </a:xfrm>
          <a:prstGeom prst="rect">
            <a:avLst/>
          </a:prstGeom>
        </p:spPr>
        <p:txBody>
          <a:bodyPr wrap="square">
            <a:spAutoFit/>
          </a:bodyPr>
          <a:lstStyle/>
          <a:p>
            <a:pPr>
              <a:lnSpc>
                <a:spcPct val="107000"/>
              </a:lnSpc>
              <a:spcAft>
                <a:spcPts val="0"/>
              </a:spcAft>
            </a:pPr>
            <a:r>
              <a:rPr lang="pl-PL" b="1" dirty="0">
                <a:latin typeface="+mn-lt"/>
                <a:ea typeface="Calibri" panose="020F0502020204030204" pitchFamily="34" charset="0"/>
                <a:cs typeface="Times New Roman" panose="02020603050405020304" pitchFamily="18" charset="0"/>
              </a:rPr>
              <a:t>Stany:</a:t>
            </a:r>
            <a:endParaRPr lang="pl-PL" dirty="0">
              <a:latin typeface="+mn-lt"/>
              <a:ea typeface="Calibri" panose="020F0502020204030204" pitchFamily="34" charset="0"/>
              <a:cs typeface="Times New Roman" panose="02020603050405020304" pitchFamily="18" charset="0"/>
            </a:endParaRPr>
          </a:p>
          <a:p>
            <a:pPr marL="342900" lvl="0" indent="-342900">
              <a:spcAft>
                <a:spcPts val="1200"/>
              </a:spcAft>
              <a:buFont typeface="Arial" panose="020B0604020202020204" pitchFamily="34" charset="0"/>
              <a:buChar char="•"/>
              <a:tabLst>
                <a:tab pos="457200" algn="l"/>
              </a:tabLst>
            </a:pPr>
            <a:r>
              <a:rPr lang="pl-PL" dirty="0">
                <a:latin typeface="+mn-lt"/>
                <a:ea typeface="Calibri" panose="020F0502020204030204" pitchFamily="34" charset="0"/>
                <a:cs typeface="Times New Roman" panose="02020603050405020304" pitchFamily="18" charset="0"/>
              </a:rPr>
              <a:t>(a)- stan analityczny lub powietrzno-suchy, gdy wilgoć w węglu jest  w równowadze z wilgocią otoczenia</a:t>
            </a:r>
          </a:p>
          <a:p>
            <a:pPr marL="342900" lvl="0" indent="-342900">
              <a:spcAft>
                <a:spcPts val="1200"/>
              </a:spcAft>
              <a:buFont typeface="Arial" panose="020B0604020202020204" pitchFamily="34" charset="0"/>
              <a:buChar char="•"/>
              <a:tabLst>
                <a:tab pos="457200" algn="l"/>
              </a:tabLst>
            </a:pPr>
            <a:r>
              <a:rPr lang="pl-PL" dirty="0">
                <a:latin typeface="+mn-lt"/>
                <a:ea typeface="Calibri" panose="020F0502020204030204" pitchFamily="34" charset="0"/>
                <a:cs typeface="Times New Roman" panose="02020603050405020304" pitchFamily="18" charset="0"/>
              </a:rPr>
              <a:t>(d)- stan suchy, po suszeniu przez dwie ponad godziny w temperaturze 105 – 110˚C</a:t>
            </a:r>
          </a:p>
          <a:p>
            <a:pPr marL="342900" lvl="0" indent="-342900">
              <a:spcAft>
                <a:spcPts val="1200"/>
              </a:spcAft>
              <a:buFont typeface="Arial" panose="020B0604020202020204" pitchFamily="34" charset="0"/>
              <a:buChar char="•"/>
              <a:tabLst>
                <a:tab pos="457200" algn="l"/>
              </a:tabLst>
            </a:pPr>
            <a:r>
              <a:rPr lang="pl-PL" dirty="0">
                <a:latin typeface="+mn-lt"/>
                <a:ea typeface="Calibri" panose="020F0502020204030204" pitchFamily="34" charset="0"/>
                <a:cs typeface="Times New Roman" panose="02020603050405020304" pitchFamily="18" charset="0"/>
              </a:rPr>
              <a:t>(daf)- stan suchy i bezpopiołowy</a:t>
            </a:r>
          </a:p>
          <a:p>
            <a:pPr marL="342900" lvl="0" indent="-342900">
              <a:spcAft>
                <a:spcPts val="1200"/>
              </a:spcAft>
              <a:buFont typeface="Arial" panose="020B0604020202020204" pitchFamily="34" charset="0"/>
              <a:buChar char="•"/>
              <a:tabLst>
                <a:tab pos="457200" algn="l"/>
              </a:tabLst>
            </a:pPr>
            <a:r>
              <a:rPr lang="pl-PL" b="1" u="sng" dirty="0">
                <a:latin typeface="+mn-lt"/>
                <a:ea typeface="Calibri" panose="020F0502020204030204" pitchFamily="34" charset="0"/>
                <a:cs typeface="Times New Roman" panose="02020603050405020304" pitchFamily="18" charset="0"/>
              </a:rPr>
              <a:t>(r)- stan roboczy, w którym paliwa jest użytkowane</a:t>
            </a:r>
            <a:endParaRPr lang="pl-PL" dirty="0">
              <a:effectLst/>
              <a:latin typeface="+mn-lt"/>
              <a:ea typeface="Calibri" panose="020F0502020204030204" pitchFamily="34" charset="0"/>
              <a:cs typeface="Times New Roman" panose="02020603050405020304" pitchFamily="18" charset="0"/>
            </a:endParaRPr>
          </a:p>
        </p:txBody>
      </p:sp>
      <p:sp>
        <p:nvSpPr>
          <p:cNvPr id="5" name="Rectangle 5"/>
          <p:cNvSpPr/>
          <p:nvPr/>
        </p:nvSpPr>
        <p:spPr>
          <a:xfrm>
            <a:off x="768861" y="4797152"/>
            <a:ext cx="7707865" cy="1015663"/>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pPr algn="ctr"/>
            <a:r>
              <a:rPr lang="pl-PL" sz="2000" b="1" dirty="0">
                <a:solidFill>
                  <a:srgbClr val="CC0000"/>
                </a:solidFill>
                <a:ea typeface="Calibri" panose="020F0502020204030204" pitchFamily="34" charset="0"/>
              </a:rPr>
              <a:t>Stan roboczy, jest najbardziej istotny </a:t>
            </a:r>
            <a:br>
              <a:rPr lang="pl-PL" sz="2000" b="1" dirty="0">
                <a:solidFill>
                  <a:srgbClr val="CC0000"/>
                </a:solidFill>
                <a:ea typeface="Calibri" panose="020F0502020204030204" pitchFamily="34" charset="0"/>
              </a:rPr>
            </a:br>
            <a:r>
              <a:rPr lang="pl-PL" sz="2000" b="1" dirty="0">
                <a:solidFill>
                  <a:srgbClr val="CC0000"/>
                </a:solidFill>
                <a:ea typeface="Calibri" panose="020F0502020204030204" pitchFamily="34" charset="0"/>
              </a:rPr>
              <a:t>z perspektywy uchwały antysmogowej, gdyż jest to stan faktyczny w jakim paliwo jest użytkowane</a:t>
            </a:r>
            <a:endParaRPr lang="pl-PL" sz="2000" b="1" dirty="0">
              <a:solidFill>
                <a:srgbClr val="CC0000"/>
              </a:solidFill>
            </a:endParaRPr>
          </a:p>
        </p:txBody>
      </p:sp>
      <p:sp>
        <p:nvSpPr>
          <p:cNvPr id="6" name="Prostokąt zaokrąglony 5"/>
          <p:cNvSpPr/>
          <p:nvPr/>
        </p:nvSpPr>
        <p:spPr>
          <a:xfrm>
            <a:off x="702748" y="1268760"/>
            <a:ext cx="1156164" cy="107306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r>
              <a:rPr lang="pl-PL" sz="2800" b="1" dirty="0" err="1">
                <a:latin typeface="Arial" panose="020B0604020202020204" pitchFamily="34" charset="0"/>
                <a:cs typeface="Arial" panose="020B0604020202020204" pitchFamily="34" charset="0"/>
              </a:rPr>
              <a:t>W</a:t>
            </a:r>
            <a:r>
              <a:rPr lang="pl-PL" sz="2800" b="1" baseline="-25000" dirty="0" err="1">
                <a:latin typeface="Arial" panose="020B0604020202020204" pitchFamily="34" charset="0"/>
                <a:cs typeface="Arial" panose="020B0604020202020204" pitchFamily="34" charset="0"/>
              </a:rPr>
              <a:t>t</a:t>
            </a:r>
            <a:r>
              <a:rPr lang="pl-PL" sz="2800" b="1" baseline="30000" dirty="0" err="1">
                <a:solidFill>
                  <a:srgbClr val="C00000"/>
                </a:solidFill>
                <a:latin typeface="Arial" panose="020B0604020202020204" pitchFamily="34" charset="0"/>
                <a:cs typeface="Arial" panose="020B0604020202020204" pitchFamily="34" charset="0"/>
              </a:rPr>
              <a:t>r</a:t>
            </a:r>
            <a:r>
              <a:rPr lang="pl-PL" sz="1600" b="1" dirty="0">
                <a:latin typeface="Arial" panose="020B0604020202020204" pitchFamily="34" charset="0"/>
                <a:cs typeface="Arial" panose="020B0604020202020204" pitchFamily="34" charset="0"/>
              </a:rPr>
              <a:t> </a:t>
            </a:r>
          </a:p>
        </p:txBody>
      </p:sp>
      <p:sp>
        <p:nvSpPr>
          <p:cNvPr id="8" name="Symbol zastępczy numeru slajdu 7"/>
          <p:cNvSpPr>
            <a:spLocks noGrp="1"/>
          </p:cNvSpPr>
          <p:nvPr>
            <p:ph type="sldNum" sz="quarter" idx="10"/>
          </p:nvPr>
        </p:nvSpPr>
        <p:spPr/>
        <p:txBody>
          <a:bodyPr/>
          <a:lstStyle/>
          <a:p>
            <a:pPr>
              <a:defRPr/>
            </a:pPr>
            <a:fld id="{E3EC1C46-83E2-4F61-A884-FE6A7E38B907}" type="slidenum">
              <a:rPr lang="pl-PL" smtClean="0"/>
              <a:pPr>
                <a:defRPr/>
              </a:pPr>
              <a:t>16</a:t>
            </a:fld>
            <a:r>
              <a:rPr lang="pl-PL" dirty="0"/>
              <a:t>/112</a:t>
            </a:r>
          </a:p>
        </p:txBody>
      </p:sp>
    </p:spTree>
    <p:extLst>
      <p:ext uri="{BB962C8B-B14F-4D97-AF65-F5344CB8AC3E}">
        <p14:creationId xmlns:p14="http://schemas.microsoft.com/office/powerpoint/2010/main" val="493547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Dokumenty potwierdzające jakość paliwa</a:t>
            </a:r>
          </a:p>
        </p:txBody>
      </p:sp>
      <p:sp>
        <p:nvSpPr>
          <p:cNvPr id="4" name="Prostokąt 3"/>
          <p:cNvSpPr/>
          <p:nvPr/>
        </p:nvSpPr>
        <p:spPr>
          <a:xfrm>
            <a:off x="395533" y="2420888"/>
            <a:ext cx="8441577" cy="3785652"/>
          </a:xfrm>
          <a:prstGeom prst="rect">
            <a:avLst/>
          </a:prstGeom>
        </p:spPr>
        <p:txBody>
          <a:bodyPr wrap="square">
            <a:spAutoFit/>
          </a:bodyPr>
          <a:lstStyle/>
          <a:p>
            <a:pPr marL="342900" indent="-342900">
              <a:buAutoNum type="arabicPeriod"/>
              <a:defRPr/>
            </a:pPr>
            <a:r>
              <a:rPr lang="pl-PL" altLang="pl-PL" sz="2000" b="1" dirty="0">
                <a:solidFill>
                  <a:srgbClr val="002776"/>
                </a:solidFill>
              </a:rPr>
              <a:t>Przedsiębiorca wprowadzający do obrotu paliwo stałe przeznaczone do gospodarstw domowych lub instalacji małej mocy (poniżej 1 MW) ma obowiązek wystawić świadectwo jakości dla paliwa stałego;</a:t>
            </a:r>
          </a:p>
          <a:p>
            <a:pPr marL="342900" indent="-342900">
              <a:buAutoNum type="arabicPeriod"/>
              <a:defRPr/>
            </a:pPr>
            <a:endParaRPr lang="pl-PL" altLang="pl-PL" sz="2000" b="1" dirty="0">
              <a:solidFill>
                <a:srgbClr val="002776"/>
              </a:solidFill>
            </a:endParaRPr>
          </a:p>
          <a:p>
            <a:pPr marL="342900" indent="-342900">
              <a:buAutoNum type="arabicPeriod"/>
              <a:defRPr/>
            </a:pPr>
            <a:r>
              <a:rPr lang="pl-PL" sz="2000" b="1" dirty="0">
                <a:solidFill>
                  <a:srgbClr val="002776"/>
                </a:solidFill>
              </a:rPr>
              <a:t>Kopia świadectwa potwierdzona za zgodność z oryginałem przez przedsiębiorcę, wprowadzającego do obrotu paliwo stałe jest przekazywana każdemu podmiotowi, który nabywa paliwo stałe.</a:t>
            </a:r>
          </a:p>
          <a:p>
            <a:pPr marL="342900" indent="-342900">
              <a:buAutoNum type="arabicPeriod"/>
              <a:defRPr/>
            </a:pPr>
            <a:endParaRPr lang="pl-PL" sz="2000" b="1" dirty="0">
              <a:solidFill>
                <a:srgbClr val="002776"/>
              </a:solidFill>
            </a:endParaRPr>
          </a:p>
          <a:p>
            <a:pPr marL="342900" indent="-342900" algn="just">
              <a:buFontTx/>
              <a:buAutoNum type="arabicPeriod"/>
              <a:defRPr/>
            </a:pPr>
            <a:r>
              <a:rPr lang="pl-PL" altLang="pl-PL" sz="2000" b="1" dirty="0">
                <a:solidFill>
                  <a:srgbClr val="002776"/>
                </a:solidFill>
              </a:rPr>
              <a:t>Świadectwo musi zawierać informacje na temat każdego parametru wymaganego przez projekt rozporządzenia Ministra Energii w sprawie wymagań jakościowych dla paliw stałych; </a:t>
            </a:r>
          </a:p>
        </p:txBody>
      </p:sp>
      <p:sp>
        <p:nvSpPr>
          <p:cNvPr id="6" name="Prostokąt 5"/>
          <p:cNvSpPr/>
          <p:nvPr/>
        </p:nvSpPr>
        <p:spPr>
          <a:xfrm>
            <a:off x="555091" y="1494076"/>
            <a:ext cx="8138003" cy="64633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pl-PL" altLang="pl-PL" b="1" dirty="0">
                <a:solidFill>
                  <a:schemeClr val="bg1"/>
                </a:solidFill>
                <a:latin typeface="Arial" pitchFamily="34" charset="0"/>
              </a:rPr>
              <a:t>Rozporządzenie Ministra Energii z dnia 27 września 2018 r </a:t>
            </a:r>
            <a:r>
              <a:rPr lang="pl-PL" altLang="pl-PL" b="1" i="1" dirty="0">
                <a:solidFill>
                  <a:schemeClr val="bg1"/>
                </a:solidFill>
                <a:latin typeface="Arial" pitchFamily="34" charset="0"/>
              </a:rPr>
              <a:t>w sprawie wzoru świadectwa jakości paliw stałych</a:t>
            </a:r>
          </a:p>
        </p:txBody>
      </p:sp>
      <p:sp>
        <p:nvSpPr>
          <p:cNvPr id="7" name="Prostokąt 6"/>
          <p:cNvSpPr/>
          <p:nvPr/>
        </p:nvSpPr>
        <p:spPr>
          <a:xfrm>
            <a:off x="555091" y="970540"/>
            <a:ext cx="2590774" cy="400110"/>
          </a:xfrm>
          <a:prstGeom prst="rect">
            <a:avLst/>
          </a:prstGeom>
        </p:spPr>
        <p:txBody>
          <a:bodyPr wrap="none">
            <a:spAutoFit/>
          </a:bodyPr>
          <a:lstStyle/>
          <a:p>
            <a:r>
              <a:rPr lang="pl-PL" altLang="pl-PL" sz="2000" b="1" dirty="0">
                <a:solidFill>
                  <a:srgbClr val="C00000"/>
                </a:solidFill>
                <a:latin typeface="Arial" pitchFamily="34" charset="0"/>
              </a:rPr>
              <a:t>Świadectwo jakości</a:t>
            </a:r>
          </a:p>
        </p:txBody>
      </p:sp>
      <p:sp>
        <p:nvSpPr>
          <p:cNvPr id="8" name="Symbol zastępczy numeru slajdu 2"/>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17</a:t>
            </a:fld>
            <a:r>
              <a:rPr lang="pl-PL" dirty="0"/>
              <a:t>/112</a:t>
            </a:r>
          </a:p>
        </p:txBody>
      </p:sp>
    </p:spTree>
    <p:extLst>
      <p:ext uri="{BB962C8B-B14F-4D97-AF65-F5344CB8AC3E}">
        <p14:creationId xmlns:p14="http://schemas.microsoft.com/office/powerpoint/2010/main" val="1170493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Świadectwo jakości paliwa</a:t>
            </a:r>
          </a:p>
        </p:txBody>
      </p:sp>
      <p:sp>
        <p:nvSpPr>
          <p:cNvPr id="3" name="Symbol zastępczy numeru slajdu 2"/>
          <p:cNvSpPr>
            <a:spLocks noGrp="1"/>
          </p:cNvSpPr>
          <p:nvPr>
            <p:ph type="sldNum" sz="quarter" idx="10"/>
          </p:nvPr>
        </p:nvSpPr>
        <p:spPr/>
        <p:txBody>
          <a:bodyPr/>
          <a:lstStyle/>
          <a:p>
            <a:pPr>
              <a:defRPr/>
            </a:pPr>
            <a:fld id="{E3EC1C46-83E2-4F61-A884-FE6A7E38B907}" type="slidenum">
              <a:rPr lang="pl-PL" smtClean="0"/>
              <a:pPr>
                <a:defRPr/>
              </a:pPr>
              <a:t>18</a:t>
            </a:fld>
            <a:r>
              <a:rPr lang="pl-PL" dirty="0"/>
              <a:t>/112</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970543"/>
            <a:ext cx="3744415" cy="519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32" y="977739"/>
            <a:ext cx="4528345" cy="5213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83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Dokumenty potwierdzające jakość paliwa</a:t>
            </a:r>
          </a:p>
        </p:txBody>
      </p:sp>
      <p:sp>
        <p:nvSpPr>
          <p:cNvPr id="3" name="Symbol zastępczy numeru slajdu 2"/>
          <p:cNvSpPr>
            <a:spLocks noGrp="1"/>
          </p:cNvSpPr>
          <p:nvPr>
            <p:ph type="sldNum" sz="quarter" idx="10"/>
          </p:nvPr>
        </p:nvSpPr>
        <p:spPr/>
        <p:txBody>
          <a:bodyPr/>
          <a:lstStyle/>
          <a:p>
            <a:pPr>
              <a:defRPr/>
            </a:pPr>
            <a:fld id="{E3EC1C46-83E2-4F61-A884-FE6A7E38B907}" type="slidenum">
              <a:rPr lang="pl-PL" smtClean="0"/>
              <a:pPr>
                <a:defRPr/>
              </a:pPr>
              <a:t>19</a:t>
            </a:fld>
            <a:r>
              <a:rPr lang="pl-PL" dirty="0"/>
              <a:t>/112</a:t>
            </a:r>
          </a:p>
        </p:txBody>
      </p:sp>
      <p:sp>
        <p:nvSpPr>
          <p:cNvPr id="7" name="Prostokąt 6"/>
          <p:cNvSpPr/>
          <p:nvPr/>
        </p:nvSpPr>
        <p:spPr>
          <a:xfrm>
            <a:off x="555091" y="970540"/>
            <a:ext cx="2066591" cy="400110"/>
          </a:xfrm>
          <a:prstGeom prst="rect">
            <a:avLst/>
          </a:prstGeom>
        </p:spPr>
        <p:txBody>
          <a:bodyPr wrap="none">
            <a:spAutoFit/>
          </a:bodyPr>
          <a:lstStyle/>
          <a:p>
            <a:r>
              <a:rPr lang="pl-PL" altLang="pl-PL" sz="2000" b="1" dirty="0">
                <a:solidFill>
                  <a:srgbClr val="C00000"/>
                </a:solidFill>
                <a:latin typeface="Arial" pitchFamily="34" charset="0"/>
              </a:rPr>
              <a:t>Faktura zakupu</a:t>
            </a:r>
          </a:p>
        </p:txBody>
      </p:sp>
      <p:pic>
        <p:nvPicPr>
          <p:cNvPr id="8" name="Picture 3"/>
          <p:cNvPicPr>
            <a:picLocks noChangeAspect="1"/>
          </p:cNvPicPr>
          <p:nvPr/>
        </p:nvPicPr>
        <p:blipFill>
          <a:blip r:embed="rId2"/>
          <a:stretch>
            <a:fillRect/>
          </a:stretch>
        </p:blipFill>
        <p:spPr>
          <a:xfrm>
            <a:off x="268901" y="1484784"/>
            <a:ext cx="8424936" cy="4267175"/>
          </a:xfrm>
          <a:prstGeom prst="rect">
            <a:avLst/>
          </a:prstGeom>
        </p:spPr>
      </p:pic>
      <p:sp>
        <p:nvSpPr>
          <p:cNvPr id="9" name="Elipsa 8"/>
          <p:cNvSpPr/>
          <p:nvPr/>
        </p:nvSpPr>
        <p:spPr>
          <a:xfrm>
            <a:off x="899592" y="3618371"/>
            <a:ext cx="2016224" cy="674725"/>
          </a:xfrm>
          <a:prstGeom prst="ellipse">
            <a:avLst/>
          </a:prstGeom>
          <a:noFill/>
          <a:ln w="381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226399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na rzecz czystości powietrza</a:t>
            </a:r>
          </a:p>
        </p:txBody>
      </p:sp>
      <p:sp>
        <p:nvSpPr>
          <p:cNvPr id="5" name="Prostokąt 4"/>
          <p:cNvSpPr/>
          <p:nvPr/>
        </p:nvSpPr>
        <p:spPr>
          <a:xfrm>
            <a:off x="430746" y="980728"/>
            <a:ext cx="3781214"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pl-PL" b="1" dirty="0">
                <a:solidFill>
                  <a:prstClr val="white"/>
                </a:solidFill>
              </a:rPr>
              <a:t>Ustawa o systemie monitorowania </a:t>
            </a:r>
            <a:br>
              <a:rPr lang="pl-PL" b="1" dirty="0">
                <a:solidFill>
                  <a:prstClr val="white"/>
                </a:solidFill>
              </a:rPr>
            </a:br>
            <a:r>
              <a:rPr lang="pl-PL" b="1" dirty="0">
                <a:solidFill>
                  <a:prstClr val="white"/>
                </a:solidFill>
              </a:rPr>
              <a:t>i kontroli jakości paliw </a:t>
            </a:r>
          </a:p>
        </p:txBody>
      </p:sp>
      <p:sp>
        <p:nvSpPr>
          <p:cNvPr id="6" name="Prostokąt 5"/>
          <p:cNvSpPr/>
          <p:nvPr/>
        </p:nvSpPr>
        <p:spPr>
          <a:xfrm>
            <a:off x="4643971" y="980728"/>
            <a:ext cx="3672408" cy="830997"/>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pl-PL" altLang="pl-PL" sz="1600" b="1" dirty="0">
                <a:solidFill>
                  <a:prstClr val="white"/>
                </a:solidFill>
              </a:rPr>
              <a:t>UCHWAŁA ANTYSMOGOWA </a:t>
            </a:r>
            <a:r>
              <a:rPr lang="pl-PL" altLang="pl-PL" sz="1600" b="1" dirty="0"/>
              <a:t>WOJEWÓDZTWA WIELKOPOLSKIEGO</a:t>
            </a:r>
            <a:endParaRPr lang="pl-PL" sz="1600" b="1" dirty="0">
              <a:solidFill>
                <a:srgbClr val="002776">
                  <a:lumMod val="20000"/>
                  <a:lumOff val="80000"/>
                </a:srgbClr>
              </a:solidFill>
            </a:endParaRPr>
          </a:p>
        </p:txBody>
      </p:sp>
      <p:sp>
        <p:nvSpPr>
          <p:cNvPr id="7" name="Strzałka w dół 6"/>
          <p:cNvSpPr/>
          <p:nvPr/>
        </p:nvSpPr>
        <p:spPr>
          <a:xfrm>
            <a:off x="6405352" y="1920953"/>
            <a:ext cx="396081" cy="3284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8" name="Strzałka w dół 7"/>
          <p:cNvSpPr/>
          <p:nvPr/>
        </p:nvSpPr>
        <p:spPr>
          <a:xfrm>
            <a:off x="2123728" y="2008771"/>
            <a:ext cx="391654" cy="328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9" name="Elipsa 8"/>
          <p:cNvSpPr/>
          <p:nvPr/>
        </p:nvSpPr>
        <p:spPr>
          <a:xfrm>
            <a:off x="822856" y="2386612"/>
            <a:ext cx="2930171" cy="11129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b="1" dirty="0">
                <a:solidFill>
                  <a:srgbClr val="FF0000"/>
                </a:solidFill>
              </a:rPr>
              <a:t>Zabrania się wprowadzania do obrotu</a:t>
            </a:r>
          </a:p>
        </p:txBody>
      </p:sp>
      <p:sp>
        <p:nvSpPr>
          <p:cNvPr id="10" name="Elipsa 9"/>
          <p:cNvSpPr/>
          <p:nvPr/>
        </p:nvSpPr>
        <p:spPr>
          <a:xfrm>
            <a:off x="5326946" y="2278165"/>
            <a:ext cx="2552892" cy="1043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l-PL" b="1" dirty="0">
                <a:solidFill>
                  <a:srgbClr val="FF0000"/>
                </a:solidFill>
              </a:rPr>
              <a:t>Zakazuje się spalania</a:t>
            </a:r>
          </a:p>
        </p:txBody>
      </p:sp>
      <p:sp>
        <p:nvSpPr>
          <p:cNvPr id="13" name="Prostokąt 12"/>
          <p:cNvSpPr/>
          <p:nvPr/>
        </p:nvSpPr>
        <p:spPr>
          <a:xfrm>
            <a:off x="327534" y="3776307"/>
            <a:ext cx="3884426" cy="212365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9388" indent="-179388">
              <a:spcAft>
                <a:spcPts val="600"/>
              </a:spcAft>
              <a:buFont typeface="Arial" panose="020B0604020202020204" pitchFamily="34" charset="0"/>
              <a:buChar char="•"/>
              <a:defRPr/>
            </a:pPr>
            <a:r>
              <a:rPr lang="pl-PL" sz="1600" b="1" dirty="0">
                <a:solidFill>
                  <a:srgbClr val="002776"/>
                </a:solidFill>
              </a:rPr>
              <a:t>Węgla brunatnego </a:t>
            </a:r>
          </a:p>
          <a:p>
            <a:pPr marL="179388" indent="-179388">
              <a:spcAft>
                <a:spcPts val="600"/>
              </a:spcAft>
              <a:buFont typeface="Arial" panose="020B0604020202020204" pitchFamily="34" charset="0"/>
              <a:buChar char="•"/>
              <a:defRPr/>
            </a:pPr>
            <a:r>
              <a:rPr lang="pl-PL" sz="1600" b="1" dirty="0">
                <a:solidFill>
                  <a:srgbClr val="002776"/>
                </a:solidFill>
              </a:rPr>
              <a:t>Mułu i flotokoncentratu</a:t>
            </a:r>
          </a:p>
          <a:p>
            <a:pPr marL="179388" indent="-179388">
              <a:spcAft>
                <a:spcPts val="600"/>
              </a:spcAft>
              <a:buFont typeface="Arial" panose="020B0604020202020204" pitchFamily="34" charset="0"/>
              <a:buChar char="•"/>
              <a:defRPr/>
            </a:pPr>
            <a:r>
              <a:rPr lang="pl-PL" sz="1600" b="1" dirty="0" err="1">
                <a:solidFill>
                  <a:srgbClr val="002776"/>
                </a:solidFill>
              </a:rPr>
              <a:t>Niesortu</a:t>
            </a:r>
            <a:endParaRPr lang="pl-PL" sz="1600" b="1" dirty="0">
              <a:solidFill>
                <a:srgbClr val="002776"/>
              </a:solidFill>
            </a:endParaRPr>
          </a:p>
          <a:p>
            <a:pPr marL="179388" indent="-179388">
              <a:spcAft>
                <a:spcPts val="600"/>
              </a:spcAft>
              <a:buFont typeface="Arial" panose="020B0604020202020204" pitchFamily="34" charset="0"/>
              <a:buChar char="•"/>
              <a:defRPr/>
            </a:pPr>
            <a:r>
              <a:rPr lang="pl-PL" sz="1600" b="1" dirty="0">
                <a:solidFill>
                  <a:srgbClr val="002776"/>
                </a:solidFill>
              </a:rPr>
              <a:t>Paliwa bez świadectwa</a:t>
            </a:r>
          </a:p>
          <a:p>
            <a:pPr marL="179388" indent="-179388">
              <a:spcAft>
                <a:spcPts val="600"/>
              </a:spcAft>
              <a:buFont typeface="Arial" panose="020B0604020202020204" pitchFamily="34" charset="0"/>
              <a:buChar char="•"/>
              <a:defRPr/>
            </a:pPr>
            <a:r>
              <a:rPr lang="pl-PL" sz="1600" b="1" dirty="0">
                <a:solidFill>
                  <a:srgbClr val="002776"/>
                </a:solidFill>
              </a:rPr>
              <a:t>Mieszanin paliw zawierających mniej niż 85 % węgla kamiennego</a:t>
            </a:r>
          </a:p>
        </p:txBody>
      </p:sp>
      <p:sp>
        <p:nvSpPr>
          <p:cNvPr id="14" name="Prostokąt 13"/>
          <p:cNvSpPr/>
          <p:nvPr/>
        </p:nvSpPr>
        <p:spPr>
          <a:xfrm>
            <a:off x="4067907" y="3334708"/>
            <a:ext cx="4824536" cy="290848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spcAft>
                <a:spcPts val="600"/>
              </a:spcAft>
              <a:buFont typeface="Arial" panose="020B0604020202020204" pitchFamily="34" charset="0"/>
              <a:buChar char="•"/>
              <a:defRPr/>
            </a:pPr>
            <a:r>
              <a:rPr lang="pl-PL" sz="1600" b="1" dirty="0">
                <a:solidFill>
                  <a:srgbClr val="002776"/>
                </a:solidFill>
              </a:rPr>
              <a:t>Węgla brunatnego oraz jego mieszanek </a:t>
            </a:r>
          </a:p>
          <a:p>
            <a:pPr marL="285750" indent="-285750">
              <a:spcAft>
                <a:spcPts val="600"/>
              </a:spcAft>
              <a:buFont typeface="Arial" panose="020B0604020202020204" pitchFamily="34" charset="0"/>
              <a:buChar char="•"/>
              <a:defRPr/>
            </a:pPr>
            <a:r>
              <a:rPr lang="pl-PL" sz="1600" b="1" dirty="0">
                <a:solidFill>
                  <a:srgbClr val="002776"/>
                </a:solidFill>
              </a:rPr>
              <a:t>Mułów i flotokoncentratów węglowych oraz ich mieszanek </a:t>
            </a:r>
          </a:p>
          <a:p>
            <a:pPr marL="285750" indent="-285750">
              <a:spcAft>
                <a:spcPts val="600"/>
              </a:spcAft>
              <a:buFont typeface="Arial" panose="020B0604020202020204" pitchFamily="34" charset="0"/>
              <a:buChar char="•"/>
              <a:defRPr/>
            </a:pPr>
            <a:r>
              <a:rPr lang="pl-PL" sz="1600" b="1" dirty="0">
                <a:solidFill>
                  <a:srgbClr val="002776"/>
                </a:solidFill>
              </a:rPr>
              <a:t>Węgla kamiennego o słabej jakości</a:t>
            </a:r>
          </a:p>
          <a:p>
            <a:pPr>
              <a:spcAft>
                <a:spcPts val="600"/>
              </a:spcAft>
              <a:defRPr/>
            </a:pPr>
            <a:r>
              <a:rPr lang="pl-PL" sz="1400" b="1" dirty="0">
                <a:solidFill>
                  <a:srgbClr val="002776"/>
                </a:solidFill>
              </a:rPr>
              <a:t>  (</a:t>
            </a:r>
            <a:r>
              <a:rPr lang="pl-PL" sz="1400" b="1" dirty="0" err="1">
                <a:solidFill>
                  <a:srgbClr val="002776"/>
                </a:solidFill>
              </a:rPr>
              <a:t>w.opł</a:t>
            </a:r>
            <a:r>
              <a:rPr lang="pl-PL" sz="1400" b="1" dirty="0">
                <a:solidFill>
                  <a:srgbClr val="002776"/>
                </a:solidFill>
              </a:rPr>
              <a:t>.&lt;23MJ/kg, &gt;10% </a:t>
            </a:r>
            <a:r>
              <a:rPr lang="pl-PL" sz="1400" b="1" dirty="0" err="1">
                <a:solidFill>
                  <a:srgbClr val="002776"/>
                </a:solidFill>
              </a:rPr>
              <a:t>ash</a:t>
            </a:r>
            <a:r>
              <a:rPr lang="pl-PL" sz="1400" b="1" dirty="0">
                <a:solidFill>
                  <a:srgbClr val="002776"/>
                </a:solidFill>
              </a:rPr>
              <a:t>, &gt;0,8% siarki),</a:t>
            </a:r>
          </a:p>
          <a:p>
            <a:pPr marL="285750" indent="-285750">
              <a:spcAft>
                <a:spcPts val="600"/>
              </a:spcAft>
              <a:buFont typeface="Arial" panose="020B0604020202020204" pitchFamily="34" charset="0"/>
              <a:buChar char="•"/>
              <a:defRPr/>
            </a:pPr>
            <a:r>
              <a:rPr lang="pl-PL" sz="1600" b="1" dirty="0">
                <a:solidFill>
                  <a:srgbClr val="002776"/>
                </a:solidFill>
              </a:rPr>
              <a:t>Węgla kamiennego w postaci sypkiej </a:t>
            </a:r>
            <a:br>
              <a:rPr lang="pl-PL" sz="1600" b="1" dirty="0">
                <a:solidFill>
                  <a:srgbClr val="002776"/>
                </a:solidFill>
              </a:rPr>
            </a:br>
            <a:r>
              <a:rPr lang="pl-PL" sz="1600" b="1" dirty="0">
                <a:solidFill>
                  <a:srgbClr val="002776"/>
                </a:solidFill>
              </a:rPr>
              <a:t>o uziarnieniu &lt; 3 mm powyżej 15%</a:t>
            </a:r>
          </a:p>
          <a:p>
            <a:pPr marL="285750" indent="-285750">
              <a:buFont typeface="Arial" panose="020B0604020202020204" pitchFamily="34" charset="0"/>
              <a:buChar char="•"/>
              <a:defRPr/>
            </a:pPr>
            <a:r>
              <a:rPr lang="pl-PL" sz="1600" b="1" dirty="0">
                <a:solidFill>
                  <a:srgbClr val="002776"/>
                </a:solidFill>
              </a:rPr>
              <a:t>Biomasy stałej o wilgotności w stanie roboczym &gt; 20%</a:t>
            </a:r>
          </a:p>
        </p:txBody>
      </p:sp>
      <p:sp>
        <p:nvSpPr>
          <p:cNvPr id="11" name="Symbol zastępczy numeru slajdu 10"/>
          <p:cNvSpPr>
            <a:spLocks noGrp="1"/>
          </p:cNvSpPr>
          <p:nvPr>
            <p:ph type="sldNum" sz="quarter" idx="10"/>
          </p:nvPr>
        </p:nvSpPr>
        <p:spPr/>
        <p:txBody>
          <a:bodyPr/>
          <a:lstStyle/>
          <a:p>
            <a:pPr>
              <a:defRPr/>
            </a:pPr>
            <a:fld id="{E3EC1C46-83E2-4F61-A884-FE6A7E38B907}" type="slidenum">
              <a:rPr lang="pl-PL" smtClean="0"/>
              <a:pPr>
                <a:defRPr/>
              </a:pPr>
              <a:t>2</a:t>
            </a:fld>
            <a:r>
              <a:rPr lang="pl-PL" dirty="0"/>
              <a:t>/112</a:t>
            </a:r>
          </a:p>
        </p:txBody>
      </p:sp>
    </p:spTree>
    <p:extLst>
      <p:ext uri="{BB962C8B-B14F-4D97-AF65-F5344CB8AC3E}">
        <p14:creationId xmlns:p14="http://schemas.microsoft.com/office/powerpoint/2010/main" val="372158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492896"/>
            <a:ext cx="7704856" cy="792088"/>
          </a:xfrm>
        </p:spPr>
        <p:txBody>
          <a:bodyPr/>
          <a:lstStyle/>
          <a:p>
            <a:r>
              <a:rPr lang="pl-PL" dirty="0"/>
              <a:t>POBIERANIE PRÓBEK PALIW WĘGLOWYCH</a:t>
            </a:r>
          </a:p>
        </p:txBody>
      </p:sp>
      <p:sp>
        <p:nvSpPr>
          <p:cNvPr id="5" name="Symbol zastępczy numeru slajdu 4"/>
          <p:cNvSpPr>
            <a:spLocks noGrp="1"/>
          </p:cNvSpPr>
          <p:nvPr>
            <p:ph type="sldNum" sz="quarter" idx="10"/>
          </p:nvPr>
        </p:nvSpPr>
        <p:spPr/>
        <p:txBody>
          <a:bodyPr/>
          <a:lstStyle/>
          <a:p>
            <a:fld id="{5D6E389B-A0E4-411A-8F2E-84D5814819F4}" type="slidenum">
              <a:rPr lang="pl-PL" altLang="pl-PL" smtClean="0">
                <a:solidFill>
                  <a:srgbClr val="002776"/>
                </a:solidFill>
              </a:rPr>
              <a:pPr/>
              <a:t>20</a:t>
            </a:fld>
            <a:r>
              <a:rPr lang="pl-PL" altLang="pl-PL" dirty="0">
                <a:solidFill>
                  <a:srgbClr val="002776"/>
                </a:solidFill>
              </a:rPr>
              <a:t>/112</a:t>
            </a:r>
          </a:p>
        </p:txBody>
      </p:sp>
    </p:spTree>
    <p:extLst>
      <p:ext uri="{BB962C8B-B14F-4D97-AF65-F5344CB8AC3E}">
        <p14:creationId xmlns:p14="http://schemas.microsoft.com/office/powerpoint/2010/main" val="1868504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357411" y="1084734"/>
            <a:ext cx="76967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defRPr/>
            </a:pPr>
            <a:r>
              <a:rPr lang="pl-PL" altLang="pl-PL" sz="1400" b="1" dirty="0">
                <a:solidFill>
                  <a:srgbClr val="002776"/>
                </a:solidFill>
                <a:latin typeface="Verdana" panose="020B0604030504040204" pitchFamily="34" charset="0"/>
                <a:ea typeface="Verdana" panose="020B0604030504040204" pitchFamily="34" charset="0"/>
              </a:rPr>
              <a:t>Uzyskanie próbki do badań, która po wykonaniu analizy, </a:t>
            </a:r>
            <a:br>
              <a:rPr lang="pl-PL" altLang="pl-PL" sz="1400" b="1" dirty="0">
                <a:solidFill>
                  <a:srgbClr val="002776"/>
                </a:solidFill>
                <a:latin typeface="Verdana" panose="020B0604030504040204" pitchFamily="34" charset="0"/>
                <a:ea typeface="Verdana" panose="020B0604030504040204" pitchFamily="34" charset="0"/>
              </a:rPr>
            </a:br>
            <a:r>
              <a:rPr lang="pl-PL" altLang="pl-PL" sz="1400" b="1" dirty="0">
                <a:solidFill>
                  <a:srgbClr val="002776"/>
                </a:solidFill>
                <a:latin typeface="Verdana" panose="020B0604030504040204" pitchFamily="34" charset="0"/>
                <a:ea typeface="Verdana" panose="020B0604030504040204" pitchFamily="34" charset="0"/>
              </a:rPr>
              <a:t>dostarcza wyników charakteryzujących partię, z której pobrano próbkę.</a:t>
            </a:r>
          </a:p>
        </p:txBody>
      </p:sp>
      <p:sp>
        <p:nvSpPr>
          <p:cNvPr id="32774" name="Text Box 16"/>
          <p:cNvSpPr txBox="1">
            <a:spLocks noChangeArrowheads="1"/>
          </p:cNvSpPr>
          <p:nvPr/>
        </p:nvSpPr>
        <p:spPr bwMode="auto">
          <a:xfrm>
            <a:off x="817874" y="1869428"/>
            <a:ext cx="3387923" cy="335436"/>
          </a:xfrm>
          <a:prstGeom prst="rect">
            <a:avLst/>
          </a:prstGeom>
          <a:ln/>
        </p:spPr>
        <p:style>
          <a:lnRef idx="3">
            <a:schemeClr val="lt1"/>
          </a:lnRef>
          <a:fillRef idx="1">
            <a:schemeClr val="accent2"/>
          </a:fillRef>
          <a:effectRef idx="1">
            <a:schemeClr val="accent2"/>
          </a:effectRef>
          <a:fontRef idx="minor">
            <a:schemeClr val="lt1"/>
          </a:fontRef>
        </p:style>
        <p:txBody>
          <a:bodyPr wrap="square" lIns="88351" tIns="44176" rIns="88351" bIns="4417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buFont typeface="Wingdings" pitchFamily="2" charset="2"/>
              <a:buNone/>
            </a:pPr>
            <a:r>
              <a:rPr lang="pl-PL" altLang="pl-PL" sz="1600" b="1" dirty="0">
                <a:latin typeface="Arial" pitchFamily="34" charset="0"/>
              </a:rPr>
              <a:t>Partia węgla – 2500 ton</a:t>
            </a:r>
          </a:p>
        </p:txBody>
      </p:sp>
      <p:sp>
        <p:nvSpPr>
          <p:cNvPr id="32775" name="Text Box 15"/>
          <p:cNvSpPr txBox="1">
            <a:spLocks noChangeArrowheads="1"/>
          </p:cNvSpPr>
          <p:nvPr/>
        </p:nvSpPr>
        <p:spPr bwMode="auto">
          <a:xfrm>
            <a:off x="5699309" y="4631552"/>
            <a:ext cx="2762250" cy="82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buFont typeface="Wingdings" pitchFamily="2" charset="2"/>
              <a:buNone/>
            </a:pPr>
            <a:r>
              <a:rPr lang="pl-PL" altLang="pl-PL" sz="1600" b="1" dirty="0">
                <a:latin typeface="Arial" pitchFamily="34" charset="0"/>
              </a:rPr>
              <a:t>Próbka analizowana </a:t>
            </a:r>
            <a:br>
              <a:rPr lang="pl-PL" altLang="pl-PL" sz="1600" b="1" dirty="0">
                <a:latin typeface="Arial" pitchFamily="34" charset="0"/>
              </a:rPr>
            </a:br>
            <a:r>
              <a:rPr lang="pl-PL" altLang="pl-PL" sz="1600" b="1" dirty="0">
                <a:latin typeface="Arial" pitchFamily="34" charset="0"/>
              </a:rPr>
              <a:t>w laboratorium </a:t>
            </a:r>
            <a:br>
              <a:rPr lang="pl-PL" altLang="pl-PL" sz="1600" b="1" dirty="0">
                <a:latin typeface="Arial" pitchFamily="34" charset="0"/>
              </a:rPr>
            </a:br>
            <a:r>
              <a:rPr lang="pl-PL" altLang="pl-PL" sz="1600" b="1" dirty="0">
                <a:latin typeface="Arial" pitchFamily="34" charset="0"/>
              </a:rPr>
              <a:t>~85 gram</a:t>
            </a:r>
          </a:p>
        </p:txBody>
      </p:sp>
      <p:sp>
        <p:nvSpPr>
          <p:cNvPr id="32776" name="Text Box 17"/>
          <p:cNvSpPr txBox="1">
            <a:spLocks noChangeArrowheads="1"/>
          </p:cNvSpPr>
          <p:nvPr/>
        </p:nvSpPr>
        <p:spPr bwMode="auto">
          <a:xfrm>
            <a:off x="4819909" y="5673725"/>
            <a:ext cx="4032250" cy="457200"/>
          </a:xfrm>
          <a:prstGeom prst="rect">
            <a:avLst/>
          </a:prstGeom>
          <a:ln/>
        </p:spPr>
        <p:style>
          <a:lnRef idx="3">
            <a:schemeClr val="lt1"/>
          </a:lnRef>
          <a:fillRef idx="1">
            <a:schemeClr val="accent2"/>
          </a:fillRef>
          <a:effectRef idx="1">
            <a:schemeClr val="accent2"/>
          </a:effectRef>
          <a:fontRef idx="minor">
            <a:schemeClr val="lt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pl-PL" altLang="pl-PL" sz="2400" b="1" dirty="0">
                <a:solidFill>
                  <a:srgbClr val="FF0000"/>
                </a:solidFill>
                <a:latin typeface="Arial" pitchFamily="34" charset="0"/>
              </a:rPr>
              <a:t>~</a:t>
            </a:r>
            <a:r>
              <a:rPr lang="pl-PL" altLang="pl-PL" sz="2400" b="1" dirty="0">
                <a:latin typeface="Arial" pitchFamily="34" charset="0"/>
              </a:rPr>
              <a:t> </a:t>
            </a:r>
            <a:r>
              <a:rPr lang="pl-PL" altLang="pl-PL" sz="2400" b="1" dirty="0">
                <a:solidFill>
                  <a:srgbClr val="FF0000"/>
                </a:solidFill>
                <a:latin typeface="Arial" pitchFamily="34" charset="0"/>
              </a:rPr>
              <a:t>30 mln razy</a:t>
            </a:r>
            <a:r>
              <a:rPr lang="pl-PL" altLang="pl-PL" b="1" dirty="0">
                <a:solidFill>
                  <a:srgbClr val="FF0000"/>
                </a:solidFill>
                <a:latin typeface="Arial" pitchFamily="34" charset="0"/>
              </a:rPr>
              <a:t> </a:t>
            </a:r>
            <a:r>
              <a:rPr lang="pl-PL" altLang="pl-PL" sz="2400" b="1" dirty="0">
                <a:solidFill>
                  <a:srgbClr val="FF0000"/>
                </a:solidFill>
                <a:latin typeface="Arial" pitchFamily="34" charset="0"/>
              </a:rPr>
              <a:t>mniejsza</a:t>
            </a:r>
          </a:p>
        </p:txBody>
      </p:sp>
      <p:sp>
        <p:nvSpPr>
          <p:cNvPr id="10" name="pole tekstowe 9"/>
          <p:cNvSpPr txBox="1"/>
          <p:nvPr/>
        </p:nvSpPr>
        <p:spPr>
          <a:xfrm>
            <a:off x="0" y="230188"/>
            <a:ext cx="1403350" cy="246062"/>
          </a:xfrm>
          <a:prstGeom prst="rect">
            <a:avLst/>
          </a:prstGeom>
          <a:solidFill>
            <a:srgbClr val="002C9D"/>
          </a:solidFill>
          <a:effectLst>
            <a:outerShdw blurRad="101600" dist="38100" dir="6120000" algn="t" rotWithShape="0">
              <a:prstClr val="black">
                <a:alpha val="38000"/>
              </a:prstClr>
            </a:outerShdw>
          </a:effectLst>
        </p:spPr>
        <p:txBody>
          <a:bodyPr>
            <a:spAutoFit/>
          </a:bodyPr>
          <a:lstStyle/>
          <a:p>
            <a:pPr algn="ctr" fontAlgn="auto">
              <a:spcBef>
                <a:spcPts val="0"/>
              </a:spcBef>
              <a:spcAft>
                <a:spcPts val="0"/>
              </a:spcAft>
              <a:defRPr/>
            </a:pPr>
            <a:r>
              <a:rPr lang="pl-PL" sz="1000" dirty="0">
                <a:solidFill>
                  <a:schemeClr val="bg1"/>
                </a:solidFill>
                <a:latin typeface="Verdana" pitchFamily="34" charset="0"/>
                <a:cs typeface="+mn-cs"/>
              </a:rPr>
              <a:t>Pobieranie próbek</a:t>
            </a:r>
          </a:p>
        </p:txBody>
      </p:sp>
      <p:sp>
        <p:nvSpPr>
          <p:cNvPr id="12" name="pole tekstowe 4"/>
          <p:cNvSpPr txBox="1">
            <a:spLocks noChangeArrowheads="1"/>
          </p:cNvSpPr>
          <p:nvPr/>
        </p:nvSpPr>
        <p:spPr bwMode="auto">
          <a:xfrm>
            <a:off x="323850" y="692150"/>
            <a:ext cx="8424863"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150000"/>
              </a:lnSpc>
            </a:pPr>
            <a:r>
              <a:rPr lang="pl-PL" altLang="pl-PL" sz="1600" b="1" dirty="0">
                <a:solidFill>
                  <a:srgbClr val="002C9D"/>
                </a:solidFill>
                <a:latin typeface="Verdana" pitchFamily="34" charset="0"/>
              </a:rPr>
              <a:t>Cel</a:t>
            </a:r>
          </a:p>
        </p:txBody>
      </p:sp>
      <p:sp>
        <p:nvSpPr>
          <p:cNvPr id="15" name="AutoShape 18"/>
          <p:cNvSpPr>
            <a:spLocks noChangeArrowheads="1"/>
          </p:cNvSpPr>
          <p:nvPr/>
        </p:nvSpPr>
        <p:spPr bwMode="auto">
          <a:xfrm>
            <a:off x="4378385" y="2733179"/>
            <a:ext cx="1403350" cy="503237"/>
          </a:xfrm>
          <a:prstGeom prst="rightArrow">
            <a:avLst>
              <a:gd name="adj1" fmla="val 50000"/>
              <a:gd name="adj2" fmla="val 69716"/>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pl-PL" altLang="pl-PL">
              <a:latin typeface="Arial" pitchFamily="34" charset="0"/>
            </a:endParaRPr>
          </a:p>
        </p:txBody>
      </p:sp>
      <p:sp>
        <p:nvSpPr>
          <p:cNvPr id="17" name="AutoShape 20"/>
          <p:cNvSpPr>
            <a:spLocks noChangeArrowheads="1"/>
          </p:cNvSpPr>
          <p:nvPr/>
        </p:nvSpPr>
        <p:spPr bwMode="auto">
          <a:xfrm flipH="1">
            <a:off x="2338448" y="5313362"/>
            <a:ext cx="1369752" cy="720725"/>
          </a:xfrm>
          <a:custGeom>
            <a:avLst/>
            <a:gdLst>
              <a:gd name="T0" fmla="*/ 52408785 w 21600"/>
              <a:gd name="T1" fmla="*/ 0 h 21600"/>
              <a:gd name="T2" fmla="*/ 31443936 w 21600"/>
              <a:gd name="T3" fmla="*/ 8016130 h 21600"/>
              <a:gd name="T4" fmla="*/ 0 w 21600"/>
              <a:gd name="T5" fmla="*/ 20041428 h 21600"/>
              <a:gd name="T6" fmla="*/ 31443936 w 21600"/>
              <a:gd name="T7" fmla="*/ 24048357 h 21600"/>
              <a:gd name="T8" fmla="*/ 62887815 w 21600"/>
              <a:gd name="T9" fmla="*/ 16700231 h 21600"/>
              <a:gd name="T10" fmla="*/ 73370268 w 21600"/>
              <a:gd name="T11" fmla="*/ 801613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C000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p>
            <a:endParaRPr lang="pl-PL"/>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6972" y="2206774"/>
            <a:ext cx="20669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21"/>
          <p:cNvSpPr>
            <a:spLocks noChangeArrowheads="1"/>
          </p:cNvSpPr>
          <p:nvPr/>
        </p:nvSpPr>
        <p:spPr bwMode="auto">
          <a:xfrm>
            <a:off x="675071" y="4121071"/>
            <a:ext cx="4071937" cy="1020962"/>
          </a:xfrm>
          <a:prstGeom prst="ellipse">
            <a:avLst/>
          </a:prstGeom>
          <a:solidFill>
            <a:srgbClr val="CC6600"/>
          </a:solidFill>
          <a:ln>
            <a:headEnd/>
            <a:tailEnd/>
          </a:ln>
        </p:spPr>
        <p:style>
          <a:lnRef idx="3">
            <a:schemeClr val="lt1"/>
          </a:lnRef>
          <a:fillRef idx="1">
            <a:schemeClr val="accent2"/>
          </a:fillRef>
          <a:effectRef idx="1">
            <a:schemeClr val="accent2"/>
          </a:effectRef>
          <a:fontRef idx="minor">
            <a:schemeClr val="lt1"/>
          </a:fontRef>
        </p:style>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l-PL" altLang="pl-PL" b="1" dirty="0">
                <a:latin typeface="Arial" pitchFamily="34" charset="0"/>
              </a:rPr>
              <a:t>WNIOSKOWANIE </a:t>
            </a:r>
          </a:p>
          <a:p>
            <a:pPr algn="ctr"/>
            <a:r>
              <a:rPr lang="pl-PL" altLang="pl-PL" b="1" dirty="0">
                <a:latin typeface="Arial" pitchFamily="34" charset="0"/>
              </a:rPr>
              <a:t>O CECHACH CAŁEJ PARTII</a:t>
            </a:r>
          </a:p>
        </p:txBody>
      </p:sp>
      <p:sp>
        <p:nvSpPr>
          <p:cNvPr id="16" name="Oval 16"/>
          <p:cNvSpPr>
            <a:spLocks noChangeArrowheads="1"/>
          </p:cNvSpPr>
          <p:nvPr/>
        </p:nvSpPr>
        <p:spPr bwMode="auto">
          <a:xfrm>
            <a:off x="3572281" y="5560218"/>
            <a:ext cx="1404938" cy="684213"/>
          </a:xfrm>
          <a:prstGeom prst="ellipse">
            <a:avLst/>
          </a:prstGeom>
          <a:solidFill>
            <a:srgbClr val="C00000"/>
          </a:solidFill>
          <a:ln>
            <a:headEnd/>
            <a:tailEnd/>
          </a:ln>
        </p:spPr>
        <p:style>
          <a:lnRef idx="3">
            <a:schemeClr val="lt1"/>
          </a:lnRef>
          <a:fillRef idx="1">
            <a:schemeClr val="accent1"/>
          </a:fillRef>
          <a:effectRef idx="1">
            <a:schemeClr val="accent1"/>
          </a:effectRef>
          <a:fontRef idx="minor">
            <a:schemeClr val="lt1"/>
          </a:fontRef>
        </p:style>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pl-PL" altLang="pl-PL" b="1" dirty="0">
                <a:latin typeface="Arial" pitchFamily="34" charset="0"/>
              </a:rPr>
              <a:t>ANALIZA</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22" y="2483854"/>
            <a:ext cx="3248025" cy="1505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290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Pobieranie próbek paliw</a:t>
            </a:r>
            <a:endParaRPr lang="pl-PL" dirty="0"/>
          </a:p>
        </p:txBody>
      </p:sp>
      <p:graphicFrame>
        <p:nvGraphicFramePr>
          <p:cNvPr id="27" name="Wykres 26"/>
          <p:cNvGraphicFramePr/>
          <p:nvPr/>
        </p:nvGraphicFramePr>
        <p:xfrm>
          <a:off x="701675" y="980728"/>
          <a:ext cx="7902773" cy="4480272"/>
        </p:xfrm>
        <a:graphic>
          <a:graphicData uri="http://schemas.openxmlformats.org/drawingml/2006/chart">
            <c:chart xmlns:c="http://schemas.openxmlformats.org/drawingml/2006/chart" xmlns:r="http://schemas.openxmlformats.org/officeDocument/2006/relationships" r:id="rId2"/>
          </a:graphicData>
        </a:graphic>
      </p:graphicFrame>
      <p:sp>
        <p:nvSpPr>
          <p:cNvPr id="5" name="Symbol zastępczy numeru slajdu 4"/>
          <p:cNvSpPr>
            <a:spLocks noGrp="1"/>
          </p:cNvSpPr>
          <p:nvPr>
            <p:ph type="sldNum" sz="quarter" idx="10"/>
          </p:nvPr>
        </p:nvSpPr>
        <p:spPr/>
        <p:txBody>
          <a:bodyPr/>
          <a:lstStyle/>
          <a:p>
            <a:pPr>
              <a:defRPr/>
            </a:pPr>
            <a:fld id="{E3EC1C46-83E2-4F61-A884-FE6A7E38B907}" type="slidenum">
              <a:rPr lang="pl-PL" smtClean="0"/>
              <a:pPr>
                <a:defRPr/>
              </a:pPr>
              <a:t>22</a:t>
            </a:fld>
            <a:r>
              <a:rPr lang="pl-PL" dirty="0"/>
              <a:t>/112</a:t>
            </a:r>
          </a:p>
        </p:txBody>
      </p:sp>
    </p:spTree>
    <p:extLst>
      <p:ext uri="{BB962C8B-B14F-4D97-AF65-F5344CB8AC3E}">
        <p14:creationId xmlns:p14="http://schemas.microsoft.com/office/powerpoint/2010/main" val="494778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ole tekstowe 4"/>
          <p:cNvSpPr txBox="1">
            <a:spLocks noChangeArrowheads="1"/>
          </p:cNvSpPr>
          <p:nvPr/>
        </p:nvSpPr>
        <p:spPr bwMode="auto">
          <a:xfrm>
            <a:off x="302146" y="279400"/>
            <a:ext cx="8424863" cy="57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150000"/>
              </a:lnSpc>
            </a:pPr>
            <a:r>
              <a:rPr lang="pl-PL" altLang="pl-PL" sz="2400" b="1" dirty="0">
                <a:solidFill>
                  <a:srgbClr val="002C9D"/>
                </a:solidFill>
                <a:latin typeface="Verdana" pitchFamily="34" charset="0"/>
              </a:rPr>
              <a:t>Reprezentatywność próbki</a:t>
            </a:r>
          </a:p>
        </p:txBody>
      </p:sp>
      <p:sp>
        <p:nvSpPr>
          <p:cNvPr id="35843" name="Rectangle 3"/>
          <p:cNvSpPr txBox="1">
            <a:spLocks noChangeArrowheads="1"/>
          </p:cNvSpPr>
          <p:nvPr/>
        </p:nvSpPr>
        <p:spPr bwMode="auto">
          <a:xfrm>
            <a:off x="539750" y="1196975"/>
            <a:ext cx="8135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indent="0" algn="just"/>
            <a:r>
              <a:rPr lang="pl-PL" altLang="pl-PL" sz="1600" b="1" dirty="0">
                <a:latin typeface="Verdana" panose="020B0604030504040204" pitchFamily="34" charset="0"/>
                <a:ea typeface="Verdana" panose="020B0604030504040204" pitchFamily="34" charset="0"/>
              </a:rPr>
              <a:t>Pobrana próbka powinna </a:t>
            </a:r>
            <a:r>
              <a:rPr lang="pl-PL" altLang="pl-PL" sz="1600" b="1" dirty="0">
                <a:solidFill>
                  <a:srgbClr val="C00000"/>
                </a:solidFill>
                <a:latin typeface="Verdana" panose="020B0604030504040204" pitchFamily="34" charset="0"/>
                <a:ea typeface="Verdana" panose="020B0604030504040204" pitchFamily="34" charset="0"/>
              </a:rPr>
              <a:t>reprezentować</a:t>
            </a:r>
            <a:r>
              <a:rPr lang="pl-PL" altLang="pl-PL" sz="1600" b="1" dirty="0">
                <a:latin typeface="Verdana" panose="020B0604030504040204" pitchFamily="34" charset="0"/>
                <a:ea typeface="Verdana" panose="020B0604030504040204" pitchFamily="34" charset="0"/>
              </a:rPr>
              <a:t> całą partię materiału, który mamy ocenić na podstawie analizy tzn. struktura badanej cechy w próbce, nie powinna w sposób istotny różnić się od struktury tej cechy w partii materiału, z którego pochodzi.</a:t>
            </a:r>
          </a:p>
          <a:p>
            <a:pPr marL="0" indent="0"/>
            <a:endParaRPr lang="pl-PL" altLang="pl-PL" sz="1600" dirty="0">
              <a:latin typeface="Times New Roman" pitchFamily="18" charset="0"/>
            </a:endParaRPr>
          </a:p>
        </p:txBody>
      </p:sp>
      <p:sp>
        <p:nvSpPr>
          <p:cNvPr id="2" name="Prostokąt 1"/>
          <p:cNvSpPr/>
          <p:nvPr/>
        </p:nvSpPr>
        <p:spPr>
          <a:xfrm>
            <a:off x="647849" y="3645024"/>
            <a:ext cx="7776864" cy="2185214"/>
          </a:xfrm>
          <a:prstGeom prst="rect">
            <a:avLst/>
          </a:prstGeom>
        </p:spPr>
        <p:txBody>
          <a:bodyPr wrap="square">
            <a:spAutoFit/>
          </a:bodyPr>
          <a:lstStyle/>
          <a:p>
            <a:pPr>
              <a:spcBef>
                <a:spcPct val="50000"/>
              </a:spcBef>
            </a:pPr>
            <a:r>
              <a:rPr lang="pl-PL" altLang="pl-PL" sz="1600" b="1" dirty="0">
                <a:solidFill>
                  <a:srgbClr val="C00000"/>
                </a:solidFill>
                <a:latin typeface="Verdana" panose="020B0604030504040204" pitchFamily="34" charset="0"/>
                <a:ea typeface="Verdana" panose="020B0604030504040204" pitchFamily="34" charset="0"/>
              </a:rPr>
              <a:t>Warunek 1:</a:t>
            </a:r>
          </a:p>
          <a:p>
            <a:pPr algn="just">
              <a:spcBef>
                <a:spcPct val="50000"/>
              </a:spcBef>
            </a:pPr>
            <a:r>
              <a:rPr lang="pl-PL" altLang="pl-PL" sz="1600" b="1" dirty="0">
                <a:latin typeface="Verdana" panose="020B0604030504040204" pitchFamily="34" charset="0"/>
                <a:ea typeface="Verdana" panose="020B0604030504040204" pitchFamily="34" charset="0"/>
              </a:rPr>
              <a:t>Każdy składnik (element, cząstka) partii powinien mieć takie samo prawdopodobieństwo dołączenia do pobieranej próbki</a:t>
            </a:r>
          </a:p>
          <a:p>
            <a:pPr algn="just">
              <a:spcBef>
                <a:spcPct val="50000"/>
              </a:spcBef>
            </a:pPr>
            <a:r>
              <a:rPr lang="pl-PL" altLang="pl-PL" sz="1600" b="1" dirty="0">
                <a:solidFill>
                  <a:srgbClr val="C00000"/>
                </a:solidFill>
                <a:latin typeface="Verdana" panose="020B0604030504040204" pitchFamily="34" charset="0"/>
                <a:ea typeface="Verdana" panose="020B0604030504040204" pitchFamily="34" charset="0"/>
              </a:rPr>
              <a:t>Warunek 2:</a:t>
            </a:r>
          </a:p>
          <a:p>
            <a:pPr algn="just">
              <a:spcBef>
                <a:spcPct val="50000"/>
              </a:spcBef>
            </a:pPr>
            <a:r>
              <a:rPr lang="pl-PL" altLang="pl-PL" sz="1600" b="1" dirty="0">
                <a:latin typeface="Verdana" panose="020B0604030504040204" pitchFamily="34" charset="0"/>
                <a:ea typeface="Verdana" panose="020B0604030504040204" pitchFamily="34" charset="0"/>
              </a:rPr>
              <a:t>Pobranie reprezentatywnej próbki jest możliwe tylko przy zapewnieniu w pełni losowego (przypadkowego) sposobu pobierania</a:t>
            </a:r>
          </a:p>
        </p:txBody>
      </p:sp>
      <p:sp>
        <p:nvSpPr>
          <p:cNvPr id="3" name="Prostokąt 2"/>
          <p:cNvSpPr/>
          <p:nvPr/>
        </p:nvSpPr>
        <p:spPr>
          <a:xfrm>
            <a:off x="2093640" y="2855750"/>
            <a:ext cx="4572000" cy="307777"/>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spcBef>
                <a:spcPct val="50000"/>
              </a:spcBef>
            </a:pPr>
            <a:r>
              <a:rPr lang="pl-PL" altLang="pl-PL" sz="1400" b="1" dirty="0">
                <a:latin typeface="Verdana" panose="020B0604030504040204" pitchFamily="34" charset="0"/>
                <a:ea typeface="Verdana" panose="020B0604030504040204" pitchFamily="34" charset="0"/>
              </a:rPr>
              <a:t>Jak zapewnić reprezentatywność próbki?</a:t>
            </a:r>
          </a:p>
        </p:txBody>
      </p:sp>
      <p:sp>
        <p:nvSpPr>
          <p:cNvPr id="7" name="Symbol zastępczy numeru slajdu 6"/>
          <p:cNvSpPr>
            <a:spLocks noGrp="1"/>
          </p:cNvSpPr>
          <p:nvPr>
            <p:ph type="sldNum" sz="quarter" idx="12"/>
          </p:nvPr>
        </p:nvSpPr>
        <p:spPr/>
        <p:txBody>
          <a:bodyPr/>
          <a:lstStyle/>
          <a:p>
            <a:fld id="{0A1F6154-1412-4946-9C0D-73E8ED4BAFFC}" type="slidenum">
              <a:rPr lang="pl-PL" smtClean="0"/>
              <a:t>23</a:t>
            </a:fld>
            <a:r>
              <a:rPr lang="pl-PL" dirty="0"/>
              <a:t>/112</a:t>
            </a:r>
          </a:p>
        </p:txBody>
      </p:sp>
    </p:spTree>
    <p:extLst>
      <p:ext uri="{BB962C8B-B14F-4D97-AF65-F5344CB8AC3E}">
        <p14:creationId xmlns:p14="http://schemas.microsoft.com/office/powerpoint/2010/main" val="3637331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AutoShape 7"/>
          <p:cNvSpPr>
            <a:spLocks noChangeAspect="1" noChangeArrowheads="1"/>
          </p:cNvSpPr>
          <p:nvPr/>
        </p:nvSpPr>
        <p:spPr bwMode="auto">
          <a:xfrm>
            <a:off x="182563" y="1260475"/>
            <a:ext cx="8961437"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pl-PL" altLang="pl-PL"/>
          </a:p>
        </p:txBody>
      </p:sp>
      <p:sp>
        <p:nvSpPr>
          <p:cNvPr id="46085" name="Prostokąt 5"/>
          <p:cNvSpPr>
            <a:spLocks noChangeArrowheads="1"/>
          </p:cNvSpPr>
          <p:nvPr/>
        </p:nvSpPr>
        <p:spPr bwMode="auto">
          <a:xfrm>
            <a:off x="522821" y="1260475"/>
            <a:ext cx="828092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sz="1600" b="1" dirty="0">
                <a:solidFill>
                  <a:srgbClr val="002776"/>
                </a:solidFill>
                <a:latin typeface="Verdana" panose="020B0604030504040204" pitchFamily="34" charset="0"/>
                <a:ea typeface="Verdana" panose="020B0604030504040204" pitchFamily="34" charset="0"/>
              </a:rPr>
              <a:t>PN-G-04502:2014-11</a:t>
            </a:r>
            <a:endParaRPr lang="pl-PL" altLang="pl-PL" sz="1600" dirty="0">
              <a:solidFill>
                <a:srgbClr val="002776"/>
              </a:solidFill>
              <a:latin typeface="Verdana" panose="020B0604030504040204" pitchFamily="34" charset="0"/>
              <a:ea typeface="Verdana" panose="020B0604030504040204" pitchFamily="34" charset="0"/>
            </a:endParaRPr>
          </a:p>
          <a:p>
            <a:r>
              <a:rPr lang="pl-PL" altLang="pl-PL" sz="1600" b="1" dirty="0">
                <a:solidFill>
                  <a:srgbClr val="002776"/>
                </a:solidFill>
                <a:latin typeface="Verdana" panose="020B0604030504040204" pitchFamily="34" charset="0"/>
                <a:ea typeface="Verdana" panose="020B0604030504040204" pitchFamily="34" charset="0"/>
              </a:rPr>
              <a:t>Węgiel kamienny i brunatny</a:t>
            </a:r>
            <a:r>
              <a:rPr lang="pl-PL" altLang="pl-PL" sz="1600" dirty="0">
                <a:solidFill>
                  <a:srgbClr val="002776"/>
                </a:solidFill>
                <a:latin typeface="Verdana" panose="020B0604030504040204" pitchFamily="34" charset="0"/>
                <a:ea typeface="Verdana" panose="020B0604030504040204" pitchFamily="34" charset="0"/>
              </a:rPr>
              <a:t>. </a:t>
            </a:r>
            <a:r>
              <a:rPr lang="pl-PL" altLang="pl-PL" sz="1600" b="1" dirty="0">
                <a:solidFill>
                  <a:srgbClr val="002776"/>
                </a:solidFill>
                <a:latin typeface="Verdana" panose="020B0604030504040204" pitchFamily="34" charset="0"/>
                <a:ea typeface="Verdana" panose="020B0604030504040204" pitchFamily="34" charset="0"/>
              </a:rPr>
              <a:t>Pobieranie i przygotowanie próbek do badań laboratoryjnych. Metody podstawowe</a:t>
            </a:r>
          </a:p>
          <a:p>
            <a:endParaRPr lang="pl-PL" altLang="pl-PL" sz="1600" b="1" dirty="0">
              <a:solidFill>
                <a:srgbClr val="002776"/>
              </a:solidFill>
              <a:latin typeface="Verdana" panose="020B0604030504040204" pitchFamily="34" charset="0"/>
              <a:ea typeface="Verdana" panose="020B0604030504040204" pitchFamily="34" charset="0"/>
            </a:endParaRPr>
          </a:p>
          <a:p>
            <a:r>
              <a:rPr lang="pl-PL" altLang="pl-PL" sz="1600" b="1" dirty="0">
                <a:solidFill>
                  <a:srgbClr val="002776"/>
                </a:solidFill>
                <a:latin typeface="Verdana" panose="020B0604030504040204" pitchFamily="34" charset="0"/>
                <a:ea typeface="Verdana" panose="020B0604030504040204" pitchFamily="34" charset="0"/>
              </a:rPr>
              <a:t>PN-ISO 18283:2008</a:t>
            </a:r>
          </a:p>
          <a:p>
            <a:r>
              <a:rPr lang="pl-PL" altLang="pl-PL" sz="1600" b="1" dirty="0">
                <a:solidFill>
                  <a:srgbClr val="002776"/>
                </a:solidFill>
                <a:latin typeface="Verdana" panose="020B0604030504040204" pitchFamily="34" charset="0"/>
                <a:ea typeface="Verdana" panose="020B0604030504040204" pitchFamily="34" charset="0"/>
              </a:rPr>
              <a:t>Węgiel kamienny i koks -- Ręczne pobieranie próbek</a:t>
            </a:r>
          </a:p>
          <a:p>
            <a:endParaRPr lang="pl-PL" altLang="pl-PL" sz="1600" b="1" dirty="0">
              <a:solidFill>
                <a:srgbClr val="002776"/>
              </a:solidFill>
              <a:latin typeface="Verdana" panose="020B0604030504040204" pitchFamily="34" charset="0"/>
              <a:ea typeface="Verdana" panose="020B0604030504040204" pitchFamily="34" charset="0"/>
            </a:endParaRPr>
          </a:p>
          <a:p>
            <a:r>
              <a:rPr lang="pl-PL" altLang="pl-PL" sz="1600" b="1" dirty="0">
                <a:latin typeface="Verdana" panose="020B0604030504040204" pitchFamily="34" charset="0"/>
                <a:ea typeface="Verdana" panose="020B0604030504040204" pitchFamily="34" charset="0"/>
              </a:rPr>
              <a:t>PN-EN ISO 18135:2017-06</a:t>
            </a:r>
          </a:p>
          <a:p>
            <a:r>
              <a:rPr lang="pl-PL" altLang="pl-PL" sz="1600" b="1" dirty="0">
                <a:solidFill>
                  <a:srgbClr val="002776"/>
                </a:solidFill>
                <a:latin typeface="Verdana" panose="020B0604030504040204" pitchFamily="34" charset="0"/>
                <a:ea typeface="Verdana" panose="020B0604030504040204" pitchFamily="34" charset="0"/>
              </a:rPr>
              <a:t>Biopaliwa stałe -- Pobieranie próbek</a:t>
            </a:r>
          </a:p>
          <a:p>
            <a:endParaRPr lang="pl-PL" altLang="pl-PL" sz="1600" b="1" dirty="0">
              <a:solidFill>
                <a:srgbClr val="002776"/>
              </a:solidFill>
              <a:latin typeface="Verdana" panose="020B0604030504040204" pitchFamily="34" charset="0"/>
              <a:ea typeface="Verdana" panose="020B0604030504040204" pitchFamily="34" charset="0"/>
            </a:endParaRPr>
          </a:p>
          <a:p>
            <a:r>
              <a:rPr lang="pl-PL" altLang="pl-PL" sz="1600" b="1" dirty="0">
                <a:solidFill>
                  <a:srgbClr val="002776"/>
                </a:solidFill>
                <a:latin typeface="Verdana" panose="020B0604030504040204" pitchFamily="34" charset="0"/>
                <a:ea typeface="Verdana" panose="020B0604030504040204" pitchFamily="34" charset="0"/>
              </a:rPr>
              <a:t>PN-ISO 13909-1-8</a:t>
            </a:r>
          </a:p>
          <a:p>
            <a:r>
              <a:rPr lang="pl-PL" altLang="pl-PL" sz="1600" b="1" dirty="0">
                <a:solidFill>
                  <a:srgbClr val="002776"/>
                </a:solidFill>
                <a:latin typeface="Verdana" panose="020B0604030504040204" pitchFamily="34" charset="0"/>
                <a:ea typeface="Verdana" panose="020B0604030504040204" pitchFamily="34" charset="0"/>
              </a:rPr>
              <a:t>Węgiel kamienny i koks -- Mechaniczne pobieranie próbek</a:t>
            </a:r>
          </a:p>
          <a:p>
            <a:endParaRPr lang="pl-PL" altLang="pl-PL" sz="1600" b="1" dirty="0">
              <a:solidFill>
                <a:srgbClr val="002776"/>
              </a:solidFill>
              <a:latin typeface="Verdana" panose="020B0604030504040204" pitchFamily="34" charset="0"/>
              <a:ea typeface="Verdana" panose="020B0604030504040204" pitchFamily="34" charset="0"/>
            </a:endParaRPr>
          </a:p>
          <a:p>
            <a:r>
              <a:rPr lang="pl-PL" altLang="pl-PL" sz="1600" dirty="0">
                <a:solidFill>
                  <a:srgbClr val="002776"/>
                </a:solidFill>
                <a:latin typeface="Verdana" panose="020B0604030504040204" pitchFamily="34" charset="0"/>
                <a:ea typeface="Verdana" panose="020B0604030504040204" pitchFamily="34" charset="0"/>
              </a:rPr>
              <a:t>PN-ISO 13909-7:2005</a:t>
            </a:r>
          </a:p>
          <a:p>
            <a:r>
              <a:rPr lang="pl-PL" altLang="pl-PL" sz="1600" dirty="0">
                <a:solidFill>
                  <a:srgbClr val="002776"/>
                </a:solidFill>
                <a:latin typeface="Verdana" panose="020B0604030504040204" pitchFamily="34" charset="0"/>
                <a:ea typeface="Verdana" panose="020B0604030504040204" pitchFamily="34" charset="0"/>
              </a:rPr>
              <a:t>Węgiel kamienny i koks -- Mechaniczne pobieranie próbek -- Część 7: Metody oznaczania precyzji pobierania, przygotowania i badania próbek</a:t>
            </a:r>
          </a:p>
          <a:p>
            <a:endParaRPr lang="pl-PL" altLang="pl-PL" sz="1600" dirty="0">
              <a:solidFill>
                <a:srgbClr val="002776"/>
              </a:solidFill>
              <a:latin typeface="Verdana" panose="020B0604030504040204" pitchFamily="34" charset="0"/>
              <a:ea typeface="Verdana" panose="020B0604030504040204" pitchFamily="34" charset="0"/>
            </a:endParaRPr>
          </a:p>
          <a:p>
            <a:r>
              <a:rPr lang="pl-PL" altLang="pl-PL" sz="1600" dirty="0">
                <a:solidFill>
                  <a:srgbClr val="002776"/>
                </a:solidFill>
                <a:latin typeface="Verdana" panose="020B0604030504040204" pitchFamily="34" charset="0"/>
                <a:ea typeface="Verdana" panose="020B0604030504040204" pitchFamily="34" charset="0"/>
              </a:rPr>
              <a:t>PN-ISO 13909-8:2005</a:t>
            </a:r>
          </a:p>
          <a:p>
            <a:r>
              <a:rPr lang="pl-PL" altLang="pl-PL" sz="1600" dirty="0">
                <a:solidFill>
                  <a:srgbClr val="002776"/>
                </a:solidFill>
                <a:latin typeface="Verdana" panose="020B0604030504040204" pitchFamily="34" charset="0"/>
                <a:ea typeface="Verdana" panose="020B0604030504040204" pitchFamily="34" charset="0"/>
              </a:rPr>
              <a:t>Węgiel kamienny i koks -- Mechaniczne pobieranie próbek -- Część 8: Metody badań obciążenia</a:t>
            </a:r>
          </a:p>
          <a:p>
            <a:endParaRPr lang="pl-PL" altLang="pl-PL" sz="1600" b="1" dirty="0">
              <a:solidFill>
                <a:srgbClr val="002776"/>
              </a:solidFill>
              <a:latin typeface="Verdana" panose="020B0604030504040204" pitchFamily="34" charset="0"/>
              <a:ea typeface="Verdana" panose="020B0604030504040204" pitchFamily="34" charset="0"/>
            </a:endParaRPr>
          </a:p>
        </p:txBody>
      </p:sp>
      <p:sp>
        <p:nvSpPr>
          <p:cNvPr id="9" name="pole tekstowe 4"/>
          <p:cNvSpPr txBox="1">
            <a:spLocks noChangeArrowheads="1"/>
          </p:cNvSpPr>
          <p:nvPr/>
        </p:nvSpPr>
        <p:spPr bwMode="auto">
          <a:xfrm>
            <a:off x="323849" y="260648"/>
            <a:ext cx="84248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sz="2400" b="1" dirty="0">
                <a:solidFill>
                  <a:srgbClr val="002C9D"/>
                </a:solidFill>
                <a:latin typeface="Verdana" pitchFamily="34" charset="0"/>
              </a:rPr>
              <a:t>Powołania normatywne pobierania próbek węgla kamiennego</a:t>
            </a:r>
          </a:p>
        </p:txBody>
      </p:sp>
      <p:sp>
        <p:nvSpPr>
          <p:cNvPr id="5" name="Symbol zastępczy numeru slajdu 4"/>
          <p:cNvSpPr>
            <a:spLocks noGrp="1"/>
          </p:cNvSpPr>
          <p:nvPr>
            <p:ph type="sldNum" sz="quarter" idx="12"/>
          </p:nvPr>
        </p:nvSpPr>
        <p:spPr/>
        <p:txBody>
          <a:bodyPr/>
          <a:lstStyle/>
          <a:p>
            <a:fld id="{0A1F6154-1412-4946-9C0D-73E8ED4BAFFC}" type="slidenum">
              <a:rPr lang="pl-PL" smtClean="0"/>
              <a:t>24</a:t>
            </a:fld>
            <a:r>
              <a:rPr lang="pl-PL" dirty="0"/>
              <a:t>/112</a:t>
            </a:r>
          </a:p>
        </p:txBody>
      </p:sp>
    </p:spTree>
    <p:extLst>
      <p:ext uri="{BB962C8B-B14F-4D97-AF65-F5344CB8AC3E}">
        <p14:creationId xmlns:p14="http://schemas.microsoft.com/office/powerpoint/2010/main" val="608565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Pobieranie próbek paliw podczas kontroli</a:t>
            </a:r>
          </a:p>
        </p:txBody>
      </p:sp>
      <p:sp>
        <p:nvSpPr>
          <p:cNvPr id="3" name="Prostokąt 2"/>
          <p:cNvSpPr/>
          <p:nvPr/>
        </p:nvSpPr>
        <p:spPr>
          <a:xfrm>
            <a:off x="755576" y="980728"/>
            <a:ext cx="7632848" cy="4832092"/>
          </a:xfrm>
          <a:prstGeom prst="rect">
            <a:avLst/>
          </a:prstGeom>
        </p:spPr>
        <p:txBody>
          <a:bodyPr wrap="square">
            <a:spAutoFit/>
          </a:bodyPr>
          <a:lstStyle/>
          <a:p>
            <a:pPr algn="just"/>
            <a:r>
              <a:rPr lang="pl-PL" b="1" dirty="0">
                <a:solidFill>
                  <a:srgbClr val="C00000"/>
                </a:solidFill>
              </a:rPr>
              <a:t>UWAGA:</a:t>
            </a:r>
          </a:p>
          <a:p>
            <a:pPr algn="just"/>
            <a:endParaRPr lang="pl-PL" b="1" dirty="0">
              <a:solidFill>
                <a:srgbClr val="C00000"/>
              </a:solidFill>
            </a:endParaRPr>
          </a:p>
          <a:p>
            <a:pPr algn="just"/>
            <a:r>
              <a:rPr lang="pl-PL" sz="1600" b="1" dirty="0">
                <a:latin typeface="+mn-lt"/>
              </a:rPr>
              <a:t>W przypadku stwierdzenia nieprawidłowości w uziarnieniu paliwa należy zidentyfikować sprzedawcę węgla i przekazać sprawę do </a:t>
            </a:r>
            <a:r>
              <a:rPr lang="pl-PL" sz="1600" b="1" dirty="0">
                <a:solidFill>
                  <a:srgbClr val="C00000"/>
                </a:solidFill>
                <a:latin typeface="+mn-lt"/>
              </a:rPr>
              <a:t>Inspekcji Handlowej </a:t>
            </a:r>
            <a:r>
              <a:rPr lang="pl-PL" sz="1600" b="1" dirty="0">
                <a:latin typeface="+mn-lt"/>
              </a:rPr>
              <a:t>z uwagi na naruszenie przepisów ustawy o systemie monitorowania i kontrolowania jakości paliw w odniesieniu do wprowadzania do obrotu paliw stałych (ustawa z dnia 25 sierpnia 2006 r. o systemie monitorowania i kontrolowania jakości paliw po nowelizacji, obowiązująca od 12 września 2018 r.). </a:t>
            </a:r>
          </a:p>
          <a:p>
            <a:pPr algn="just"/>
            <a:endParaRPr lang="pl-PL" sz="1600" b="1" dirty="0">
              <a:latin typeface="+mn-lt"/>
            </a:endParaRPr>
          </a:p>
          <a:p>
            <a:pPr algn="just"/>
            <a:r>
              <a:rPr lang="pl-PL" sz="1600" b="1" dirty="0">
                <a:solidFill>
                  <a:srgbClr val="C00000"/>
                </a:solidFill>
                <a:latin typeface="+mn-lt"/>
              </a:rPr>
              <a:t>Jeżeli wymagane jest pobranie i zabezpieczenie próbki należy skorzystać z usługi akredytowanego w zakresie pobierania </a:t>
            </a:r>
            <a:br>
              <a:rPr lang="pl-PL" sz="1600" b="1" dirty="0">
                <a:solidFill>
                  <a:srgbClr val="C00000"/>
                </a:solidFill>
                <a:latin typeface="+mn-lt"/>
              </a:rPr>
            </a:br>
            <a:r>
              <a:rPr lang="pl-PL" sz="1600" b="1" dirty="0">
                <a:solidFill>
                  <a:srgbClr val="C00000"/>
                </a:solidFill>
                <a:latin typeface="+mn-lt"/>
              </a:rPr>
              <a:t>i wykonywania badań próbek węgla laboratorium.</a:t>
            </a:r>
          </a:p>
          <a:p>
            <a:endParaRPr lang="pl-PL" sz="1600" b="1" dirty="0">
              <a:latin typeface="+mn-lt"/>
            </a:endParaRPr>
          </a:p>
          <a:p>
            <a:pPr algn="just"/>
            <a:r>
              <a:rPr lang="pl-PL" sz="1600" b="1" dirty="0">
                <a:latin typeface="+mn-lt"/>
              </a:rPr>
              <a:t>Pobieranie próbek węgla kamiennego do analizy ziarnowej i jej poprawne przeprowadzenie z uwagi na swoją złożoność, tj. dużo operacji jednostkowych, jest procesem niezwykle trudnym do przeprowadzenia w warunkach prowadzenia kontroli.</a:t>
            </a:r>
          </a:p>
        </p:txBody>
      </p:sp>
      <p:sp>
        <p:nvSpPr>
          <p:cNvPr id="6" name="Symbol zastępczy numeru slajdu 5"/>
          <p:cNvSpPr>
            <a:spLocks noGrp="1"/>
          </p:cNvSpPr>
          <p:nvPr>
            <p:ph type="sldNum" sz="quarter" idx="10"/>
          </p:nvPr>
        </p:nvSpPr>
        <p:spPr/>
        <p:txBody>
          <a:bodyPr/>
          <a:lstStyle/>
          <a:p>
            <a:pPr>
              <a:defRPr/>
            </a:pPr>
            <a:fld id="{E3EC1C46-83E2-4F61-A884-FE6A7E38B907}" type="slidenum">
              <a:rPr lang="pl-PL" smtClean="0"/>
              <a:pPr>
                <a:defRPr/>
              </a:pPr>
              <a:t>25</a:t>
            </a:fld>
            <a:r>
              <a:rPr lang="pl-PL" dirty="0"/>
              <a:t>/112</a:t>
            </a:r>
          </a:p>
        </p:txBody>
      </p:sp>
    </p:spTree>
    <p:extLst>
      <p:ext uri="{BB962C8B-B14F-4D97-AF65-F5344CB8AC3E}">
        <p14:creationId xmlns:p14="http://schemas.microsoft.com/office/powerpoint/2010/main" val="3405534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Rola akredytacji</a:t>
            </a:r>
            <a:endParaRPr lang="pl-PL" dirty="0"/>
          </a:p>
        </p:txBody>
      </p:sp>
      <p:sp>
        <p:nvSpPr>
          <p:cNvPr id="3" name="Symbol zastępczy numeru slajdu 2">
            <a:extLst>
              <a:ext uri="{FF2B5EF4-FFF2-40B4-BE49-F238E27FC236}">
                <a16:creationId xmlns:a16="http://schemas.microsoft.com/office/drawing/2014/main" xmlns="" id="{DC478CF9-ABC6-4B87-BF37-584F17C862C3}"/>
              </a:ext>
            </a:extLst>
          </p:cNvPr>
          <p:cNvSpPr>
            <a:spLocks noGrp="1"/>
          </p:cNvSpPr>
          <p:nvPr>
            <p:ph type="sldNum" sz="quarter" idx="10"/>
          </p:nvPr>
        </p:nvSpPr>
        <p:spPr/>
        <p:txBody>
          <a:bodyPr/>
          <a:lstStyle/>
          <a:p>
            <a:pPr>
              <a:defRPr/>
            </a:pPr>
            <a:fld id="{E3EC1C46-83E2-4F61-A884-FE6A7E38B907}" type="slidenum">
              <a:rPr lang="pl-PL" smtClean="0"/>
              <a:pPr>
                <a:defRPr/>
              </a:pPr>
              <a:t>26</a:t>
            </a:fld>
            <a:r>
              <a:rPr lang="pl-PL" dirty="0"/>
              <a:t>/37</a:t>
            </a:r>
          </a:p>
        </p:txBody>
      </p:sp>
      <p:sp>
        <p:nvSpPr>
          <p:cNvPr id="12" name="Prostokąt 11">
            <a:extLst>
              <a:ext uri="{FF2B5EF4-FFF2-40B4-BE49-F238E27FC236}">
                <a16:creationId xmlns:a16="http://schemas.microsoft.com/office/drawing/2014/main" xmlns="" id="{16ACC067-AE51-4A6B-B0DC-C2C85502200C}"/>
              </a:ext>
            </a:extLst>
          </p:cNvPr>
          <p:cNvSpPr/>
          <p:nvPr/>
        </p:nvSpPr>
        <p:spPr>
          <a:xfrm>
            <a:off x="360040" y="1054946"/>
            <a:ext cx="8316416" cy="1077218"/>
          </a:xfrm>
          <a:prstGeom prst="rect">
            <a:avLst/>
          </a:prstGeom>
        </p:spPr>
        <p:txBody>
          <a:bodyPr wrap="square">
            <a:spAutoFit/>
          </a:bodyPr>
          <a:lstStyle/>
          <a:p>
            <a:r>
              <a:rPr lang="pl-PL" sz="1600" b="1" dirty="0">
                <a:latin typeface="Verdana" panose="020B0604030504040204" pitchFamily="34" charset="0"/>
                <a:ea typeface="Verdana" panose="020B0604030504040204" pitchFamily="34" charset="0"/>
              </a:rPr>
              <a:t>Akredytacja to formalne uznanie przez upoważnioną jednostkę akredytującą </a:t>
            </a:r>
            <a:r>
              <a:rPr lang="pl-PL" sz="1600" b="1" dirty="0">
                <a:solidFill>
                  <a:srgbClr val="C00000"/>
                </a:solidFill>
                <a:latin typeface="Verdana" panose="020B0604030504040204" pitchFamily="34" charset="0"/>
                <a:ea typeface="Verdana" panose="020B0604030504040204" pitchFamily="34" charset="0"/>
              </a:rPr>
              <a:t>kompetencji</a:t>
            </a:r>
            <a:r>
              <a:rPr lang="pl-PL" sz="1600" b="1" dirty="0">
                <a:latin typeface="Verdana" panose="020B0604030504040204" pitchFamily="34" charset="0"/>
                <a:ea typeface="Verdana" panose="020B0604030504040204" pitchFamily="34" charset="0"/>
              </a:rPr>
              <a:t> organów działających w obszarze oceny zgodności tj. między innymi laboratoriów badawczych do wykonywania określonych działań. </a:t>
            </a:r>
          </a:p>
        </p:txBody>
      </p:sp>
      <p:pic>
        <p:nvPicPr>
          <p:cNvPr id="15" name="Picture 2" descr="certyfikat Akredytacji Laboratorium Badawczego nr AB 081">
            <a:extLst>
              <a:ext uri="{FF2B5EF4-FFF2-40B4-BE49-F238E27FC236}">
                <a16:creationId xmlns:a16="http://schemas.microsoft.com/office/drawing/2014/main" xmlns="" id="{46EC8BA8-00A9-42C6-8D60-E97547125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2186860"/>
            <a:ext cx="2745523" cy="3803021"/>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506891" y="2492895"/>
            <a:ext cx="5287251" cy="3754874"/>
          </a:xfrm>
          <a:prstGeom prst="rect">
            <a:avLst/>
          </a:prstGeom>
        </p:spPr>
        <p:txBody>
          <a:bodyPr wrap="square">
            <a:spAutoFit/>
          </a:bodyPr>
          <a:lstStyle/>
          <a:p>
            <a:r>
              <a:rPr lang="pl-PL" sz="1400" b="1" dirty="0">
                <a:latin typeface="Verdana" panose="020B0604030504040204" pitchFamily="34" charset="0"/>
                <a:ea typeface="Verdana" panose="020B0604030504040204" pitchFamily="34" charset="0"/>
              </a:rPr>
              <a:t>Laboratorium Technologii Spalania i Energetyki Instytutu Chemicznej Przeróbki Węgla jest laboratorium akredytowanym przez Polskie Centrum Akredytacji i posiada potwierdzenie kompetencji do pobierania próbek:</a:t>
            </a: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węgla kamiennego </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(zgodnie z normą </a:t>
            </a:r>
            <a:r>
              <a:rPr lang="pl-PL" altLang="pl-PL" sz="1400" b="1" dirty="0">
                <a:latin typeface="Verdana" panose="020B0604030504040204" pitchFamily="34" charset="0"/>
                <a:ea typeface="Verdana" panose="020B0604030504040204" pitchFamily="34" charset="0"/>
              </a:rPr>
              <a:t>PN-G-04502:2014-11, PN-ISO 18283:2008)</a:t>
            </a:r>
            <a:r>
              <a:rPr lang="pl-PL" sz="1400" b="1"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węgla brunatnego </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(zgodnie z normą </a:t>
            </a:r>
            <a:r>
              <a:rPr lang="pl-PL" altLang="pl-PL" sz="1400" b="1" dirty="0">
                <a:latin typeface="Verdana" panose="020B0604030504040204" pitchFamily="34" charset="0"/>
                <a:ea typeface="Verdana" panose="020B0604030504040204" pitchFamily="34" charset="0"/>
              </a:rPr>
              <a:t>PN-C-06301:1998)</a:t>
            </a:r>
            <a:r>
              <a:rPr lang="pl-PL" sz="1400" b="1"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biomasy stałej </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(zgodnie z normą </a:t>
            </a:r>
            <a:r>
              <a:rPr lang="pl-PL" altLang="pl-PL" sz="1400" b="1" dirty="0">
                <a:latin typeface="Verdana" panose="020B0604030504040204" pitchFamily="34" charset="0"/>
                <a:ea typeface="Verdana" panose="020B0604030504040204" pitchFamily="34" charset="0"/>
              </a:rPr>
              <a:t>PN-EN ISO 18135:2017-06)</a:t>
            </a:r>
            <a:r>
              <a:rPr lang="pl-PL" sz="1400" b="1" dirty="0">
                <a:latin typeface="Verdana" panose="020B0604030504040204" pitchFamily="34" charset="0"/>
                <a:ea typeface="Verdana" panose="020B0604030504040204" pitchFamily="34" charset="0"/>
              </a:rPr>
              <a:t>, </a:t>
            </a: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stałych paliw wtórnych </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(zgodnie z normą </a:t>
            </a:r>
            <a:r>
              <a:rPr lang="pl-PL" altLang="pl-PL" sz="1400" b="1" dirty="0">
                <a:latin typeface="Verdana" panose="020B0604030504040204" pitchFamily="34" charset="0"/>
                <a:ea typeface="Verdana" panose="020B0604030504040204" pitchFamily="34" charset="0"/>
              </a:rPr>
              <a:t>PN-EN 15442:2011),</a:t>
            </a:r>
          </a:p>
          <a:p>
            <a:pPr marL="285750" indent="-285750">
              <a:buFont typeface="Arial" panose="020B0604020202020204" pitchFamily="34" charset="0"/>
              <a:buChar char="•"/>
            </a:pPr>
            <a:r>
              <a:rPr lang="pl-PL" sz="1400" b="1" dirty="0">
                <a:solidFill>
                  <a:srgbClr val="C00000"/>
                </a:solidFill>
                <a:latin typeface="Verdana" panose="020B0604030504040204" pitchFamily="34" charset="0"/>
                <a:ea typeface="Verdana" panose="020B0604030504040204" pitchFamily="34" charset="0"/>
              </a:rPr>
              <a:t>popiołów z palenisk domowych (ex 20 01 99)</a:t>
            </a:r>
            <a:r>
              <a:rPr lang="pl-PL" sz="1400" b="1" dirty="0">
                <a:latin typeface="Verdana" panose="020B0604030504040204" pitchFamily="34" charset="0"/>
                <a:ea typeface="Verdana" panose="020B0604030504040204" pitchFamily="34" charset="0"/>
              </a:rPr>
              <a:t/>
            </a:r>
            <a:br>
              <a:rPr lang="pl-PL" sz="1400" b="1"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(zgodnie z normą </a:t>
            </a:r>
            <a:r>
              <a:rPr lang="pl-PL" altLang="pl-PL" sz="1400" b="1" dirty="0">
                <a:latin typeface="Verdana" panose="020B0604030504040204" pitchFamily="34" charset="0"/>
                <a:ea typeface="Verdana" panose="020B0604030504040204" pitchFamily="34" charset="0"/>
              </a:rPr>
              <a:t>PN-EN 14899:2006).</a:t>
            </a:r>
            <a:endParaRPr lang="pl-PL" sz="14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pl-PL" sz="14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66461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Rola akredytacji</a:t>
            </a:r>
            <a:endParaRPr lang="pl-PL" dirty="0"/>
          </a:p>
        </p:txBody>
      </p:sp>
      <p:sp>
        <p:nvSpPr>
          <p:cNvPr id="3" name="Symbol zastępczy numeru slajdu 2">
            <a:extLst>
              <a:ext uri="{FF2B5EF4-FFF2-40B4-BE49-F238E27FC236}">
                <a16:creationId xmlns:a16="http://schemas.microsoft.com/office/drawing/2014/main" xmlns="" id="{DC478CF9-ABC6-4B87-BF37-584F17C862C3}"/>
              </a:ext>
            </a:extLst>
          </p:cNvPr>
          <p:cNvSpPr>
            <a:spLocks noGrp="1"/>
          </p:cNvSpPr>
          <p:nvPr>
            <p:ph type="sldNum" sz="quarter" idx="10"/>
          </p:nvPr>
        </p:nvSpPr>
        <p:spPr/>
        <p:txBody>
          <a:bodyPr/>
          <a:lstStyle/>
          <a:p>
            <a:pPr>
              <a:defRPr/>
            </a:pPr>
            <a:fld id="{E3EC1C46-83E2-4F61-A884-FE6A7E38B907}" type="slidenum">
              <a:rPr lang="pl-PL" smtClean="0"/>
              <a:pPr>
                <a:defRPr/>
              </a:pPr>
              <a:t>27</a:t>
            </a:fld>
            <a:r>
              <a:rPr lang="pl-PL" dirty="0"/>
              <a:t>/37</a:t>
            </a:r>
          </a:p>
        </p:txBody>
      </p:sp>
      <p:pic>
        <p:nvPicPr>
          <p:cNvPr id="8" name="Picture 2">
            <a:extLst>
              <a:ext uri="{FF2B5EF4-FFF2-40B4-BE49-F238E27FC236}">
                <a16:creationId xmlns:a16="http://schemas.microsoft.com/office/drawing/2014/main" xmlns="" id="{E538E9C3-CA18-43C6-A3A0-6EED1C11F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909605"/>
            <a:ext cx="6818664" cy="574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205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Rola akredytacji</a:t>
            </a:r>
            <a:endParaRPr lang="pl-PL" dirty="0"/>
          </a:p>
        </p:txBody>
      </p:sp>
      <p:sp>
        <p:nvSpPr>
          <p:cNvPr id="3" name="Symbol zastępczy numeru slajdu 2">
            <a:extLst>
              <a:ext uri="{FF2B5EF4-FFF2-40B4-BE49-F238E27FC236}">
                <a16:creationId xmlns:a16="http://schemas.microsoft.com/office/drawing/2014/main" xmlns="" id="{DC478CF9-ABC6-4B87-BF37-584F17C862C3}"/>
              </a:ext>
            </a:extLst>
          </p:cNvPr>
          <p:cNvSpPr>
            <a:spLocks noGrp="1"/>
          </p:cNvSpPr>
          <p:nvPr>
            <p:ph type="sldNum" sz="quarter" idx="10"/>
          </p:nvPr>
        </p:nvSpPr>
        <p:spPr/>
        <p:txBody>
          <a:bodyPr/>
          <a:lstStyle/>
          <a:p>
            <a:pPr>
              <a:defRPr/>
            </a:pPr>
            <a:fld id="{E3EC1C46-83E2-4F61-A884-FE6A7E38B907}" type="slidenum">
              <a:rPr lang="pl-PL" smtClean="0"/>
              <a:pPr>
                <a:defRPr/>
              </a:pPr>
              <a:t>28</a:t>
            </a:fld>
            <a:r>
              <a:rPr lang="pl-PL" dirty="0"/>
              <a:t>/37</a:t>
            </a:r>
          </a:p>
        </p:txBody>
      </p:sp>
      <p:pic>
        <p:nvPicPr>
          <p:cNvPr id="5" name="Picture 3">
            <a:extLst>
              <a:ext uri="{FF2B5EF4-FFF2-40B4-BE49-F238E27FC236}">
                <a16:creationId xmlns:a16="http://schemas.microsoft.com/office/drawing/2014/main" xmlns="" id="{A8B0722F-862D-4D34-A057-5F742AE19CCC}"/>
              </a:ext>
            </a:extLst>
          </p:cNvPr>
          <p:cNvPicPr>
            <a:picLocks noChangeAspect="1"/>
          </p:cNvPicPr>
          <p:nvPr/>
        </p:nvPicPr>
        <p:blipFill>
          <a:blip r:embed="rId2"/>
          <a:stretch>
            <a:fillRect/>
          </a:stretch>
        </p:blipFill>
        <p:spPr>
          <a:xfrm>
            <a:off x="611164" y="918957"/>
            <a:ext cx="7705252" cy="5319426"/>
          </a:xfrm>
          <a:prstGeom prst="rect">
            <a:avLst/>
          </a:prstGeom>
        </p:spPr>
      </p:pic>
    </p:spTree>
    <p:extLst>
      <p:ext uri="{BB962C8B-B14F-4D97-AF65-F5344CB8AC3E}">
        <p14:creationId xmlns:p14="http://schemas.microsoft.com/office/powerpoint/2010/main" val="91679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Rola akredytacji</a:t>
            </a:r>
            <a:endParaRPr lang="pl-PL" dirty="0"/>
          </a:p>
        </p:txBody>
      </p:sp>
      <p:sp>
        <p:nvSpPr>
          <p:cNvPr id="3" name="Symbol zastępczy numeru slajdu 2">
            <a:extLst>
              <a:ext uri="{FF2B5EF4-FFF2-40B4-BE49-F238E27FC236}">
                <a16:creationId xmlns:a16="http://schemas.microsoft.com/office/drawing/2014/main" xmlns="" id="{DC478CF9-ABC6-4B87-BF37-584F17C862C3}"/>
              </a:ext>
            </a:extLst>
          </p:cNvPr>
          <p:cNvSpPr>
            <a:spLocks noGrp="1"/>
          </p:cNvSpPr>
          <p:nvPr>
            <p:ph type="sldNum" sz="quarter" idx="10"/>
          </p:nvPr>
        </p:nvSpPr>
        <p:spPr/>
        <p:txBody>
          <a:bodyPr/>
          <a:lstStyle/>
          <a:p>
            <a:pPr>
              <a:defRPr/>
            </a:pPr>
            <a:fld id="{E3EC1C46-83E2-4F61-A884-FE6A7E38B907}" type="slidenum">
              <a:rPr lang="pl-PL" smtClean="0"/>
              <a:pPr>
                <a:defRPr/>
              </a:pPr>
              <a:t>29</a:t>
            </a:fld>
            <a:r>
              <a:rPr lang="pl-PL" dirty="0"/>
              <a:t>/37</a:t>
            </a:r>
          </a:p>
        </p:txBody>
      </p:sp>
      <p:sp>
        <p:nvSpPr>
          <p:cNvPr id="7" name="Prostokąt 6"/>
          <p:cNvSpPr/>
          <p:nvPr/>
        </p:nvSpPr>
        <p:spPr>
          <a:xfrm>
            <a:off x="843850" y="1160855"/>
            <a:ext cx="7472566" cy="369332"/>
          </a:xfrm>
          <a:prstGeom prst="rect">
            <a:avLst/>
          </a:prstGeom>
        </p:spPr>
        <p:txBody>
          <a:bodyPr wrap="square">
            <a:spAutoFit/>
          </a:bodyPr>
          <a:lstStyle/>
          <a:p>
            <a:r>
              <a:rPr lang="pl-PL" b="1" dirty="0">
                <a:latin typeface="Verdana" panose="020B0604030504040204" pitchFamily="34" charset="0"/>
                <a:ea typeface="Verdana" panose="020B0604030504040204" pitchFamily="34" charset="0"/>
              </a:rPr>
              <a:t>Potwierdzenie kompetencji do </a:t>
            </a:r>
            <a:r>
              <a:rPr lang="pl-PL" b="1" dirty="0">
                <a:solidFill>
                  <a:srgbClr val="C00000"/>
                </a:solidFill>
                <a:latin typeface="Verdana" panose="020B0604030504040204" pitchFamily="34" charset="0"/>
                <a:ea typeface="Verdana" panose="020B0604030504040204" pitchFamily="34" charset="0"/>
              </a:rPr>
              <a:t>pobierania próbek </a:t>
            </a:r>
            <a:r>
              <a:rPr lang="pl-PL" b="1" dirty="0">
                <a:solidFill>
                  <a:srgbClr val="002776"/>
                </a:solidFill>
                <a:latin typeface="Verdana" panose="020B0604030504040204" pitchFamily="34" charset="0"/>
                <a:ea typeface="Verdana" panose="020B0604030504040204" pitchFamily="34" charset="0"/>
              </a:rPr>
              <a:t>paliw</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50" y="1844824"/>
            <a:ext cx="7346209" cy="310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695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Działania na rzecz czystości powietrza</a:t>
            </a:r>
          </a:p>
        </p:txBody>
      </p:sp>
      <p:sp>
        <p:nvSpPr>
          <p:cNvPr id="5" name="Prostokąt 4"/>
          <p:cNvSpPr/>
          <p:nvPr/>
        </p:nvSpPr>
        <p:spPr>
          <a:xfrm>
            <a:off x="430746" y="980728"/>
            <a:ext cx="3781214"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pl-PL" b="1" dirty="0">
                <a:solidFill>
                  <a:prstClr val="white"/>
                </a:solidFill>
              </a:rPr>
              <a:t>Ustawa o systemie monitorowania </a:t>
            </a:r>
            <a:br>
              <a:rPr lang="pl-PL" b="1" dirty="0">
                <a:solidFill>
                  <a:prstClr val="white"/>
                </a:solidFill>
              </a:rPr>
            </a:br>
            <a:r>
              <a:rPr lang="pl-PL" b="1" dirty="0">
                <a:solidFill>
                  <a:prstClr val="white"/>
                </a:solidFill>
              </a:rPr>
              <a:t>i kontroli jakości paliw </a:t>
            </a:r>
          </a:p>
        </p:txBody>
      </p:sp>
      <p:sp>
        <p:nvSpPr>
          <p:cNvPr id="7" name="Strzałka w dół 6"/>
          <p:cNvSpPr/>
          <p:nvPr/>
        </p:nvSpPr>
        <p:spPr>
          <a:xfrm>
            <a:off x="6282133" y="2047978"/>
            <a:ext cx="396081" cy="3284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8" name="Strzałka w dół 7"/>
          <p:cNvSpPr/>
          <p:nvPr/>
        </p:nvSpPr>
        <p:spPr>
          <a:xfrm>
            <a:off x="2092113" y="2048074"/>
            <a:ext cx="391654" cy="328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prstClr val="white"/>
              </a:solidFill>
            </a:endParaRPr>
          </a:p>
        </p:txBody>
      </p:sp>
      <p:sp>
        <p:nvSpPr>
          <p:cNvPr id="11" name="Symbol zastępczy numeru slajdu 10"/>
          <p:cNvSpPr>
            <a:spLocks noGrp="1"/>
          </p:cNvSpPr>
          <p:nvPr>
            <p:ph type="sldNum" sz="quarter" idx="10"/>
          </p:nvPr>
        </p:nvSpPr>
        <p:spPr/>
        <p:txBody>
          <a:bodyPr/>
          <a:lstStyle/>
          <a:p>
            <a:pPr>
              <a:defRPr/>
            </a:pPr>
            <a:fld id="{E3EC1C46-83E2-4F61-A884-FE6A7E38B907}" type="slidenum">
              <a:rPr lang="pl-PL" smtClean="0"/>
              <a:pPr>
                <a:defRPr/>
              </a:pPr>
              <a:t>3</a:t>
            </a:fld>
            <a:r>
              <a:rPr lang="pl-PL" dirty="0"/>
              <a:t>/112</a:t>
            </a:r>
          </a:p>
        </p:txBody>
      </p:sp>
      <p:sp>
        <p:nvSpPr>
          <p:cNvPr id="12" name="Prostokąt zaokrąglony 16">
            <a:extLst>
              <a:ext uri="{FF2B5EF4-FFF2-40B4-BE49-F238E27FC236}">
                <a16:creationId xmlns:a16="http://schemas.microsoft.com/office/drawing/2014/main" xmlns="" id="{13E112EB-B30D-46FD-AF24-69A4B710A138}"/>
              </a:ext>
            </a:extLst>
          </p:cNvPr>
          <p:cNvSpPr/>
          <p:nvPr/>
        </p:nvSpPr>
        <p:spPr>
          <a:xfrm>
            <a:off x="576829" y="4005064"/>
            <a:ext cx="3422223" cy="1947582"/>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spcBef>
                <a:spcPct val="0"/>
              </a:spcBef>
              <a:buFontTx/>
              <a:buNone/>
            </a:pPr>
            <a:r>
              <a:rPr lang="pl-PL" altLang="pl-PL" b="1" dirty="0"/>
              <a:t>Obszar kontrolowany przez</a:t>
            </a:r>
            <a:r>
              <a:rPr lang="pl-PL" altLang="pl-PL" b="1" dirty="0">
                <a:solidFill>
                  <a:srgbClr val="FF0000"/>
                </a:solidFill>
              </a:rPr>
              <a:t> </a:t>
            </a:r>
            <a:r>
              <a:rPr lang="pl-PL" altLang="pl-PL" b="1" dirty="0">
                <a:solidFill>
                  <a:srgbClr val="C00000"/>
                </a:solidFill>
              </a:rPr>
              <a:t>Służbę Celną </a:t>
            </a:r>
            <a:br>
              <a:rPr lang="pl-PL" altLang="pl-PL" b="1" dirty="0">
                <a:solidFill>
                  <a:srgbClr val="C00000"/>
                </a:solidFill>
              </a:rPr>
            </a:br>
            <a:r>
              <a:rPr lang="pl-PL" altLang="pl-PL" b="1" dirty="0">
                <a:solidFill>
                  <a:srgbClr val="C00000"/>
                </a:solidFill>
              </a:rPr>
              <a:t>i Inspekcję Handlową</a:t>
            </a:r>
          </a:p>
        </p:txBody>
      </p:sp>
      <p:sp>
        <p:nvSpPr>
          <p:cNvPr id="15" name="Prostokąt zaokrąglony 16">
            <a:extLst>
              <a:ext uri="{FF2B5EF4-FFF2-40B4-BE49-F238E27FC236}">
                <a16:creationId xmlns:a16="http://schemas.microsoft.com/office/drawing/2014/main" xmlns="" id="{DE1E88DC-A3DE-43DD-A003-FB26137B6D12}"/>
              </a:ext>
            </a:extLst>
          </p:cNvPr>
          <p:cNvSpPr/>
          <p:nvPr/>
        </p:nvSpPr>
        <p:spPr>
          <a:xfrm>
            <a:off x="4769063" y="4005064"/>
            <a:ext cx="3422223" cy="214153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r>
              <a:rPr lang="pl-PL" altLang="pl-PL" b="1" dirty="0"/>
              <a:t>Obszar kontrolowany przez </a:t>
            </a:r>
            <a:r>
              <a:rPr lang="pl-PL" altLang="pl-PL" b="1" dirty="0">
                <a:solidFill>
                  <a:srgbClr val="C00000"/>
                </a:solidFill>
              </a:rPr>
              <a:t>pracowników jednostek samorządu terytorialnego </a:t>
            </a:r>
            <a:br>
              <a:rPr lang="pl-PL" altLang="pl-PL" b="1" dirty="0">
                <a:solidFill>
                  <a:srgbClr val="C00000"/>
                </a:solidFill>
              </a:rPr>
            </a:br>
            <a:r>
              <a:rPr lang="pl-PL" altLang="pl-PL" b="1" dirty="0">
                <a:solidFill>
                  <a:srgbClr val="C00000"/>
                </a:solidFill>
              </a:rPr>
              <a:t>i straż gminną, WIOŚ</a:t>
            </a:r>
          </a:p>
        </p:txBody>
      </p:sp>
      <p:sp>
        <p:nvSpPr>
          <p:cNvPr id="16" name="Prostokąt zaokrąglony 16">
            <a:extLst>
              <a:ext uri="{FF2B5EF4-FFF2-40B4-BE49-F238E27FC236}">
                <a16:creationId xmlns:a16="http://schemas.microsoft.com/office/drawing/2014/main" xmlns="" id="{479B5C4B-FF5C-47E9-83ED-155EC7C5BC9E}"/>
              </a:ext>
            </a:extLst>
          </p:cNvPr>
          <p:cNvSpPr/>
          <p:nvPr/>
        </p:nvSpPr>
        <p:spPr>
          <a:xfrm>
            <a:off x="576828" y="2547058"/>
            <a:ext cx="3422223" cy="126182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spcBef>
                <a:spcPct val="0"/>
              </a:spcBef>
              <a:buFontTx/>
              <a:buNone/>
            </a:pPr>
            <a:r>
              <a:rPr lang="pl-PL" altLang="pl-PL" b="1" dirty="0"/>
              <a:t>Dotyczy podmiotów </a:t>
            </a:r>
            <a:r>
              <a:rPr lang="pl-PL" altLang="pl-PL" b="1" dirty="0">
                <a:solidFill>
                  <a:srgbClr val="C00000"/>
                </a:solidFill>
              </a:rPr>
              <a:t>wprowadzających paliwo do obrotu</a:t>
            </a:r>
          </a:p>
        </p:txBody>
      </p:sp>
      <p:sp>
        <p:nvSpPr>
          <p:cNvPr id="17" name="Prostokąt zaokrąglony 16">
            <a:extLst>
              <a:ext uri="{FF2B5EF4-FFF2-40B4-BE49-F238E27FC236}">
                <a16:creationId xmlns:a16="http://schemas.microsoft.com/office/drawing/2014/main" xmlns="" id="{7EB136DE-4E90-4C5B-AC1C-A3F2DC99C306}"/>
              </a:ext>
            </a:extLst>
          </p:cNvPr>
          <p:cNvSpPr/>
          <p:nvPr/>
        </p:nvSpPr>
        <p:spPr>
          <a:xfrm>
            <a:off x="4763984" y="2544305"/>
            <a:ext cx="3422223" cy="1261823"/>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spcBef>
                <a:spcPct val="0"/>
              </a:spcBef>
              <a:buFontTx/>
              <a:buNone/>
            </a:pPr>
            <a:r>
              <a:rPr lang="pl-PL" altLang="pl-PL" b="1" dirty="0"/>
              <a:t>Dotyczy podmiotów </a:t>
            </a:r>
            <a:r>
              <a:rPr lang="pl-PL" altLang="pl-PL" b="1" dirty="0">
                <a:solidFill>
                  <a:srgbClr val="C00000"/>
                </a:solidFill>
              </a:rPr>
              <a:t>użytkujących paliwo </a:t>
            </a:r>
          </a:p>
        </p:txBody>
      </p:sp>
      <p:sp>
        <p:nvSpPr>
          <p:cNvPr id="18" name="Prostokąt 17">
            <a:extLst>
              <a:ext uri="{FF2B5EF4-FFF2-40B4-BE49-F238E27FC236}">
                <a16:creationId xmlns:a16="http://schemas.microsoft.com/office/drawing/2014/main" xmlns="" id="{84B7B0CF-4993-4BA3-8BBB-471020EDE4CF}"/>
              </a:ext>
            </a:extLst>
          </p:cNvPr>
          <p:cNvSpPr/>
          <p:nvPr/>
        </p:nvSpPr>
        <p:spPr>
          <a:xfrm>
            <a:off x="4643971" y="980728"/>
            <a:ext cx="3672408" cy="830997"/>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pl-PL" altLang="pl-PL" sz="1600" b="1" dirty="0">
                <a:solidFill>
                  <a:prstClr val="white"/>
                </a:solidFill>
              </a:rPr>
              <a:t>UCHWAŁA ANTYSMOGOWA </a:t>
            </a:r>
            <a:r>
              <a:rPr lang="pl-PL" altLang="pl-PL" sz="1600" b="1" dirty="0"/>
              <a:t>WOJEWÓDZTWA WIELKOPOLSKIEGO</a:t>
            </a:r>
            <a:endParaRPr lang="pl-PL" sz="1600" b="1" dirty="0">
              <a:solidFill>
                <a:srgbClr val="002776">
                  <a:lumMod val="20000"/>
                  <a:lumOff val="80000"/>
                </a:srgbClr>
              </a:solidFill>
            </a:endParaRPr>
          </a:p>
        </p:txBody>
      </p:sp>
    </p:spTree>
    <p:extLst>
      <p:ext uri="{BB962C8B-B14F-4D97-AF65-F5344CB8AC3E}">
        <p14:creationId xmlns:p14="http://schemas.microsoft.com/office/powerpoint/2010/main" val="1287844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Rola akredytacji - przykłady</a:t>
            </a:r>
            <a:endParaRPr lang="pl-PL" dirty="0"/>
          </a:p>
        </p:txBody>
      </p:sp>
      <p:sp>
        <p:nvSpPr>
          <p:cNvPr id="3" name="Symbol zastępczy numeru slajdu 2">
            <a:extLst>
              <a:ext uri="{FF2B5EF4-FFF2-40B4-BE49-F238E27FC236}">
                <a16:creationId xmlns:a16="http://schemas.microsoft.com/office/drawing/2014/main" xmlns="" id="{DC478CF9-ABC6-4B87-BF37-584F17C862C3}"/>
              </a:ext>
            </a:extLst>
          </p:cNvPr>
          <p:cNvSpPr>
            <a:spLocks noGrp="1"/>
          </p:cNvSpPr>
          <p:nvPr>
            <p:ph type="sldNum" sz="quarter" idx="10"/>
          </p:nvPr>
        </p:nvSpPr>
        <p:spPr/>
        <p:txBody>
          <a:bodyPr/>
          <a:lstStyle/>
          <a:p>
            <a:pPr>
              <a:defRPr/>
            </a:pPr>
            <a:fld id="{E3EC1C46-83E2-4F61-A884-FE6A7E38B907}" type="slidenum">
              <a:rPr lang="pl-PL" smtClean="0"/>
              <a:pPr>
                <a:defRPr/>
              </a:pPr>
              <a:t>30</a:t>
            </a:fld>
            <a:r>
              <a:rPr lang="pl-PL" dirty="0"/>
              <a:t>/37</a:t>
            </a:r>
          </a:p>
        </p:txBody>
      </p:sp>
      <p:sp>
        <p:nvSpPr>
          <p:cNvPr id="7" name="Prostokąt 6"/>
          <p:cNvSpPr/>
          <p:nvPr/>
        </p:nvSpPr>
        <p:spPr>
          <a:xfrm>
            <a:off x="596498" y="980728"/>
            <a:ext cx="7840914" cy="369332"/>
          </a:xfrm>
          <a:prstGeom prst="rect">
            <a:avLst/>
          </a:prstGeom>
        </p:spPr>
        <p:txBody>
          <a:bodyPr wrap="square">
            <a:spAutoFit/>
          </a:bodyPr>
          <a:lstStyle/>
          <a:p>
            <a:r>
              <a:rPr lang="pl-PL" b="1" dirty="0">
                <a:latin typeface="Verdana" panose="020B0604030504040204" pitchFamily="34" charset="0"/>
                <a:ea typeface="Verdana" panose="020B0604030504040204" pitchFamily="34" charset="0"/>
              </a:rPr>
              <a:t>Potwierdzenie kompetencji do </a:t>
            </a:r>
            <a:r>
              <a:rPr lang="pl-PL" b="1" dirty="0">
                <a:solidFill>
                  <a:srgbClr val="C00000"/>
                </a:solidFill>
                <a:latin typeface="Verdana" panose="020B0604030504040204" pitchFamily="34" charset="0"/>
                <a:ea typeface="Verdana" panose="020B0604030504040204" pitchFamily="34" charset="0"/>
              </a:rPr>
              <a:t>prowadzenia badań </a:t>
            </a:r>
            <a:r>
              <a:rPr lang="pl-PL" b="1" dirty="0">
                <a:latin typeface="Verdana" panose="020B0604030504040204" pitchFamily="34" charset="0"/>
                <a:ea typeface="Verdana" panose="020B0604030504040204" pitchFamily="34" charset="0"/>
              </a:rPr>
              <a:t>paliw</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4549" y="1549313"/>
            <a:ext cx="5304811" cy="454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9876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Postępowanie dowodowe - schemat</a:t>
            </a:r>
            <a:endParaRPr lang="pl-PL" dirty="0"/>
          </a:p>
        </p:txBody>
      </p:sp>
      <p:graphicFrame>
        <p:nvGraphicFramePr>
          <p:cNvPr id="4" name="Diagram 3"/>
          <p:cNvGraphicFramePr/>
          <p:nvPr/>
        </p:nvGraphicFramePr>
        <p:xfrm>
          <a:off x="1115616" y="1268760"/>
          <a:ext cx="6936432" cy="4480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ymbol zastępczy numeru slajdu 2">
            <a:extLst>
              <a:ext uri="{FF2B5EF4-FFF2-40B4-BE49-F238E27FC236}">
                <a16:creationId xmlns:a16="http://schemas.microsoft.com/office/drawing/2014/main" xmlns="" id="{DC478CF9-ABC6-4B87-BF37-584F17C862C3}"/>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31</a:t>
            </a:fld>
            <a:r>
              <a:rPr lang="pl-PL" dirty="0"/>
              <a:t>/37</a:t>
            </a:r>
          </a:p>
        </p:txBody>
      </p:sp>
    </p:spTree>
    <p:extLst>
      <p:ext uri="{BB962C8B-B14F-4D97-AF65-F5344CB8AC3E}">
        <p14:creationId xmlns:p14="http://schemas.microsoft.com/office/powerpoint/2010/main" val="231028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9552" y="2780928"/>
            <a:ext cx="8229600" cy="648072"/>
          </a:xfrm>
        </p:spPr>
        <p:txBody>
          <a:bodyPr/>
          <a:lstStyle/>
          <a:p>
            <a:pPr marL="0" indent="0" algn="ctr">
              <a:buNone/>
            </a:pPr>
            <a:r>
              <a:rPr lang="pl-PL" sz="2400" b="1" dirty="0"/>
              <a:t>POBIERANIE PRÓBEK PALIW WĘGLOWYCH- prosty schemat</a:t>
            </a:r>
          </a:p>
        </p:txBody>
      </p:sp>
      <p:sp>
        <p:nvSpPr>
          <p:cNvPr id="5" name="Symbol zastępczy numeru slajdu 4"/>
          <p:cNvSpPr>
            <a:spLocks noGrp="1"/>
          </p:cNvSpPr>
          <p:nvPr>
            <p:ph type="sldNum" sz="quarter" idx="12"/>
          </p:nvPr>
        </p:nvSpPr>
        <p:spPr/>
        <p:txBody>
          <a:bodyPr/>
          <a:lstStyle/>
          <a:p>
            <a:fld id="{0A1F6154-1412-4946-9C0D-73E8ED4BAFFC}" type="slidenum">
              <a:rPr lang="pl-PL" smtClean="0"/>
              <a:t>32</a:t>
            </a:fld>
            <a:r>
              <a:rPr lang="pl-PL" dirty="0"/>
              <a:t>/112</a:t>
            </a:r>
          </a:p>
        </p:txBody>
      </p:sp>
    </p:spTree>
    <p:extLst>
      <p:ext uri="{BB962C8B-B14F-4D97-AF65-F5344CB8AC3E}">
        <p14:creationId xmlns:p14="http://schemas.microsoft.com/office/powerpoint/2010/main" val="2962266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Pobieranie próbek paliw podczas kontroli</a:t>
            </a:r>
          </a:p>
        </p:txBody>
      </p:sp>
      <p:sp>
        <p:nvSpPr>
          <p:cNvPr id="5" name="Prostokąt 4">
            <a:extLst>
              <a:ext uri="{FF2B5EF4-FFF2-40B4-BE49-F238E27FC236}">
                <a16:creationId xmlns:a16="http://schemas.microsoft.com/office/drawing/2014/main" xmlns="" id="{A0D3D6AC-2143-4D4E-9552-AC5C385E2A04}"/>
              </a:ext>
            </a:extLst>
          </p:cNvPr>
          <p:cNvSpPr/>
          <p:nvPr/>
        </p:nvSpPr>
        <p:spPr>
          <a:xfrm>
            <a:off x="791580" y="1412776"/>
            <a:ext cx="7560840" cy="5078313"/>
          </a:xfrm>
          <a:prstGeom prst="rect">
            <a:avLst/>
          </a:prstGeom>
        </p:spPr>
        <p:txBody>
          <a:bodyPr wrap="square">
            <a:spAutoFit/>
          </a:bodyPr>
          <a:lstStyle/>
          <a:p>
            <a:pPr marL="536575" indent="-536575">
              <a:buFont typeface="+mj-lt"/>
              <a:buAutoNum type="arabicPeriod"/>
            </a:pPr>
            <a:r>
              <a:rPr lang="pl-PL" b="1" dirty="0">
                <a:latin typeface="Verdana" panose="020B0604030504040204" pitchFamily="34" charset="0"/>
                <a:ea typeface="Verdana" panose="020B0604030504040204" pitchFamily="34" charset="0"/>
              </a:rPr>
              <a:t>Stosować urządzenia ochrony osobistej BHP (rękawice, okulary ochronne)</a:t>
            </a:r>
          </a:p>
          <a:p>
            <a:pPr marL="342900" indent="-342900">
              <a:buFont typeface="+mj-lt"/>
              <a:buAutoNum type="arabicPeriod"/>
            </a:pPr>
            <a:endParaRPr lang="pl-PL" b="1" dirty="0">
              <a:latin typeface="Verdana" panose="020B0604030504040204" pitchFamily="34" charset="0"/>
              <a:ea typeface="Verdana" panose="020B0604030504040204" pitchFamily="34" charset="0"/>
            </a:endParaRPr>
          </a:p>
          <a:p>
            <a:pPr marL="536575" indent="-536575">
              <a:buFont typeface="+mj-lt"/>
              <a:buAutoNum type="arabicPeriod"/>
            </a:pPr>
            <a:r>
              <a:rPr lang="pl-PL" b="1" dirty="0">
                <a:latin typeface="Verdana" panose="020B0604030504040204" pitchFamily="34" charset="0"/>
                <a:ea typeface="Verdana" panose="020B0604030504040204" pitchFamily="34" charset="0"/>
              </a:rPr>
              <a:t>Poruszać się tylko w pomieszczeniach związanych </a:t>
            </a:r>
            <a:br>
              <a:rPr lang="pl-PL" b="1" dirty="0">
                <a:latin typeface="Verdana" panose="020B0604030504040204" pitchFamily="34" charset="0"/>
                <a:ea typeface="Verdana" panose="020B0604030504040204" pitchFamily="34" charset="0"/>
              </a:rPr>
            </a:br>
            <a:r>
              <a:rPr lang="pl-PL" b="1" dirty="0">
                <a:latin typeface="Verdana" panose="020B0604030504040204" pitchFamily="34" charset="0"/>
                <a:ea typeface="Verdana" panose="020B0604030504040204" pitchFamily="34" charset="0"/>
              </a:rPr>
              <a:t>z kontrolą</a:t>
            </a:r>
          </a:p>
          <a:p>
            <a:pPr marL="536575" indent="-536575">
              <a:buFont typeface="+mj-lt"/>
              <a:buAutoNum type="arabicPeriod"/>
            </a:pPr>
            <a:endParaRPr lang="pl-PL" b="1" dirty="0">
              <a:latin typeface="Verdana" panose="020B0604030504040204" pitchFamily="34" charset="0"/>
              <a:ea typeface="Verdana" panose="020B0604030504040204" pitchFamily="34" charset="0"/>
            </a:endParaRPr>
          </a:p>
          <a:p>
            <a:pPr marL="536575" indent="-536575">
              <a:buFont typeface="+mj-lt"/>
              <a:buAutoNum type="arabicPeriod"/>
            </a:pPr>
            <a:r>
              <a:rPr lang="pl-PL" b="1" dirty="0">
                <a:latin typeface="Verdana" panose="020B0604030504040204" pitchFamily="34" charset="0"/>
                <a:ea typeface="Verdana" panose="020B0604030504040204" pitchFamily="34" charset="0"/>
              </a:rPr>
              <a:t>Wykonać dokumentację fotograficzną składu opału</a:t>
            </a:r>
          </a:p>
          <a:p>
            <a:pPr marL="536575" indent="-536575">
              <a:buFont typeface="+mj-lt"/>
              <a:buAutoNum type="arabicPeriod"/>
            </a:pPr>
            <a:endParaRPr lang="pl-PL" b="1" dirty="0">
              <a:latin typeface="Verdana" panose="020B0604030504040204" pitchFamily="34" charset="0"/>
              <a:ea typeface="Verdana" panose="020B0604030504040204" pitchFamily="34" charset="0"/>
            </a:endParaRPr>
          </a:p>
          <a:p>
            <a:pPr marL="536575" indent="-536575">
              <a:buFont typeface="+mj-lt"/>
              <a:buAutoNum type="arabicPeriod"/>
            </a:pPr>
            <a:r>
              <a:rPr lang="pl-PL" b="1" dirty="0">
                <a:latin typeface="Verdana" panose="020B0604030504040204" pitchFamily="34" charset="0"/>
                <a:ea typeface="Verdana" panose="020B0604030504040204" pitchFamily="34" charset="0"/>
              </a:rPr>
              <a:t>Ustalić wielkość partii i rodzaj stosowanego paliwa</a:t>
            </a:r>
          </a:p>
          <a:p>
            <a:pPr marL="536575" indent="-536575">
              <a:buFont typeface="+mj-lt"/>
              <a:buAutoNum type="arabicPeriod"/>
            </a:pPr>
            <a:endParaRPr lang="pl-PL" b="1" dirty="0">
              <a:latin typeface="Verdana" panose="020B0604030504040204" pitchFamily="34" charset="0"/>
              <a:ea typeface="Verdana" panose="020B0604030504040204" pitchFamily="34" charset="0"/>
            </a:endParaRPr>
          </a:p>
          <a:p>
            <a:pPr marL="536575" indent="-536575">
              <a:buFont typeface="+mj-lt"/>
              <a:buAutoNum type="arabicPeriod"/>
            </a:pPr>
            <a:r>
              <a:rPr lang="pl-PL" b="1" dirty="0">
                <a:latin typeface="Verdana" panose="020B0604030504040204" pitchFamily="34" charset="0"/>
                <a:ea typeface="Verdana" panose="020B0604030504040204" pitchFamily="34" charset="0"/>
              </a:rPr>
              <a:t>Zbadać przedstawione przez kontrolowanego dokumenty potwierdzające jakość paliwa</a:t>
            </a:r>
          </a:p>
          <a:p>
            <a:pPr marL="536575" indent="-536575">
              <a:buFont typeface="+mj-lt"/>
              <a:buAutoNum type="arabicPeriod"/>
            </a:pPr>
            <a:endParaRPr lang="pl-PL" b="1" dirty="0">
              <a:latin typeface="Verdana" panose="020B0604030504040204" pitchFamily="34" charset="0"/>
              <a:ea typeface="Verdana" panose="020B0604030504040204" pitchFamily="34" charset="0"/>
            </a:endParaRPr>
          </a:p>
          <a:p>
            <a:pPr marL="536575" indent="-536575">
              <a:buFont typeface="+mj-lt"/>
              <a:buAutoNum type="arabicPeriod"/>
            </a:pPr>
            <a:r>
              <a:rPr lang="pl-PL" b="1" dirty="0">
                <a:latin typeface="Verdana" panose="020B0604030504040204" pitchFamily="34" charset="0"/>
                <a:ea typeface="Verdana" panose="020B0604030504040204" pitchFamily="34" charset="0"/>
              </a:rPr>
              <a:t>Z partii paliwa pobrać 32 próbki pierwotne w ilości ok. 2 kg</a:t>
            </a:r>
          </a:p>
          <a:p>
            <a:pPr marL="536575" indent="-536575">
              <a:buFont typeface="+mj-lt"/>
              <a:buAutoNum type="arabicPeriod"/>
            </a:pPr>
            <a:endParaRPr lang="pl-PL" b="1" dirty="0">
              <a:latin typeface="Verdana" panose="020B0604030504040204" pitchFamily="34" charset="0"/>
              <a:ea typeface="Verdana" panose="020B0604030504040204" pitchFamily="34" charset="0"/>
            </a:endParaRPr>
          </a:p>
          <a:p>
            <a:endParaRPr lang="pl-PL" b="1" dirty="0">
              <a:latin typeface="Verdana" panose="020B0604030504040204" pitchFamily="34" charset="0"/>
              <a:ea typeface="Verdana" panose="020B0604030504040204" pitchFamily="34" charset="0"/>
            </a:endParaRPr>
          </a:p>
          <a:p>
            <a:endParaRPr lang="pl-PL" b="1" dirty="0">
              <a:latin typeface="Verdana" panose="020B0604030504040204" pitchFamily="34" charset="0"/>
              <a:ea typeface="Verdana" panose="020B0604030504040204" pitchFamily="34" charset="0"/>
            </a:endParaRPr>
          </a:p>
        </p:txBody>
      </p:sp>
      <p:sp>
        <p:nvSpPr>
          <p:cNvPr id="6" name="Symbol zastępczy numeru slajdu 5"/>
          <p:cNvSpPr>
            <a:spLocks noGrp="1"/>
          </p:cNvSpPr>
          <p:nvPr>
            <p:ph type="sldNum" sz="quarter" idx="10"/>
          </p:nvPr>
        </p:nvSpPr>
        <p:spPr/>
        <p:txBody>
          <a:bodyPr/>
          <a:lstStyle/>
          <a:p>
            <a:pPr>
              <a:defRPr/>
            </a:pPr>
            <a:fld id="{E3EC1C46-83E2-4F61-A884-FE6A7E38B907}" type="slidenum">
              <a:rPr lang="pl-PL" smtClean="0"/>
              <a:pPr>
                <a:defRPr/>
              </a:pPr>
              <a:t>33</a:t>
            </a:fld>
            <a:r>
              <a:rPr lang="pl-PL" dirty="0"/>
              <a:t>/112</a:t>
            </a:r>
          </a:p>
        </p:txBody>
      </p:sp>
    </p:spTree>
    <p:extLst>
      <p:ext uri="{BB962C8B-B14F-4D97-AF65-F5344CB8AC3E}">
        <p14:creationId xmlns:p14="http://schemas.microsoft.com/office/powerpoint/2010/main" val="40054743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Pobieranie próbek paliw podczas kontroli</a:t>
            </a:r>
          </a:p>
        </p:txBody>
      </p:sp>
      <p:sp>
        <p:nvSpPr>
          <p:cNvPr id="6" name="Prostokąt 5">
            <a:extLst>
              <a:ext uri="{FF2B5EF4-FFF2-40B4-BE49-F238E27FC236}">
                <a16:creationId xmlns:a16="http://schemas.microsoft.com/office/drawing/2014/main" xmlns="" id="{1E1FAC80-9263-48BA-AA2F-A9C083CAEB7A}"/>
              </a:ext>
            </a:extLst>
          </p:cNvPr>
          <p:cNvSpPr/>
          <p:nvPr/>
        </p:nvSpPr>
        <p:spPr>
          <a:xfrm>
            <a:off x="791580" y="1340768"/>
            <a:ext cx="7560840" cy="4524315"/>
          </a:xfrm>
          <a:prstGeom prst="rect">
            <a:avLst/>
          </a:prstGeom>
        </p:spPr>
        <p:txBody>
          <a:bodyPr wrap="square">
            <a:spAutoFit/>
          </a:bodyPr>
          <a:lstStyle/>
          <a:p>
            <a:pPr marL="536575" indent="-536575">
              <a:buFont typeface="+mj-lt"/>
              <a:buAutoNum type="arabicPeriod" startAt="7"/>
            </a:pPr>
            <a:endParaRPr lang="pl-PL" b="1" dirty="0">
              <a:latin typeface="Verdana" panose="020B0604030504040204" pitchFamily="34" charset="0"/>
              <a:ea typeface="Verdana" panose="020B0604030504040204" pitchFamily="34" charset="0"/>
            </a:endParaRPr>
          </a:p>
          <a:p>
            <a:pPr marL="536575" indent="-536575">
              <a:buFont typeface="+mj-lt"/>
              <a:buAutoNum type="arabicPeriod" startAt="7"/>
            </a:pPr>
            <a:r>
              <a:rPr lang="pl-PL" b="1" dirty="0">
                <a:latin typeface="Verdana" panose="020B0604030504040204" pitchFamily="34" charset="0"/>
                <a:ea typeface="Verdana" panose="020B0604030504040204" pitchFamily="34" charset="0"/>
              </a:rPr>
              <a:t>Połączone próbki pierwotne stanowią próbkę ogólną </a:t>
            </a:r>
          </a:p>
          <a:p>
            <a:pPr marL="536575" indent="-536575">
              <a:buFont typeface="+mj-lt"/>
              <a:buAutoNum type="arabicPeriod" startAt="7"/>
            </a:pPr>
            <a:endParaRPr lang="pl-PL" b="1" dirty="0">
              <a:latin typeface="Verdana" panose="020B0604030504040204" pitchFamily="34" charset="0"/>
              <a:ea typeface="Verdana" panose="020B0604030504040204" pitchFamily="34" charset="0"/>
            </a:endParaRPr>
          </a:p>
          <a:p>
            <a:pPr marL="536575" indent="-536575">
              <a:buFont typeface="+mj-lt"/>
              <a:buAutoNum type="arabicPeriod" startAt="7"/>
            </a:pPr>
            <a:r>
              <a:rPr lang="pl-PL" b="1" dirty="0">
                <a:latin typeface="Verdana" panose="020B0604030504040204" pitchFamily="34" charset="0"/>
                <a:ea typeface="Verdana" panose="020B0604030504040204" pitchFamily="34" charset="0"/>
              </a:rPr>
              <a:t>Węgiel dokładnie uśrednić poprzez wymieszanie</a:t>
            </a:r>
          </a:p>
          <a:p>
            <a:pPr marL="342900" indent="-342900">
              <a:buFont typeface="+mj-lt"/>
              <a:buAutoNum type="arabicPeriod" startAt="7"/>
            </a:pPr>
            <a:endParaRPr lang="pl-PL" b="1" dirty="0">
              <a:latin typeface="Verdana" panose="020B0604030504040204" pitchFamily="34" charset="0"/>
              <a:ea typeface="Verdana" panose="020B0604030504040204" pitchFamily="34" charset="0"/>
            </a:endParaRPr>
          </a:p>
          <a:p>
            <a:pPr marL="536575" indent="-536575">
              <a:buFont typeface="+mj-lt"/>
              <a:buAutoNum type="arabicPeriod" startAt="7"/>
            </a:pPr>
            <a:r>
              <a:rPr lang="pl-PL" b="1" dirty="0">
                <a:latin typeface="Verdana" panose="020B0604030504040204" pitchFamily="34" charset="0"/>
                <a:ea typeface="Verdana" panose="020B0604030504040204" pitchFamily="34" charset="0"/>
              </a:rPr>
              <a:t>Jeżeli próbka ogólna jest zbyt duża niż wymagana normą, przeprowadzić pomniejszanie</a:t>
            </a:r>
          </a:p>
          <a:p>
            <a:pPr marL="536575" indent="-536575">
              <a:buFont typeface="+mj-lt"/>
              <a:buAutoNum type="arabicPeriod" startAt="7"/>
            </a:pPr>
            <a:endParaRPr lang="pl-PL" b="1" dirty="0">
              <a:latin typeface="Verdana" panose="020B0604030504040204" pitchFamily="34" charset="0"/>
              <a:ea typeface="Verdana" panose="020B0604030504040204" pitchFamily="34" charset="0"/>
            </a:endParaRPr>
          </a:p>
          <a:p>
            <a:pPr marL="536575" indent="-536575">
              <a:buFont typeface="+mj-lt"/>
              <a:buAutoNum type="arabicPeriod" startAt="7"/>
            </a:pPr>
            <a:r>
              <a:rPr lang="pl-PL" b="1" dirty="0">
                <a:latin typeface="Verdana" panose="020B0604030504040204" pitchFamily="34" charset="0"/>
                <a:ea typeface="Verdana" panose="020B0604030504040204" pitchFamily="34" charset="0"/>
              </a:rPr>
              <a:t>Wydzieloną próbkę laboratoryjną zabezpieczyć, pojemnik szczelnie zamknąć, zabezpieczyć plombą</a:t>
            </a:r>
          </a:p>
          <a:p>
            <a:pPr marL="342900" indent="-342900">
              <a:buFont typeface="+mj-lt"/>
              <a:buAutoNum type="arabicPeriod" startAt="7"/>
            </a:pPr>
            <a:endParaRPr lang="pl-PL" b="1" dirty="0">
              <a:latin typeface="Verdana" panose="020B0604030504040204" pitchFamily="34" charset="0"/>
              <a:ea typeface="Verdana" panose="020B0604030504040204" pitchFamily="34" charset="0"/>
            </a:endParaRPr>
          </a:p>
          <a:p>
            <a:pPr marL="536575" indent="-536575">
              <a:buFont typeface="+mj-lt"/>
              <a:buAutoNum type="arabicPeriod" startAt="7"/>
            </a:pPr>
            <a:r>
              <a:rPr lang="pl-PL" b="1" dirty="0">
                <a:latin typeface="Verdana" panose="020B0604030504040204" pitchFamily="34" charset="0"/>
                <a:ea typeface="Verdana" panose="020B0604030504040204" pitchFamily="34" charset="0"/>
              </a:rPr>
              <a:t>Wykonać dokumentację fotograficzną zabezpieczonej próbki</a:t>
            </a:r>
          </a:p>
          <a:p>
            <a:pPr marL="342900" indent="-342900">
              <a:buFont typeface="+mj-lt"/>
              <a:buAutoNum type="arabicPeriod" startAt="7"/>
            </a:pPr>
            <a:endParaRPr lang="pl-PL" b="1" dirty="0">
              <a:latin typeface="Verdana" panose="020B0604030504040204" pitchFamily="34" charset="0"/>
              <a:ea typeface="Verdana" panose="020B0604030504040204" pitchFamily="34" charset="0"/>
            </a:endParaRPr>
          </a:p>
          <a:p>
            <a:pPr marL="536575" indent="-536575">
              <a:buFont typeface="+mj-lt"/>
              <a:buAutoNum type="arabicPeriod" startAt="7"/>
            </a:pPr>
            <a:r>
              <a:rPr lang="pl-PL" b="1" dirty="0">
                <a:latin typeface="Verdana" panose="020B0604030504040204" pitchFamily="34" charset="0"/>
                <a:ea typeface="Verdana" panose="020B0604030504040204" pitchFamily="34" charset="0"/>
              </a:rPr>
              <a:t>Spisać protokół</a:t>
            </a:r>
          </a:p>
          <a:p>
            <a:pPr marL="536575" indent="-536575">
              <a:buFont typeface="+mj-lt"/>
              <a:buAutoNum type="arabicPeriod" startAt="8"/>
            </a:pPr>
            <a:endParaRPr lang="pl-PL" b="1" dirty="0">
              <a:latin typeface="Verdana" panose="020B0604030504040204" pitchFamily="34" charset="0"/>
              <a:ea typeface="Verdana" panose="020B0604030504040204" pitchFamily="34" charset="0"/>
            </a:endParaRPr>
          </a:p>
        </p:txBody>
      </p:sp>
      <p:sp>
        <p:nvSpPr>
          <p:cNvPr id="5" name="Symbol zastępczy numeru slajdu 4"/>
          <p:cNvSpPr>
            <a:spLocks noGrp="1"/>
          </p:cNvSpPr>
          <p:nvPr>
            <p:ph type="sldNum" sz="quarter" idx="10"/>
          </p:nvPr>
        </p:nvSpPr>
        <p:spPr/>
        <p:txBody>
          <a:bodyPr/>
          <a:lstStyle/>
          <a:p>
            <a:pPr>
              <a:defRPr/>
            </a:pPr>
            <a:fld id="{E3EC1C46-83E2-4F61-A884-FE6A7E38B907}" type="slidenum">
              <a:rPr lang="pl-PL" smtClean="0"/>
              <a:pPr>
                <a:defRPr/>
              </a:pPr>
              <a:t>34</a:t>
            </a:fld>
            <a:r>
              <a:rPr lang="pl-PL" dirty="0"/>
              <a:t>/112</a:t>
            </a:r>
          </a:p>
        </p:txBody>
      </p:sp>
    </p:spTree>
    <p:extLst>
      <p:ext uri="{BB962C8B-B14F-4D97-AF65-F5344CB8AC3E}">
        <p14:creationId xmlns:p14="http://schemas.microsoft.com/office/powerpoint/2010/main" val="3425294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numeru slajdu 2"/>
          <p:cNvSpPr>
            <a:spLocks noGrp="1"/>
          </p:cNvSpPr>
          <p:nvPr>
            <p:ph type="sldNum" sz="quarter" idx="10"/>
          </p:nvPr>
        </p:nvSpPr>
        <p:spPr/>
        <p:txBody>
          <a:bodyPr/>
          <a:lstStyle/>
          <a:p>
            <a:pPr>
              <a:defRPr/>
            </a:pPr>
            <a:fld id="{E3EC1C46-83E2-4F61-A884-FE6A7E38B907}" type="slidenum">
              <a:rPr lang="pl-PL" smtClean="0"/>
              <a:pPr>
                <a:defRPr/>
              </a:pPr>
              <a:t>35</a:t>
            </a:fld>
            <a:r>
              <a:rPr lang="pl-PL" dirty="0"/>
              <a:t>/112</a:t>
            </a:r>
          </a:p>
        </p:txBody>
      </p:sp>
      <p:sp>
        <p:nvSpPr>
          <p:cNvPr id="4" name="Symbol zastępczy zawartości 2"/>
          <p:cNvSpPr txBox="1">
            <a:spLocks/>
          </p:cNvSpPr>
          <p:nvPr/>
        </p:nvSpPr>
        <p:spPr>
          <a:xfrm>
            <a:off x="467544" y="2731587"/>
            <a:ext cx="8229600" cy="648072"/>
          </a:xfrm>
          <a:prstGeom prst="rect">
            <a:avLst/>
          </a:prstGeom>
        </p:spPr>
        <p:txBody>
          <a:bodyPr/>
          <a:lstStyle>
            <a:lvl1pPr marL="273050" indent="-273050" algn="l" rtl="0" eaLnBrk="1" fontAlgn="base" hangingPunct="1">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1" fontAlgn="base" hangingPunct="1">
              <a:spcBef>
                <a:spcPts val="500"/>
              </a:spcBef>
              <a:spcAft>
                <a:spcPct val="0"/>
              </a:spcAft>
              <a:buClr>
                <a:schemeClr val="accent2"/>
              </a:buClr>
              <a:buSzPct val="76000"/>
              <a:buFont typeface="Wingdings 3" pitchFamily="18" charset="2"/>
              <a:buChar char=""/>
              <a:defRPr sz="2300" kern="1200">
                <a:solidFill>
                  <a:srgbClr val="002776"/>
                </a:solidFill>
                <a:latin typeface="+mn-lt"/>
                <a:ea typeface="+mn-ea"/>
                <a:cs typeface="+mn-cs"/>
              </a:defRPr>
            </a:lvl2pPr>
            <a:lvl3pPr marL="822325" indent="-228600" algn="l" rtl="0" eaLnBrk="1" fontAlgn="base" hangingPunct="1">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1" fontAlgn="base" hangingPunct="1">
              <a:spcBef>
                <a:spcPts val="400"/>
              </a:spcBef>
              <a:spcAft>
                <a:spcPct val="0"/>
              </a:spcAft>
              <a:buClr>
                <a:srgbClr val="008ABF"/>
              </a:buClr>
              <a:buSzPct val="70000"/>
              <a:buFont typeface="Wingdings" pitchFamily="2" charset="2"/>
              <a:buChar char=""/>
              <a:defRPr kern="1200">
                <a:solidFill>
                  <a:schemeClr val="tx1"/>
                </a:solidFill>
                <a:latin typeface="+mn-lt"/>
                <a:ea typeface="+mn-ea"/>
                <a:cs typeface="+mn-cs"/>
              </a:defRPr>
            </a:lvl4pPr>
            <a:lvl5pPr marL="1371600" indent="-228600" algn="l" rtl="0" eaLnBrk="1" fontAlgn="base" hangingPunct="1">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Font typeface="Wingdings 3" pitchFamily="18" charset="2"/>
              <a:buNone/>
            </a:pPr>
            <a:r>
              <a:rPr lang="pl-PL" sz="2400" b="1" dirty="0"/>
              <a:t>POBIERANIE PRÓBEK WĘGLA – RZECZYWISTOŚĆ </a:t>
            </a:r>
          </a:p>
        </p:txBody>
      </p:sp>
    </p:spTree>
    <p:extLst>
      <p:ext uri="{BB962C8B-B14F-4D97-AF65-F5344CB8AC3E}">
        <p14:creationId xmlns:p14="http://schemas.microsoft.com/office/powerpoint/2010/main" val="2570017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xmlns="" id="{2E843A68-2022-4C65-A8A5-3A9585BA5D0B}"/>
              </a:ext>
            </a:extLst>
          </p:cNvPr>
          <p:cNvSpPr>
            <a:spLocks noChangeArrowheads="1"/>
          </p:cNvSpPr>
          <p:nvPr/>
        </p:nvSpPr>
        <p:spPr bwMode="auto">
          <a:xfrm>
            <a:off x="125708" y="1597730"/>
            <a:ext cx="8352928"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lvl="1" algn="just" eaLnBrk="0" hangingPunct="0">
              <a:tabLst>
                <a:tab pos="288925" algn="l"/>
              </a:tabLst>
            </a:pPr>
            <a:endParaRPr lang="pl-PL" b="1" dirty="0">
              <a:latin typeface="+mn-lt"/>
              <a:cs typeface="Times New Roman" pitchFamily="18" charset="0"/>
            </a:endParaRPr>
          </a:p>
          <a:p>
            <a:pPr lvl="1" algn="just" eaLnBrk="0" hangingPunct="0">
              <a:tabLst>
                <a:tab pos="288925" algn="l"/>
              </a:tabLst>
            </a:pPr>
            <a:r>
              <a:rPr lang="pl-PL" b="1" dirty="0">
                <a:latin typeface="+mn-lt"/>
                <a:ea typeface="Verdana" panose="020B0604030504040204" pitchFamily="34" charset="0"/>
                <a:cs typeface="Times New Roman" pitchFamily="18" charset="0"/>
              </a:rPr>
              <a:t>Partia</a:t>
            </a:r>
            <a:r>
              <a:rPr lang="pl-PL" dirty="0">
                <a:latin typeface="+mn-lt"/>
                <a:ea typeface="Verdana" panose="020B0604030504040204" pitchFamily="34" charset="0"/>
                <a:cs typeface="Times New Roman" pitchFamily="18" charset="0"/>
              </a:rPr>
              <a:t> – zdefiniowana ilość materiału, dla której ma zostać określona jakość</a:t>
            </a:r>
            <a:endParaRPr lang="pl-PL" dirty="0">
              <a:latin typeface="+mn-lt"/>
              <a:ea typeface="Verdana" panose="020B0604030504040204" pitchFamily="34" charset="0"/>
            </a:endParaRPr>
          </a:p>
          <a:p>
            <a:pPr lvl="1" algn="just" eaLnBrk="0" hangingPunct="0">
              <a:tabLst>
                <a:tab pos="288925" algn="l"/>
              </a:tabLst>
            </a:pPr>
            <a:endParaRPr lang="pl-PL" b="1" dirty="0">
              <a:latin typeface="+mn-lt"/>
              <a:ea typeface="Verdana" panose="020B0604030504040204" pitchFamily="34" charset="0"/>
              <a:cs typeface="Times New Roman" pitchFamily="18" charset="0"/>
            </a:endParaRPr>
          </a:p>
          <a:p>
            <a:pPr lvl="1" algn="just" eaLnBrk="0" hangingPunct="0">
              <a:tabLst>
                <a:tab pos="288925" algn="l"/>
              </a:tabLst>
            </a:pPr>
            <a:r>
              <a:rPr lang="pl-PL" b="1" dirty="0">
                <a:latin typeface="+mn-lt"/>
                <a:ea typeface="Verdana" panose="020B0604030504040204" pitchFamily="34" charset="0"/>
                <a:cs typeface="Times New Roman" pitchFamily="18" charset="0"/>
              </a:rPr>
              <a:t>Próbka pierwotna</a:t>
            </a:r>
            <a:r>
              <a:rPr lang="pl-PL" dirty="0">
                <a:latin typeface="+mn-lt"/>
                <a:ea typeface="Verdana" panose="020B0604030504040204" pitchFamily="34" charset="0"/>
                <a:cs typeface="Times New Roman" pitchFamily="18" charset="0"/>
              </a:rPr>
              <a:t> – część materiału pobrana podczas pojedynczej operacji urządzeniem do pobierania próbek</a:t>
            </a:r>
            <a:endParaRPr lang="pl-PL" dirty="0">
              <a:latin typeface="+mn-lt"/>
              <a:ea typeface="Verdana" panose="020B0604030504040204" pitchFamily="34" charset="0"/>
            </a:endParaRPr>
          </a:p>
          <a:p>
            <a:pPr lvl="1" algn="just" eaLnBrk="0" hangingPunct="0">
              <a:tabLst>
                <a:tab pos="288925" algn="l"/>
              </a:tabLst>
            </a:pPr>
            <a:endParaRPr lang="pl-PL" b="1" dirty="0">
              <a:latin typeface="+mn-lt"/>
              <a:ea typeface="Verdana" panose="020B0604030504040204" pitchFamily="34" charset="0"/>
              <a:cs typeface="Times New Roman" pitchFamily="18" charset="0"/>
            </a:endParaRPr>
          </a:p>
          <a:p>
            <a:pPr lvl="1" algn="just" eaLnBrk="0" hangingPunct="0">
              <a:tabLst>
                <a:tab pos="288925" algn="l"/>
              </a:tabLst>
            </a:pPr>
            <a:r>
              <a:rPr lang="pl-PL" b="1" dirty="0">
                <a:latin typeface="+mn-lt"/>
                <a:ea typeface="Verdana" panose="020B0604030504040204" pitchFamily="34" charset="0"/>
                <a:cs typeface="Times New Roman" pitchFamily="18" charset="0"/>
              </a:rPr>
              <a:t>Próbka ogólna</a:t>
            </a:r>
            <a:r>
              <a:rPr lang="pl-PL" dirty="0">
                <a:latin typeface="+mn-lt"/>
                <a:ea typeface="Verdana" panose="020B0604030504040204" pitchFamily="34" charset="0"/>
                <a:cs typeface="Times New Roman" pitchFamily="18" charset="0"/>
              </a:rPr>
              <a:t> – próbka utworzona ze wszystkich próbek pierwotnych pochodzących z tej samej partii materiału</a:t>
            </a:r>
            <a:endParaRPr lang="pl-PL" dirty="0">
              <a:latin typeface="+mn-lt"/>
              <a:ea typeface="Verdana" panose="020B0604030504040204" pitchFamily="34" charset="0"/>
            </a:endParaRPr>
          </a:p>
          <a:p>
            <a:pPr lvl="1" algn="just" eaLnBrk="0" hangingPunct="0">
              <a:tabLst>
                <a:tab pos="288925" algn="l"/>
              </a:tabLst>
            </a:pPr>
            <a:endParaRPr lang="pl-PL" b="1" dirty="0">
              <a:latin typeface="+mn-lt"/>
              <a:ea typeface="Verdana" panose="020B0604030504040204" pitchFamily="34" charset="0"/>
              <a:cs typeface="Times New Roman" pitchFamily="18" charset="0"/>
            </a:endParaRPr>
          </a:p>
          <a:p>
            <a:pPr lvl="1" algn="just" eaLnBrk="0" hangingPunct="0">
              <a:tabLst>
                <a:tab pos="288925" algn="l"/>
              </a:tabLst>
            </a:pPr>
            <a:r>
              <a:rPr lang="pl-PL" b="1" dirty="0">
                <a:latin typeface="+mn-lt"/>
                <a:ea typeface="Verdana" panose="020B0604030504040204" pitchFamily="34" charset="0"/>
                <a:cs typeface="Times New Roman" pitchFamily="18" charset="0"/>
              </a:rPr>
              <a:t>Próbka laboratoryjna </a:t>
            </a:r>
            <a:r>
              <a:rPr lang="pl-PL" dirty="0">
                <a:latin typeface="+mn-lt"/>
                <a:ea typeface="Verdana" panose="020B0604030504040204" pitchFamily="34" charset="0"/>
                <a:cs typeface="Times New Roman" pitchFamily="18" charset="0"/>
              </a:rPr>
              <a:t>– próbka ogólna lub jej część wysłana do laboratorium</a:t>
            </a:r>
            <a:endParaRPr lang="pl-PL" b="1" dirty="0">
              <a:latin typeface="+mn-lt"/>
              <a:ea typeface="Verdana" panose="020B0604030504040204" pitchFamily="34" charset="0"/>
              <a:cs typeface="Times New Roman" pitchFamily="18" charset="0"/>
            </a:endParaRPr>
          </a:p>
          <a:p>
            <a:pPr lvl="1" algn="just" eaLnBrk="0" hangingPunct="0">
              <a:tabLst>
                <a:tab pos="288925" algn="l"/>
              </a:tabLst>
            </a:pPr>
            <a:endParaRPr lang="pl-PL" sz="800" b="1" dirty="0">
              <a:latin typeface="+mn-lt"/>
              <a:cs typeface="Times New Roman" pitchFamily="18" charset="0"/>
            </a:endParaRPr>
          </a:p>
          <a:p>
            <a:pPr lvl="1" algn="just" eaLnBrk="0" hangingPunct="0">
              <a:tabLst>
                <a:tab pos="288925" algn="l"/>
              </a:tabLst>
            </a:pPr>
            <a:endParaRPr lang="pl-PL" sz="800" b="1" dirty="0">
              <a:latin typeface="+mn-lt"/>
              <a:cs typeface="Times New Roman" pitchFamily="18" charset="0"/>
            </a:endParaRPr>
          </a:p>
        </p:txBody>
      </p:sp>
      <p:sp>
        <p:nvSpPr>
          <p:cNvPr id="9" name="Tytuł 1">
            <a:extLst>
              <a:ext uri="{FF2B5EF4-FFF2-40B4-BE49-F238E27FC236}">
                <a16:creationId xmlns:a16="http://schemas.microsoft.com/office/drawing/2014/main" xmlns="" id="{940C23D5-9A2A-4456-A4FA-F6736272850A}"/>
              </a:ext>
            </a:extLst>
          </p:cNvPr>
          <p:cNvSpPr txBox="1">
            <a:spLocks/>
          </p:cNvSpPr>
          <p:nvPr/>
        </p:nvSpPr>
        <p:spPr>
          <a:xfrm>
            <a:off x="457200" y="228601"/>
            <a:ext cx="8229600" cy="495300"/>
          </a:xfrm>
          <a:prstGeom prst="rect">
            <a:avLst/>
          </a:prstGeom>
        </p:spPr>
        <p:txBody>
          <a:bodyPr/>
          <a:lstStyle>
            <a:lvl1pPr algn="l" rtl="0" fontAlgn="base">
              <a:spcBef>
                <a:spcPct val="0"/>
              </a:spcBef>
              <a:spcAft>
                <a:spcPct val="0"/>
              </a:spcAft>
              <a:defRPr sz="2400" b="1" kern="1200">
                <a:solidFill>
                  <a:srgbClr val="002776"/>
                </a:solidFill>
                <a:latin typeface="+mj-lt"/>
                <a:ea typeface="+mj-ea"/>
                <a:cs typeface="+mj-cs"/>
              </a:defRPr>
            </a:lvl1pPr>
            <a:lvl2pPr algn="l" rtl="0" fontAlgn="base">
              <a:spcBef>
                <a:spcPct val="0"/>
              </a:spcBef>
              <a:spcAft>
                <a:spcPct val="0"/>
              </a:spcAft>
              <a:defRPr sz="2400" b="1">
                <a:solidFill>
                  <a:srgbClr val="002776"/>
                </a:solidFill>
                <a:latin typeface="Myriad Web Pro" pitchFamily="34" charset="-18"/>
              </a:defRPr>
            </a:lvl2pPr>
            <a:lvl3pPr algn="l" rtl="0" fontAlgn="base">
              <a:spcBef>
                <a:spcPct val="0"/>
              </a:spcBef>
              <a:spcAft>
                <a:spcPct val="0"/>
              </a:spcAft>
              <a:defRPr sz="2400" b="1">
                <a:solidFill>
                  <a:srgbClr val="002776"/>
                </a:solidFill>
                <a:latin typeface="Myriad Web Pro" pitchFamily="34" charset="-18"/>
              </a:defRPr>
            </a:lvl3pPr>
            <a:lvl4pPr algn="l" rtl="0" fontAlgn="base">
              <a:spcBef>
                <a:spcPct val="0"/>
              </a:spcBef>
              <a:spcAft>
                <a:spcPct val="0"/>
              </a:spcAft>
              <a:defRPr sz="2400" b="1">
                <a:solidFill>
                  <a:srgbClr val="002776"/>
                </a:solidFill>
                <a:latin typeface="Myriad Web Pro" pitchFamily="34" charset="-18"/>
              </a:defRPr>
            </a:lvl4pPr>
            <a:lvl5pPr algn="l" rtl="0" fontAlgn="base">
              <a:spcBef>
                <a:spcPct val="0"/>
              </a:spcBef>
              <a:spcAft>
                <a:spcPct val="0"/>
              </a:spcAft>
              <a:defRPr sz="2400" b="1">
                <a:solidFill>
                  <a:srgbClr val="002776"/>
                </a:solidFill>
                <a:latin typeface="Myriad Web Pro" pitchFamily="34" charset="-18"/>
              </a:defRPr>
            </a:lvl5pPr>
            <a:lvl6pPr marL="457200" algn="l" rtl="0" eaLnBrk="1" fontAlgn="base" hangingPunct="1">
              <a:spcBef>
                <a:spcPct val="0"/>
              </a:spcBef>
              <a:spcAft>
                <a:spcPct val="0"/>
              </a:spcAft>
              <a:defRPr sz="3200">
                <a:solidFill>
                  <a:srgbClr val="002776"/>
                </a:solidFill>
                <a:latin typeface="Myriad Web Pro" pitchFamily="34" charset="-18"/>
              </a:defRPr>
            </a:lvl6pPr>
            <a:lvl7pPr marL="914400" algn="l" rtl="0" eaLnBrk="1" fontAlgn="base" hangingPunct="1">
              <a:spcBef>
                <a:spcPct val="0"/>
              </a:spcBef>
              <a:spcAft>
                <a:spcPct val="0"/>
              </a:spcAft>
              <a:defRPr sz="3200">
                <a:solidFill>
                  <a:srgbClr val="002776"/>
                </a:solidFill>
                <a:latin typeface="Myriad Web Pro" pitchFamily="34" charset="-18"/>
              </a:defRPr>
            </a:lvl7pPr>
            <a:lvl8pPr marL="1371600" algn="l" rtl="0" eaLnBrk="1" fontAlgn="base" hangingPunct="1">
              <a:spcBef>
                <a:spcPct val="0"/>
              </a:spcBef>
              <a:spcAft>
                <a:spcPct val="0"/>
              </a:spcAft>
              <a:defRPr sz="3200">
                <a:solidFill>
                  <a:srgbClr val="002776"/>
                </a:solidFill>
                <a:latin typeface="Myriad Web Pro" pitchFamily="34" charset="-18"/>
              </a:defRPr>
            </a:lvl8pPr>
            <a:lvl9pPr marL="1828800" algn="l" rtl="0" eaLnBrk="1" fontAlgn="base" hangingPunct="1">
              <a:spcBef>
                <a:spcPct val="0"/>
              </a:spcBef>
              <a:spcAft>
                <a:spcPct val="0"/>
              </a:spcAft>
              <a:defRPr sz="3200">
                <a:solidFill>
                  <a:srgbClr val="002776"/>
                </a:solidFill>
                <a:latin typeface="Myriad Web Pro" pitchFamily="34" charset="-18"/>
              </a:defRPr>
            </a:lvl9pPr>
          </a:lstStyle>
          <a:p>
            <a:pPr>
              <a:lnSpc>
                <a:spcPct val="150000"/>
              </a:lnSpc>
            </a:pPr>
            <a:r>
              <a:rPr lang="pl-PL" altLang="pl-PL" dirty="0">
                <a:solidFill>
                  <a:srgbClr val="002C9D"/>
                </a:solidFill>
                <a:latin typeface="Verdana" pitchFamily="34" charset="0"/>
              </a:rPr>
              <a:t>Definicje</a:t>
            </a:r>
          </a:p>
        </p:txBody>
      </p:sp>
      <p:sp>
        <p:nvSpPr>
          <p:cNvPr id="5" name="Symbol zastępczy numeru slajdu 4"/>
          <p:cNvSpPr>
            <a:spLocks noGrp="1"/>
          </p:cNvSpPr>
          <p:nvPr>
            <p:ph type="sldNum" sz="quarter" idx="10"/>
          </p:nvPr>
        </p:nvSpPr>
        <p:spPr/>
        <p:txBody>
          <a:bodyPr/>
          <a:lstStyle/>
          <a:p>
            <a:pPr>
              <a:defRPr/>
            </a:pPr>
            <a:fld id="{E3EC1C46-83E2-4F61-A884-FE6A7E38B907}" type="slidenum">
              <a:rPr lang="pl-PL" smtClean="0"/>
              <a:pPr>
                <a:defRPr/>
              </a:pPr>
              <a:t>36</a:t>
            </a:fld>
            <a:r>
              <a:rPr lang="pl-PL" dirty="0"/>
              <a:t>/112</a:t>
            </a:r>
          </a:p>
        </p:txBody>
      </p:sp>
    </p:spTree>
    <p:extLst>
      <p:ext uri="{BB962C8B-B14F-4D97-AF65-F5344CB8AC3E}">
        <p14:creationId xmlns:p14="http://schemas.microsoft.com/office/powerpoint/2010/main" val="3895394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p:cNvSpPr>
            <a:spLocks noChangeAspect="1" noChangeArrowheads="1"/>
          </p:cNvSpPr>
          <p:nvPr/>
        </p:nvSpPr>
        <p:spPr bwMode="auto">
          <a:xfrm>
            <a:off x="91282" y="1317624"/>
            <a:ext cx="8961437"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l-PL" altLang="pl-PL"/>
          </a:p>
        </p:txBody>
      </p:sp>
      <p:sp>
        <p:nvSpPr>
          <p:cNvPr id="6" name="pole tekstowe 4"/>
          <p:cNvSpPr txBox="1">
            <a:spLocks noChangeArrowheads="1"/>
          </p:cNvSpPr>
          <p:nvPr/>
        </p:nvSpPr>
        <p:spPr bwMode="auto">
          <a:xfrm>
            <a:off x="359568" y="404664"/>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r>
              <a:rPr lang="pl-PL" altLang="pl-PL" b="1" dirty="0">
                <a:solidFill>
                  <a:srgbClr val="002C9D"/>
                </a:solidFill>
                <a:latin typeface="Verdana" pitchFamily="34" charset="0"/>
              </a:rPr>
              <a:t>Przykłady wyposażenia do ręcznego pobierania próbek</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1772816"/>
            <a:ext cx="28670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6488608" y="3716337"/>
            <a:ext cx="762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r>
              <a:rPr lang="pl-PL" altLang="ja-JP" sz="1600" b="1" dirty="0">
                <a:ea typeface="MS Mincho" pitchFamily="49" charset="-128"/>
                <a:cs typeface="Times New Roman" pitchFamily="18" charset="0"/>
              </a:rPr>
              <a:t>Łopata</a:t>
            </a:r>
            <a:endParaRPr lang="pl-PL" altLang="ja-JP" sz="1600" dirty="0">
              <a:cs typeface="Times New Roman" pitchFamily="18" charset="0"/>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953" y="4307490"/>
            <a:ext cx="2767310"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E:\zestaw łopatek do pali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82" y="2020415"/>
            <a:ext cx="5274998" cy="324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ymbol zastępczy numeru slajdu 3"/>
          <p:cNvSpPr>
            <a:spLocks noGrp="1"/>
          </p:cNvSpPr>
          <p:nvPr>
            <p:ph type="sldNum" sz="quarter" idx="10"/>
          </p:nvPr>
        </p:nvSpPr>
        <p:spPr/>
        <p:txBody>
          <a:bodyPr/>
          <a:lstStyle/>
          <a:p>
            <a:pPr>
              <a:defRPr/>
            </a:pPr>
            <a:fld id="{E3EC1C46-83E2-4F61-A884-FE6A7E38B907}" type="slidenum">
              <a:rPr lang="pl-PL" smtClean="0"/>
              <a:pPr>
                <a:defRPr/>
              </a:pPr>
              <a:t>37</a:t>
            </a:fld>
            <a:r>
              <a:rPr lang="pl-PL" dirty="0"/>
              <a:t>/112</a:t>
            </a:r>
          </a:p>
        </p:txBody>
      </p:sp>
    </p:spTree>
    <p:extLst>
      <p:ext uri="{BB962C8B-B14F-4D97-AF65-F5344CB8AC3E}">
        <p14:creationId xmlns:p14="http://schemas.microsoft.com/office/powerpoint/2010/main" val="1083000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7"/>
          <p:cNvSpPr>
            <a:spLocks noChangeAspect="1" noChangeArrowheads="1"/>
          </p:cNvSpPr>
          <p:nvPr/>
        </p:nvSpPr>
        <p:spPr bwMode="auto">
          <a:xfrm>
            <a:off x="91282" y="1317624"/>
            <a:ext cx="8961437"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l-PL" altLang="pl-PL"/>
          </a:p>
        </p:txBody>
      </p:sp>
      <p:sp>
        <p:nvSpPr>
          <p:cNvPr id="14" name="Prostokąt 13"/>
          <p:cNvSpPr>
            <a:spLocks noChangeArrowheads="1"/>
          </p:cNvSpPr>
          <p:nvPr/>
        </p:nvSpPr>
        <p:spPr bwMode="auto">
          <a:xfrm>
            <a:off x="395536" y="404664"/>
            <a:ext cx="7272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pl-PL" altLang="pl-PL" sz="2400" b="1" dirty="0">
                <a:latin typeface="+mn-lt"/>
              </a:rPr>
              <a:t>Minimalna liczba próbek pierwotnych</a:t>
            </a:r>
            <a:endParaRPr lang="pl-PL" altLang="pl-PL" sz="2400" dirty="0">
              <a:latin typeface="+mn-lt"/>
            </a:endParaRPr>
          </a:p>
        </p:txBody>
      </p:sp>
      <p:sp>
        <p:nvSpPr>
          <p:cNvPr id="13" name="Prostokąt 6"/>
          <p:cNvSpPr>
            <a:spLocks noChangeArrowheads="1"/>
          </p:cNvSpPr>
          <p:nvPr/>
        </p:nvSpPr>
        <p:spPr bwMode="auto">
          <a:xfrm>
            <a:off x="612775" y="2388944"/>
            <a:ext cx="791061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dirty="0">
                <a:latin typeface="+mn-lt"/>
              </a:rPr>
              <a:t>Przy pobieraniu próbek pierwotnych z partii o masie większej niż 1000 t minimalną liczbę próbek pierwotnych należy obliczyć według wzoru:</a:t>
            </a:r>
          </a:p>
          <a:p>
            <a:r>
              <a:rPr lang="pl-PL" altLang="pl-PL" dirty="0">
                <a:latin typeface="+mn-lt"/>
              </a:rPr>
              <a:t>	</a:t>
            </a:r>
          </a:p>
          <a:p>
            <a:endParaRPr lang="pl-PL" altLang="pl-PL" dirty="0">
              <a:latin typeface="+mn-lt"/>
            </a:endParaRPr>
          </a:p>
          <a:p>
            <a:endParaRPr lang="pl-PL" altLang="pl-PL" dirty="0">
              <a:latin typeface="+mn-lt"/>
            </a:endParaRPr>
          </a:p>
          <a:p>
            <a:endParaRPr lang="pl-PL" altLang="pl-PL" i="1" dirty="0">
              <a:latin typeface="+mn-lt"/>
            </a:endParaRPr>
          </a:p>
          <a:p>
            <a:r>
              <a:rPr lang="pl-PL" altLang="pl-PL" i="1" dirty="0">
                <a:latin typeface="+mn-lt"/>
              </a:rPr>
              <a:t>M</a:t>
            </a:r>
            <a:r>
              <a:rPr lang="pl-PL" altLang="pl-PL" dirty="0">
                <a:latin typeface="+mn-lt"/>
              </a:rPr>
              <a:t> - masa badanej partii węgla, t</a:t>
            </a:r>
          </a:p>
          <a:p>
            <a:r>
              <a:rPr lang="pl-PL" altLang="pl-PL" dirty="0">
                <a:latin typeface="+mn-lt"/>
              </a:rPr>
              <a:t> </a:t>
            </a:r>
          </a:p>
          <a:p>
            <a:r>
              <a:rPr lang="pl-PL" altLang="pl-PL" dirty="0">
                <a:latin typeface="+mn-lt"/>
              </a:rPr>
              <a:t>Wynik obliczenia należy zaokrąglić w górę do najbliższej liczby całkowitej</a:t>
            </a:r>
          </a:p>
          <a:p>
            <a:endParaRPr lang="pl-PL" altLang="pl-PL" b="1" dirty="0">
              <a:solidFill>
                <a:srgbClr val="FF0000"/>
              </a:solidFill>
              <a:latin typeface="+mn-lt"/>
            </a:endParaRPr>
          </a:p>
        </p:txBody>
      </p:sp>
      <p:sp>
        <p:nvSpPr>
          <p:cNvPr id="2" name="Prostokąt 1"/>
          <p:cNvSpPr/>
          <p:nvPr/>
        </p:nvSpPr>
        <p:spPr>
          <a:xfrm>
            <a:off x="620613" y="1225830"/>
            <a:ext cx="7902773" cy="88724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pl-PL" b="1" dirty="0">
                <a:solidFill>
                  <a:schemeClr val="bg1">
                    <a:lumMod val="95000"/>
                  </a:schemeClr>
                </a:solidFill>
              </a:rPr>
              <a:t>Minimalna liczba próbek pierwotnych z partii węgla kamiennego o masie do 1000 Mg wynosi 32</a:t>
            </a:r>
          </a:p>
        </p:txBody>
      </p:sp>
      <p:sp>
        <p:nvSpPr>
          <p:cNvPr id="5" name="Symbol zastępczy numeru slajdu 4"/>
          <p:cNvSpPr>
            <a:spLocks noGrp="1"/>
          </p:cNvSpPr>
          <p:nvPr>
            <p:ph type="sldNum" sz="quarter" idx="10"/>
          </p:nvPr>
        </p:nvSpPr>
        <p:spPr/>
        <p:txBody>
          <a:bodyPr/>
          <a:lstStyle/>
          <a:p>
            <a:pPr>
              <a:defRPr/>
            </a:pPr>
            <a:fld id="{E3EC1C46-83E2-4F61-A884-FE6A7E38B907}" type="slidenum">
              <a:rPr lang="pl-PL" smtClean="0"/>
              <a:pPr>
                <a:defRPr/>
              </a:pPr>
              <a:t>38</a:t>
            </a:fld>
            <a:r>
              <a:rPr lang="pl-PL" dirty="0"/>
              <a:t>/112</a:t>
            </a:r>
          </a:p>
        </p:txBody>
      </p:sp>
      <mc:AlternateContent xmlns:mc="http://schemas.openxmlformats.org/markup-compatibility/2006" xmlns:a14="http://schemas.microsoft.com/office/drawing/2010/main">
        <mc:Choice Requires="a14">
          <p:sp>
            <p:nvSpPr>
              <p:cNvPr id="9" name="Prostokąt 8">
                <a:extLst>
                  <a:ext uri="{FF2B5EF4-FFF2-40B4-BE49-F238E27FC236}">
                    <a16:creationId xmlns:a16="http://schemas.microsoft.com/office/drawing/2014/main" xmlns="" id="{A374D343-72E9-40C5-B78D-E19904BB7CA4}"/>
                  </a:ext>
                </a:extLst>
              </p:cNvPr>
              <p:cNvSpPr/>
              <p:nvPr/>
            </p:nvSpPr>
            <p:spPr>
              <a:xfrm>
                <a:off x="3419872" y="3257002"/>
                <a:ext cx="1633139"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l-PL" i="1">
                          <a:latin typeface="Cambria Math"/>
                        </a:rPr>
                        <m:t>𝑛</m:t>
                      </m:r>
                      <m:r>
                        <a:rPr lang="pl-PL" i="1">
                          <a:latin typeface="Cambria Math"/>
                        </a:rPr>
                        <m:t>=32</m:t>
                      </m:r>
                      <m:rad>
                        <m:radPr>
                          <m:degHide m:val="on"/>
                          <m:ctrlPr>
                            <a:rPr lang="pl-PL" i="1">
                              <a:latin typeface="Cambria Math" panose="02040503050406030204" pitchFamily="18" charset="0"/>
                            </a:rPr>
                          </m:ctrlPr>
                        </m:radPr>
                        <m:deg/>
                        <m:e>
                          <m:f>
                            <m:fPr>
                              <m:ctrlPr>
                                <a:rPr lang="pl-PL" i="1">
                                  <a:latin typeface="Cambria Math" panose="02040503050406030204" pitchFamily="18" charset="0"/>
                                </a:rPr>
                              </m:ctrlPr>
                            </m:fPr>
                            <m:num>
                              <m:r>
                                <a:rPr lang="pl-PL" i="1">
                                  <a:latin typeface="Cambria Math"/>
                                </a:rPr>
                                <m:t>𝑀</m:t>
                              </m:r>
                            </m:num>
                            <m:den>
                              <m:r>
                                <a:rPr lang="pl-PL" i="1">
                                  <a:latin typeface="Cambria Math"/>
                                </a:rPr>
                                <m:t>1000</m:t>
                              </m:r>
                            </m:den>
                          </m:f>
                        </m:e>
                      </m:rad>
                    </m:oMath>
                  </m:oMathPara>
                </a14:m>
                <a:endParaRPr lang="pl-PL" dirty="0"/>
              </a:p>
            </p:txBody>
          </p:sp>
        </mc:Choice>
        <mc:Fallback xmlns="">
          <p:sp>
            <p:nvSpPr>
              <p:cNvPr id="9" name="Prostokąt 8">
                <a:extLst>
                  <a:ext uri="{FF2B5EF4-FFF2-40B4-BE49-F238E27FC236}">
                    <a16:creationId xmlns:a16="http://schemas.microsoft.com/office/drawing/2014/main" id="{A374D343-72E9-40C5-B78D-E19904BB7CA4}"/>
                  </a:ext>
                </a:extLst>
              </p:cNvPr>
              <p:cNvSpPr>
                <a:spLocks noRot="1" noChangeAspect="1" noMove="1" noResize="1" noEditPoints="1" noAdjustHandles="1" noChangeArrowheads="1" noChangeShapeType="1" noTextEdit="1"/>
              </p:cNvSpPr>
              <p:nvPr/>
            </p:nvSpPr>
            <p:spPr>
              <a:xfrm>
                <a:off x="3419872" y="3257002"/>
                <a:ext cx="1633139" cy="910699"/>
              </a:xfrm>
              <a:prstGeom prst="rect">
                <a:avLst/>
              </a:prstGeom>
              <a:blipFill>
                <a:blip r:embed="rId3"/>
                <a:stretch>
                  <a:fillRect/>
                </a:stretch>
              </a:blipFill>
            </p:spPr>
            <p:txBody>
              <a:bodyPr/>
              <a:lstStyle/>
              <a:p>
                <a:r>
                  <a:rPr lang="pl-PL">
                    <a:noFill/>
                  </a:rPr>
                  <a:t> </a:t>
                </a:r>
              </a:p>
            </p:txBody>
          </p:sp>
        </mc:Fallback>
      </mc:AlternateContent>
    </p:spTree>
    <p:extLst>
      <p:ext uri="{BB962C8B-B14F-4D97-AF65-F5344CB8AC3E}">
        <p14:creationId xmlns:p14="http://schemas.microsoft.com/office/powerpoint/2010/main" val="546927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2170" y="404664"/>
            <a:ext cx="8194675" cy="369332"/>
          </a:xfrm>
          <a:prstGeom prst="rect">
            <a:avLst/>
          </a:prstGeom>
        </p:spPr>
        <p:txBody>
          <a:bodyPr wrap="square">
            <a:spAutoFit/>
          </a:bodyPr>
          <a:lstStyle/>
          <a:p>
            <a:pPr algn="just" fontAlgn="auto">
              <a:spcBef>
                <a:spcPct val="50000"/>
              </a:spcBef>
              <a:spcAft>
                <a:spcPts val="600"/>
              </a:spcAft>
              <a:defRPr/>
            </a:pPr>
            <a:r>
              <a:rPr lang="pl-PL" b="1" dirty="0">
                <a:solidFill>
                  <a:srgbClr val="002776"/>
                </a:solidFill>
                <a:latin typeface="+mn-lt"/>
              </a:rPr>
              <a:t>Określenie minimalnej wielkości próbki pierwotnej i ogólnej</a:t>
            </a:r>
          </a:p>
        </p:txBody>
      </p:sp>
      <p:sp>
        <p:nvSpPr>
          <p:cNvPr id="6" name="Symbol zastępczy numeru slajdu 5"/>
          <p:cNvSpPr>
            <a:spLocks noGrp="1"/>
          </p:cNvSpPr>
          <p:nvPr>
            <p:ph type="sldNum" sz="quarter" idx="10"/>
          </p:nvPr>
        </p:nvSpPr>
        <p:spPr/>
        <p:txBody>
          <a:bodyPr/>
          <a:lstStyle/>
          <a:p>
            <a:pPr>
              <a:defRPr/>
            </a:pPr>
            <a:fld id="{E3EC1C46-83E2-4F61-A884-FE6A7E38B907}" type="slidenum">
              <a:rPr lang="pl-PL" smtClean="0"/>
              <a:pPr>
                <a:defRPr/>
              </a:pPr>
              <a:t>39</a:t>
            </a:fld>
            <a:r>
              <a:rPr lang="pl-PL" dirty="0"/>
              <a:t>/112</a:t>
            </a:r>
          </a:p>
        </p:txBody>
      </p:sp>
      <p:sp>
        <p:nvSpPr>
          <p:cNvPr id="7" name="Prostokąt 6">
            <a:extLst>
              <a:ext uri="{FF2B5EF4-FFF2-40B4-BE49-F238E27FC236}">
                <a16:creationId xmlns:a16="http://schemas.microsoft.com/office/drawing/2014/main" xmlns="" id="{8C6BD6CB-1440-4BDE-A231-151CE8B5A18C}"/>
              </a:ext>
            </a:extLst>
          </p:cNvPr>
          <p:cNvSpPr/>
          <p:nvPr/>
        </p:nvSpPr>
        <p:spPr>
          <a:xfrm>
            <a:off x="705636" y="2204864"/>
            <a:ext cx="7682788" cy="2862322"/>
          </a:xfrm>
          <a:prstGeom prst="rect">
            <a:avLst/>
          </a:prstGeom>
        </p:spPr>
        <p:txBody>
          <a:bodyPr wrap="square">
            <a:spAutoFit/>
          </a:bodyPr>
          <a:lstStyle/>
          <a:p>
            <a:pPr algn="ctr"/>
            <a:r>
              <a:rPr lang="pl-PL" dirty="0"/>
              <a:t>			</a:t>
            </a:r>
            <a:r>
              <a:rPr lang="pl-PL" i="1" dirty="0"/>
              <a:t>m</a:t>
            </a:r>
            <a:r>
              <a:rPr lang="pl-PL" dirty="0"/>
              <a:t>  =  0,06</a:t>
            </a:r>
            <a:r>
              <a:rPr lang="pl-PL" i="1" dirty="0"/>
              <a:t> D										 </a:t>
            </a:r>
            <a:r>
              <a:rPr lang="pl-PL" dirty="0"/>
              <a:t> </a:t>
            </a:r>
          </a:p>
          <a:p>
            <a:r>
              <a:rPr lang="pl-PL" i="1" dirty="0"/>
              <a:t>D</a:t>
            </a:r>
            <a:r>
              <a:rPr lang="pl-PL" dirty="0"/>
              <a:t>  -  wielkość największego ziarna w badanej partii, w milimetrach;</a:t>
            </a:r>
          </a:p>
          <a:p>
            <a:r>
              <a:rPr lang="pl-PL" dirty="0"/>
              <a:t> </a:t>
            </a:r>
          </a:p>
          <a:p>
            <a:r>
              <a:rPr lang="pl-PL" dirty="0"/>
              <a:t>Jako wielkość największego ziarna należy przyjąć wymiar otworu sita, na którym podczas przesiewania próbki węgla pozostaje nie więcej niż 5 % masy próbki.</a:t>
            </a:r>
          </a:p>
          <a:p>
            <a:r>
              <a:rPr lang="pl-PL" dirty="0"/>
              <a:t> </a:t>
            </a:r>
          </a:p>
          <a:p>
            <a:r>
              <a:rPr lang="pl-PL" dirty="0"/>
              <a:t>Jako wielkość największego ziarna dla sortowanego węgla kamiennego należy przyjąć górny wymiar danego sortymentu według PN-82/G-97001. </a:t>
            </a:r>
          </a:p>
        </p:txBody>
      </p:sp>
      <p:sp>
        <p:nvSpPr>
          <p:cNvPr id="3" name="Prostokąt 2">
            <a:extLst>
              <a:ext uri="{FF2B5EF4-FFF2-40B4-BE49-F238E27FC236}">
                <a16:creationId xmlns:a16="http://schemas.microsoft.com/office/drawing/2014/main" xmlns="" id="{A09F6A95-40BF-4730-ABB5-18B3A00C2646}"/>
              </a:ext>
            </a:extLst>
          </p:cNvPr>
          <p:cNvSpPr/>
          <p:nvPr/>
        </p:nvSpPr>
        <p:spPr>
          <a:xfrm>
            <a:off x="705636" y="966433"/>
            <a:ext cx="7538771" cy="871713"/>
          </a:xfrm>
          <a:prstGeom prst="rect">
            <a:avLst/>
          </a:prstGeom>
        </p:spPr>
        <p:txBody>
          <a:bodyPr wrap="square">
            <a:spAutoFit/>
          </a:bodyPr>
          <a:lstStyle/>
          <a:p>
            <a:pPr algn="ctr">
              <a:lnSpc>
                <a:spcPct val="150000"/>
              </a:lnSpc>
            </a:pPr>
            <a:r>
              <a:rPr lang="pl-PL" altLang="pl-PL" b="1" dirty="0"/>
              <a:t>Masa próbki pierwotnej nie powinna być mniejsza niż 0,5kg </a:t>
            </a:r>
          </a:p>
          <a:p>
            <a:pPr algn="ctr">
              <a:lnSpc>
                <a:spcPct val="150000"/>
              </a:lnSpc>
            </a:pPr>
            <a:r>
              <a:rPr lang="pl-PL" altLang="pl-PL" b="1" dirty="0"/>
              <a:t>i zależy od wielkości ziarna w badanej partii</a:t>
            </a:r>
          </a:p>
        </p:txBody>
      </p:sp>
    </p:spTree>
    <p:extLst>
      <p:ext uri="{BB962C8B-B14F-4D97-AF65-F5344CB8AC3E}">
        <p14:creationId xmlns:p14="http://schemas.microsoft.com/office/powerpoint/2010/main" val="2657325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Powstawanie węgla - uproszczony schemat</a:t>
            </a:r>
          </a:p>
        </p:txBody>
      </p:sp>
      <p:sp>
        <p:nvSpPr>
          <p:cNvPr id="3" name="Symbol zastępczy numeru slajdu 2"/>
          <p:cNvSpPr>
            <a:spLocks noGrp="1"/>
          </p:cNvSpPr>
          <p:nvPr>
            <p:ph type="sldNum" sz="quarter" idx="10"/>
          </p:nvPr>
        </p:nvSpPr>
        <p:spPr/>
        <p:txBody>
          <a:bodyPr/>
          <a:lstStyle/>
          <a:p>
            <a:pPr>
              <a:defRPr/>
            </a:pPr>
            <a:fld id="{7504CB0E-FB86-4AA7-B54A-34709CB6EBA5}" type="slidenum">
              <a:rPr lang="pl-PL" smtClean="0">
                <a:solidFill>
                  <a:srgbClr val="002776"/>
                </a:solidFill>
              </a:rPr>
              <a:pPr>
                <a:defRPr/>
              </a:pPr>
              <a:t>4</a:t>
            </a:fld>
            <a:r>
              <a:rPr lang="pl-PL" dirty="0">
                <a:solidFill>
                  <a:srgbClr val="002776"/>
                </a:solidFill>
              </a:rPr>
              <a:t>/112</a:t>
            </a:r>
          </a:p>
        </p:txBody>
      </p:sp>
      <p:sp>
        <p:nvSpPr>
          <p:cNvPr id="4" name="pole tekstowe 3"/>
          <p:cNvSpPr txBox="1"/>
          <p:nvPr/>
        </p:nvSpPr>
        <p:spPr>
          <a:xfrm>
            <a:off x="474114" y="2375610"/>
            <a:ext cx="1296144" cy="369332"/>
          </a:xfrm>
          <a:prstGeom prst="rect">
            <a:avLst/>
          </a:prstGeom>
          <a:solidFill>
            <a:srgbClr val="00B050"/>
          </a:solidFill>
          <a:ln>
            <a:solidFill>
              <a:schemeClr val="accent4">
                <a:lumMod val="50000"/>
              </a:schemeClr>
            </a:solidFill>
          </a:ln>
        </p:spPr>
        <p:txBody>
          <a:bodyPr wrap="square" rtlCol="0">
            <a:spAutoFit/>
          </a:bodyPr>
          <a:lstStyle/>
          <a:p>
            <a:r>
              <a:rPr lang="pl-PL" b="1" dirty="0">
                <a:latin typeface="+mn-lt"/>
              </a:rPr>
              <a:t>Biomasa</a:t>
            </a:r>
          </a:p>
        </p:txBody>
      </p:sp>
      <p:sp>
        <p:nvSpPr>
          <p:cNvPr id="5" name="pole tekstowe 4"/>
          <p:cNvSpPr txBox="1"/>
          <p:nvPr/>
        </p:nvSpPr>
        <p:spPr>
          <a:xfrm>
            <a:off x="2685601" y="2375610"/>
            <a:ext cx="1008112" cy="369332"/>
          </a:xfrm>
          <a:prstGeom prst="rect">
            <a:avLst/>
          </a:prstGeom>
          <a:solidFill>
            <a:srgbClr val="CE7E08"/>
          </a:solidFill>
          <a:ln>
            <a:solidFill>
              <a:srgbClr val="C00000"/>
            </a:solidFill>
          </a:ln>
        </p:spPr>
        <p:txBody>
          <a:bodyPr wrap="square" rtlCol="0">
            <a:spAutoFit/>
          </a:bodyPr>
          <a:lstStyle/>
          <a:p>
            <a:pPr algn="ctr"/>
            <a:r>
              <a:rPr lang="pl-PL" b="1" dirty="0">
                <a:solidFill>
                  <a:srgbClr val="FFC000"/>
                </a:solidFill>
                <a:latin typeface="+mn-lt"/>
              </a:rPr>
              <a:t>Torf</a:t>
            </a:r>
          </a:p>
        </p:txBody>
      </p:sp>
      <p:sp>
        <p:nvSpPr>
          <p:cNvPr id="6" name="pole tekstowe 5"/>
          <p:cNvSpPr txBox="1"/>
          <p:nvPr/>
        </p:nvSpPr>
        <p:spPr>
          <a:xfrm>
            <a:off x="4711807" y="2256422"/>
            <a:ext cx="1440160" cy="646331"/>
          </a:xfrm>
          <a:prstGeom prst="rect">
            <a:avLst/>
          </a:prstGeom>
          <a:solidFill>
            <a:srgbClr val="4D2F03"/>
          </a:solidFill>
          <a:ln>
            <a:solidFill>
              <a:srgbClr val="4D2F03"/>
            </a:solidFill>
          </a:ln>
        </p:spPr>
        <p:txBody>
          <a:bodyPr wrap="square" rtlCol="0">
            <a:spAutoFit/>
          </a:bodyPr>
          <a:lstStyle/>
          <a:p>
            <a:pPr algn="ctr"/>
            <a:r>
              <a:rPr lang="pl-PL" b="1" dirty="0">
                <a:solidFill>
                  <a:schemeClr val="bg1"/>
                </a:solidFill>
                <a:latin typeface="+mn-lt"/>
              </a:rPr>
              <a:t>Węgiel brunatny</a:t>
            </a:r>
          </a:p>
        </p:txBody>
      </p:sp>
      <p:sp>
        <p:nvSpPr>
          <p:cNvPr id="7" name="pole tekstowe 6"/>
          <p:cNvSpPr txBox="1"/>
          <p:nvPr/>
        </p:nvSpPr>
        <p:spPr>
          <a:xfrm>
            <a:off x="7308304" y="2256423"/>
            <a:ext cx="1440160" cy="646331"/>
          </a:xfrm>
          <a:prstGeom prst="rect">
            <a:avLst/>
          </a:prstGeom>
          <a:solidFill>
            <a:srgbClr val="000000"/>
          </a:solidFill>
          <a:ln>
            <a:solidFill>
              <a:srgbClr val="000000"/>
            </a:solidFill>
          </a:ln>
        </p:spPr>
        <p:txBody>
          <a:bodyPr wrap="square" rtlCol="0">
            <a:spAutoFit/>
          </a:bodyPr>
          <a:lstStyle/>
          <a:p>
            <a:pPr algn="ctr"/>
            <a:r>
              <a:rPr lang="pl-PL" b="1" dirty="0">
                <a:solidFill>
                  <a:schemeClr val="bg1"/>
                </a:solidFill>
                <a:latin typeface="+mn-lt"/>
              </a:rPr>
              <a:t>Węgiel kamienny</a:t>
            </a:r>
          </a:p>
        </p:txBody>
      </p:sp>
      <p:sp>
        <p:nvSpPr>
          <p:cNvPr id="8" name="Strzałka w prawo 7"/>
          <p:cNvSpPr/>
          <p:nvPr/>
        </p:nvSpPr>
        <p:spPr>
          <a:xfrm>
            <a:off x="1849416" y="2402560"/>
            <a:ext cx="792088" cy="314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trzałka w prawo 8"/>
          <p:cNvSpPr/>
          <p:nvPr/>
        </p:nvSpPr>
        <p:spPr>
          <a:xfrm>
            <a:off x="3859070" y="2426292"/>
            <a:ext cx="792088" cy="306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trzałka w prawo 9"/>
          <p:cNvSpPr/>
          <p:nvPr/>
        </p:nvSpPr>
        <p:spPr>
          <a:xfrm>
            <a:off x="6380186" y="2402921"/>
            <a:ext cx="792088" cy="314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a:off x="1770258" y="1821612"/>
            <a:ext cx="1116124" cy="553998"/>
          </a:xfrm>
          <a:prstGeom prst="rect">
            <a:avLst/>
          </a:prstGeom>
          <a:noFill/>
        </p:spPr>
        <p:txBody>
          <a:bodyPr wrap="square" rtlCol="0">
            <a:spAutoFit/>
          </a:bodyPr>
          <a:lstStyle/>
          <a:p>
            <a:r>
              <a:rPr lang="pl-PL" sz="1000" b="1" dirty="0">
                <a:latin typeface="+mn-lt"/>
              </a:rPr>
              <a:t>czas, </a:t>
            </a:r>
          </a:p>
          <a:p>
            <a:r>
              <a:rPr lang="pl-PL" sz="1000" b="1" dirty="0">
                <a:latin typeface="+mn-lt"/>
              </a:rPr>
              <a:t>ciśnienie, </a:t>
            </a:r>
          </a:p>
          <a:p>
            <a:r>
              <a:rPr lang="pl-PL" sz="1000" b="1" dirty="0">
                <a:latin typeface="+mn-lt"/>
              </a:rPr>
              <a:t>temperatura</a:t>
            </a:r>
          </a:p>
        </p:txBody>
      </p:sp>
      <p:sp>
        <p:nvSpPr>
          <p:cNvPr id="12" name="pole tekstowe 11"/>
          <p:cNvSpPr txBox="1"/>
          <p:nvPr/>
        </p:nvSpPr>
        <p:spPr>
          <a:xfrm>
            <a:off x="3595683" y="1821612"/>
            <a:ext cx="1116124" cy="553998"/>
          </a:xfrm>
          <a:prstGeom prst="rect">
            <a:avLst/>
          </a:prstGeom>
          <a:noFill/>
        </p:spPr>
        <p:txBody>
          <a:bodyPr wrap="square" rtlCol="0">
            <a:spAutoFit/>
          </a:bodyPr>
          <a:lstStyle/>
          <a:p>
            <a:r>
              <a:rPr lang="pl-PL" sz="1000" b="1" dirty="0">
                <a:latin typeface="+mn-lt"/>
              </a:rPr>
              <a:t>czas, </a:t>
            </a:r>
          </a:p>
          <a:p>
            <a:r>
              <a:rPr lang="pl-PL" sz="1000" b="1" dirty="0">
                <a:latin typeface="+mn-lt"/>
              </a:rPr>
              <a:t>ciśnienie, </a:t>
            </a:r>
          </a:p>
          <a:p>
            <a:r>
              <a:rPr lang="pl-PL" sz="1000" b="1" dirty="0">
                <a:latin typeface="+mn-lt"/>
              </a:rPr>
              <a:t>temperatura</a:t>
            </a:r>
          </a:p>
        </p:txBody>
      </p:sp>
      <p:sp>
        <p:nvSpPr>
          <p:cNvPr id="13" name="pole tekstowe 12"/>
          <p:cNvSpPr txBox="1"/>
          <p:nvPr/>
        </p:nvSpPr>
        <p:spPr>
          <a:xfrm>
            <a:off x="6191055" y="1808757"/>
            <a:ext cx="1116124" cy="553998"/>
          </a:xfrm>
          <a:prstGeom prst="rect">
            <a:avLst/>
          </a:prstGeom>
          <a:noFill/>
        </p:spPr>
        <p:txBody>
          <a:bodyPr wrap="square" rtlCol="0">
            <a:spAutoFit/>
          </a:bodyPr>
          <a:lstStyle/>
          <a:p>
            <a:r>
              <a:rPr lang="pl-PL" sz="1000" b="1" dirty="0">
                <a:latin typeface="+mn-lt"/>
              </a:rPr>
              <a:t>czas, </a:t>
            </a:r>
          </a:p>
          <a:p>
            <a:r>
              <a:rPr lang="pl-PL" sz="1000" b="1" dirty="0">
                <a:latin typeface="+mn-lt"/>
              </a:rPr>
              <a:t>ciśnienie, </a:t>
            </a:r>
          </a:p>
          <a:p>
            <a:r>
              <a:rPr lang="pl-PL" sz="1000" b="1" dirty="0">
                <a:latin typeface="+mn-lt"/>
              </a:rPr>
              <a:t>temperatura</a:t>
            </a:r>
          </a:p>
        </p:txBody>
      </p:sp>
      <p:sp>
        <p:nvSpPr>
          <p:cNvPr id="14" name="pole tekstowe 13"/>
          <p:cNvSpPr txBox="1"/>
          <p:nvPr/>
        </p:nvSpPr>
        <p:spPr>
          <a:xfrm>
            <a:off x="673587" y="3365258"/>
            <a:ext cx="7796826" cy="646331"/>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pl-PL" b="1" dirty="0">
                <a:solidFill>
                  <a:srgbClr val="FF0000"/>
                </a:solidFill>
                <a:latin typeface="+mn-lt"/>
              </a:rPr>
              <a:t>Przemiana od roślin/biomasy do węgla kamiennego </a:t>
            </a:r>
            <a:br>
              <a:rPr lang="pl-PL" b="1" dirty="0">
                <a:solidFill>
                  <a:srgbClr val="FF0000"/>
                </a:solidFill>
                <a:latin typeface="+mn-lt"/>
              </a:rPr>
            </a:br>
            <a:r>
              <a:rPr lang="pl-PL" b="1" dirty="0">
                <a:solidFill>
                  <a:srgbClr val="FF0000"/>
                </a:solidFill>
                <a:latin typeface="+mn-lt"/>
              </a:rPr>
              <a:t>jest procesem nieodwracalnym</a:t>
            </a:r>
          </a:p>
        </p:txBody>
      </p:sp>
      <p:sp>
        <p:nvSpPr>
          <p:cNvPr id="15" name="pole tekstowe 14"/>
          <p:cNvSpPr txBox="1"/>
          <p:nvPr/>
        </p:nvSpPr>
        <p:spPr>
          <a:xfrm>
            <a:off x="612775" y="4631905"/>
            <a:ext cx="8058326" cy="1831271"/>
          </a:xfrm>
          <a:prstGeom prst="rect">
            <a:avLst/>
          </a:prstGeom>
          <a:noFill/>
        </p:spPr>
        <p:txBody>
          <a:bodyPr wrap="square" rtlCol="0">
            <a:spAutoFit/>
          </a:bodyPr>
          <a:lstStyle/>
          <a:p>
            <a:pPr>
              <a:spcAft>
                <a:spcPts val="600"/>
              </a:spcAft>
            </a:pPr>
            <a:r>
              <a:rPr lang="pl-PL" b="1" dirty="0">
                <a:latin typeface="+mn-lt"/>
              </a:rPr>
              <a:t>Należy uważać na nazwy paliw typu:</a:t>
            </a:r>
          </a:p>
          <a:p>
            <a:pPr marL="285750" indent="-285750">
              <a:buFont typeface="Arial" panose="020B0604020202020204" pitchFamily="34" charset="0"/>
              <a:buChar char="•"/>
            </a:pPr>
            <a:r>
              <a:rPr lang="pl-PL" dirty="0">
                <a:latin typeface="+mn-lt"/>
              </a:rPr>
              <a:t>„biomasa z torfu”- jest albo biomasa albo torf</a:t>
            </a:r>
          </a:p>
          <a:p>
            <a:pPr marL="285750" indent="-285750">
              <a:buFont typeface="Arial" panose="020B0604020202020204" pitchFamily="34" charset="0"/>
              <a:buChar char="•"/>
            </a:pPr>
            <a:r>
              <a:rPr lang="pl-PL" dirty="0">
                <a:latin typeface="+mn-lt"/>
              </a:rPr>
              <a:t>„młody węgiel kamienny”- to potoczna nazwa węgla brunatnego </a:t>
            </a:r>
          </a:p>
          <a:p>
            <a:pPr marL="285750" indent="-285750">
              <a:buFont typeface="Arial" panose="020B0604020202020204" pitchFamily="34" charset="0"/>
              <a:buChar char="•"/>
            </a:pPr>
            <a:r>
              <a:rPr lang="pl-PL" dirty="0">
                <a:latin typeface="+mn-lt"/>
              </a:rPr>
              <a:t>„</a:t>
            </a:r>
            <a:r>
              <a:rPr lang="pl-PL" dirty="0" err="1">
                <a:latin typeface="+mn-lt"/>
              </a:rPr>
              <a:t>ekowęgiel</a:t>
            </a:r>
            <a:r>
              <a:rPr lang="pl-PL" dirty="0">
                <a:latin typeface="+mn-lt"/>
              </a:rPr>
              <a:t> brunatny” itp. – to nadal węgiel brunatny nieważne jaki dodano mu przedrostek</a:t>
            </a:r>
          </a:p>
          <a:p>
            <a:endParaRPr lang="pl-PL" dirty="0"/>
          </a:p>
        </p:txBody>
      </p:sp>
    </p:spTree>
    <p:extLst>
      <p:ext uri="{BB962C8B-B14F-4D97-AF65-F5344CB8AC3E}">
        <p14:creationId xmlns:p14="http://schemas.microsoft.com/office/powerpoint/2010/main" val="995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AutoShape 7"/>
          <p:cNvSpPr>
            <a:spLocks noChangeAspect="1" noChangeArrowheads="1"/>
          </p:cNvSpPr>
          <p:nvPr/>
        </p:nvSpPr>
        <p:spPr bwMode="auto">
          <a:xfrm>
            <a:off x="182563" y="1260475"/>
            <a:ext cx="8961437"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p>
        </p:txBody>
      </p:sp>
      <p:sp>
        <p:nvSpPr>
          <p:cNvPr id="2" name="Prostokąt 1"/>
          <p:cNvSpPr/>
          <p:nvPr/>
        </p:nvSpPr>
        <p:spPr>
          <a:xfrm>
            <a:off x="679799" y="907450"/>
            <a:ext cx="7614592" cy="369332"/>
          </a:xfrm>
          <a:prstGeom prst="rect">
            <a:avLst/>
          </a:prstGeom>
        </p:spPr>
        <p:txBody>
          <a:bodyPr wrap="square">
            <a:spAutoFit/>
          </a:bodyPr>
          <a:lstStyle/>
          <a:p>
            <a:pPr lvl="1" algn="ctr"/>
            <a:r>
              <a:rPr lang="pl-PL" b="1" dirty="0"/>
              <a:t>Minimalna masa próbki pierwotnej</a:t>
            </a:r>
          </a:p>
        </p:txBody>
      </p:sp>
      <p:graphicFrame>
        <p:nvGraphicFramePr>
          <p:cNvPr id="4" name="Tabela 3"/>
          <p:cNvGraphicFramePr>
            <a:graphicFrameLocks noGrp="1"/>
          </p:cNvGraphicFramePr>
          <p:nvPr>
            <p:extLst>
              <p:ext uri="{D42A27DB-BD31-4B8C-83A1-F6EECF244321}">
                <p14:modId xmlns:p14="http://schemas.microsoft.com/office/powerpoint/2010/main" val="314944723"/>
              </p:ext>
            </p:extLst>
          </p:nvPr>
        </p:nvGraphicFramePr>
        <p:xfrm>
          <a:off x="2341011" y="1539240"/>
          <a:ext cx="4644539" cy="3779520"/>
        </p:xfrm>
        <a:graphic>
          <a:graphicData uri="http://schemas.openxmlformats.org/drawingml/2006/table">
            <a:tbl>
              <a:tblPr firstRow="1" firstCol="1" lastRow="1" lastCol="1" bandRow="1" bandCol="1">
                <a:tableStyleId>{5940675A-B579-460E-94D1-54222C63F5DA}</a:tableStyleId>
              </a:tblPr>
              <a:tblGrid>
                <a:gridCol w="2414651">
                  <a:extLst>
                    <a:ext uri="{9D8B030D-6E8A-4147-A177-3AD203B41FA5}">
                      <a16:colId xmlns:a16="http://schemas.microsoft.com/office/drawing/2014/main" xmlns="" val="20000"/>
                    </a:ext>
                  </a:extLst>
                </a:gridCol>
                <a:gridCol w="2229888">
                  <a:extLst>
                    <a:ext uri="{9D8B030D-6E8A-4147-A177-3AD203B41FA5}">
                      <a16:colId xmlns:a16="http://schemas.microsoft.com/office/drawing/2014/main" xmlns="" val="20001"/>
                    </a:ext>
                  </a:extLst>
                </a:gridCol>
              </a:tblGrid>
              <a:tr h="0">
                <a:tc>
                  <a:txBody>
                    <a:bodyPr/>
                    <a:lstStyle/>
                    <a:p>
                      <a:pPr algn="ctr">
                        <a:spcBef>
                          <a:spcPts val="300"/>
                        </a:spcBef>
                        <a:spcAft>
                          <a:spcPts val="300"/>
                        </a:spcAft>
                      </a:pPr>
                      <a:r>
                        <a:rPr lang="pl-PL" sz="1600" dirty="0">
                          <a:effectLst/>
                        </a:rPr>
                        <a:t>Największa wielkość ziaren w badanej partii węgla</a:t>
                      </a:r>
                    </a:p>
                    <a:p>
                      <a:pPr algn="ctr">
                        <a:spcBef>
                          <a:spcPts val="300"/>
                        </a:spcBef>
                        <a:spcAft>
                          <a:spcPts val="300"/>
                        </a:spcAft>
                      </a:pPr>
                      <a:r>
                        <a:rPr lang="pl-PL" sz="1600" dirty="0">
                          <a:effectLst/>
                        </a:rPr>
                        <a:t>(D)</a:t>
                      </a:r>
                      <a:endParaRPr lang="pl-PL" sz="1600" dirty="0">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effectLst/>
                        </a:rPr>
                        <a:t>Najmniejsza masa próbki pierwotnej</a:t>
                      </a:r>
                    </a:p>
                    <a:p>
                      <a:pPr algn="ctr">
                        <a:spcBef>
                          <a:spcPts val="300"/>
                        </a:spcBef>
                        <a:spcAft>
                          <a:spcPts val="300"/>
                        </a:spcAft>
                      </a:pPr>
                      <a:r>
                        <a:rPr lang="pl-PL" sz="1600" dirty="0">
                          <a:effectLst/>
                        </a:rPr>
                        <a:t>(m)</a:t>
                      </a:r>
                      <a:endParaRPr lang="pl-PL" sz="1600" dirty="0">
                        <a:effectLst/>
                        <a:latin typeface="Arial"/>
                        <a:ea typeface="Times New Roman"/>
                        <a:cs typeface="Times New Roman"/>
                      </a:endParaRPr>
                    </a:p>
                  </a:txBody>
                  <a:tcPr marL="68580" marR="68580" marT="0" marB="0"/>
                </a:tc>
                <a:extLst>
                  <a:ext uri="{0D108BD9-81ED-4DB2-BD59-A6C34878D82A}">
                    <a16:rowId xmlns:a16="http://schemas.microsoft.com/office/drawing/2014/main" xmlns="" val="10000"/>
                  </a:ext>
                </a:extLst>
              </a:tr>
              <a:tr h="0">
                <a:tc>
                  <a:txBody>
                    <a:bodyPr/>
                    <a:lstStyle/>
                    <a:p>
                      <a:pPr algn="ctr">
                        <a:spcBef>
                          <a:spcPts val="300"/>
                        </a:spcBef>
                        <a:spcAft>
                          <a:spcPts val="300"/>
                        </a:spcAft>
                      </a:pPr>
                      <a:r>
                        <a:rPr lang="pl-PL" sz="1600">
                          <a:effectLst/>
                        </a:rPr>
                        <a:t>mm</a:t>
                      </a:r>
                      <a:endParaRPr lang="pl-PL" sz="1600">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effectLst/>
                        </a:rPr>
                        <a:t>kg</a:t>
                      </a:r>
                      <a:endParaRPr lang="pl-PL" sz="1600" dirty="0">
                        <a:effectLst/>
                        <a:latin typeface="Arial"/>
                        <a:ea typeface="Times New Roman"/>
                        <a:cs typeface="Times New Roman"/>
                      </a:endParaRPr>
                    </a:p>
                  </a:txBody>
                  <a:tcPr marL="68580" marR="68580" marT="0" marB="0"/>
                </a:tc>
                <a:extLst>
                  <a:ext uri="{0D108BD9-81ED-4DB2-BD59-A6C34878D82A}">
                    <a16:rowId xmlns:a16="http://schemas.microsoft.com/office/drawing/2014/main" xmlns="" val="10001"/>
                  </a:ext>
                </a:extLst>
              </a:tr>
              <a:tr h="0">
                <a:tc>
                  <a:txBody>
                    <a:bodyPr/>
                    <a:lstStyle/>
                    <a:p>
                      <a:pPr algn="ctr">
                        <a:spcBef>
                          <a:spcPts val="300"/>
                        </a:spcBef>
                        <a:spcAft>
                          <a:spcPts val="300"/>
                        </a:spcAft>
                      </a:pPr>
                      <a:r>
                        <a:rPr lang="pl-PL" sz="1600" dirty="0">
                          <a:effectLst/>
                        </a:rPr>
                        <a:t>200</a:t>
                      </a:r>
                    </a:p>
                    <a:p>
                      <a:pPr algn="ctr">
                        <a:spcBef>
                          <a:spcPts val="300"/>
                        </a:spcBef>
                        <a:spcAft>
                          <a:spcPts val="300"/>
                        </a:spcAft>
                      </a:pPr>
                      <a:r>
                        <a:rPr lang="pl-PL" sz="1600" dirty="0">
                          <a:effectLst/>
                        </a:rPr>
                        <a:t>125</a:t>
                      </a:r>
                    </a:p>
                    <a:p>
                      <a:pPr algn="ctr">
                        <a:spcBef>
                          <a:spcPts val="300"/>
                        </a:spcBef>
                        <a:spcAft>
                          <a:spcPts val="300"/>
                        </a:spcAft>
                      </a:pPr>
                      <a:r>
                        <a:rPr lang="pl-PL" sz="1600" dirty="0">
                          <a:effectLst/>
                        </a:rPr>
                        <a:t>80</a:t>
                      </a:r>
                    </a:p>
                    <a:p>
                      <a:pPr algn="ctr">
                        <a:spcBef>
                          <a:spcPts val="300"/>
                        </a:spcBef>
                        <a:spcAft>
                          <a:spcPts val="300"/>
                        </a:spcAft>
                      </a:pPr>
                      <a:r>
                        <a:rPr lang="pl-PL" sz="1600" dirty="0">
                          <a:effectLst/>
                        </a:rPr>
                        <a:t>50</a:t>
                      </a:r>
                    </a:p>
                    <a:p>
                      <a:pPr algn="ctr">
                        <a:spcBef>
                          <a:spcPts val="300"/>
                        </a:spcBef>
                        <a:spcAft>
                          <a:spcPts val="300"/>
                        </a:spcAft>
                      </a:pPr>
                      <a:r>
                        <a:rPr lang="pl-PL" sz="1600" dirty="0">
                          <a:effectLst/>
                        </a:rPr>
                        <a:t>31,5</a:t>
                      </a:r>
                    </a:p>
                    <a:p>
                      <a:pPr algn="ctr">
                        <a:spcBef>
                          <a:spcPts val="300"/>
                        </a:spcBef>
                        <a:spcAft>
                          <a:spcPts val="300"/>
                        </a:spcAft>
                      </a:pPr>
                      <a:r>
                        <a:rPr lang="pl-PL" sz="1600" dirty="0">
                          <a:effectLst/>
                        </a:rPr>
                        <a:t>20</a:t>
                      </a:r>
                    </a:p>
                    <a:p>
                      <a:pPr algn="ctr">
                        <a:spcBef>
                          <a:spcPts val="300"/>
                        </a:spcBef>
                        <a:spcAft>
                          <a:spcPts val="300"/>
                        </a:spcAft>
                      </a:pPr>
                      <a:r>
                        <a:rPr lang="pl-PL" sz="1600" dirty="0">
                          <a:effectLst/>
                        </a:rPr>
                        <a:t>10</a:t>
                      </a:r>
                    </a:p>
                    <a:p>
                      <a:pPr algn="ctr">
                        <a:spcBef>
                          <a:spcPts val="300"/>
                        </a:spcBef>
                        <a:spcAft>
                          <a:spcPts val="300"/>
                        </a:spcAft>
                      </a:pPr>
                      <a:r>
                        <a:rPr lang="pl-PL" sz="1600" dirty="0">
                          <a:effectLst/>
                        </a:rPr>
                        <a:t>1</a:t>
                      </a:r>
                      <a:endParaRPr lang="pl-PL" sz="1600" dirty="0">
                        <a:effectLst/>
                        <a:latin typeface="Arial"/>
                        <a:ea typeface="Times New Roman"/>
                        <a:cs typeface="Times New Roman"/>
                      </a:endParaRPr>
                    </a:p>
                  </a:txBody>
                  <a:tcPr marL="68580" marR="68580" marT="0" marB="0"/>
                </a:tc>
                <a:tc>
                  <a:txBody>
                    <a:bodyPr/>
                    <a:lstStyle/>
                    <a:p>
                      <a:pPr algn="ctr">
                        <a:spcBef>
                          <a:spcPts val="300"/>
                        </a:spcBef>
                        <a:spcAft>
                          <a:spcPts val="300"/>
                        </a:spcAft>
                      </a:pPr>
                      <a:r>
                        <a:rPr lang="pl-PL" sz="1600" dirty="0">
                          <a:effectLst/>
                        </a:rPr>
                        <a:t>12,0</a:t>
                      </a:r>
                    </a:p>
                    <a:p>
                      <a:pPr algn="ctr">
                        <a:spcBef>
                          <a:spcPts val="300"/>
                        </a:spcBef>
                        <a:spcAft>
                          <a:spcPts val="300"/>
                        </a:spcAft>
                      </a:pPr>
                      <a:r>
                        <a:rPr lang="pl-PL" sz="1600" dirty="0">
                          <a:effectLst/>
                        </a:rPr>
                        <a:t>7,5</a:t>
                      </a:r>
                    </a:p>
                    <a:p>
                      <a:pPr algn="ctr">
                        <a:spcBef>
                          <a:spcPts val="300"/>
                        </a:spcBef>
                        <a:spcAft>
                          <a:spcPts val="300"/>
                        </a:spcAft>
                      </a:pPr>
                      <a:r>
                        <a:rPr lang="pl-PL" sz="1600" dirty="0">
                          <a:effectLst/>
                        </a:rPr>
                        <a:t>4,8</a:t>
                      </a:r>
                    </a:p>
                    <a:p>
                      <a:pPr algn="ctr">
                        <a:spcBef>
                          <a:spcPts val="300"/>
                        </a:spcBef>
                        <a:spcAft>
                          <a:spcPts val="300"/>
                        </a:spcAft>
                      </a:pPr>
                      <a:r>
                        <a:rPr lang="pl-PL" sz="1600" dirty="0">
                          <a:effectLst/>
                        </a:rPr>
                        <a:t>3,0</a:t>
                      </a:r>
                    </a:p>
                    <a:p>
                      <a:pPr algn="ctr">
                        <a:spcBef>
                          <a:spcPts val="300"/>
                        </a:spcBef>
                        <a:spcAft>
                          <a:spcPts val="300"/>
                        </a:spcAft>
                      </a:pPr>
                      <a:r>
                        <a:rPr lang="pl-PL" sz="1600" dirty="0">
                          <a:effectLst/>
                        </a:rPr>
                        <a:t>1,9</a:t>
                      </a:r>
                    </a:p>
                    <a:p>
                      <a:pPr algn="ctr">
                        <a:spcBef>
                          <a:spcPts val="300"/>
                        </a:spcBef>
                        <a:spcAft>
                          <a:spcPts val="300"/>
                        </a:spcAft>
                      </a:pPr>
                      <a:r>
                        <a:rPr lang="pl-PL" sz="1600" dirty="0">
                          <a:effectLst/>
                        </a:rPr>
                        <a:t>1,2</a:t>
                      </a:r>
                    </a:p>
                    <a:p>
                      <a:pPr algn="ctr">
                        <a:spcBef>
                          <a:spcPts val="300"/>
                        </a:spcBef>
                        <a:spcAft>
                          <a:spcPts val="300"/>
                        </a:spcAft>
                      </a:pPr>
                      <a:r>
                        <a:rPr lang="pl-PL" sz="1600" dirty="0">
                          <a:effectLst/>
                        </a:rPr>
                        <a:t>0,6</a:t>
                      </a:r>
                    </a:p>
                    <a:p>
                      <a:pPr algn="ctr">
                        <a:spcBef>
                          <a:spcPts val="300"/>
                        </a:spcBef>
                        <a:spcAft>
                          <a:spcPts val="300"/>
                        </a:spcAft>
                      </a:pPr>
                      <a:r>
                        <a:rPr lang="pl-PL" sz="1600" dirty="0">
                          <a:effectLst/>
                        </a:rPr>
                        <a:t>0,5</a:t>
                      </a:r>
                      <a:endParaRPr lang="pl-PL" sz="1600" dirty="0">
                        <a:effectLst/>
                        <a:latin typeface="Arial"/>
                        <a:ea typeface="Times New Roman"/>
                        <a:cs typeface="Times New Roman"/>
                      </a:endParaRPr>
                    </a:p>
                  </a:txBody>
                  <a:tcPr marL="68580" marR="68580" marT="0" marB="0"/>
                </a:tc>
                <a:extLst>
                  <a:ext uri="{0D108BD9-81ED-4DB2-BD59-A6C34878D82A}">
                    <a16:rowId xmlns:a16="http://schemas.microsoft.com/office/drawing/2014/main" xmlns="" val="10002"/>
                  </a:ext>
                </a:extLst>
              </a:tr>
            </a:tbl>
          </a:graphicData>
        </a:graphic>
      </p:graphicFrame>
      <p:sp>
        <p:nvSpPr>
          <p:cNvPr id="8" name="Prostokąt 8">
            <a:extLst>
              <a:ext uri="{FF2B5EF4-FFF2-40B4-BE49-F238E27FC236}">
                <a16:creationId xmlns:a16="http://schemas.microsoft.com/office/drawing/2014/main" xmlns="" id="{D05BF0B1-A236-4CCF-A36E-41148F18D67E}"/>
              </a:ext>
            </a:extLst>
          </p:cNvPr>
          <p:cNvSpPr>
            <a:spLocks noChangeArrowheads="1"/>
          </p:cNvSpPr>
          <p:nvPr/>
        </p:nvSpPr>
        <p:spPr bwMode="auto">
          <a:xfrm>
            <a:off x="4679086" y="5779571"/>
            <a:ext cx="3879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b="1" dirty="0"/>
              <a:t>norma PN-G-04502:2014-11 tablica 2</a:t>
            </a:r>
          </a:p>
        </p:txBody>
      </p:sp>
      <p:sp>
        <p:nvSpPr>
          <p:cNvPr id="9" name="Rectangle 3">
            <a:extLst>
              <a:ext uri="{FF2B5EF4-FFF2-40B4-BE49-F238E27FC236}">
                <a16:creationId xmlns:a16="http://schemas.microsoft.com/office/drawing/2014/main" xmlns="" id="{B16B2F9B-83C6-4EA8-89F7-CEF61DD47C07}"/>
              </a:ext>
            </a:extLst>
          </p:cNvPr>
          <p:cNvSpPr/>
          <p:nvPr/>
        </p:nvSpPr>
        <p:spPr>
          <a:xfrm>
            <a:off x="482170" y="404664"/>
            <a:ext cx="8194675" cy="369332"/>
          </a:xfrm>
          <a:prstGeom prst="rect">
            <a:avLst/>
          </a:prstGeom>
        </p:spPr>
        <p:txBody>
          <a:bodyPr wrap="square">
            <a:spAutoFit/>
          </a:bodyPr>
          <a:lstStyle/>
          <a:p>
            <a:pPr algn="just" fontAlgn="auto">
              <a:spcBef>
                <a:spcPct val="50000"/>
              </a:spcBef>
              <a:spcAft>
                <a:spcPts val="600"/>
              </a:spcAft>
              <a:defRPr/>
            </a:pPr>
            <a:r>
              <a:rPr lang="pl-PL" b="1" dirty="0">
                <a:solidFill>
                  <a:srgbClr val="002776"/>
                </a:solidFill>
                <a:latin typeface="+mn-lt"/>
              </a:rPr>
              <a:t>Określenie minimalnej wielkości próbki pierwotnej i ogólnej</a:t>
            </a:r>
          </a:p>
        </p:txBody>
      </p:sp>
    </p:spTree>
    <p:extLst>
      <p:ext uri="{BB962C8B-B14F-4D97-AF65-F5344CB8AC3E}">
        <p14:creationId xmlns:p14="http://schemas.microsoft.com/office/powerpoint/2010/main" val="2061166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
          <p:cNvSpPr>
            <a:spLocks noChangeAspect="1" noChangeArrowheads="1"/>
          </p:cNvSpPr>
          <p:nvPr/>
        </p:nvSpPr>
        <p:spPr bwMode="auto">
          <a:xfrm>
            <a:off x="91282" y="1317624"/>
            <a:ext cx="8961437"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endParaRPr lang="pl-PL" altLang="pl-PL">
              <a:solidFill>
                <a:srgbClr val="002776"/>
              </a:solidFill>
            </a:endParaRPr>
          </a:p>
        </p:txBody>
      </p:sp>
      <p:sp>
        <p:nvSpPr>
          <p:cNvPr id="11" name="Prostokąt 10"/>
          <p:cNvSpPr>
            <a:spLocks noChangeArrowheads="1"/>
          </p:cNvSpPr>
          <p:nvPr/>
        </p:nvSpPr>
        <p:spPr bwMode="auto">
          <a:xfrm>
            <a:off x="585458" y="1326361"/>
            <a:ext cx="7615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lvl="1" algn="ctr"/>
            <a:r>
              <a:rPr lang="pl-PL" altLang="pl-PL" b="1" dirty="0">
                <a:solidFill>
                  <a:srgbClr val="002776"/>
                </a:solidFill>
                <a:latin typeface="+mn-lt"/>
              </a:rPr>
              <a:t>Minimalna masa próbki ogólnej</a:t>
            </a:r>
          </a:p>
        </p:txBody>
      </p:sp>
      <p:sp>
        <p:nvSpPr>
          <p:cNvPr id="8" name="Prostokąt 8"/>
          <p:cNvSpPr>
            <a:spLocks noChangeArrowheads="1"/>
          </p:cNvSpPr>
          <p:nvPr/>
        </p:nvSpPr>
        <p:spPr bwMode="auto">
          <a:xfrm>
            <a:off x="4602242" y="5871329"/>
            <a:ext cx="403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b="1" dirty="0"/>
              <a:t>norma PN-G-04502:2014-11 tablica 3</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028" y="1881193"/>
            <a:ext cx="5899943" cy="378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ymbol zastępczy numeru slajdu 3"/>
          <p:cNvSpPr>
            <a:spLocks noGrp="1"/>
          </p:cNvSpPr>
          <p:nvPr>
            <p:ph type="sldNum" sz="quarter" idx="10"/>
          </p:nvPr>
        </p:nvSpPr>
        <p:spPr/>
        <p:txBody>
          <a:bodyPr/>
          <a:lstStyle/>
          <a:p>
            <a:pPr>
              <a:defRPr/>
            </a:pPr>
            <a:fld id="{E3EC1C46-83E2-4F61-A884-FE6A7E38B907}" type="slidenum">
              <a:rPr lang="pl-PL" smtClean="0"/>
              <a:pPr>
                <a:defRPr/>
              </a:pPr>
              <a:t>41</a:t>
            </a:fld>
            <a:r>
              <a:rPr lang="pl-PL" dirty="0"/>
              <a:t>/112</a:t>
            </a:r>
          </a:p>
        </p:txBody>
      </p:sp>
      <p:sp>
        <p:nvSpPr>
          <p:cNvPr id="12" name="Rectangle 3">
            <a:extLst>
              <a:ext uri="{FF2B5EF4-FFF2-40B4-BE49-F238E27FC236}">
                <a16:creationId xmlns:a16="http://schemas.microsoft.com/office/drawing/2014/main" xmlns="" id="{AF6662A6-B66D-4459-BB43-65DB25269C52}"/>
              </a:ext>
            </a:extLst>
          </p:cNvPr>
          <p:cNvSpPr/>
          <p:nvPr/>
        </p:nvSpPr>
        <p:spPr>
          <a:xfrm>
            <a:off x="482170" y="404664"/>
            <a:ext cx="8194675" cy="369332"/>
          </a:xfrm>
          <a:prstGeom prst="rect">
            <a:avLst/>
          </a:prstGeom>
        </p:spPr>
        <p:txBody>
          <a:bodyPr wrap="square">
            <a:spAutoFit/>
          </a:bodyPr>
          <a:lstStyle/>
          <a:p>
            <a:pPr algn="just" fontAlgn="auto">
              <a:spcBef>
                <a:spcPct val="50000"/>
              </a:spcBef>
              <a:spcAft>
                <a:spcPts val="600"/>
              </a:spcAft>
              <a:defRPr/>
            </a:pPr>
            <a:r>
              <a:rPr lang="pl-PL" b="1" dirty="0">
                <a:solidFill>
                  <a:srgbClr val="002776"/>
                </a:solidFill>
                <a:latin typeface="+mn-lt"/>
              </a:rPr>
              <a:t>Określenie minimalnej wielkości próbki pierwotnej i ogólnej</a:t>
            </a:r>
          </a:p>
        </p:txBody>
      </p:sp>
    </p:spTree>
    <p:extLst>
      <p:ext uri="{BB962C8B-B14F-4D97-AF65-F5344CB8AC3E}">
        <p14:creationId xmlns:p14="http://schemas.microsoft.com/office/powerpoint/2010/main" val="154208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364821" y="1196752"/>
            <a:ext cx="84963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285750" indent="-285750" eaLnBrk="0" hangingPunct="0">
              <a:buFont typeface="Wingdings" panose="05000000000000000000" pitchFamily="2" charset="2"/>
              <a:buChar char="Ø"/>
            </a:pPr>
            <a:r>
              <a:rPr lang="pl-PL" altLang="pl-PL" b="1" dirty="0">
                <a:solidFill>
                  <a:srgbClr val="FF0000"/>
                </a:solidFill>
                <a:latin typeface="+mn-lt"/>
              </a:rPr>
              <a:t>Metoda ręczna</a:t>
            </a:r>
            <a:r>
              <a:rPr lang="pl-PL" altLang="pl-PL" dirty="0">
                <a:latin typeface="+mn-lt"/>
              </a:rPr>
              <a:t>- punkty pobierania próbek powinny być rozmieszczone równomiernie na powierzchni oraz w poszczególnych warstwach węgla</a:t>
            </a:r>
          </a:p>
          <a:p>
            <a:pPr marL="285750" indent="-285750" eaLnBrk="0" hangingPunct="0">
              <a:buFont typeface="Wingdings" panose="05000000000000000000" pitchFamily="2" charset="2"/>
              <a:buChar char="Ø"/>
            </a:pPr>
            <a:endParaRPr lang="pl-PL" altLang="pl-PL" dirty="0">
              <a:latin typeface="+mn-lt"/>
            </a:endParaRPr>
          </a:p>
          <a:p>
            <a:pPr eaLnBrk="0" hangingPunct="0"/>
            <a:endParaRPr lang="pl-PL" altLang="pl-PL" dirty="0">
              <a:latin typeface="+mn-lt"/>
            </a:endParaRPr>
          </a:p>
          <a:p>
            <a:pPr eaLnBrk="0" hangingPunct="0"/>
            <a:endParaRPr lang="pl-PL" altLang="pl-PL" dirty="0">
              <a:latin typeface="+mn-lt"/>
            </a:endParaRPr>
          </a:p>
          <a:p>
            <a:pPr eaLnBrk="0" hangingPunct="0"/>
            <a:endParaRPr lang="pl-PL" altLang="pl-PL" dirty="0">
              <a:latin typeface="+mn-lt"/>
            </a:endParaRPr>
          </a:p>
          <a:p>
            <a:pPr eaLnBrk="0" hangingPunct="0"/>
            <a:endParaRPr lang="pl-PL" altLang="pl-PL" dirty="0">
              <a:latin typeface="+mn-lt"/>
            </a:endParaRPr>
          </a:p>
          <a:p>
            <a:pPr eaLnBrk="0" hangingPunct="0"/>
            <a:endParaRPr lang="pl-PL" altLang="pl-PL" dirty="0">
              <a:latin typeface="+mn-lt"/>
            </a:endParaRPr>
          </a:p>
          <a:p>
            <a:pPr eaLnBrk="0" hangingPunct="0"/>
            <a:endParaRPr lang="pl-PL" altLang="pl-PL" dirty="0">
              <a:latin typeface="+mn-lt"/>
            </a:endParaRPr>
          </a:p>
          <a:p>
            <a:pPr eaLnBrk="0" hangingPunct="0"/>
            <a:endParaRPr lang="pl-PL" altLang="pl-PL" dirty="0">
              <a:latin typeface="+mn-lt"/>
            </a:endParaRPr>
          </a:p>
          <a:p>
            <a:pPr marL="285750" indent="-285750" eaLnBrk="0" hangingPunct="0">
              <a:spcAft>
                <a:spcPts val="1200"/>
              </a:spcAft>
              <a:buFont typeface="Wingdings" panose="05000000000000000000" pitchFamily="2" charset="2"/>
              <a:buChar char="Ø"/>
            </a:pPr>
            <a:r>
              <a:rPr lang="pl-PL" altLang="pl-PL" dirty="0">
                <a:latin typeface="+mn-lt"/>
              </a:rPr>
              <a:t>Dołki należy rozmieścić w postaci szachownicy na liniach prostych zarówno na górnej powierzchni pryzmy, jak i na skarpach, przy czym na skarpie jedna linia dołków powinna przebiegać w pobliżu podstawy, druga zaś mniej więcej w połowie wysokości pryzmy</a:t>
            </a:r>
          </a:p>
          <a:p>
            <a:pPr marL="285750" indent="-285750" eaLnBrk="0" hangingPunct="0">
              <a:spcAft>
                <a:spcPts val="1200"/>
              </a:spcAft>
              <a:buFont typeface="Wingdings" panose="05000000000000000000" pitchFamily="2" charset="2"/>
              <a:buChar char="Ø"/>
            </a:pPr>
            <a:r>
              <a:rPr lang="pl-PL" altLang="pl-PL" dirty="0">
                <a:latin typeface="+mn-lt"/>
              </a:rPr>
              <a:t>Próbki pierwotne należy pobrać ręcznie z dna dołków o różnej głębokości, lecz nie mniejszą niż 0,4 m od powierzchni węgla</a:t>
            </a:r>
          </a:p>
        </p:txBody>
      </p:sp>
      <p:sp>
        <p:nvSpPr>
          <p:cNvPr id="6" name="pole tekstowe 4"/>
          <p:cNvSpPr txBox="1">
            <a:spLocks noChangeArrowheads="1"/>
          </p:cNvSpPr>
          <p:nvPr/>
        </p:nvSpPr>
        <p:spPr bwMode="auto">
          <a:xfrm>
            <a:off x="364821" y="358103"/>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pl-PL" altLang="pl-PL" b="1" dirty="0">
                <a:solidFill>
                  <a:srgbClr val="002776"/>
                </a:solidFill>
                <a:latin typeface="+mn-lt"/>
              </a:rPr>
              <a:t>Metody ręcznego pobierania próbek - pobieranie ze zwałów  </a:t>
            </a:r>
          </a:p>
        </p:txBody>
      </p:sp>
      <p:pic>
        <p:nvPicPr>
          <p:cNvPr id="5" name="Obraz 4" descr="C:\Users\J-14\Documents\2017\Kogeneracja Wrocław\05.09.2017\Bez tytułu.png"/>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230969"/>
            <a:ext cx="4032448" cy="1764407"/>
          </a:xfrm>
          <a:prstGeom prst="rect">
            <a:avLst/>
          </a:prstGeom>
          <a:noFill/>
          <a:ln>
            <a:noFill/>
          </a:ln>
        </p:spPr>
      </p:pic>
      <p:sp>
        <p:nvSpPr>
          <p:cNvPr id="4" name="Symbol zastępczy numeru slajdu 3"/>
          <p:cNvSpPr>
            <a:spLocks noGrp="1"/>
          </p:cNvSpPr>
          <p:nvPr>
            <p:ph type="sldNum" sz="quarter" idx="10"/>
          </p:nvPr>
        </p:nvSpPr>
        <p:spPr/>
        <p:txBody>
          <a:bodyPr/>
          <a:lstStyle/>
          <a:p>
            <a:pPr>
              <a:defRPr/>
            </a:pPr>
            <a:fld id="{E3EC1C46-83E2-4F61-A884-FE6A7E38B907}" type="slidenum">
              <a:rPr lang="pl-PL" smtClean="0"/>
              <a:pPr>
                <a:defRPr/>
              </a:pPr>
              <a:t>42</a:t>
            </a:fld>
            <a:r>
              <a:rPr lang="pl-PL" dirty="0"/>
              <a:t>/112</a:t>
            </a:r>
          </a:p>
        </p:txBody>
      </p:sp>
    </p:spTree>
    <p:extLst>
      <p:ext uri="{BB962C8B-B14F-4D97-AF65-F5344CB8AC3E}">
        <p14:creationId xmlns:p14="http://schemas.microsoft.com/office/powerpoint/2010/main" val="3627379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4"/>
          <p:cNvSpPr txBox="1">
            <a:spLocks noChangeArrowheads="1"/>
          </p:cNvSpPr>
          <p:nvPr/>
        </p:nvSpPr>
        <p:spPr bwMode="auto">
          <a:xfrm>
            <a:off x="376688" y="379423"/>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pl-PL" altLang="pl-PL" b="1" dirty="0">
                <a:solidFill>
                  <a:srgbClr val="002776"/>
                </a:solidFill>
                <a:latin typeface="+mn-lt"/>
              </a:rPr>
              <a:t>Metody ręcznego pobierania próbek - węgiel paczkowany</a:t>
            </a:r>
          </a:p>
        </p:txBody>
      </p:sp>
      <p:sp>
        <p:nvSpPr>
          <p:cNvPr id="8" name="Text Box 5">
            <a:extLst>
              <a:ext uri="{FF2B5EF4-FFF2-40B4-BE49-F238E27FC236}">
                <a16:creationId xmlns:a16="http://schemas.microsoft.com/office/drawing/2014/main" xmlns="" id="{C9469EC9-0D00-4B3E-B091-99ACF3A8E0C1}"/>
              </a:ext>
            </a:extLst>
          </p:cNvPr>
          <p:cNvSpPr txBox="1">
            <a:spLocks noChangeArrowheads="1"/>
          </p:cNvSpPr>
          <p:nvPr/>
        </p:nvSpPr>
        <p:spPr bwMode="auto">
          <a:xfrm>
            <a:off x="376688" y="2360843"/>
            <a:ext cx="79216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pl-PL" altLang="pl-PL" dirty="0">
                <a:latin typeface="+mn-lt"/>
              </a:rPr>
              <a:t>Przy pobieraniu próbek z partii składającej się z pojedynczych opakowań próbka pierwotna składa się z całego lub części opakowania. Opakowania powinny być wybierane losowo z całej partii, zapewniając by wszystkie opakowania miały równe prawdopodobieństwo pobrania</a:t>
            </a:r>
          </a:p>
          <a:p>
            <a:pPr algn="just"/>
            <a:endParaRPr lang="pl-PL" altLang="pl-PL" dirty="0">
              <a:latin typeface="Arial" panose="020B0604020202020204" pitchFamily="34" charset="0"/>
            </a:endParaRPr>
          </a:p>
        </p:txBody>
      </p:sp>
      <p:sp>
        <p:nvSpPr>
          <p:cNvPr id="2" name="Prostokąt 1">
            <a:extLst>
              <a:ext uri="{FF2B5EF4-FFF2-40B4-BE49-F238E27FC236}">
                <a16:creationId xmlns:a16="http://schemas.microsoft.com/office/drawing/2014/main" xmlns="" id="{44CF2580-5BB4-4976-B16B-7D621895185E}"/>
              </a:ext>
            </a:extLst>
          </p:cNvPr>
          <p:cNvSpPr/>
          <p:nvPr/>
        </p:nvSpPr>
        <p:spPr>
          <a:xfrm>
            <a:off x="467544" y="1196504"/>
            <a:ext cx="7830769" cy="923330"/>
          </a:xfrm>
          <a:prstGeom prst="rect">
            <a:avLst/>
          </a:prstGeom>
        </p:spPr>
        <p:txBody>
          <a:bodyPr wrap="square">
            <a:spAutoFit/>
          </a:bodyPr>
          <a:lstStyle/>
          <a:p>
            <a:r>
              <a:rPr lang="pl-PL" b="1" dirty="0">
                <a:solidFill>
                  <a:srgbClr val="C00000"/>
                </a:solidFill>
                <a:latin typeface="+mn-lt"/>
              </a:rPr>
              <a:t>ROZPORZĄDZENIE MINISTRA ENERGII z dnia 27 września 2018 r. w sprawie sposobu pobierania próbek paliw stałych </a:t>
            </a:r>
          </a:p>
        </p:txBody>
      </p:sp>
      <p:pic>
        <p:nvPicPr>
          <p:cNvPr id="9" name="Picture 5">
            <a:extLst>
              <a:ext uri="{FF2B5EF4-FFF2-40B4-BE49-F238E27FC236}">
                <a16:creationId xmlns:a16="http://schemas.microsoft.com/office/drawing/2014/main" xmlns="" id="{94A06942-DDCC-4B22-A25A-7D90D41796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626" y="4107565"/>
            <a:ext cx="1835748" cy="18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ymbol zastępczy numeru slajdu 4"/>
          <p:cNvSpPr>
            <a:spLocks noGrp="1"/>
          </p:cNvSpPr>
          <p:nvPr>
            <p:ph type="sldNum" sz="quarter" idx="10"/>
          </p:nvPr>
        </p:nvSpPr>
        <p:spPr/>
        <p:txBody>
          <a:bodyPr/>
          <a:lstStyle/>
          <a:p>
            <a:pPr>
              <a:defRPr/>
            </a:pPr>
            <a:fld id="{E3EC1C46-83E2-4F61-A884-FE6A7E38B907}" type="slidenum">
              <a:rPr lang="pl-PL" smtClean="0"/>
              <a:pPr>
                <a:defRPr/>
              </a:pPr>
              <a:t>43</a:t>
            </a:fld>
            <a:r>
              <a:rPr lang="pl-PL" dirty="0"/>
              <a:t>/112</a:t>
            </a:r>
          </a:p>
        </p:txBody>
      </p:sp>
    </p:spTree>
    <p:extLst>
      <p:ext uri="{BB962C8B-B14F-4D97-AF65-F5344CB8AC3E}">
        <p14:creationId xmlns:p14="http://schemas.microsoft.com/office/powerpoint/2010/main" val="237334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4"/>
          <p:cNvSpPr txBox="1">
            <a:spLocks noChangeArrowheads="1"/>
          </p:cNvSpPr>
          <p:nvPr/>
        </p:nvSpPr>
        <p:spPr bwMode="auto">
          <a:xfrm>
            <a:off x="377814" y="358103"/>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pl-PL" altLang="pl-PL" b="1" dirty="0">
                <a:solidFill>
                  <a:srgbClr val="002776"/>
                </a:solidFill>
                <a:latin typeface="+mn-lt"/>
              </a:rPr>
              <a:t>Metody ręcznego pobierania próbek - węgiel paczkowany</a:t>
            </a:r>
          </a:p>
        </p:txBody>
      </p:sp>
      <p:sp>
        <p:nvSpPr>
          <p:cNvPr id="5" name="Prostokąt 4">
            <a:extLst>
              <a:ext uri="{FF2B5EF4-FFF2-40B4-BE49-F238E27FC236}">
                <a16:creationId xmlns:a16="http://schemas.microsoft.com/office/drawing/2014/main" xmlns="" id="{AA47FA99-7E06-4A2D-AFC9-37746B65155D}"/>
              </a:ext>
            </a:extLst>
          </p:cNvPr>
          <p:cNvSpPr>
            <a:spLocks noChangeArrowheads="1"/>
          </p:cNvSpPr>
          <p:nvPr/>
        </p:nvSpPr>
        <p:spPr bwMode="auto">
          <a:xfrm>
            <a:off x="410637" y="1628800"/>
            <a:ext cx="8012112" cy="460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lnSpc>
                <a:spcPct val="150000"/>
              </a:lnSpc>
              <a:defRPr/>
            </a:pPr>
            <a:r>
              <a:rPr lang="pl-PL" altLang="pl-PL" dirty="0">
                <a:latin typeface="+mn-lt"/>
              </a:rPr>
              <a:t>Liczbę opakowań jednostkowych, które należy pobrać z partii paliwa stałego obliczamy według wzoru:</a:t>
            </a:r>
          </a:p>
          <a:p>
            <a:pPr algn="just">
              <a:lnSpc>
                <a:spcPct val="150000"/>
              </a:lnSpc>
              <a:defRPr/>
            </a:pPr>
            <a:endParaRPr lang="pl-PL" altLang="pl-PL" dirty="0">
              <a:latin typeface="+mn-lt"/>
            </a:endParaRPr>
          </a:p>
          <a:p>
            <a:pPr algn="just">
              <a:lnSpc>
                <a:spcPct val="150000"/>
              </a:lnSpc>
              <a:defRPr/>
            </a:pPr>
            <a:endParaRPr lang="pl-PL" altLang="pl-PL" i="1" dirty="0">
              <a:latin typeface="+mn-lt"/>
            </a:endParaRPr>
          </a:p>
          <a:p>
            <a:pPr algn="just">
              <a:lnSpc>
                <a:spcPct val="150000"/>
              </a:lnSpc>
              <a:defRPr/>
            </a:pPr>
            <a:endParaRPr lang="pl-PL" altLang="pl-PL" i="1" dirty="0">
              <a:latin typeface="+mn-lt"/>
            </a:endParaRPr>
          </a:p>
          <a:p>
            <a:pPr algn="just">
              <a:lnSpc>
                <a:spcPct val="150000"/>
              </a:lnSpc>
              <a:defRPr/>
            </a:pPr>
            <a:r>
              <a:rPr lang="pl-PL" altLang="pl-PL" i="1" dirty="0">
                <a:latin typeface="+mn-lt"/>
              </a:rPr>
              <a:t>	</a:t>
            </a:r>
          </a:p>
          <a:p>
            <a:pPr algn="just">
              <a:lnSpc>
                <a:spcPct val="150000"/>
              </a:lnSpc>
              <a:defRPr/>
            </a:pPr>
            <a:r>
              <a:rPr lang="pl-PL" altLang="pl-PL" i="1" dirty="0">
                <a:latin typeface="+mn-lt"/>
              </a:rPr>
              <a:t>M</a:t>
            </a:r>
            <a:r>
              <a:rPr lang="pl-PL" altLang="pl-PL" dirty="0">
                <a:latin typeface="+mn-lt"/>
              </a:rPr>
              <a:t> - masa badanej partii węgla w kg</a:t>
            </a:r>
          </a:p>
          <a:p>
            <a:pPr algn="just">
              <a:lnSpc>
                <a:spcPct val="150000"/>
              </a:lnSpc>
              <a:defRPr/>
            </a:pPr>
            <a:r>
              <a:rPr lang="pl-PL" altLang="pl-PL" dirty="0">
                <a:latin typeface="+mn-lt"/>
              </a:rPr>
              <a:t>m- masa opakowania jednostkowego w kg</a:t>
            </a:r>
          </a:p>
          <a:p>
            <a:pPr algn="just">
              <a:lnSpc>
                <a:spcPct val="150000"/>
              </a:lnSpc>
              <a:defRPr/>
            </a:pPr>
            <a:r>
              <a:rPr lang="pl-PL" altLang="pl-PL" dirty="0">
                <a:latin typeface="+mn-lt"/>
              </a:rPr>
              <a:t>D- wielkość największego ziarna w badanej partii paliwa stałego </a:t>
            </a:r>
            <a:br>
              <a:rPr lang="pl-PL" altLang="pl-PL" dirty="0">
                <a:latin typeface="+mn-lt"/>
              </a:rPr>
            </a:br>
            <a:r>
              <a:rPr lang="pl-PL" altLang="pl-PL" dirty="0">
                <a:latin typeface="+mn-lt"/>
              </a:rPr>
              <a:t>      w mm</a:t>
            </a:r>
          </a:p>
          <a:p>
            <a:pPr marL="536575" algn="just">
              <a:lnSpc>
                <a:spcPct val="150000"/>
              </a:lnSpc>
              <a:defRPr/>
            </a:pPr>
            <a:endParaRPr lang="pl-PL" altLang="pl-PL" b="1" dirty="0">
              <a:solidFill>
                <a:srgbClr val="FF0000"/>
              </a:solidFill>
              <a:latin typeface="+mn-lt"/>
            </a:endParaRPr>
          </a:p>
        </p:txBody>
      </p:sp>
      <p:sp>
        <p:nvSpPr>
          <p:cNvPr id="4" name="Symbol zastępczy numeru slajdu 3"/>
          <p:cNvSpPr>
            <a:spLocks noGrp="1"/>
          </p:cNvSpPr>
          <p:nvPr>
            <p:ph type="sldNum" sz="quarter" idx="10"/>
          </p:nvPr>
        </p:nvSpPr>
        <p:spPr/>
        <p:txBody>
          <a:bodyPr/>
          <a:lstStyle/>
          <a:p>
            <a:pPr>
              <a:defRPr/>
            </a:pPr>
            <a:fld id="{E3EC1C46-83E2-4F61-A884-FE6A7E38B907}" type="slidenum">
              <a:rPr lang="pl-PL" smtClean="0"/>
              <a:pPr>
                <a:defRPr/>
              </a:pPr>
              <a:t>44</a:t>
            </a:fld>
            <a:r>
              <a:rPr lang="pl-PL" dirty="0"/>
              <a:t>/112</a:t>
            </a:r>
          </a:p>
        </p:txBody>
      </p:sp>
      <p:sp>
        <p:nvSpPr>
          <p:cNvPr id="9" name="Prostokąt 8">
            <a:extLst>
              <a:ext uri="{FF2B5EF4-FFF2-40B4-BE49-F238E27FC236}">
                <a16:creationId xmlns:a16="http://schemas.microsoft.com/office/drawing/2014/main" xmlns="" id="{3D04B7E6-0AE8-4775-B734-387A15BE0E51}"/>
              </a:ext>
            </a:extLst>
          </p:cNvPr>
          <p:cNvSpPr>
            <a:spLocks noRot="1" noChangeAspect="1" noMove="1" noResize="1" noEditPoints="1" noAdjustHandles="1" noChangeArrowheads="1" noChangeShapeType="1" noTextEdit="1"/>
          </p:cNvSpPr>
          <p:nvPr/>
        </p:nvSpPr>
        <p:spPr>
          <a:xfrm>
            <a:off x="2987824" y="2887769"/>
            <a:ext cx="2223814" cy="914930"/>
          </a:xfrm>
          <a:prstGeom prst="rect">
            <a:avLst/>
          </a:prstGeom>
          <a:blipFill rotWithShape="1">
            <a:blip r:embed="rId3"/>
            <a:stretch>
              <a:fillRect/>
            </a:stretch>
          </a:blipFill>
        </p:spPr>
        <p:txBody>
          <a:bodyPr/>
          <a:lstStyle/>
          <a:p>
            <a:pPr>
              <a:defRPr/>
            </a:pPr>
            <a:r>
              <a:rPr lang="pl-PL">
                <a:noFill/>
              </a:rPr>
              <a:t> </a:t>
            </a:r>
          </a:p>
        </p:txBody>
      </p:sp>
    </p:spTree>
    <p:extLst>
      <p:ext uri="{BB962C8B-B14F-4D97-AF65-F5344CB8AC3E}">
        <p14:creationId xmlns:p14="http://schemas.microsoft.com/office/powerpoint/2010/main" val="1174346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504215" y="1916832"/>
            <a:ext cx="7115844"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536575" indent="-536575" eaLnBrk="0" hangingPunct="0">
              <a:spcAft>
                <a:spcPts val="1200"/>
              </a:spcAft>
              <a:buFont typeface="Wingdings" panose="05000000000000000000" pitchFamily="2" charset="2"/>
              <a:buChar char="Ø"/>
            </a:pPr>
            <a:r>
              <a:rPr lang="pl-PL" altLang="pl-PL" sz="1700" dirty="0">
                <a:latin typeface="+mn-lt"/>
              </a:rPr>
              <a:t>Szerokość szczeliny w urządzeniu powinna być </a:t>
            </a:r>
            <a:br>
              <a:rPr lang="pl-PL" altLang="pl-PL" sz="1700" dirty="0">
                <a:latin typeface="+mn-lt"/>
              </a:rPr>
            </a:br>
            <a:r>
              <a:rPr lang="pl-PL" altLang="pl-PL" sz="1700" dirty="0">
                <a:latin typeface="+mn-lt"/>
              </a:rPr>
              <a:t>co najmniej trzy razy większa niż nominalna </a:t>
            </a:r>
            <a:br>
              <a:rPr lang="pl-PL" altLang="pl-PL" sz="1700" dirty="0">
                <a:latin typeface="+mn-lt"/>
              </a:rPr>
            </a:br>
            <a:r>
              <a:rPr lang="pl-PL" altLang="pl-PL" sz="1700" dirty="0">
                <a:latin typeface="+mn-lt"/>
              </a:rPr>
              <a:t>górna wielkość ziaren węgla</a:t>
            </a:r>
          </a:p>
          <a:p>
            <a:pPr marL="536575" indent="-536575" eaLnBrk="0" hangingPunct="0">
              <a:spcAft>
                <a:spcPts val="1200"/>
              </a:spcAft>
              <a:buFont typeface="Wingdings" panose="05000000000000000000" pitchFamily="2" charset="2"/>
              <a:buChar char="Ø"/>
            </a:pPr>
            <a:r>
              <a:rPr lang="pl-PL" altLang="pl-PL" sz="1700" dirty="0">
                <a:latin typeface="+mn-lt"/>
              </a:rPr>
              <a:t>Każda połowa przegrodowego urządzenia </a:t>
            </a:r>
            <a:br>
              <a:rPr lang="pl-PL" altLang="pl-PL" sz="1700" dirty="0">
                <a:latin typeface="+mn-lt"/>
              </a:rPr>
            </a:br>
            <a:r>
              <a:rPr lang="pl-PL" altLang="pl-PL" sz="1700" dirty="0">
                <a:latin typeface="+mn-lt"/>
              </a:rPr>
              <a:t>powinna mieć tę samą liczbę szczelin, </a:t>
            </a:r>
            <a:br>
              <a:rPr lang="pl-PL" altLang="pl-PL" sz="1700" dirty="0">
                <a:latin typeface="+mn-lt"/>
              </a:rPr>
            </a:br>
            <a:r>
              <a:rPr lang="pl-PL" altLang="pl-PL" sz="1700" dirty="0">
                <a:latin typeface="+mn-lt"/>
              </a:rPr>
              <a:t>wynoszącą co najmniej </a:t>
            </a:r>
            <a:r>
              <a:rPr lang="pl-PL" altLang="pl-PL" sz="1700" b="1" dirty="0">
                <a:latin typeface="+mn-lt"/>
              </a:rPr>
              <a:t>5</a:t>
            </a:r>
            <a:endParaRPr lang="pl-PL" altLang="pl-PL" sz="1700" dirty="0">
              <a:latin typeface="+mn-lt"/>
            </a:endParaRPr>
          </a:p>
          <a:p>
            <a:pPr marL="536575" indent="-536575" eaLnBrk="0" hangingPunct="0">
              <a:spcAft>
                <a:spcPts val="1200"/>
              </a:spcAft>
              <a:buFont typeface="Wingdings" panose="05000000000000000000" pitchFamily="2" charset="2"/>
              <a:buChar char="Ø"/>
            </a:pPr>
            <a:r>
              <a:rPr lang="pl-PL" altLang="pl-PL" sz="1700" dirty="0">
                <a:latin typeface="+mn-lt"/>
              </a:rPr>
              <a:t>Wszystkie powierzchnie, na których może pozostać </a:t>
            </a:r>
            <a:br>
              <a:rPr lang="pl-PL" altLang="pl-PL" sz="1700" dirty="0">
                <a:latin typeface="+mn-lt"/>
              </a:rPr>
            </a:br>
            <a:r>
              <a:rPr lang="pl-PL" altLang="pl-PL" sz="1700" dirty="0">
                <a:latin typeface="+mn-lt"/>
              </a:rPr>
              <a:t>paliwo, powinny być nachylone pod kątem </a:t>
            </a:r>
            <a:br>
              <a:rPr lang="pl-PL" altLang="pl-PL" sz="1700" dirty="0">
                <a:latin typeface="+mn-lt"/>
              </a:rPr>
            </a:br>
            <a:r>
              <a:rPr lang="pl-PL" altLang="pl-PL" sz="1700" dirty="0">
                <a:latin typeface="+mn-lt"/>
              </a:rPr>
              <a:t>co najmniej </a:t>
            </a:r>
            <a:r>
              <a:rPr lang="pl-PL" altLang="pl-PL" sz="1700" b="1" dirty="0">
                <a:latin typeface="+mn-lt"/>
              </a:rPr>
              <a:t>60</a:t>
            </a:r>
            <a:r>
              <a:rPr lang="pl-PL" altLang="pl-PL" sz="1700" b="1" baseline="30000" dirty="0">
                <a:latin typeface="+mn-lt"/>
              </a:rPr>
              <a:t>o</a:t>
            </a:r>
            <a:r>
              <a:rPr lang="pl-PL" altLang="pl-PL" sz="1700" dirty="0">
                <a:latin typeface="+mn-lt"/>
              </a:rPr>
              <a:t> w stosunku do poziomu   </a:t>
            </a:r>
          </a:p>
          <a:p>
            <a:pPr marL="536575" indent="-536575" eaLnBrk="0" hangingPunct="0">
              <a:spcAft>
                <a:spcPts val="1200"/>
              </a:spcAft>
              <a:buFont typeface="Wingdings" panose="05000000000000000000" pitchFamily="2" charset="2"/>
              <a:buChar char="Ø"/>
            </a:pPr>
            <a:r>
              <a:rPr lang="pl-PL" altLang="pl-PL" sz="1700" dirty="0">
                <a:latin typeface="+mn-lt"/>
              </a:rPr>
              <a:t>Jeśli dany etap pomniejszania próbki wymaga przesypania kilku porcji węgla, do próbki pozostawianej należy dołączyć węgiel raz z odbieralnika usytuowanego </a:t>
            </a:r>
            <a:br>
              <a:rPr lang="pl-PL" altLang="pl-PL" sz="1700" dirty="0">
                <a:latin typeface="+mn-lt"/>
              </a:rPr>
            </a:br>
            <a:r>
              <a:rPr lang="pl-PL" altLang="pl-PL" sz="1700" dirty="0">
                <a:latin typeface="+mn-lt"/>
              </a:rPr>
              <a:t>z jednej strony urządzenia, drugi raz z odbieralnika usytuowanego z drugiej strony urządzenia</a:t>
            </a:r>
          </a:p>
        </p:txBody>
      </p:sp>
      <p:sp>
        <p:nvSpPr>
          <p:cNvPr id="2" name="Prostokąt 1"/>
          <p:cNvSpPr/>
          <p:nvPr/>
        </p:nvSpPr>
        <p:spPr>
          <a:xfrm>
            <a:off x="555122" y="1130024"/>
            <a:ext cx="5109091" cy="369332"/>
          </a:xfrm>
          <a:prstGeom prst="rect">
            <a:avLst/>
          </a:prstGeom>
        </p:spPr>
        <p:txBody>
          <a:bodyPr wrap="none">
            <a:spAutoFit/>
          </a:bodyPr>
          <a:lstStyle/>
          <a:p>
            <a:pPr eaLnBrk="0" hangingPunct="0">
              <a:spcAft>
                <a:spcPts val="1200"/>
              </a:spcAft>
            </a:pPr>
            <a:r>
              <a:rPr lang="pl-PL" altLang="pl-PL" b="1" dirty="0"/>
              <a:t>Urządzenie przegrodowe (podzielnik Jonesa)</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3211" y="1052737"/>
            <a:ext cx="2370371" cy="2841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e tekstowe 4"/>
          <p:cNvSpPr txBox="1">
            <a:spLocks noChangeArrowheads="1"/>
          </p:cNvSpPr>
          <p:nvPr/>
        </p:nvSpPr>
        <p:spPr bwMode="auto">
          <a:xfrm>
            <a:off x="233695" y="332656"/>
            <a:ext cx="8424863" cy="49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pl-P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nSpc>
                <a:spcPct val="150000"/>
              </a:lnSpc>
            </a:pPr>
            <a:r>
              <a:rPr lang="pl-PL" altLang="pl-PL" sz="2000" b="1" dirty="0">
                <a:solidFill>
                  <a:srgbClr val="002776"/>
                </a:solidFill>
                <a:latin typeface="+mn-lt"/>
              </a:rPr>
              <a:t>Pomniejszanie próbki - urządzenia</a:t>
            </a:r>
          </a:p>
        </p:txBody>
      </p:sp>
      <p:sp>
        <p:nvSpPr>
          <p:cNvPr id="5" name="Symbol zastępczy numeru slajdu 4"/>
          <p:cNvSpPr>
            <a:spLocks noGrp="1"/>
          </p:cNvSpPr>
          <p:nvPr>
            <p:ph type="sldNum" sz="quarter" idx="10"/>
          </p:nvPr>
        </p:nvSpPr>
        <p:spPr/>
        <p:txBody>
          <a:bodyPr/>
          <a:lstStyle/>
          <a:p>
            <a:pPr>
              <a:defRPr/>
            </a:pPr>
            <a:fld id="{E3EC1C46-83E2-4F61-A884-FE6A7E38B907}" type="slidenum">
              <a:rPr lang="pl-PL" smtClean="0"/>
              <a:pPr>
                <a:defRPr/>
              </a:pPr>
              <a:t>45</a:t>
            </a:fld>
            <a:r>
              <a:rPr lang="pl-PL" dirty="0"/>
              <a:t>/112</a:t>
            </a:r>
          </a:p>
        </p:txBody>
      </p:sp>
    </p:spTree>
    <p:extLst>
      <p:ext uri="{BB962C8B-B14F-4D97-AF65-F5344CB8AC3E}">
        <p14:creationId xmlns:p14="http://schemas.microsoft.com/office/powerpoint/2010/main" val="1728584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ole tekstowe 4"/>
          <p:cNvSpPr txBox="1">
            <a:spLocks noChangeArrowheads="1"/>
          </p:cNvSpPr>
          <p:nvPr/>
        </p:nvSpPr>
        <p:spPr bwMode="auto">
          <a:xfrm>
            <a:off x="354741" y="332656"/>
            <a:ext cx="8424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l-PL" b="1" dirty="0">
                <a:solidFill>
                  <a:srgbClr val="002C9D"/>
                </a:solidFill>
                <a:latin typeface="Verdana" pitchFamily="34" charset="0"/>
              </a:rPr>
              <a:t>Pomniejszanie próbki – metoda ręczna- </a:t>
            </a:r>
            <a:r>
              <a:rPr lang="pl-PL" b="1" dirty="0" err="1">
                <a:solidFill>
                  <a:srgbClr val="002C9D"/>
                </a:solidFill>
                <a:latin typeface="Verdana" pitchFamily="34" charset="0"/>
              </a:rPr>
              <a:t>kwartowanie</a:t>
            </a:r>
            <a:endParaRPr lang="pl-PL" b="1" dirty="0">
              <a:solidFill>
                <a:srgbClr val="002C9D"/>
              </a:solidFill>
              <a:latin typeface="Verdana" pitchFamily="34" charset="0"/>
            </a:endParaRPr>
          </a:p>
        </p:txBody>
      </p:sp>
      <p:sp>
        <p:nvSpPr>
          <p:cNvPr id="16" name="Text Box 5"/>
          <p:cNvSpPr txBox="1">
            <a:spLocks noChangeArrowheads="1"/>
          </p:cNvSpPr>
          <p:nvPr/>
        </p:nvSpPr>
        <p:spPr bwMode="auto">
          <a:xfrm>
            <a:off x="319022" y="1036777"/>
            <a:ext cx="84963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pl-PL" dirty="0">
                <a:latin typeface="+mn-lt"/>
              </a:rPr>
              <a:t>Metoda </a:t>
            </a:r>
            <a:r>
              <a:rPr lang="pl-PL" dirty="0" err="1">
                <a:latin typeface="+mn-lt"/>
              </a:rPr>
              <a:t>kwartowania</a:t>
            </a:r>
            <a:r>
              <a:rPr lang="pl-PL" dirty="0">
                <a:latin typeface="+mn-lt"/>
              </a:rPr>
              <a:t>, tzw. metoda trzech stożków</a:t>
            </a:r>
          </a:p>
          <a:p>
            <a:endParaRPr lang="pl-PL" dirty="0">
              <a:latin typeface="+mn-lt"/>
            </a:endParaRPr>
          </a:p>
          <a:p>
            <a:r>
              <a:rPr lang="pl-PL" dirty="0">
                <a:latin typeface="+mn-lt"/>
              </a:rPr>
              <a:t>Do dzielenia na ćwiartki można użyć krzyżaka z czterech prętów płaskich połączonych kątownikami</a:t>
            </a:r>
          </a:p>
          <a:p>
            <a:endParaRPr lang="pl-PL" dirty="0">
              <a:latin typeface="+mn-lt"/>
            </a:endParaRPr>
          </a:p>
          <a:p>
            <a:endParaRPr lang="pl-PL" dirty="0">
              <a:latin typeface="+mn-lt"/>
            </a:endParaRPr>
          </a:p>
          <a:p>
            <a:endParaRPr lang="pl-PL" dirty="0">
              <a:latin typeface="+mn-lt"/>
            </a:endParaRPr>
          </a:p>
          <a:p>
            <a:endParaRPr lang="pl-PL" dirty="0">
              <a:latin typeface="+mn-lt"/>
            </a:endParaRPr>
          </a:p>
          <a:p>
            <a:r>
              <a:rPr lang="pl-PL" dirty="0">
                <a:latin typeface="+mn-lt"/>
              </a:rPr>
              <a:t> </a:t>
            </a:r>
          </a:p>
          <a:p>
            <a:endParaRPr lang="pl-PL" dirty="0">
              <a:latin typeface="+mn-lt"/>
            </a:endParaRPr>
          </a:p>
          <a:p>
            <a:endParaRPr lang="pl-PL" dirty="0">
              <a:latin typeface="+mn-lt"/>
            </a:endParaRPr>
          </a:p>
          <a:p>
            <a:r>
              <a:rPr lang="pl-PL" dirty="0">
                <a:latin typeface="+mn-lt"/>
              </a:rPr>
              <a:t> </a:t>
            </a:r>
          </a:p>
          <a:p>
            <a:endParaRPr lang="pl-PL" dirty="0">
              <a:latin typeface="+mn-lt"/>
            </a:endParaRPr>
          </a:p>
          <a:p>
            <a:pPr algn="just"/>
            <a:r>
              <a:rPr lang="pl-PL" dirty="0">
                <a:latin typeface="+mn-lt"/>
              </a:rPr>
              <a:t>W przypadku przygotowania próbki laboratoryjnej przeznaczonej tylko do oznaczania zawartości wilgoci, mieszanie należy przeprowadzić przez usypanie tylko jednego stożka, z którego po rozpłaszczeniu do wysokości od 10 cm do 12 cm, należy pobrać, z miejsc możliwie równomiernie rozmieszczonych na całej powierzchni, co najmniej 10 porcji o łącznej masie wymaganej</a:t>
            </a:r>
          </a:p>
          <a:p>
            <a:endParaRPr lang="pl-PL" dirty="0">
              <a:latin typeface="+mn-lt"/>
            </a:endParaRPr>
          </a:p>
        </p:txBody>
      </p:sp>
      <p:pic>
        <p:nvPicPr>
          <p:cNvPr id="17" name="Picture 3"/>
          <p:cNvPicPr>
            <a:picLocks noChangeAspect="1" noChangeArrowheads="1"/>
          </p:cNvPicPr>
          <p:nvPr/>
        </p:nvPicPr>
        <p:blipFill>
          <a:blip r:embed="rId2" cstate="print"/>
          <a:srcRect/>
          <a:stretch>
            <a:fillRect/>
          </a:stretch>
        </p:blipFill>
        <p:spPr bwMode="auto">
          <a:xfrm>
            <a:off x="5220072" y="2276872"/>
            <a:ext cx="3248025" cy="2266950"/>
          </a:xfrm>
          <a:prstGeom prst="rect">
            <a:avLst/>
          </a:prstGeom>
          <a:noFill/>
          <a:ln w="9525">
            <a:noFill/>
            <a:miter lim="800000"/>
            <a:headEnd/>
            <a:tailEnd/>
          </a:ln>
        </p:spPr>
      </p:pic>
      <p:pic>
        <p:nvPicPr>
          <p:cNvPr id="18" name="Picture 4" descr="C:\Users\House\Desktop\Pobieranie próbek\Trzy stożki.png"/>
          <p:cNvPicPr>
            <a:picLocks noChangeAspect="1" noChangeArrowheads="1"/>
          </p:cNvPicPr>
          <p:nvPr/>
        </p:nvPicPr>
        <p:blipFill>
          <a:blip r:embed="rId3" cstate="print"/>
          <a:srcRect/>
          <a:stretch>
            <a:fillRect/>
          </a:stretch>
        </p:blipFill>
        <p:spPr bwMode="auto">
          <a:xfrm>
            <a:off x="539552" y="2312568"/>
            <a:ext cx="4248150" cy="2286000"/>
          </a:xfrm>
          <a:prstGeom prst="rect">
            <a:avLst/>
          </a:prstGeom>
          <a:noFill/>
        </p:spPr>
      </p:pic>
      <p:sp>
        <p:nvSpPr>
          <p:cNvPr id="4" name="Symbol zastępczy numeru slajdu 3"/>
          <p:cNvSpPr>
            <a:spLocks noGrp="1"/>
          </p:cNvSpPr>
          <p:nvPr>
            <p:ph type="sldNum" sz="quarter" idx="10"/>
          </p:nvPr>
        </p:nvSpPr>
        <p:spPr/>
        <p:txBody>
          <a:bodyPr/>
          <a:lstStyle/>
          <a:p>
            <a:pPr>
              <a:defRPr/>
            </a:pPr>
            <a:fld id="{E3EC1C46-83E2-4F61-A884-FE6A7E38B907}" type="slidenum">
              <a:rPr lang="pl-PL" smtClean="0"/>
              <a:pPr>
                <a:defRPr/>
              </a:pPr>
              <a:t>46</a:t>
            </a:fld>
            <a:endParaRPr lang="pl-PL" dirty="0"/>
          </a:p>
        </p:txBody>
      </p:sp>
    </p:spTree>
    <p:extLst>
      <p:ext uri="{BB962C8B-B14F-4D97-AF65-F5344CB8AC3E}">
        <p14:creationId xmlns:p14="http://schemas.microsoft.com/office/powerpoint/2010/main" val="3327535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5"/>
          <p:cNvSpPr>
            <a:spLocks noChangeArrowheads="1"/>
          </p:cNvSpPr>
          <p:nvPr/>
        </p:nvSpPr>
        <p:spPr bwMode="auto">
          <a:xfrm>
            <a:off x="192087" y="404664"/>
            <a:ext cx="8704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pl-PL" altLang="pl-PL" sz="1600" b="1" dirty="0">
                <a:solidFill>
                  <a:srgbClr val="002C9D"/>
                </a:solidFill>
                <a:latin typeface="Verdana" pitchFamily="34" charset="0"/>
              </a:rPr>
              <a:t>Od partii po próbkę laboratoryjną - przykładowy schemat krok po kroku</a:t>
            </a:r>
          </a:p>
        </p:txBody>
      </p:sp>
      <p:sp>
        <p:nvSpPr>
          <p:cNvPr id="14" name="Text Box 5"/>
          <p:cNvSpPr txBox="1">
            <a:spLocks noChangeArrowheads="1"/>
          </p:cNvSpPr>
          <p:nvPr/>
        </p:nvSpPr>
        <p:spPr bwMode="auto">
          <a:xfrm>
            <a:off x="1333500" y="4648200"/>
            <a:ext cx="6858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pl-PL" altLang="pl-PL" sz="2000">
              <a:latin typeface="Arial" charset="0"/>
            </a:endParaRPr>
          </a:p>
        </p:txBody>
      </p:sp>
      <p:sp>
        <p:nvSpPr>
          <p:cNvPr id="18" name="AutoShape 7" descr="Korek"/>
          <p:cNvSpPr>
            <a:spLocks noChangeArrowheads="1"/>
          </p:cNvSpPr>
          <p:nvPr/>
        </p:nvSpPr>
        <p:spPr bwMode="auto">
          <a:xfrm>
            <a:off x="381000" y="1562100"/>
            <a:ext cx="5543550" cy="374650"/>
          </a:xfrm>
          <a:prstGeom prst="flowChartProcess">
            <a:avLst/>
          </a:prstGeom>
          <a:noFill/>
          <a:ln w="28575">
            <a:solidFill>
              <a:srgbClr val="00008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0" name="AutoShape 9"/>
          <p:cNvSpPr>
            <a:spLocks noChangeArrowheads="1"/>
          </p:cNvSpPr>
          <p:nvPr/>
        </p:nvSpPr>
        <p:spPr bwMode="auto">
          <a:xfrm>
            <a:off x="1562100" y="3200400"/>
            <a:ext cx="3048000" cy="5715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1" name="AutoShape 11"/>
          <p:cNvSpPr>
            <a:spLocks noChangeAspect="1" noChangeArrowheads="1"/>
          </p:cNvSpPr>
          <p:nvPr/>
        </p:nvSpPr>
        <p:spPr bwMode="auto">
          <a:xfrm>
            <a:off x="882650" y="2000250"/>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2" name="AutoShape 12"/>
          <p:cNvSpPr>
            <a:spLocks noChangeAspect="1" noChangeArrowheads="1"/>
          </p:cNvSpPr>
          <p:nvPr/>
        </p:nvSpPr>
        <p:spPr bwMode="auto">
          <a:xfrm>
            <a:off x="3083988" y="4287837"/>
            <a:ext cx="119063" cy="360363"/>
          </a:xfrm>
          <a:prstGeom prst="downArrow">
            <a:avLst>
              <a:gd name="adj1" fmla="val 50000"/>
              <a:gd name="adj2" fmla="val 75666"/>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3" name="AutoShape 13"/>
          <p:cNvSpPr>
            <a:spLocks noChangeAspect="1" noChangeArrowheads="1"/>
          </p:cNvSpPr>
          <p:nvPr/>
        </p:nvSpPr>
        <p:spPr bwMode="auto">
          <a:xfrm>
            <a:off x="2597150" y="1981200"/>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4" name="AutoShape 14"/>
          <p:cNvSpPr>
            <a:spLocks noChangeAspect="1" noChangeArrowheads="1"/>
          </p:cNvSpPr>
          <p:nvPr/>
        </p:nvSpPr>
        <p:spPr bwMode="auto">
          <a:xfrm>
            <a:off x="4292600" y="1981200"/>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5" name="AutoShape 15"/>
          <p:cNvSpPr>
            <a:spLocks noChangeAspect="1" noChangeArrowheads="1"/>
          </p:cNvSpPr>
          <p:nvPr/>
        </p:nvSpPr>
        <p:spPr bwMode="auto">
          <a:xfrm>
            <a:off x="5054600" y="1981200"/>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6" name="AutoShape 16"/>
          <p:cNvSpPr>
            <a:spLocks noChangeAspect="1" noChangeArrowheads="1"/>
          </p:cNvSpPr>
          <p:nvPr/>
        </p:nvSpPr>
        <p:spPr bwMode="auto">
          <a:xfrm>
            <a:off x="3492500" y="1981200"/>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7" name="AutoShape 17"/>
          <p:cNvSpPr>
            <a:spLocks noChangeAspect="1" noChangeArrowheads="1"/>
          </p:cNvSpPr>
          <p:nvPr/>
        </p:nvSpPr>
        <p:spPr bwMode="auto">
          <a:xfrm>
            <a:off x="1739900" y="1981200"/>
            <a:ext cx="147638" cy="284163"/>
          </a:xfrm>
          <a:prstGeom prst="downArrow">
            <a:avLst>
              <a:gd name="adj1" fmla="val 50000"/>
              <a:gd name="adj2" fmla="val 48118"/>
            </a:avLst>
          </a:prstGeom>
          <a:solidFill>
            <a:srgbClr val="008000"/>
          </a:solidFill>
          <a:ln w="28575">
            <a:solidFill>
              <a:srgbClr val="008000"/>
            </a:solidFill>
            <a:miter lim="800000"/>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8" name="Oval 18"/>
          <p:cNvSpPr>
            <a:spLocks noChangeArrowheads="1"/>
          </p:cNvSpPr>
          <p:nvPr/>
        </p:nvSpPr>
        <p:spPr bwMode="auto">
          <a:xfrm>
            <a:off x="723900" y="236220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29" name="Oval 19"/>
          <p:cNvSpPr>
            <a:spLocks noChangeArrowheads="1"/>
          </p:cNvSpPr>
          <p:nvPr/>
        </p:nvSpPr>
        <p:spPr bwMode="auto">
          <a:xfrm>
            <a:off x="2457450" y="234315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0" name="Oval 20"/>
          <p:cNvSpPr>
            <a:spLocks noChangeArrowheads="1"/>
          </p:cNvSpPr>
          <p:nvPr/>
        </p:nvSpPr>
        <p:spPr bwMode="auto">
          <a:xfrm>
            <a:off x="3352800" y="234315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1" name="Oval 21"/>
          <p:cNvSpPr>
            <a:spLocks noChangeArrowheads="1"/>
          </p:cNvSpPr>
          <p:nvPr/>
        </p:nvSpPr>
        <p:spPr bwMode="auto">
          <a:xfrm>
            <a:off x="4152900" y="236220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2" name="Oval 22"/>
          <p:cNvSpPr>
            <a:spLocks noChangeArrowheads="1"/>
          </p:cNvSpPr>
          <p:nvPr/>
        </p:nvSpPr>
        <p:spPr bwMode="auto">
          <a:xfrm>
            <a:off x="4895850" y="234315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3" name="Oval 23"/>
          <p:cNvSpPr>
            <a:spLocks noChangeArrowheads="1"/>
          </p:cNvSpPr>
          <p:nvPr/>
        </p:nvSpPr>
        <p:spPr bwMode="auto">
          <a:xfrm>
            <a:off x="1581150" y="2362200"/>
            <a:ext cx="419100" cy="438150"/>
          </a:xfrm>
          <a:prstGeom prst="ellipse">
            <a:avLst/>
          </a:prstGeom>
          <a:solidFill>
            <a:srgbClr val="CC9900">
              <a:alpha val="50195"/>
            </a:srgbClr>
          </a:solidFill>
          <a:ln w="28575">
            <a:solidFill>
              <a:srgbClr val="800000"/>
            </a:solidFill>
            <a:round/>
            <a:headEnd/>
            <a:tailEnd/>
          </a:ln>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grpSp>
        <p:nvGrpSpPr>
          <p:cNvPr id="34" name="Group 24"/>
          <p:cNvGrpSpPr>
            <a:grpSpLocks/>
          </p:cNvGrpSpPr>
          <p:nvPr/>
        </p:nvGrpSpPr>
        <p:grpSpPr bwMode="auto">
          <a:xfrm>
            <a:off x="5029200" y="2247900"/>
            <a:ext cx="3430369" cy="590550"/>
            <a:chOff x="1824" y="1452"/>
            <a:chExt cx="1987" cy="372"/>
          </a:xfrm>
        </p:grpSpPr>
        <p:sp>
          <p:nvSpPr>
            <p:cNvPr id="35" name="AutoShape 25"/>
            <p:cNvSpPr>
              <a:spLocks noChangeArrowheads="1"/>
            </p:cNvSpPr>
            <p:nvPr/>
          </p:nvSpPr>
          <p:spPr bwMode="auto">
            <a:xfrm>
              <a:off x="1824" y="1452"/>
              <a:ext cx="1920" cy="372"/>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36" name="Text Box 26"/>
            <p:cNvSpPr txBox="1">
              <a:spLocks noChangeArrowheads="1"/>
            </p:cNvSpPr>
            <p:nvPr/>
          </p:nvSpPr>
          <p:spPr bwMode="auto">
            <a:xfrm>
              <a:off x="1980" y="1512"/>
              <a:ext cx="18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pl-PL" altLang="pl-PL" sz="2000" dirty="0">
                  <a:latin typeface="+mn-lt"/>
                </a:rPr>
                <a:t>n próbek pierwotnych</a:t>
              </a:r>
            </a:p>
          </p:txBody>
        </p:sp>
      </p:grpSp>
      <p:sp>
        <p:nvSpPr>
          <p:cNvPr id="37" name="Line 27"/>
          <p:cNvSpPr>
            <a:spLocks noChangeShapeType="1"/>
          </p:cNvSpPr>
          <p:nvPr/>
        </p:nvSpPr>
        <p:spPr bwMode="auto">
          <a:xfrm>
            <a:off x="1104900" y="2857500"/>
            <a:ext cx="838200" cy="425450"/>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38" name="Line 28"/>
          <p:cNvSpPr>
            <a:spLocks noChangeShapeType="1"/>
          </p:cNvSpPr>
          <p:nvPr/>
        </p:nvSpPr>
        <p:spPr bwMode="auto">
          <a:xfrm>
            <a:off x="1828800" y="2876550"/>
            <a:ext cx="428625" cy="385763"/>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39" name="Line 29"/>
          <p:cNvSpPr>
            <a:spLocks noChangeShapeType="1"/>
          </p:cNvSpPr>
          <p:nvPr/>
        </p:nvSpPr>
        <p:spPr bwMode="auto">
          <a:xfrm>
            <a:off x="2686050" y="2876550"/>
            <a:ext cx="0" cy="412750"/>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40" name="Line 30"/>
          <p:cNvSpPr>
            <a:spLocks noChangeShapeType="1"/>
          </p:cNvSpPr>
          <p:nvPr/>
        </p:nvSpPr>
        <p:spPr bwMode="auto">
          <a:xfrm>
            <a:off x="3562350" y="2867025"/>
            <a:ext cx="0" cy="404813"/>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41" name="Line 31"/>
          <p:cNvSpPr>
            <a:spLocks noChangeShapeType="1"/>
          </p:cNvSpPr>
          <p:nvPr/>
        </p:nvSpPr>
        <p:spPr bwMode="auto">
          <a:xfrm flipH="1">
            <a:off x="3857625" y="2886075"/>
            <a:ext cx="457200" cy="377825"/>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sp>
        <p:nvSpPr>
          <p:cNvPr id="42" name="Line 32"/>
          <p:cNvSpPr>
            <a:spLocks noChangeShapeType="1"/>
          </p:cNvSpPr>
          <p:nvPr/>
        </p:nvSpPr>
        <p:spPr bwMode="auto">
          <a:xfrm flipH="1">
            <a:off x="4362450" y="2857500"/>
            <a:ext cx="657225" cy="404813"/>
          </a:xfrm>
          <a:prstGeom prst="line">
            <a:avLst/>
          </a:prstGeom>
          <a:noFill/>
          <a:ln w="28575">
            <a:solidFill>
              <a:srgbClr val="000080"/>
            </a:solidFill>
            <a:round/>
            <a:headEnd/>
            <a:tailEnd type="triangle" w="med" len="med"/>
          </a:ln>
          <a:extLst>
            <a:ext uri="{909E8E84-426E-40DD-AFC4-6F175D3DCCD1}">
              <a14:hiddenFill xmlns:a14="http://schemas.microsoft.com/office/drawing/2010/main">
                <a:noFill/>
              </a14:hiddenFill>
            </a:ext>
          </a:extLst>
        </p:spPr>
        <p:txBody>
          <a:bodyPr lIns="88351" tIns="44176" rIns="88351" bIns="44176" anchor="ctr"/>
          <a:lstStyle/>
          <a:p>
            <a:endParaRPr lang="pl-PL"/>
          </a:p>
        </p:txBody>
      </p:sp>
      <p:grpSp>
        <p:nvGrpSpPr>
          <p:cNvPr id="43" name="Group 59"/>
          <p:cNvGrpSpPr>
            <a:grpSpLocks/>
          </p:cNvGrpSpPr>
          <p:nvPr/>
        </p:nvGrpSpPr>
        <p:grpSpPr bwMode="auto">
          <a:xfrm>
            <a:off x="1581150" y="3295650"/>
            <a:ext cx="3028950" cy="628650"/>
            <a:chOff x="996" y="2076"/>
            <a:chExt cx="1908" cy="396"/>
          </a:xfrm>
        </p:grpSpPr>
        <p:sp>
          <p:nvSpPr>
            <p:cNvPr id="44" name="Text Box 10"/>
            <p:cNvSpPr txBox="1">
              <a:spLocks noChangeArrowheads="1"/>
            </p:cNvSpPr>
            <p:nvPr/>
          </p:nvSpPr>
          <p:spPr bwMode="auto">
            <a:xfrm>
              <a:off x="1104" y="2124"/>
              <a:ext cx="1704"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pl-PL" altLang="pl-PL" sz="2000">
                  <a:latin typeface="+mn-lt"/>
                </a:rPr>
                <a:t>Próbka ogólna</a:t>
              </a:r>
            </a:p>
          </p:txBody>
        </p:sp>
        <p:sp>
          <p:nvSpPr>
            <p:cNvPr id="45" name="Oval 33"/>
            <p:cNvSpPr>
              <a:spLocks noChangeArrowheads="1"/>
            </p:cNvSpPr>
            <p:nvPr/>
          </p:nvSpPr>
          <p:spPr bwMode="auto">
            <a:xfrm>
              <a:off x="996" y="2076"/>
              <a:ext cx="1908" cy="396"/>
            </a:xfrm>
            <a:prstGeom prst="ellipse">
              <a:avLst/>
            </a:prstGeom>
            <a:noFill/>
            <a:ln w="28575">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latin typeface="+mn-lt"/>
              </a:endParaRPr>
            </a:p>
          </p:txBody>
        </p:sp>
      </p:grpSp>
      <p:grpSp>
        <p:nvGrpSpPr>
          <p:cNvPr id="53" name="Group 51"/>
          <p:cNvGrpSpPr>
            <a:grpSpLocks/>
          </p:cNvGrpSpPr>
          <p:nvPr/>
        </p:nvGrpSpPr>
        <p:grpSpPr bwMode="auto">
          <a:xfrm>
            <a:off x="2048568" y="5046637"/>
            <a:ext cx="2178050" cy="666750"/>
            <a:chOff x="1195" y="3156"/>
            <a:chExt cx="1372" cy="420"/>
          </a:xfrm>
        </p:grpSpPr>
        <p:sp>
          <p:nvSpPr>
            <p:cNvPr id="54" name="Text Box 52"/>
            <p:cNvSpPr txBox="1">
              <a:spLocks noChangeArrowheads="1"/>
            </p:cNvSpPr>
            <p:nvPr/>
          </p:nvSpPr>
          <p:spPr bwMode="auto">
            <a:xfrm>
              <a:off x="1195" y="3179"/>
              <a:ext cx="1372"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0000"/>
                </a:lnSpc>
                <a:spcBef>
                  <a:spcPct val="0"/>
                </a:spcBef>
                <a:buFontTx/>
                <a:buNone/>
              </a:pPr>
              <a:r>
                <a:rPr lang="pl-PL" altLang="pl-PL" dirty="0">
                  <a:latin typeface="+mn-lt"/>
                </a:rPr>
                <a:t>Próbka laboratoryjna</a:t>
              </a:r>
            </a:p>
          </p:txBody>
        </p:sp>
        <p:sp>
          <p:nvSpPr>
            <p:cNvPr id="55" name="Oval 53"/>
            <p:cNvSpPr>
              <a:spLocks noChangeArrowheads="1"/>
            </p:cNvSpPr>
            <p:nvPr/>
          </p:nvSpPr>
          <p:spPr bwMode="auto">
            <a:xfrm>
              <a:off x="1272" y="3156"/>
              <a:ext cx="1212" cy="420"/>
            </a:xfrm>
            <a:prstGeom prst="ellipse">
              <a:avLst/>
            </a:prstGeom>
            <a:noFill/>
            <a:ln w="28575">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grpSp>
      <p:sp>
        <p:nvSpPr>
          <p:cNvPr id="56" name="Rectangle 54"/>
          <p:cNvSpPr>
            <a:spLocks noChangeArrowheads="1"/>
          </p:cNvSpPr>
          <p:nvPr/>
        </p:nvSpPr>
        <p:spPr bwMode="auto">
          <a:xfrm>
            <a:off x="86518" y="4918049"/>
            <a:ext cx="8915400" cy="895350"/>
          </a:xfrm>
          <a:prstGeom prst="rect">
            <a:avLst/>
          </a:prstGeom>
          <a:noFill/>
          <a:ln w="28575">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lIns="88351" tIns="44176" rIns="88351" bIns="44176" anchor="ct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pl-PL" altLang="pl-PL"/>
          </a:p>
        </p:txBody>
      </p:sp>
      <p:sp>
        <p:nvSpPr>
          <p:cNvPr id="57" name="Text Box 55"/>
          <p:cNvSpPr txBox="1">
            <a:spLocks noChangeArrowheads="1"/>
          </p:cNvSpPr>
          <p:nvPr/>
        </p:nvSpPr>
        <p:spPr bwMode="auto">
          <a:xfrm>
            <a:off x="6610350" y="5257800"/>
            <a:ext cx="2286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pl-PL" altLang="pl-PL" sz="2000" dirty="0">
                <a:latin typeface="+mn-lt"/>
              </a:rPr>
              <a:t>LABORATORIUM</a:t>
            </a:r>
          </a:p>
        </p:txBody>
      </p:sp>
      <p:sp>
        <p:nvSpPr>
          <p:cNvPr id="60" name="Text Box 57"/>
          <p:cNvSpPr txBox="1">
            <a:spLocks noChangeArrowheads="1"/>
          </p:cNvSpPr>
          <p:nvPr/>
        </p:nvSpPr>
        <p:spPr bwMode="auto">
          <a:xfrm>
            <a:off x="2063750" y="1582737"/>
            <a:ext cx="21780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51" tIns="44176" rIns="88351" bIns="44176">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80000"/>
              </a:lnSpc>
              <a:spcBef>
                <a:spcPct val="0"/>
              </a:spcBef>
              <a:buFontTx/>
              <a:buNone/>
            </a:pPr>
            <a:r>
              <a:rPr lang="pl-PL" altLang="pl-PL" sz="2000" dirty="0">
                <a:latin typeface="+mn-lt"/>
              </a:rPr>
              <a:t>Partia węgla</a:t>
            </a:r>
          </a:p>
        </p:txBody>
      </p:sp>
      <p:sp>
        <p:nvSpPr>
          <p:cNvPr id="4" name="Symbol zastępczy numeru slajdu 3"/>
          <p:cNvSpPr>
            <a:spLocks noGrp="1"/>
          </p:cNvSpPr>
          <p:nvPr>
            <p:ph type="sldNum" sz="quarter" idx="10"/>
          </p:nvPr>
        </p:nvSpPr>
        <p:spPr/>
        <p:txBody>
          <a:bodyPr/>
          <a:lstStyle/>
          <a:p>
            <a:pPr>
              <a:defRPr/>
            </a:pPr>
            <a:fld id="{E3EC1C46-83E2-4F61-A884-FE6A7E38B907}" type="slidenum">
              <a:rPr lang="pl-PL" smtClean="0"/>
              <a:pPr>
                <a:defRPr/>
              </a:pPr>
              <a:t>47</a:t>
            </a:fld>
            <a:r>
              <a:rPr lang="pl-PL" dirty="0"/>
              <a:t>/112</a:t>
            </a:r>
          </a:p>
        </p:txBody>
      </p:sp>
    </p:spTree>
    <p:extLst>
      <p:ext uri="{BB962C8B-B14F-4D97-AF65-F5344CB8AC3E}">
        <p14:creationId xmlns:p14="http://schemas.microsoft.com/office/powerpoint/2010/main" val="16547777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pole tekstowe 4"/>
          <p:cNvSpPr txBox="1">
            <a:spLocks noChangeArrowheads="1"/>
          </p:cNvSpPr>
          <p:nvPr/>
        </p:nvSpPr>
        <p:spPr bwMode="auto">
          <a:xfrm>
            <a:off x="359569" y="260648"/>
            <a:ext cx="8424862" cy="57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nSpc>
                <a:spcPct val="150000"/>
              </a:lnSpc>
            </a:pPr>
            <a:r>
              <a:rPr lang="pl-PL" altLang="pl-PL" sz="2400" b="1" dirty="0">
                <a:solidFill>
                  <a:srgbClr val="002776"/>
                </a:solidFill>
                <a:latin typeface="Verdana" pitchFamily="34" charset="0"/>
                <a:cs typeface="Arial" charset="0"/>
              </a:rPr>
              <a:t>Pakowanie</a:t>
            </a:r>
          </a:p>
        </p:txBody>
      </p:sp>
      <p:sp>
        <p:nvSpPr>
          <p:cNvPr id="99331" name="Text Box 5"/>
          <p:cNvSpPr txBox="1">
            <a:spLocks noChangeArrowheads="1"/>
          </p:cNvSpPr>
          <p:nvPr/>
        </p:nvSpPr>
        <p:spPr bwMode="auto">
          <a:xfrm>
            <a:off x="323850" y="1196752"/>
            <a:ext cx="8496300"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Myriad Pro" pitchFamily="34" charset="0"/>
              </a:defRPr>
            </a:lvl1pPr>
            <a:lvl2pPr marL="742950" indent="-285750">
              <a:defRPr>
                <a:solidFill>
                  <a:schemeClr val="tx1"/>
                </a:solidFill>
                <a:latin typeface="Myriad Pro" pitchFamily="34" charset="0"/>
              </a:defRPr>
            </a:lvl2pPr>
            <a:lvl3pPr marL="1143000" indent="-228600">
              <a:defRPr>
                <a:solidFill>
                  <a:schemeClr val="tx1"/>
                </a:solidFill>
                <a:latin typeface="Myriad Pro" pitchFamily="34" charset="0"/>
              </a:defRPr>
            </a:lvl3pPr>
            <a:lvl4pPr marL="1600200" indent="-228600">
              <a:defRPr>
                <a:solidFill>
                  <a:schemeClr val="tx1"/>
                </a:solidFill>
                <a:latin typeface="Myriad Pro" pitchFamily="34" charset="0"/>
              </a:defRPr>
            </a:lvl4pPr>
            <a:lvl5pPr marL="2057400" indent="-22860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algn="just"/>
            <a:r>
              <a:rPr lang="pl-PL" altLang="pl-PL" b="1" dirty="0">
                <a:latin typeface="+mn-lt"/>
                <a:cs typeface="Arial" charset="0"/>
              </a:rPr>
              <a:t>Przygotowane próbki należy pakować w miejscu ich przygotowania do </a:t>
            </a:r>
            <a:r>
              <a:rPr lang="pl-PL" altLang="pl-PL" b="1" u="sng" dirty="0">
                <a:latin typeface="+mn-lt"/>
                <a:cs typeface="Arial" charset="0"/>
              </a:rPr>
              <a:t>szczelnych</a:t>
            </a:r>
            <a:r>
              <a:rPr lang="pl-PL" altLang="pl-PL" b="1" dirty="0">
                <a:latin typeface="+mn-lt"/>
                <a:cs typeface="Arial" charset="0"/>
              </a:rPr>
              <a:t> opakowań - pojemników lub worków z tworzywa.</a:t>
            </a:r>
          </a:p>
          <a:p>
            <a:pPr algn="just"/>
            <a:endParaRPr lang="pl-PL" altLang="pl-PL" dirty="0">
              <a:latin typeface="+mn-lt"/>
              <a:cs typeface="Arial" charset="0"/>
            </a:endParaRPr>
          </a:p>
          <a:p>
            <a:pPr algn="just">
              <a:spcAft>
                <a:spcPts val="600"/>
              </a:spcAft>
            </a:pPr>
            <a:r>
              <a:rPr lang="pl-PL" altLang="pl-PL" dirty="0">
                <a:latin typeface="+mn-lt"/>
                <a:cs typeface="Arial" charset="0"/>
              </a:rPr>
              <a:t>Wewnątrz opakowania należy umieścić kartkę z następującymi danymi:</a:t>
            </a:r>
          </a:p>
          <a:p>
            <a:pPr marL="554037" indent="-285750" algn="just">
              <a:buFont typeface="Arial" panose="020B0604020202020204" pitchFamily="34" charset="0"/>
              <a:buChar char="•"/>
            </a:pPr>
            <a:r>
              <a:rPr lang="pl-PL" altLang="pl-PL" dirty="0">
                <a:latin typeface="+mn-lt"/>
                <a:cs typeface="Arial" charset="0"/>
              </a:rPr>
              <a:t>numer próbki</a:t>
            </a:r>
          </a:p>
          <a:p>
            <a:pPr marL="554037" indent="-285750" algn="just">
              <a:buFont typeface="Arial" panose="020B0604020202020204" pitchFamily="34" charset="0"/>
              <a:buChar char="•"/>
            </a:pPr>
            <a:r>
              <a:rPr lang="pl-PL" altLang="pl-PL" dirty="0">
                <a:latin typeface="+mn-lt"/>
                <a:cs typeface="Arial" charset="0"/>
              </a:rPr>
              <a:t>data pobrania i przygotowania próbki</a:t>
            </a:r>
          </a:p>
          <a:p>
            <a:pPr marL="554037" indent="-285750" algn="just">
              <a:buFont typeface="Arial" panose="020B0604020202020204" pitchFamily="34" charset="0"/>
              <a:buChar char="•"/>
            </a:pPr>
            <a:r>
              <a:rPr lang="pl-PL" altLang="pl-PL" dirty="0">
                <a:latin typeface="+mn-lt"/>
                <a:cs typeface="Arial" charset="0"/>
              </a:rPr>
              <a:t>nazwa próbki</a:t>
            </a:r>
          </a:p>
          <a:p>
            <a:pPr marL="554037" indent="-285750" algn="just">
              <a:buFont typeface="Arial" panose="020B0604020202020204" pitchFamily="34" charset="0"/>
              <a:buChar char="•"/>
            </a:pPr>
            <a:r>
              <a:rPr lang="pl-PL" altLang="pl-PL" dirty="0">
                <a:latin typeface="+mn-lt"/>
                <a:cs typeface="Arial" charset="0"/>
              </a:rPr>
              <a:t>masa próbki</a:t>
            </a:r>
          </a:p>
          <a:p>
            <a:pPr marL="554037" indent="-285750" algn="just">
              <a:buFont typeface="Arial" panose="020B0604020202020204" pitchFamily="34" charset="0"/>
              <a:buChar char="•"/>
            </a:pPr>
            <a:r>
              <a:rPr lang="pl-PL" altLang="pl-PL" dirty="0">
                <a:latin typeface="+mn-lt"/>
                <a:cs typeface="Arial" charset="0"/>
              </a:rPr>
              <a:t>nazwa przedsiębiorstwa</a:t>
            </a:r>
          </a:p>
          <a:p>
            <a:pPr marL="554037" indent="-285750" algn="just">
              <a:buFont typeface="Arial" panose="020B0604020202020204" pitchFamily="34" charset="0"/>
              <a:buChar char="•"/>
            </a:pPr>
            <a:r>
              <a:rPr lang="pl-PL" altLang="pl-PL" dirty="0">
                <a:latin typeface="+mn-lt"/>
                <a:cs typeface="Arial" charset="0"/>
              </a:rPr>
              <a:t>typ i sortyment węgla</a:t>
            </a:r>
          </a:p>
          <a:p>
            <a:pPr marL="554037" indent="-285750" algn="just">
              <a:buFont typeface="Arial" panose="020B0604020202020204" pitchFamily="34" charset="0"/>
              <a:buChar char="•"/>
            </a:pPr>
            <a:r>
              <a:rPr lang="pl-PL" altLang="pl-PL" dirty="0">
                <a:latin typeface="+mn-lt"/>
                <a:cs typeface="Arial" charset="0"/>
              </a:rPr>
              <a:t>masa partii z której pobrano próbkę</a:t>
            </a:r>
          </a:p>
          <a:p>
            <a:pPr marL="554037" indent="-285750" algn="just">
              <a:buFont typeface="Arial" panose="020B0604020202020204" pitchFamily="34" charset="0"/>
              <a:buChar char="•"/>
            </a:pPr>
            <a:r>
              <a:rPr lang="pl-PL" altLang="pl-PL" dirty="0">
                <a:latin typeface="+mn-lt"/>
                <a:cs typeface="Arial" charset="0"/>
              </a:rPr>
              <a:t>nazwisko i podpis osoby pobierającej i przygotowującej próbkę</a:t>
            </a:r>
          </a:p>
          <a:p>
            <a:pPr algn="just"/>
            <a:r>
              <a:rPr lang="pl-PL" altLang="pl-PL" dirty="0">
                <a:latin typeface="+mn-lt"/>
                <a:cs typeface="Arial" charset="0"/>
              </a:rPr>
              <a:t> </a:t>
            </a:r>
          </a:p>
          <a:p>
            <a:pPr algn="just"/>
            <a:r>
              <a:rPr lang="pl-PL" altLang="pl-PL" dirty="0">
                <a:latin typeface="+mn-lt"/>
                <a:cs typeface="Arial" charset="0"/>
              </a:rPr>
              <a:t>Taką samą kartkę należy przykleić na zewnętrznej stronie opakowania. </a:t>
            </a:r>
          </a:p>
          <a:p>
            <a:pPr algn="just"/>
            <a:r>
              <a:rPr lang="pl-PL" altLang="pl-PL" dirty="0">
                <a:latin typeface="+mn-lt"/>
                <a:cs typeface="Arial" charset="0"/>
              </a:rPr>
              <a:t>W przypadku korzystania z worków plastikowych najlepiej próbkę pakować w worek, a kartkę wkładać między ścianki worka.</a:t>
            </a:r>
          </a:p>
          <a:p>
            <a:endParaRPr lang="pl-PL" altLang="pl-PL" dirty="0">
              <a:latin typeface="+mn-lt"/>
              <a:cs typeface="Arial" charset="0"/>
            </a:endParaRPr>
          </a:p>
        </p:txBody>
      </p:sp>
      <p:sp>
        <p:nvSpPr>
          <p:cNvPr id="4" name="Symbol zastępczy numeru slajdu 3"/>
          <p:cNvSpPr>
            <a:spLocks noGrp="1"/>
          </p:cNvSpPr>
          <p:nvPr>
            <p:ph type="sldNum" sz="quarter" idx="10"/>
          </p:nvPr>
        </p:nvSpPr>
        <p:spPr/>
        <p:txBody>
          <a:bodyPr/>
          <a:lstStyle/>
          <a:p>
            <a:pPr>
              <a:defRPr/>
            </a:pPr>
            <a:fld id="{E3EC1C46-83E2-4F61-A884-FE6A7E38B907}" type="slidenum">
              <a:rPr lang="pl-PL" smtClean="0"/>
              <a:pPr>
                <a:defRPr/>
              </a:pPr>
              <a:t>48</a:t>
            </a:fld>
            <a:r>
              <a:rPr lang="pl-PL" dirty="0"/>
              <a:t>/112</a:t>
            </a:r>
          </a:p>
        </p:txBody>
      </p:sp>
    </p:spTree>
    <p:extLst>
      <p:ext uri="{BB962C8B-B14F-4D97-AF65-F5344CB8AC3E}">
        <p14:creationId xmlns:p14="http://schemas.microsoft.com/office/powerpoint/2010/main" val="310967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a:xfrm>
            <a:off x="2051720" y="2348880"/>
            <a:ext cx="4679305" cy="792088"/>
          </a:xfrm>
        </p:spPr>
        <p:txBody>
          <a:bodyPr/>
          <a:lstStyle/>
          <a:p>
            <a:pPr algn="ctr"/>
            <a:r>
              <a:rPr lang="pl-PL" sz="4000" dirty="0">
                <a:latin typeface="Verdana" pitchFamily="34" charset="0"/>
                <a:ea typeface="Verdana" pitchFamily="34" charset="0"/>
                <a:cs typeface="Verdana" pitchFamily="34" charset="0"/>
              </a:rPr>
              <a:t>Część druga biomasa</a:t>
            </a:r>
            <a:endParaRPr lang="pl-PL" sz="4000" dirty="0"/>
          </a:p>
        </p:txBody>
      </p:sp>
      <p:sp>
        <p:nvSpPr>
          <p:cNvPr id="3" name="Symbol zastępczy numeru slajdu 2">
            <a:extLst>
              <a:ext uri="{FF2B5EF4-FFF2-40B4-BE49-F238E27FC236}">
                <a16:creationId xmlns:a16="http://schemas.microsoft.com/office/drawing/2014/main" xmlns="" id="{DC478CF9-ABC6-4B87-BF37-584F17C862C3}"/>
              </a:ext>
            </a:extLst>
          </p:cNvPr>
          <p:cNvSpPr>
            <a:spLocks noGrp="1"/>
          </p:cNvSpPr>
          <p:nvPr>
            <p:ph type="sldNum" sz="quarter" idx="10"/>
          </p:nvPr>
        </p:nvSpPr>
        <p:spPr/>
        <p:txBody>
          <a:bodyPr/>
          <a:lstStyle/>
          <a:p>
            <a:pPr>
              <a:defRPr/>
            </a:pPr>
            <a:fld id="{E3EC1C46-83E2-4F61-A884-FE6A7E38B907}" type="slidenum">
              <a:rPr lang="pl-PL" smtClean="0"/>
              <a:pPr>
                <a:defRPr/>
              </a:pPr>
              <a:t>49</a:t>
            </a:fld>
            <a:r>
              <a:rPr lang="pl-PL" dirty="0"/>
              <a:t>/112</a:t>
            </a:r>
          </a:p>
        </p:txBody>
      </p:sp>
    </p:spTree>
    <p:extLst>
      <p:ext uri="{BB962C8B-B14F-4D97-AF65-F5344CB8AC3E}">
        <p14:creationId xmlns:p14="http://schemas.microsoft.com/office/powerpoint/2010/main" val="117863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Rozpoznawanie paliw</a:t>
            </a:r>
          </a:p>
        </p:txBody>
      </p:sp>
      <p:sp>
        <p:nvSpPr>
          <p:cNvPr id="7" name="Rectangle 5"/>
          <p:cNvSpPr/>
          <p:nvPr/>
        </p:nvSpPr>
        <p:spPr>
          <a:xfrm>
            <a:off x="827583" y="2636912"/>
            <a:ext cx="7531913" cy="1938992"/>
          </a:xfrm>
          <a:prstGeom prst="rect">
            <a:avLst/>
          </a:prstGeom>
        </p:spPr>
        <p:txBody>
          <a:bodyPr wrap="square">
            <a:spAutoFit/>
          </a:bodyPr>
          <a:lstStyle/>
          <a:p>
            <a:pPr algn="ctr"/>
            <a:r>
              <a:rPr lang="pl-PL" sz="2400" b="1" dirty="0">
                <a:latin typeface="+mn-lt"/>
                <a:ea typeface="Calibri" panose="020F0502020204030204" pitchFamily="34" charset="0"/>
                <a:cs typeface="Times New Roman" panose="02020603050405020304" pitchFamily="18" charset="0"/>
              </a:rPr>
              <a:t>UMIEJĘTNOŚĆ „ORGANOLEPTYCZNEGO” ROZPOZNAWANIA PALIW ZAKAZANYCH </a:t>
            </a:r>
            <a:br>
              <a:rPr lang="pl-PL" sz="2400" b="1" dirty="0">
                <a:latin typeface="+mn-lt"/>
                <a:ea typeface="Calibri" panose="020F0502020204030204" pitchFamily="34" charset="0"/>
                <a:cs typeface="Times New Roman" panose="02020603050405020304" pitchFamily="18" charset="0"/>
              </a:rPr>
            </a:br>
            <a:r>
              <a:rPr lang="pl-PL" sz="2400" b="1" dirty="0">
                <a:latin typeface="+mn-lt"/>
                <a:ea typeface="Calibri" panose="020F0502020204030204" pitchFamily="34" charset="0"/>
                <a:cs typeface="Times New Roman" panose="02020603050405020304" pitchFamily="18" charset="0"/>
              </a:rPr>
              <a:t>I DOPUSZCZONYCH DO UŻYTKOWANIA ZGODNIE Z UCHWAŁAMI ANTYSMOGOWYMI</a:t>
            </a:r>
            <a:endParaRPr lang="pl-PL" sz="2400" b="1" dirty="0">
              <a:latin typeface="+mn-lt"/>
            </a:endParaRPr>
          </a:p>
        </p:txBody>
      </p:sp>
      <p:sp>
        <p:nvSpPr>
          <p:cNvPr id="6" name="Symbol zastępczy numeru slajdu 2">
            <a:extLst>
              <a:ext uri="{FF2B5EF4-FFF2-40B4-BE49-F238E27FC236}">
                <a16:creationId xmlns:a16="http://schemas.microsoft.com/office/drawing/2014/main" xmlns="" id="{F096139C-35F7-4006-A34F-5E55A2C19B90}"/>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a:t>
            </a:fld>
            <a:r>
              <a:rPr lang="pl-PL" dirty="0"/>
              <a:t>/112</a:t>
            </a:r>
          </a:p>
        </p:txBody>
      </p:sp>
    </p:spTree>
    <p:extLst>
      <p:ext uri="{BB962C8B-B14F-4D97-AF65-F5344CB8AC3E}">
        <p14:creationId xmlns:p14="http://schemas.microsoft.com/office/powerpoint/2010/main" val="836100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Formy handlowe biomasy stosowanej do celów energetycznych</a:t>
            </a:r>
          </a:p>
        </p:txBody>
      </p:sp>
      <p:grpSp>
        <p:nvGrpSpPr>
          <p:cNvPr id="5" name="Grupa 9"/>
          <p:cNvGrpSpPr>
            <a:grpSpLocks/>
          </p:cNvGrpSpPr>
          <p:nvPr/>
        </p:nvGrpSpPr>
        <p:grpSpPr bwMode="auto">
          <a:xfrm>
            <a:off x="611560" y="1457159"/>
            <a:ext cx="7756648" cy="4219835"/>
            <a:chOff x="504825" y="1250950"/>
            <a:chExt cx="7756253" cy="4219721"/>
          </a:xfrm>
        </p:grpSpPr>
        <p:pic>
          <p:nvPicPr>
            <p:cNvPr id="6" name="Picture 3" descr="F:\biomasa\fotki\TrocinyDrob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250950"/>
              <a:ext cx="2363788"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biomasa\fotki\331_b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266385"/>
              <a:ext cx="2633678" cy="175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biomasa\fotki\300px-Wierzba_energetyczna_zreb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953" y="1250950"/>
              <a:ext cx="2361124"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biomasa\fotki\pelety-bioma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25" y="3567014"/>
              <a:ext cx="2315023" cy="190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F:\biomasa\fotki\99012143_2_644x461_brykiet-kominkowy-dodaj-zdjeci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3" y="3567014"/>
              <a:ext cx="2633678" cy="190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9954" y="3567014"/>
              <a:ext cx="2361124" cy="1903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Symbol zastępczy numeru slajdu 2"/>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50</a:t>
            </a:fld>
            <a:r>
              <a:rPr lang="pl-PL" dirty="0"/>
              <a:t>/112</a:t>
            </a:r>
          </a:p>
        </p:txBody>
      </p:sp>
    </p:spTree>
    <p:extLst>
      <p:ext uri="{BB962C8B-B14F-4D97-AF65-F5344CB8AC3E}">
        <p14:creationId xmlns:p14="http://schemas.microsoft.com/office/powerpoint/2010/main" val="3562483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60648"/>
            <a:ext cx="8229600" cy="411406"/>
          </a:xfrm>
        </p:spPr>
        <p:txBody>
          <a:bodyPr/>
          <a:lstStyle/>
          <a:p>
            <a:pPr algn="ctr"/>
            <a:r>
              <a:rPr lang="pl-PL" sz="2000" dirty="0">
                <a:latin typeface="Myriad Pro" pitchFamily="34" charset="0"/>
              </a:rPr>
              <a:t>Formy handlowe biomasy stosowanej do celów energetycznych</a:t>
            </a:r>
          </a:p>
        </p:txBody>
      </p:sp>
      <p:pic>
        <p:nvPicPr>
          <p:cNvPr id="15" name="Picture 10" descr="http://ts3.mm.bing.net/th?id=H.4588443341490218&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90" y="3874989"/>
            <a:ext cx="3384376" cy="2119313"/>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F:\biomasa\fotki\pks_bioma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5891" y="3862735"/>
            <a:ext cx="3361035" cy="212883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F:\biomasa\fotki\pellet-z-luski-sloneczni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556792"/>
            <a:ext cx="3678237" cy="193675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F:\biomasa\fotki\pelletzeslonecznik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1556792"/>
            <a:ext cx="3760787" cy="193675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ymbol zastępczy numeru slajdu 2">
            <a:extLst>
              <a:ext uri="{FF2B5EF4-FFF2-40B4-BE49-F238E27FC236}">
                <a16:creationId xmlns:a16="http://schemas.microsoft.com/office/drawing/2014/main" xmlns="" id="{07042739-5446-45D2-99C3-D9537BFA53E5}"/>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51</a:t>
            </a:fld>
            <a:r>
              <a:rPr lang="pl-PL" dirty="0"/>
              <a:t>/112</a:t>
            </a:r>
          </a:p>
        </p:txBody>
      </p:sp>
    </p:spTree>
    <p:extLst>
      <p:ext uri="{BB962C8B-B14F-4D97-AF65-F5344CB8AC3E}">
        <p14:creationId xmlns:p14="http://schemas.microsoft.com/office/powerpoint/2010/main" val="119129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29208" y="260648"/>
            <a:ext cx="8229600" cy="411406"/>
          </a:xfrm>
        </p:spPr>
        <p:txBody>
          <a:bodyPr/>
          <a:lstStyle/>
          <a:p>
            <a:pPr algn="ctr"/>
            <a:r>
              <a:rPr lang="pl-PL" sz="2000" dirty="0">
                <a:latin typeface="Myriad Pro" pitchFamily="34" charset="0"/>
              </a:rPr>
              <a:t>Zanieczyszczenia biomasy stosowanej do celów energetycznych</a:t>
            </a:r>
          </a:p>
        </p:txBody>
      </p:sp>
      <p:pic>
        <p:nvPicPr>
          <p:cNvPr id="14" name="Picture 2" descr="F:\biomasa\P13102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540" y="1564488"/>
            <a:ext cx="4212468" cy="340237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p:cNvSpPr txBox="1">
            <a:spLocks noChangeArrowheads="1"/>
          </p:cNvSpPr>
          <p:nvPr/>
        </p:nvSpPr>
        <p:spPr bwMode="auto">
          <a:xfrm>
            <a:off x="971600" y="5373216"/>
            <a:ext cx="6912768" cy="400110"/>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eaLnBrk="0" hangingPunct="0">
              <a:spcBef>
                <a:spcPct val="20000"/>
              </a:spcBef>
              <a:buFont typeface="Arial" charset="0"/>
              <a:defRPr>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pl-PL" altLang="pl-PL" sz="2000" b="1" dirty="0" err="1"/>
              <a:t>pelet</a:t>
            </a:r>
            <a:r>
              <a:rPr lang="pl-PL" altLang="pl-PL" sz="2000" b="1" dirty="0"/>
              <a:t> zanieczyszczony tworzywami sztucznymi</a:t>
            </a:r>
          </a:p>
        </p:txBody>
      </p:sp>
      <p:pic>
        <p:nvPicPr>
          <p:cNvPr id="16" name="Picture 2" descr="F:\biomasa\P13101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603082"/>
            <a:ext cx="4237781" cy="3526656"/>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ymbol zastępczy numeru slajdu 2">
            <a:extLst>
              <a:ext uri="{FF2B5EF4-FFF2-40B4-BE49-F238E27FC236}">
                <a16:creationId xmlns:a16="http://schemas.microsoft.com/office/drawing/2014/main" xmlns="" id="{BA6C727A-1A73-4CD9-BFB0-9163DC0FC517}"/>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52</a:t>
            </a:fld>
            <a:r>
              <a:rPr lang="pl-PL" dirty="0"/>
              <a:t>/112</a:t>
            </a:r>
          </a:p>
        </p:txBody>
      </p:sp>
    </p:spTree>
    <p:extLst>
      <p:ext uri="{BB962C8B-B14F-4D97-AF65-F5344CB8AC3E}">
        <p14:creationId xmlns:p14="http://schemas.microsoft.com/office/powerpoint/2010/main" val="1525181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052736"/>
            <a:ext cx="8120548" cy="505365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numeru slajdu 2">
            <a:extLst>
              <a:ext uri="{FF2B5EF4-FFF2-40B4-BE49-F238E27FC236}">
                <a16:creationId xmlns:a16="http://schemas.microsoft.com/office/drawing/2014/main" xmlns="" id="{F891B94A-2208-4124-8C4B-F6A62D3D0388}"/>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53</a:t>
            </a:fld>
            <a:r>
              <a:rPr lang="pl-PL" dirty="0"/>
              <a:t>/112</a:t>
            </a:r>
          </a:p>
        </p:txBody>
      </p:sp>
    </p:spTree>
    <p:extLst>
      <p:ext uri="{BB962C8B-B14F-4D97-AF65-F5344CB8AC3E}">
        <p14:creationId xmlns:p14="http://schemas.microsoft.com/office/powerpoint/2010/main" val="883536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mastalerz\Documents\2019\szkolenie dolnośląskie\podkła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50" y="1268760"/>
            <a:ext cx="8532440" cy="441731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Symbol zastępczy numeru slajdu 2">
            <a:extLst>
              <a:ext uri="{FF2B5EF4-FFF2-40B4-BE49-F238E27FC236}">
                <a16:creationId xmlns:a16="http://schemas.microsoft.com/office/drawing/2014/main" xmlns="" id="{459C35AB-DC5B-47B5-BA32-0C50E20B89DF}"/>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54</a:t>
            </a:fld>
            <a:r>
              <a:rPr lang="pl-PL" dirty="0"/>
              <a:t>/112</a:t>
            </a:r>
          </a:p>
        </p:txBody>
      </p:sp>
    </p:spTree>
    <p:extLst>
      <p:ext uri="{BB962C8B-B14F-4D97-AF65-F5344CB8AC3E}">
        <p14:creationId xmlns:p14="http://schemas.microsoft.com/office/powerpoint/2010/main" val="1060322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E8B60A4-13A3-495B-91CB-D9210CFD88AD}"/>
              </a:ext>
            </a:extLst>
          </p:cNvPr>
          <p:cNvSpPr>
            <a:spLocks noGrp="1"/>
          </p:cNvSpPr>
          <p:nvPr>
            <p:ph type="title"/>
          </p:nvPr>
        </p:nvSpPr>
        <p:spPr/>
        <p:txBody>
          <a:bodyPr/>
          <a:lstStyle/>
          <a:p>
            <a:r>
              <a:rPr lang="pl-PL" dirty="0">
                <a:latin typeface="Verdana" pitchFamily="34" charset="0"/>
                <a:ea typeface="Verdana" pitchFamily="34" charset="0"/>
                <a:cs typeface="Verdana" pitchFamily="34" charset="0"/>
              </a:rPr>
              <a:t>Odpady palne</a:t>
            </a:r>
            <a:endParaRPr lang="pl-PL" dirty="0"/>
          </a:p>
        </p:txBody>
      </p:sp>
      <p:graphicFrame>
        <p:nvGraphicFramePr>
          <p:cNvPr id="14" name="Wykres 13">
            <a:extLst>
              <a:ext uri="{FF2B5EF4-FFF2-40B4-BE49-F238E27FC236}">
                <a16:creationId xmlns:a16="http://schemas.microsoft.com/office/drawing/2014/main" xmlns="" id="{942CF954-EAD3-4F49-93B1-50A395F642BC}"/>
              </a:ext>
            </a:extLst>
          </p:cNvPr>
          <p:cNvGraphicFramePr>
            <a:graphicFrameLocks noGrp="1"/>
          </p:cNvGraphicFramePr>
          <p:nvPr/>
        </p:nvGraphicFramePr>
        <p:xfrm>
          <a:off x="-74655" y="395588"/>
          <a:ext cx="9293311" cy="6066824"/>
        </p:xfrm>
        <a:graphic>
          <a:graphicData uri="http://schemas.openxmlformats.org/drawingml/2006/chart">
            <c:chart xmlns:c="http://schemas.openxmlformats.org/drawingml/2006/chart" xmlns:r="http://schemas.openxmlformats.org/officeDocument/2006/relationships" r:id="rId2"/>
          </a:graphicData>
        </a:graphic>
      </p:graphicFrame>
      <p:sp>
        <p:nvSpPr>
          <p:cNvPr id="5" name="Symbol zastępczy numeru slajdu 2">
            <a:extLst>
              <a:ext uri="{FF2B5EF4-FFF2-40B4-BE49-F238E27FC236}">
                <a16:creationId xmlns:a16="http://schemas.microsoft.com/office/drawing/2014/main" xmlns="" id="{FFACC206-4ABE-4E94-BB74-954F30456DDD}"/>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55</a:t>
            </a:fld>
            <a:r>
              <a:rPr lang="pl-PL" dirty="0"/>
              <a:t>/112</a:t>
            </a:r>
          </a:p>
        </p:txBody>
      </p:sp>
    </p:spTree>
    <p:extLst>
      <p:ext uri="{BB962C8B-B14F-4D97-AF65-F5344CB8AC3E}">
        <p14:creationId xmlns:p14="http://schemas.microsoft.com/office/powerpoint/2010/main" val="3892246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0" y="230188"/>
            <a:ext cx="3779912" cy="246221"/>
          </a:xfrm>
          <a:prstGeom prst="rect">
            <a:avLst/>
          </a:prstGeom>
          <a:solidFill>
            <a:srgbClr val="002776"/>
          </a:solidFill>
          <a:effectLst>
            <a:outerShdw blurRad="101600" dist="38100" dir="6120000" algn="t" rotWithShape="0">
              <a:prstClr val="black">
                <a:alpha val="38000"/>
              </a:prstClr>
            </a:outerShdw>
          </a:effectLst>
        </p:spPr>
        <p:txBody>
          <a:bodyPr wrap="square">
            <a:spAutoFit/>
          </a:bodyPr>
          <a:lstStyle/>
          <a:p>
            <a:pPr algn="ctr">
              <a:defRPr/>
            </a:pPr>
            <a:r>
              <a:rPr lang="pl-PL" sz="1000" dirty="0">
                <a:solidFill>
                  <a:schemeClr val="bg1"/>
                </a:solidFill>
                <a:latin typeface="Verdana" pitchFamily="34" charset="0"/>
                <a:ea typeface="Verdana" pitchFamily="34" charset="0"/>
                <a:cs typeface="Verdana" pitchFamily="34" charset="0"/>
              </a:rPr>
              <a:t>Drewno opałowe - spalanie</a:t>
            </a:r>
          </a:p>
        </p:txBody>
      </p:sp>
      <p:sp>
        <p:nvSpPr>
          <p:cNvPr id="9218" name="pole tekstowe 4"/>
          <p:cNvSpPr txBox="1">
            <a:spLocks noChangeArrowheads="1"/>
          </p:cNvSpPr>
          <p:nvPr/>
        </p:nvSpPr>
        <p:spPr bwMode="auto">
          <a:xfrm>
            <a:off x="537303" y="435114"/>
            <a:ext cx="7559675" cy="400110"/>
          </a:xfrm>
          <a:prstGeom prst="rect">
            <a:avLst/>
          </a:prstGeom>
          <a:noFill/>
          <a:ln w="9525">
            <a:noFill/>
            <a:miter lim="800000"/>
            <a:headEnd/>
            <a:tailEnd/>
          </a:ln>
        </p:spPr>
        <p:txBody>
          <a:bodyPr>
            <a:spAutoFit/>
          </a:bodyPr>
          <a:lstStyle/>
          <a:p>
            <a:r>
              <a:rPr lang="pl-PL" sz="2000" b="1" dirty="0"/>
              <a:t>Etapy spalania drewna</a:t>
            </a:r>
          </a:p>
        </p:txBody>
      </p:sp>
      <p:graphicFrame>
        <p:nvGraphicFramePr>
          <p:cNvPr id="2" name="Diagram 1"/>
          <p:cNvGraphicFramePr/>
          <p:nvPr/>
        </p:nvGraphicFramePr>
        <p:xfrm>
          <a:off x="467543" y="2060848"/>
          <a:ext cx="820891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upa 13"/>
          <p:cNvGrpSpPr/>
          <p:nvPr/>
        </p:nvGrpSpPr>
        <p:grpSpPr>
          <a:xfrm>
            <a:off x="932765" y="3006070"/>
            <a:ext cx="7344816" cy="511614"/>
            <a:chOff x="899592" y="2256055"/>
            <a:chExt cx="7344816" cy="511614"/>
          </a:xfrm>
        </p:grpSpPr>
        <p:sp>
          <p:nvSpPr>
            <p:cNvPr id="4" name="Prostokąt zaokrąglony 3"/>
            <p:cNvSpPr/>
            <p:nvPr/>
          </p:nvSpPr>
          <p:spPr>
            <a:xfrm>
              <a:off x="899592" y="2263613"/>
              <a:ext cx="792088" cy="504056"/>
            </a:xfrm>
            <a:prstGeom prst="roundRect">
              <a:avLst/>
            </a:prstGeom>
            <a:blipFill>
              <a:blip r:embed="rId8">
                <a:extLst>
                  <a:ext uri="{BEBA8EAE-BF5A-486C-A8C5-ECC9F3942E4B}">
                    <a14:imgProps xmlns:a14="http://schemas.microsoft.com/office/drawing/2010/main">
                      <a14:imgLayer r:embed="rId9">
                        <a14:imgEffect>
                          <a14:brightnessContrast bright="2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zaokrąglony 7"/>
            <p:cNvSpPr/>
            <p:nvPr/>
          </p:nvSpPr>
          <p:spPr>
            <a:xfrm>
              <a:off x="2195736" y="2263613"/>
              <a:ext cx="792088" cy="504056"/>
            </a:xfrm>
            <a:prstGeom prst="roundRect">
              <a:avLst/>
            </a:prstGeom>
            <a:blipFill>
              <a:blip r:embed="rId10">
                <a:extLst>
                  <a:ext uri="{BEBA8EAE-BF5A-486C-A8C5-ECC9F3942E4B}">
                    <a14:imgProps xmlns:a14="http://schemas.microsoft.com/office/drawing/2010/main">
                      <a14:imgLayer r:embed="rId9">
                        <a14:imgEffect>
                          <a14:brightnessContrast bright="9000" contrast="5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zaokrąglony 8"/>
            <p:cNvSpPr/>
            <p:nvPr/>
          </p:nvSpPr>
          <p:spPr>
            <a:xfrm>
              <a:off x="3491880" y="2263613"/>
              <a:ext cx="792088" cy="504056"/>
            </a:xfrm>
            <a:prstGeom prst="roundRect">
              <a:avLst/>
            </a:prstGeom>
            <a:blipFill>
              <a:blip r:embed="rId11">
                <a:extLst>
                  <a:ext uri="{BEBA8EAE-BF5A-486C-A8C5-ECC9F3942E4B}">
                    <a14:imgProps xmlns:a14="http://schemas.microsoft.com/office/drawing/2010/main">
                      <a14:imgLayer r:embed="rId9">
                        <a14:imgEffect>
                          <a14:brightnessContrast bright="-7000" contrast="74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zaokrąglony 9"/>
            <p:cNvSpPr/>
            <p:nvPr/>
          </p:nvSpPr>
          <p:spPr>
            <a:xfrm>
              <a:off x="4860032" y="2262203"/>
              <a:ext cx="792088" cy="504056"/>
            </a:xfrm>
            <a:prstGeom prst="roundRect">
              <a:avLst/>
            </a:prstGeom>
            <a:blipFill>
              <a:blip r:embed="rId12">
                <a:extLst>
                  <a:ext uri="{BEBA8EAE-BF5A-486C-A8C5-ECC9F3942E4B}">
                    <a14:imgProps xmlns:a14="http://schemas.microsoft.com/office/drawing/2010/main">
                      <a14:imgLayer r:embed="rId9">
                        <a14:imgEffect>
                          <a14:brightnessContrast bright="14000" contrast="6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zaokrąglony 10"/>
            <p:cNvSpPr/>
            <p:nvPr/>
          </p:nvSpPr>
          <p:spPr>
            <a:xfrm>
              <a:off x="6156176" y="2256055"/>
              <a:ext cx="792088" cy="504056"/>
            </a:xfrm>
            <a:prstGeom prst="roundRect">
              <a:avLst/>
            </a:prstGeom>
            <a:blipFill>
              <a:blip r:embed="rId13">
                <a:extLst>
                  <a:ext uri="{BEBA8EAE-BF5A-486C-A8C5-ECC9F3942E4B}">
                    <a14:imgProps xmlns:a14="http://schemas.microsoft.com/office/drawing/2010/main">
                      <a14:imgLayer r:embed="rId9">
                        <a14:imgEffect>
                          <a14:brightnessContrast bright="27000" contrast="39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zaokrąglony 11"/>
            <p:cNvSpPr/>
            <p:nvPr/>
          </p:nvSpPr>
          <p:spPr>
            <a:xfrm>
              <a:off x="7452320" y="2263613"/>
              <a:ext cx="792088" cy="504056"/>
            </a:xfrm>
            <a:prstGeom prst="roundRect">
              <a:avLst/>
            </a:prstGeom>
            <a:blipFill>
              <a:blip r:embed="rId14">
                <a:extLst>
                  <a:ext uri="{BEBA8EAE-BF5A-486C-A8C5-ECC9F3942E4B}">
                    <a14:imgProps xmlns:a14="http://schemas.microsoft.com/office/drawing/2010/main">
                      <a14:imgLayer r:embed="rId9">
                        <a14:imgEffect>
                          <a14:brightnessContrast bright="-36000" contrast="9600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6" name="Chmurka 15"/>
          <p:cNvSpPr/>
          <p:nvPr/>
        </p:nvSpPr>
        <p:spPr>
          <a:xfrm>
            <a:off x="2231740" y="2760530"/>
            <a:ext cx="864096" cy="438196"/>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Chmurka 19"/>
          <p:cNvSpPr/>
          <p:nvPr/>
        </p:nvSpPr>
        <p:spPr>
          <a:xfrm>
            <a:off x="3453045" y="2794530"/>
            <a:ext cx="864096" cy="438196"/>
          </a:xfrm>
          <a:prstGeom prst="cloud">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Chmurka 20"/>
          <p:cNvSpPr/>
          <p:nvPr/>
        </p:nvSpPr>
        <p:spPr>
          <a:xfrm>
            <a:off x="3347864" y="2590521"/>
            <a:ext cx="864096" cy="438196"/>
          </a:xfrm>
          <a:prstGeom prst="cloud">
            <a:avLst/>
          </a:prstGeom>
          <a:solidFill>
            <a:srgbClr val="5252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Chmurka 23"/>
          <p:cNvSpPr/>
          <p:nvPr/>
        </p:nvSpPr>
        <p:spPr>
          <a:xfrm>
            <a:off x="4788024" y="2760530"/>
            <a:ext cx="864096" cy="438196"/>
          </a:xfrm>
          <a:prstGeom prst="cloud">
            <a:avLst/>
          </a:prstGeom>
          <a:gradFill flip="none" rotWithShape="1">
            <a:gsLst>
              <a:gs pos="0">
                <a:srgbClr val="5E9EFF"/>
              </a:gs>
              <a:gs pos="16000">
                <a:srgbClr val="85C2FF"/>
              </a:gs>
              <a:gs pos="44000">
                <a:srgbClr val="FFF4D1"/>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Chmurka 29"/>
          <p:cNvSpPr/>
          <p:nvPr/>
        </p:nvSpPr>
        <p:spPr>
          <a:xfrm>
            <a:off x="6113749" y="2979628"/>
            <a:ext cx="864096" cy="438196"/>
          </a:xfrm>
          <a:prstGeom prst="cloud">
            <a:avLst/>
          </a:prstGeom>
          <a:gradFill flip="none" rotWithShape="1">
            <a:gsLst>
              <a:gs pos="0">
                <a:schemeClr val="tx1">
                  <a:lumMod val="40000"/>
                  <a:lumOff val="60000"/>
                </a:schemeClr>
              </a:gs>
              <a:gs pos="50000">
                <a:srgbClr val="FFF4D1">
                  <a:shade val="67500"/>
                  <a:satMod val="115000"/>
                </a:srgbClr>
              </a:gs>
              <a:gs pos="100000">
                <a:srgbClr val="FFF4D1">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19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21399" y="2412339"/>
            <a:ext cx="706608" cy="108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2499" y="2545835"/>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25499" y="2193888"/>
            <a:ext cx="879646" cy="135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2563140"/>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64645" y="2559509"/>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16890" y="2711368"/>
            <a:ext cx="632646" cy="974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pole tekstowe 25"/>
          <p:cNvSpPr txBox="1"/>
          <p:nvPr/>
        </p:nvSpPr>
        <p:spPr>
          <a:xfrm>
            <a:off x="755576" y="1478356"/>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&lt;50°C</a:t>
            </a:r>
          </a:p>
        </p:txBody>
      </p:sp>
      <p:sp>
        <p:nvSpPr>
          <p:cNvPr id="40" name="pole tekstowe 39"/>
          <p:cNvSpPr txBox="1"/>
          <p:nvPr/>
        </p:nvSpPr>
        <p:spPr>
          <a:xfrm>
            <a:off x="2015716" y="1478357"/>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100°C</a:t>
            </a:r>
          </a:p>
        </p:txBody>
      </p:sp>
      <p:sp>
        <p:nvSpPr>
          <p:cNvPr id="41" name="pole tekstowe 40"/>
          <p:cNvSpPr txBox="1"/>
          <p:nvPr/>
        </p:nvSpPr>
        <p:spPr>
          <a:xfrm>
            <a:off x="3274765" y="1478358"/>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200°C</a:t>
            </a:r>
          </a:p>
        </p:txBody>
      </p:sp>
      <p:sp>
        <p:nvSpPr>
          <p:cNvPr id="42" name="pole tekstowe 41"/>
          <p:cNvSpPr txBox="1"/>
          <p:nvPr/>
        </p:nvSpPr>
        <p:spPr>
          <a:xfrm>
            <a:off x="4680012" y="1479567"/>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250°C</a:t>
            </a:r>
          </a:p>
        </p:txBody>
      </p:sp>
      <p:sp>
        <p:nvSpPr>
          <p:cNvPr id="43" name="pole tekstowe 42"/>
          <p:cNvSpPr txBox="1"/>
          <p:nvPr/>
        </p:nvSpPr>
        <p:spPr>
          <a:xfrm>
            <a:off x="6005737" y="1478963"/>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400°C</a:t>
            </a:r>
          </a:p>
        </p:txBody>
      </p:sp>
      <p:sp>
        <p:nvSpPr>
          <p:cNvPr id="44" name="pole tekstowe 43"/>
          <p:cNvSpPr txBox="1"/>
          <p:nvPr/>
        </p:nvSpPr>
        <p:spPr>
          <a:xfrm>
            <a:off x="7271717" y="1478359"/>
            <a:ext cx="1080120" cy="461665"/>
          </a:xfrm>
          <a:prstGeom prst="rect">
            <a:avLst/>
          </a:prstGeom>
          <a:noFill/>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500°C</a:t>
            </a:r>
          </a:p>
        </p:txBody>
      </p:sp>
      <p:sp>
        <p:nvSpPr>
          <p:cNvPr id="31" name="Chmurka 30"/>
          <p:cNvSpPr/>
          <p:nvPr/>
        </p:nvSpPr>
        <p:spPr>
          <a:xfrm>
            <a:off x="4896036" y="2551977"/>
            <a:ext cx="864096" cy="438196"/>
          </a:xfrm>
          <a:prstGeom prst="cloud">
            <a:avLst/>
          </a:prstGeom>
          <a:solidFill>
            <a:srgbClr val="939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Prostokąt zaokrąglony 31"/>
          <p:cNvSpPr/>
          <p:nvPr/>
        </p:nvSpPr>
        <p:spPr>
          <a:xfrm>
            <a:off x="1978620" y="1217917"/>
            <a:ext cx="2592287" cy="5072498"/>
          </a:xfrm>
          <a:prstGeom prst="roundRect">
            <a:avLst/>
          </a:prstGeom>
          <a:solidFill>
            <a:srgbClr val="FF0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Wybuch  2 16"/>
          <p:cNvSpPr/>
          <p:nvPr/>
        </p:nvSpPr>
        <p:spPr>
          <a:xfrm>
            <a:off x="4950042" y="2596445"/>
            <a:ext cx="540060" cy="520025"/>
          </a:xfrm>
          <a:prstGeom prst="irregularSeal2">
            <a:avLst/>
          </a:prstGeom>
          <a:gradFill>
            <a:gsLst>
              <a:gs pos="0">
                <a:srgbClr val="FFFF00"/>
              </a:gs>
              <a:gs pos="100000">
                <a:srgbClr val="FF000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Chmurka 36"/>
          <p:cNvSpPr/>
          <p:nvPr/>
        </p:nvSpPr>
        <p:spPr>
          <a:xfrm>
            <a:off x="3532587" y="2492603"/>
            <a:ext cx="864096" cy="437530"/>
          </a:xfrm>
          <a:prstGeom prst="cloud">
            <a:avLst/>
          </a:prstGeom>
          <a:solidFill>
            <a:srgbClr val="939A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Symbol zastępczy numeru slajdu 2">
            <a:extLst>
              <a:ext uri="{FF2B5EF4-FFF2-40B4-BE49-F238E27FC236}">
                <a16:creationId xmlns:a16="http://schemas.microsoft.com/office/drawing/2014/main" xmlns="" id="{DC3F83F1-CBA6-4614-9179-50BF932D0832}"/>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56</a:t>
            </a:fld>
            <a:r>
              <a:rPr lang="pl-PL" dirty="0"/>
              <a:t>/112</a:t>
            </a:r>
          </a:p>
        </p:txBody>
      </p:sp>
    </p:spTree>
    <p:extLst>
      <p:ext uri="{BB962C8B-B14F-4D97-AF65-F5344CB8AC3E}">
        <p14:creationId xmlns:p14="http://schemas.microsoft.com/office/powerpoint/2010/main" val="279447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Drewno - pochodzenie</a:t>
            </a:r>
          </a:p>
        </p:txBody>
      </p:sp>
      <p:grpSp>
        <p:nvGrpSpPr>
          <p:cNvPr id="6" name="Grupa 5"/>
          <p:cNvGrpSpPr/>
          <p:nvPr/>
        </p:nvGrpSpPr>
        <p:grpSpPr>
          <a:xfrm>
            <a:off x="251520" y="1002937"/>
            <a:ext cx="5828037" cy="5207720"/>
            <a:chOff x="328138" y="1036766"/>
            <a:chExt cx="5828037" cy="5207720"/>
          </a:xfrm>
          <a:blipFill>
            <a:blip r:embed="rId2"/>
            <a:stretch>
              <a:fillRect/>
            </a:stretch>
          </a:blipFill>
        </p:grpSpPr>
        <p:sp>
          <p:nvSpPr>
            <p:cNvPr id="7" name="Prostokąt zaokrąglony 6"/>
            <p:cNvSpPr/>
            <p:nvPr/>
          </p:nvSpPr>
          <p:spPr>
            <a:xfrm>
              <a:off x="328138" y="1036766"/>
              <a:ext cx="5828037" cy="5207720"/>
            </a:xfrm>
            <a:prstGeom prst="roundRect">
              <a:avLst/>
            </a:prstGeom>
            <a:blipFill>
              <a:blip r:embed="rId3"/>
              <a:stretch>
                <a:fillRect/>
              </a:stretch>
            </a:blipFill>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603617" tIns="330782" rIns="1603619" bIns="3798999" numCol="1" spcCol="1270" anchor="ctr" anchorCtr="0">
              <a:noAutofit/>
            </a:bodyPr>
            <a:lstStyle/>
            <a:p>
              <a:pPr lvl="0" algn="ctr" defTabSz="622300">
                <a:lnSpc>
                  <a:spcPct val="90000"/>
                </a:lnSpc>
                <a:spcBef>
                  <a:spcPct val="0"/>
                </a:spcBef>
                <a:spcAft>
                  <a:spcPct val="35000"/>
                </a:spcAft>
              </a:pPr>
              <a:endParaRPr lang="pl-PL" sz="4400" b="1" kern="120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Prostokąt 7"/>
            <p:cNvSpPr/>
            <p:nvPr/>
          </p:nvSpPr>
          <p:spPr>
            <a:xfrm rot="16200000" flipH="1">
              <a:off x="-50219" y="4560334"/>
              <a:ext cx="2130711" cy="923330"/>
            </a:xfrm>
            <a:prstGeom prst="rect">
              <a:avLst/>
            </a:prstGeom>
            <a:grpFill/>
          </p:spPr>
          <p:txBody>
            <a:bodyPr wrap="none" lIns="91440" tIns="45720" rIns="91440" bIns="45720">
              <a:spAutoFit/>
            </a:bodyPr>
            <a:lstStyle/>
            <a:p>
              <a:pPr algn="ctr"/>
              <a:r>
                <a:rPr lang="pl-PL" sz="5400" b="1" cap="all" dirty="0">
                  <a:ln w="19050" cmpd="sng">
                    <a:solidFill>
                      <a:schemeClr val="bg2">
                        <a:lumMod val="1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LEŚNE</a:t>
              </a:r>
            </a:p>
          </p:txBody>
        </p:sp>
      </p:grpSp>
      <p:grpSp>
        <p:nvGrpSpPr>
          <p:cNvPr id="9" name="Grupa 8"/>
          <p:cNvGrpSpPr/>
          <p:nvPr/>
        </p:nvGrpSpPr>
        <p:grpSpPr>
          <a:xfrm>
            <a:off x="2699791" y="1002939"/>
            <a:ext cx="5981274" cy="5207719"/>
            <a:chOff x="2843808" y="1036765"/>
            <a:chExt cx="5981274" cy="5207719"/>
          </a:xfrm>
        </p:grpSpPr>
        <p:sp>
          <p:nvSpPr>
            <p:cNvPr id="10" name="Prostokąt zaokrąglony 9"/>
            <p:cNvSpPr/>
            <p:nvPr/>
          </p:nvSpPr>
          <p:spPr>
            <a:xfrm>
              <a:off x="2843808" y="1036765"/>
              <a:ext cx="5981274" cy="520771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025582" tIns="316332" rIns="1025582" bIns="2700730" numCol="1" spcCol="1270" anchor="ctr" anchorCtr="0">
              <a:prstTxWarp prst="textButton">
                <a:avLst/>
              </a:prstTxWarp>
              <a:noAutofit/>
            </a:bodyPr>
            <a:lstStyle/>
            <a:p>
              <a:pPr lvl="0" algn="ctr" defTabSz="622300">
                <a:lnSpc>
                  <a:spcPct val="90000"/>
                </a:lnSpc>
                <a:spcBef>
                  <a:spcPct val="0"/>
                </a:spcBef>
                <a:spcAft>
                  <a:spcPct val="35000"/>
                </a:spcAft>
              </a:pPr>
              <a:endParaRPr lang="pl-PL" sz="4400" b="1" kern="1200" dirty="0">
                <a:ln>
                  <a:solidFill>
                    <a:schemeClr val="bg2">
                      <a:lumMod val="10000"/>
                    </a:schemeClr>
                  </a:solidFill>
                </a:ln>
                <a:solidFill>
                  <a:srgbClr val="FFC000"/>
                </a:solidFill>
              </a:endParaRPr>
            </a:p>
          </p:txBody>
        </p:sp>
        <p:sp>
          <p:nvSpPr>
            <p:cNvPr id="11" name="Prostokąt 10"/>
            <p:cNvSpPr/>
            <p:nvPr/>
          </p:nvSpPr>
          <p:spPr>
            <a:xfrm rot="16200000" flipH="1">
              <a:off x="1055886" y="3163663"/>
              <a:ext cx="4931222" cy="923330"/>
            </a:xfrm>
            <a:prstGeom prst="rect">
              <a:avLst/>
            </a:prstGeom>
            <a:noFill/>
          </p:spPr>
          <p:txBody>
            <a:bodyPr wrap="none" lIns="91440" tIns="45720" rIns="91440" bIns="45720">
              <a:spAutoFit/>
            </a:bodyPr>
            <a:lstStyle/>
            <a:p>
              <a:pPr algn="ctr"/>
              <a:r>
                <a:rPr lang="pl-PL"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PRZEMYSŁOWE</a:t>
              </a:r>
            </a:p>
          </p:txBody>
        </p:sp>
      </p:grpSp>
      <p:grpSp>
        <p:nvGrpSpPr>
          <p:cNvPr id="12" name="Grupa 11"/>
          <p:cNvGrpSpPr/>
          <p:nvPr/>
        </p:nvGrpSpPr>
        <p:grpSpPr>
          <a:xfrm>
            <a:off x="5299831" y="1002938"/>
            <a:ext cx="3533002" cy="5207720"/>
            <a:chOff x="5292080" y="1036766"/>
            <a:chExt cx="3533002" cy="5207720"/>
          </a:xfrm>
        </p:grpSpPr>
        <p:sp>
          <p:nvSpPr>
            <p:cNvPr id="13" name="Prostokąt zaokrąglony 12"/>
            <p:cNvSpPr/>
            <p:nvPr/>
          </p:nvSpPr>
          <p:spPr>
            <a:xfrm>
              <a:off x="5292080" y="1036766"/>
              <a:ext cx="3533002" cy="5207720"/>
            </a:xfrm>
            <a:prstGeom prst="round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438173" tIns="677603" rIns="438175" bIns="677605" numCol="1" spcCol="1270" anchor="ctr" anchorCtr="0">
              <a:prstTxWarp prst="textButton">
                <a:avLst/>
              </a:prstTxWarp>
              <a:noAutofit/>
            </a:bodyPr>
            <a:lstStyle/>
            <a:p>
              <a:pPr lvl="0" algn="ctr" defTabSz="622300">
                <a:lnSpc>
                  <a:spcPct val="90000"/>
                </a:lnSpc>
                <a:spcBef>
                  <a:spcPct val="0"/>
                </a:spcBef>
                <a:spcAft>
                  <a:spcPct val="35000"/>
                </a:spcAft>
              </a:pPr>
              <a:endParaRPr lang="pl-PL" sz="4400" b="1" kern="1200" dirty="0">
                <a:ln>
                  <a:solidFill>
                    <a:schemeClr val="bg2">
                      <a:lumMod val="10000"/>
                    </a:schemeClr>
                  </a:solidFill>
                </a:ln>
                <a:solidFill>
                  <a:srgbClr val="C00000"/>
                </a:solidFill>
              </a:endParaRPr>
            </a:p>
          </p:txBody>
        </p:sp>
        <p:sp>
          <p:nvSpPr>
            <p:cNvPr id="14" name="Prostokąt 13"/>
            <p:cNvSpPr/>
            <p:nvPr/>
          </p:nvSpPr>
          <p:spPr>
            <a:xfrm rot="16200000" flipH="1">
              <a:off x="3918407" y="3578537"/>
              <a:ext cx="4246740" cy="923330"/>
            </a:xfrm>
            <a:prstGeom prst="rect">
              <a:avLst/>
            </a:prstGeom>
            <a:noFill/>
          </p:spPr>
          <p:txBody>
            <a:bodyPr wrap="none" lIns="91440" tIns="45720" rIns="91440" bIns="45720">
              <a:spAutoFit/>
            </a:bodyPr>
            <a:lstStyle/>
            <a:p>
              <a:pPr algn="ctr"/>
              <a:r>
                <a:rPr lang="pl-PL"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ODPADOWE</a:t>
              </a:r>
            </a:p>
          </p:txBody>
        </p:sp>
      </p:grpSp>
      <p:grpSp>
        <p:nvGrpSpPr>
          <p:cNvPr id="17" name="Grupa 16"/>
          <p:cNvGrpSpPr/>
          <p:nvPr/>
        </p:nvGrpSpPr>
        <p:grpSpPr>
          <a:xfrm>
            <a:off x="1327300" y="994201"/>
            <a:ext cx="8028383" cy="5661977"/>
            <a:chOff x="1327300" y="994201"/>
            <a:chExt cx="8028383" cy="5661977"/>
          </a:xfrm>
        </p:grpSpPr>
        <p:sp>
          <p:nvSpPr>
            <p:cNvPr id="15" name="Mnożenie 14"/>
            <p:cNvSpPr/>
            <p:nvPr/>
          </p:nvSpPr>
          <p:spPr>
            <a:xfrm>
              <a:off x="1327300" y="994201"/>
              <a:ext cx="8028383" cy="566197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p:cNvSpPr/>
            <p:nvPr/>
          </p:nvSpPr>
          <p:spPr>
            <a:xfrm>
              <a:off x="3963150" y="3225024"/>
              <a:ext cx="2756681" cy="1200329"/>
            </a:xfrm>
            <a:prstGeom prst="rect">
              <a:avLst/>
            </a:prstGeom>
            <a:noFill/>
          </p:spPr>
          <p:txBody>
            <a:bodyPr wrap="square" lIns="91440" tIns="45720" rIns="91440" bIns="45720">
              <a:spAutoFit/>
            </a:bodyPr>
            <a:lstStyle/>
            <a:p>
              <a:pPr algn="ctr"/>
              <a:r>
                <a:rPr lang="pl-PL" sz="7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Opał</a:t>
              </a:r>
            </a:p>
          </p:txBody>
        </p:sp>
      </p:grpSp>
      <p:sp>
        <p:nvSpPr>
          <p:cNvPr id="18" name="Symbol zastępczy numeru slajdu 2">
            <a:extLst>
              <a:ext uri="{FF2B5EF4-FFF2-40B4-BE49-F238E27FC236}">
                <a16:creationId xmlns:a16="http://schemas.microsoft.com/office/drawing/2014/main" xmlns="" id="{AF6D20D0-F869-4E3C-A555-255C8A37FB12}"/>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57</a:t>
            </a:fld>
            <a:r>
              <a:rPr lang="pl-PL" dirty="0"/>
              <a:t>/112</a:t>
            </a:r>
          </a:p>
        </p:txBody>
      </p:sp>
    </p:spTree>
    <p:extLst>
      <p:ext uri="{BB962C8B-B14F-4D97-AF65-F5344CB8AC3E}">
        <p14:creationId xmlns:p14="http://schemas.microsoft.com/office/powerpoint/2010/main" val="283279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6"/>
                                        </p:tgtEl>
                                        <p:attrNameLst>
                                          <p:attrName>style.opacity</p:attrName>
                                        </p:attrNameLst>
                                      </p:cBhvr>
                                      <p:to>
                                        <p:strVal val="0.5"/>
                                      </p:to>
                                    </p:set>
                                    <p:animEffect filter="image" prLst="opacity: 0.5">
                                      <p:cBhvr rctx="IE">
                                        <p:cTn id="15" dur="indefinite"/>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rctx="PPT">
                                        <p:cTn id="27" dur="indefinite"/>
                                        <p:tgtEl>
                                          <p:spTgt spid="9"/>
                                        </p:tgtEl>
                                        <p:attrNameLst>
                                          <p:attrName>style.opacity</p:attrName>
                                        </p:attrNameLst>
                                      </p:cBhvr>
                                      <p:to>
                                        <p:strVal val="0.5"/>
                                      </p:to>
                                    </p:set>
                                    <p:animEffect filter="image" prLst="opacity: 0.5">
                                      <p:cBhvr rctx="IE">
                                        <p:cTn id="28" dur="indefinite"/>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style.rotation</p:attrName>
                                        </p:attrNameLst>
                                      </p:cBhvr>
                                      <p:tavLst>
                                        <p:tav tm="0">
                                          <p:val>
                                            <p:fltVal val="90"/>
                                          </p:val>
                                        </p:tav>
                                        <p:tav tm="100000">
                                          <p:val>
                                            <p:fltVal val="0"/>
                                          </p:val>
                                        </p:tav>
                                      </p:tavLst>
                                    </p:anim>
                                    <p:animEffect transition="in" filter="fade">
                                      <p:cBhvr>
                                        <p:cTn id="4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Drewno opałowe – Definicja uzupełniona</a:t>
            </a:r>
          </a:p>
        </p:txBody>
      </p:sp>
      <p:sp>
        <p:nvSpPr>
          <p:cNvPr id="4" name="pole tekstowe 4"/>
          <p:cNvSpPr txBox="1">
            <a:spLocks noChangeArrowheads="1"/>
          </p:cNvSpPr>
          <p:nvPr/>
        </p:nvSpPr>
        <p:spPr bwMode="auto">
          <a:xfrm>
            <a:off x="683568" y="1224091"/>
            <a:ext cx="7559675" cy="1569660"/>
          </a:xfrm>
          <a:prstGeom prst="rect">
            <a:avLst/>
          </a:prstGeom>
          <a:noFill/>
          <a:ln w="9525">
            <a:noFill/>
            <a:miter lim="800000"/>
            <a:headEnd/>
            <a:tailEnd/>
          </a:ln>
        </p:spPr>
        <p:txBody>
          <a:bodyPr>
            <a:spAutoFit/>
          </a:bodyPr>
          <a:lstStyle/>
          <a:p>
            <a:r>
              <a:rPr lang="pl-PL" sz="2400" b="1" dirty="0"/>
              <a:t>Drewno opałowe to drewno o minimalnych wymaganiach jakościowych </a:t>
            </a:r>
            <a:r>
              <a:rPr lang="pl-PL" sz="2400" b="1" dirty="0">
                <a:solidFill>
                  <a:srgbClr val="C00000"/>
                </a:solidFill>
              </a:rPr>
              <a:t>pochodzące z lasu, ogrodu, sadu oraz pozostałości przemysłu drzewnego </a:t>
            </a:r>
            <a:r>
              <a:rPr lang="pl-PL" sz="2400" dirty="0">
                <a:solidFill>
                  <a:srgbClr val="C00000"/>
                </a:solidFill>
              </a:rPr>
              <a:t>tj. ścinki, wióry, trociny </a:t>
            </a:r>
            <a:r>
              <a:rPr lang="pl-PL" sz="2400" b="1" dirty="0"/>
              <a:t>przeznaczone na cele opałowe. </a:t>
            </a:r>
          </a:p>
        </p:txBody>
      </p:sp>
      <p:sp>
        <p:nvSpPr>
          <p:cNvPr id="5" name="Prostokąt 4"/>
          <p:cNvSpPr/>
          <p:nvPr/>
        </p:nvSpPr>
        <p:spPr>
          <a:xfrm>
            <a:off x="792162" y="3429000"/>
            <a:ext cx="7559675" cy="132343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pl-PL" sz="2000" b="1" dirty="0"/>
              <a:t>Uchwała antysmogowa dla województwa </a:t>
            </a:r>
            <a:r>
              <a:rPr lang="pl-PL" sz="2000" b="1" dirty="0" smtClean="0"/>
              <a:t>wielkopolskiego </a:t>
            </a:r>
            <a:r>
              <a:rPr lang="pl-PL" sz="2000" b="1" dirty="0">
                <a:solidFill>
                  <a:srgbClr val="C00000"/>
                </a:solidFill>
              </a:rPr>
              <a:t>zabrania</a:t>
            </a:r>
            <a:r>
              <a:rPr lang="pl-PL" sz="2000" b="1" dirty="0"/>
              <a:t> stosowania biomasy, która w stanie roboczym posiada zawartość wilgoci </a:t>
            </a:r>
            <a:br>
              <a:rPr lang="pl-PL" sz="2000" b="1" dirty="0"/>
            </a:br>
            <a:r>
              <a:rPr lang="pl-PL" sz="2000" b="1" dirty="0"/>
              <a:t>większą niż 20%. </a:t>
            </a:r>
          </a:p>
        </p:txBody>
      </p:sp>
      <p:sp>
        <p:nvSpPr>
          <p:cNvPr id="6" name="Symbol zastępczy numeru slajdu 2">
            <a:extLst>
              <a:ext uri="{FF2B5EF4-FFF2-40B4-BE49-F238E27FC236}">
                <a16:creationId xmlns:a16="http://schemas.microsoft.com/office/drawing/2014/main" xmlns="" id="{88BC22C1-CC15-4DDF-9000-58F2D51DDB80}"/>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58</a:t>
            </a:fld>
            <a:r>
              <a:rPr lang="pl-PL" dirty="0"/>
              <a:t>/112</a:t>
            </a:r>
          </a:p>
        </p:txBody>
      </p:sp>
    </p:spTree>
    <p:extLst>
      <p:ext uri="{BB962C8B-B14F-4D97-AF65-F5344CB8AC3E}">
        <p14:creationId xmlns:p14="http://schemas.microsoft.com/office/powerpoint/2010/main" val="31869977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Charakterystyka </a:t>
            </a:r>
          </a:p>
        </p:txBody>
      </p:sp>
      <p:sp>
        <p:nvSpPr>
          <p:cNvPr id="4" name="pole tekstowe 4"/>
          <p:cNvSpPr txBox="1">
            <a:spLocks noChangeArrowheads="1"/>
          </p:cNvSpPr>
          <p:nvPr/>
        </p:nvSpPr>
        <p:spPr bwMode="auto">
          <a:xfrm>
            <a:off x="1115616" y="953543"/>
            <a:ext cx="7559675" cy="3785652"/>
          </a:xfrm>
          <a:prstGeom prst="rect">
            <a:avLst/>
          </a:prstGeom>
          <a:noFill/>
          <a:ln w="9525">
            <a:noFill/>
            <a:miter lim="800000"/>
            <a:headEnd/>
            <a:tailEnd/>
          </a:ln>
        </p:spPr>
        <p:txBody>
          <a:bodyPr>
            <a:spAutoFit/>
          </a:bodyPr>
          <a:lstStyle/>
          <a:p>
            <a:r>
              <a:rPr lang="pl-PL" sz="2000" b="1" dirty="0"/>
              <a:t>Parametry użytkowe to wypadkowa: </a:t>
            </a:r>
          </a:p>
          <a:p>
            <a:r>
              <a:rPr lang="pl-PL" sz="2000" dirty="0"/>
              <a:t>wartości opałowej,  zawartości wilgoci, </a:t>
            </a:r>
            <a:br>
              <a:rPr lang="pl-PL" sz="2000" dirty="0"/>
            </a:br>
            <a:r>
              <a:rPr lang="pl-PL" sz="2000" dirty="0"/>
              <a:t>szybkości oddawania wody, </a:t>
            </a:r>
            <a:br>
              <a:rPr lang="pl-PL" sz="2000" dirty="0"/>
            </a:br>
            <a:r>
              <a:rPr lang="pl-PL" sz="2000" dirty="0"/>
              <a:t>łupliwości,</a:t>
            </a:r>
          </a:p>
          <a:p>
            <a:r>
              <a:rPr lang="pl-PL" sz="2000" dirty="0"/>
              <a:t>udziału kory, udziału zgnilizny, </a:t>
            </a:r>
            <a:br>
              <a:rPr lang="pl-PL" sz="2000" dirty="0"/>
            </a:br>
            <a:r>
              <a:rPr lang="pl-PL" sz="2000" dirty="0"/>
              <a:t>zawartości kwasów, garbników i żywic;</a:t>
            </a:r>
          </a:p>
          <a:p>
            <a:endParaRPr lang="pl-PL" sz="2000" b="1" dirty="0"/>
          </a:p>
          <a:p>
            <a:r>
              <a:rPr lang="pl-PL" sz="2000" b="1" dirty="0"/>
              <a:t>Gatunki drzew od najlepszego na opał:</a:t>
            </a:r>
          </a:p>
          <a:p>
            <a:r>
              <a:rPr lang="pl-PL" sz="2000" dirty="0"/>
              <a:t>grab, buk, orzech, </a:t>
            </a:r>
            <a:br>
              <a:rPr lang="pl-PL" sz="2000" dirty="0"/>
            </a:br>
            <a:r>
              <a:rPr lang="pl-PL" sz="2000" dirty="0"/>
              <a:t>	śliwa, jabłoń, grusza, </a:t>
            </a:r>
            <a:br>
              <a:rPr lang="pl-PL" sz="2000" dirty="0"/>
            </a:br>
            <a:r>
              <a:rPr lang="pl-PL" sz="2000" dirty="0"/>
              <a:t>		brzoza, klon, czereśnia, </a:t>
            </a:r>
            <a:br>
              <a:rPr lang="pl-PL" sz="2000" dirty="0"/>
            </a:br>
            <a:r>
              <a:rPr lang="pl-PL" sz="2000" dirty="0"/>
              <a:t>			dąb, wiśnia, olcha; </a:t>
            </a:r>
          </a:p>
        </p:txBody>
      </p:sp>
      <p:sp>
        <p:nvSpPr>
          <p:cNvPr id="5" name="Prostokąt zaokrąglony 4"/>
          <p:cNvSpPr/>
          <p:nvPr/>
        </p:nvSpPr>
        <p:spPr>
          <a:xfrm>
            <a:off x="792162" y="4793704"/>
            <a:ext cx="5868070" cy="1152128"/>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pl-PL" sz="2000" b="1" dirty="0">
                <a:solidFill>
                  <a:srgbClr val="C00000"/>
                </a:solidFill>
              </a:rPr>
              <a:t>Nawet najlepsze gatunkowo drewno </a:t>
            </a:r>
            <a:br>
              <a:rPr lang="pl-PL" sz="2000" b="1" dirty="0">
                <a:solidFill>
                  <a:srgbClr val="C00000"/>
                </a:solidFill>
              </a:rPr>
            </a:br>
            <a:r>
              <a:rPr lang="pl-PL" sz="2000" b="1" dirty="0">
                <a:solidFill>
                  <a:srgbClr val="C00000"/>
                </a:solidFill>
              </a:rPr>
              <a:t>o dużej zawartości wilgoci staje się materiałem bezużytecznym</a:t>
            </a:r>
          </a:p>
        </p:txBody>
      </p:sp>
      <p:grpSp>
        <p:nvGrpSpPr>
          <p:cNvPr id="11" name="Grupa 10"/>
          <p:cNvGrpSpPr/>
          <p:nvPr/>
        </p:nvGrpSpPr>
        <p:grpSpPr>
          <a:xfrm>
            <a:off x="7323287" y="1283331"/>
            <a:ext cx="815068" cy="4147322"/>
            <a:chOff x="6818363" y="836712"/>
            <a:chExt cx="815068" cy="4147322"/>
          </a:xfrm>
        </p:grpSpPr>
        <p:pic>
          <p:nvPicPr>
            <p:cNvPr id="6" name="Picture 2" descr="C:\Users\J-14\Documents\2017\Wilgotność drewna\ikony\paleni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8364" y="836712"/>
              <a:ext cx="815067" cy="7065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14\Documents\2017\Wilgotność drewna\ikony\rąbani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6387" y="3356992"/>
              <a:ext cx="807044" cy="7236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J-14\Documents\2017\Wilgotność drewna\ikony\cz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8363" y="2457816"/>
              <a:ext cx="815067" cy="777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J-14\Documents\2017\Wilgotność drewna\ikony\wilgoć.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8364" y="4241926"/>
              <a:ext cx="815067" cy="742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J-14\Documents\2017\Wilgotność drewna\ikony\mierni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8364" y="1618858"/>
              <a:ext cx="815067" cy="69750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ymbol zastępczy numeru slajdu 2">
            <a:extLst>
              <a:ext uri="{FF2B5EF4-FFF2-40B4-BE49-F238E27FC236}">
                <a16:creationId xmlns:a16="http://schemas.microsoft.com/office/drawing/2014/main" xmlns="" id="{65A82370-3288-401E-A0E3-BF853C91F64D}"/>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59</a:t>
            </a:fld>
            <a:r>
              <a:rPr lang="pl-PL" dirty="0"/>
              <a:t>/112</a:t>
            </a:r>
          </a:p>
        </p:txBody>
      </p:sp>
    </p:spTree>
    <p:extLst>
      <p:ext uri="{BB962C8B-B14F-4D97-AF65-F5344CB8AC3E}">
        <p14:creationId xmlns:p14="http://schemas.microsoft.com/office/powerpoint/2010/main" val="3042126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67746" y="428145"/>
            <a:ext cx="7886700" cy="371615"/>
          </a:xfrm>
        </p:spPr>
        <p:txBody>
          <a:bodyPr>
            <a:normAutofit fontScale="90000"/>
          </a:bodyPr>
          <a:lstStyle/>
          <a:p>
            <a:r>
              <a:rPr lang="pl-PL" dirty="0"/>
              <a:t>Rozpoznawanie paliw</a:t>
            </a:r>
          </a:p>
        </p:txBody>
      </p:sp>
      <p:pic>
        <p:nvPicPr>
          <p:cNvPr id="15" name="Obraz 14"/>
          <p:cNvPicPr>
            <a:picLocks noChangeAspect="1"/>
          </p:cNvPicPr>
          <p:nvPr/>
        </p:nvPicPr>
        <p:blipFill>
          <a:blip r:embed="rId2"/>
          <a:stretch>
            <a:fillRect/>
          </a:stretch>
        </p:blipFill>
        <p:spPr>
          <a:xfrm>
            <a:off x="611243" y="1057282"/>
            <a:ext cx="3920628" cy="3666390"/>
          </a:xfrm>
          <a:prstGeom prst="rect">
            <a:avLst/>
          </a:prstGeom>
        </p:spPr>
      </p:pic>
      <p:sp>
        <p:nvSpPr>
          <p:cNvPr id="16" name="pole tekstowe 15"/>
          <p:cNvSpPr txBox="1"/>
          <p:nvPr/>
        </p:nvSpPr>
        <p:spPr>
          <a:xfrm>
            <a:off x="267746" y="4221088"/>
            <a:ext cx="1800200" cy="36933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pl-PL" dirty="0">
                <a:solidFill>
                  <a:schemeClr val="bg1"/>
                </a:solidFill>
              </a:rPr>
              <a:t>w. kam. miał</a:t>
            </a:r>
          </a:p>
        </p:txBody>
      </p:sp>
      <p:pic>
        <p:nvPicPr>
          <p:cNvPr id="19" name="Obraz 18"/>
          <p:cNvPicPr>
            <a:picLocks noChangeAspect="1"/>
          </p:cNvPicPr>
          <p:nvPr/>
        </p:nvPicPr>
        <p:blipFill>
          <a:blip r:embed="rId3"/>
          <a:stretch>
            <a:fillRect/>
          </a:stretch>
        </p:blipFill>
        <p:spPr>
          <a:xfrm>
            <a:off x="5037222" y="799760"/>
            <a:ext cx="3248638" cy="3215713"/>
          </a:xfrm>
          <a:prstGeom prst="rect">
            <a:avLst/>
          </a:prstGeom>
        </p:spPr>
      </p:pic>
      <p:sp>
        <p:nvSpPr>
          <p:cNvPr id="9" name="pole tekstowe 8"/>
          <p:cNvSpPr txBox="1"/>
          <p:nvPr/>
        </p:nvSpPr>
        <p:spPr>
          <a:xfrm>
            <a:off x="6727570" y="3105834"/>
            <a:ext cx="211455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pl-PL" dirty="0"/>
              <a:t>Flotokoncentrat- suchy</a:t>
            </a:r>
          </a:p>
        </p:txBody>
      </p:sp>
      <p:pic>
        <p:nvPicPr>
          <p:cNvPr id="10" name="Obraz 9"/>
          <p:cNvPicPr>
            <a:picLocks noChangeAspect="1"/>
          </p:cNvPicPr>
          <p:nvPr/>
        </p:nvPicPr>
        <p:blipFill>
          <a:blip r:embed="rId4"/>
          <a:stretch>
            <a:fillRect/>
          </a:stretch>
        </p:blipFill>
        <p:spPr>
          <a:xfrm>
            <a:off x="2652087" y="3269558"/>
            <a:ext cx="3792121" cy="2960176"/>
          </a:xfrm>
          <a:prstGeom prst="rect">
            <a:avLst/>
          </a:prstGeom>
        </p:spPr>
      </p:pic>
      <p:sp>
        <p:nvSpPr>
          <p:cNvPr id="11" name="pole tekstowe 10"/>
          <p:cNvSpPr txBox="1"/>
          <p:nvPr/>
        </p:nvSpPr>
        <p:spPr>
          <a:xfrm>
            <a:off x="6096753" y="5688907"/>
            <a:ext cx="97827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pl-PL" dirty="0"/>
              <a:t>muł</a:t>
            </a:r>
          </a:p>
        </p:txBody>
      </p:sp>
    </p:spTree>
    <p:extLst>
      <p:ext uri="{BB962C8B-B14F-4D97-AF65-F5344CB8AC3E}">
        <p14:creationId xmlns:p14="http://schemas.microsoft.com/office/powerpoint/2010/main" val="97353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Wilgoć w drewnie</a:t>
            </a:r>
          </a:p>
        </p:txBody>
      </p:sp>
      <p:sp>
        <p:nvSpPr>
          <p:cNvPr id="6" name="Prostokąt zaokrąglony 5"/>
          <p:cNvSpPr/>
          <p:nvPr/>
        </p:nvSpPr>
        <p:spPr>
          <a:xfrm>
            <a:off x="755576" y="4613834"/>
            <a:ext cx="3377934" cy="104741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pl-PL" b="1" dirty="0"/>
              <a:t>Drewno tuż po ścięciu</a:t>
            </a:r>
          </a:p>
        </p:txBody>
      </p:sp>
      <p:pic>
        <p:nvPicPr>
          <p:cNvPr id="7" name="Picture 2" descr="C:\Users\J-14\Documents\2017\Wilgotność drewna\ikony\Bez tytuł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80728"/>
            <a:ext cx="7975751" cy="361968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Prostokąt 7"/>
          <p:cNvSpPr/>
          <p:nvPr/>
        </p:nvSpPr>
        <p:spPr>
          <a:xfrm>
            <a:off x="5054515" y="1223843"/>
            <a:ext cx="2593980" cy="707886"/>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bodyPr>
          <a:lstStyle/>
          <a:p>
            <a:pPr algn="ctr"/>
            <a:r>
              <a:rPr lang="pl-PL" sz="4000" b="1" spc="300" dirty="0">
                <a:ln w="11430" cmpd="sng">
                  <a:solidFill>
                    <a:schemeClr val="accent1">
                      <a:tint val="10000"/>
                    </a:schemeClr>
                  </a:solidFill>
                  <a:prstDash val="solid"/>
                  <a:miter lim="800000"/>
                </a:ln>
                <a:solidFill>
                  <a:schemeClr val="accent4">
                    <a:lumMod val="75000"/>
                  </a:schemeClr>
                </a:solidFill>
                <a:effectLst>
                  <a:glow rad="45500">
                    <a:schemeClr val="accent1">
                      <a:satMod val="220000"/>
                      <a:alpha val="35000"/>
                    </a:schemeClr>
                  </a:glow>
                </a:effectLst>
              </a:rPr>
              <a:t>~ 18% </a:t>
            </a:r>
          </a:p>
        </p:txBody>
      </p:sp>
      <p:sp>
        <p:nvSpPr>
          <p:cNvPr id="10" name="Prostokąt 9"/>
          <p:cNvSpPr/>
          <p:nvPr/>
        </p:nvSpPr>
        <p:spPr>
          <a:xfrm>
            <a:off x="5261273" y="5661248"/>
            <a:ext cx="2575449" cy="707886"/>
          </a:xfrm>
          <a:prstGeom prst="rect">
            <a:avLst/>
          </a:prstGeom>
          <a:noFill/>
        </p:spPr>
        <p:txBody>
          <a:bodyPr wrap="none" lIns="91440" tIns="45720" rIns="91440" bIns="45720">
            <a:spAutoFit/>
          </a:bodyPr>
          <a:lstStyle/>
          <a:p>
            <a:pPr algn="ctr"/>
            <a:r>
              <a:rPr lang="pl-PL" sz="4000" b="1" spc="300" dirty="0">
                <a:ln w="11430" cmpd="sng">
                  <a:solidFill>
                    <a:schemeClr val="accent1">
                      <a:tint val="10000"/>
                    </a:schemeClr>
                  </a:solidFill>
                  <a:prstDash val="solid"/>
                  <a:miter lim="800000"/>
                </a:ln>
                <a:solidFill>
                  <a:schemeClr val="accent1">
                    <a:lumMod val="50000"/>
                  </a:schemeClr>
                </a:solidFill>
                <a:effectLst>
                  <a:glow rad="45500">
                    <a:schemeClr val="accent1">
                      <a:satMod val="220000"/>
                      <a:alpha val="35000"/>
                    </a:schemeClr>
                  </a:glow>
                </a:effectLst>
              </a:rPr>
              <a:t>2 – 3 lata</a:t>
            </a:r>
          </a:p>
        </p:txBody>
      </p:sp>
      <p:sp>
        <p:nvSpPr>
          <p:cNvPr id="12" name="Prostokąt 11"/>
          <p:cNvSpPr/>
          <p:nvPr/>
        </p:nvSpPr>
        <p:spPr>
          <a:xfrm>
            <a:off x="1278605" y="1196752"/>
            <a:ext cx="2380780" cy="707886"/>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bodyPr>
          <a:lstStyle/>
          <a:p>
            <a:pPr algn="ctr"/>
            <a:r>
              <a:rPr lang="pl-PL" sz="4000" b="1" spc="300" dirty="0">
                <a:ln w="11430" cmpd="sng">
                  <a:solidFill>
                    <a:schemeClr val="accent1">
                      <a:tint val="10000"/>
                    </a:schemeClr>
                  </a:solidFill>
                  <a:prstDash val="solid"/>
                  <a:miter lim="800000"/>
                </a:ln>
                <a:solidFill>
                  <a:srgbClr val="C00000"/>
                </a:solidFill>
                <a:effectLst>
                  <a:glow rad="45500">
                    <a:schemeClr val="accent1">
                      <a:satMod val="220000"/>
                      <a:alpha val="35000"/>
                    </a:schemeClr>
                  </a:glow>
                </a:effectLst>
              </a:rPr>
              <a:t>&lt;35% </a:t>
            </a:r>
          </a:p>
        </p:txBody>
      </p:sp>
      <p:sp>
        <p:nvSpPr>
          <p:cNvPr id="13" name="Prostokąt zaokrąglony 12"/>
          <p:cNvSpPr/>
          <p:nvPr/>
        </p:nvSpPr>
        <p:spPr>
          <a:xfrm>
            <a:off x="4860032" y="4583854"/>
            <a:ext cx="3377934" cy="107739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pl-PL" b="1" dirty="0"/>
              <a:t>Drewno w stanie równowagi </a:t>
            </a:r>
            <a:br>
              <a:rPr lang="pl-PL" b="1" dirty="0"/>
            </a:br>
            <a:r>
              <a:rPr lang="pl-PL" b="1" dirty="0"/>
              <a:t>powietrzno-suchej </a:t>
            </a:r>
          </a:p>
        </p:txBody>
      </p:sp>
      <p:sp>
        <p:nvSpPr>
          <p:cNvPr id="11" name="Symbol zastępczy numeru slajdu 2">
            <a:extLst>
              <a:ext uri="{FF2B5EF4-FFF2-40B4-BE49-F238E27FC236}">
                <a16:creationId xmlns:a16="http://schemas.microsoft.com/office/drawing/2014/main" xmlns="" id="{6684BCE4-8048-483E-B8C3-C064753A9AA5}"/>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60</a:t>
            </a:fld>
            <a:r>
              <a:rPr lang="pl-PL" dirty="0"/>
              <a:t>/112</a:t>
            </a:r>
          </a:p>
        </p:txBody>
      </p:sp>
    </p:spTree>
    <p:extLst>
      <p:ext uri="{BB962C8B-B14F-4D97-AF65-F5344CB8AC3E}">
        <p14:creationId xmlns:p14="http://schemas.microsoft.com/office/powerpoint/2010/main" val="1328041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Drewno opałowe – Metody badań wilgoci</a:t>
            </a:r>
          </a:p>
        </p:txBody>
      </p:sp>
      <p:grpSp>
        <p:nvGrpSpPr>
          <p:cNvPr id="10" name="Grupa 9"/>
          <p:cNvGrpSpPr/>
          <p:nvPr/>
        </p:nvGrpSpPr>
        <p:grpSpPr>
          <a:xfrm>
            <a:off x="1118476" y="5019273"/>
            <a:ext cx="6426128" cy="646331"/>
            <a:chOff x="932322" y="5342439"/>
            <a:chExt cx="6534754" cy="646331"/>
          </a:xfrm>
        </p:grpSpPr>
        <p:sp>
          <p:nvSpPr>
            <p:cNvPr id="4" name="Plus 3"/>
            <p:cNvSpPr/>
            <p:nvPr/>
          </p:nvSpPr>
          <p:spPr>
            <a:xfrm>
              <a:off x="932322" y="5417213"/>
              <a:ext cx="576064" cy="432048"/>
            </a:xfrm>
            <a:prstGeom prst="math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Minus 4"/>
            <p:cNvSpPr/>
            <p:nvPr/>
          </p:nvSpPr>
          <p:spPr>
            <a:xfrm>
              <a:off x="5393959" y="5377572"/>
              <a:ext cx="576064" cy="57606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p:cNvSpPr/>
            <p:nvPr/>
          </p:nvSpPr>
          <p:spPr>
            <a:xfrm>
              <a:off x="1620481" y="5342439"/>
              <a:ext cx="2276425" cy="646331"/>
            </a:xfrm>
            <a:prstGeom prst="rect">
              <a:avLst/>
            </a:prstGeom>
          </p:spPr>
          <p:txBody>
            <a:bodyPr wrap="square">
              <a:spAutoFit/>
            </a:bodyPr>
            <a:lstStyle/>
            <a:p>
              <a:r>
                <a:rPr lang="pl-PL" dirty="0"/>
                <a:t>Dokładność do ±1%</a:t>
              </a:r>
            </a:p>
            <a:p>
              <a:r>
                <a:rPr lang="pl-PL" dirty="0"/>
                <a:t>Zakres</a:t>
              </a:r>
            </a:p>
          </p:txBody>
        </p:sp>
        <p:sp>
          <p:nvSpPr>
            <p:cNvPr id="7" name="Prostokąt 6"/>
            <p:cNvSpPr/>
            <p:nvPr/>
          </p:nvSpPr>
          <p:spPr>
            <a:xfrm>
              <a:off x="6163129" y="5342439"/>
              <a:ext cx="1303947" cy="646331"/>
            </a:xfrm>
            <a:prstGeom prst="rect">
              <a:avLst/>
            </a:prstGeom>
          </p:spPr>
          <p:txBody>
            <a:bodyPr wrap="square">
              <a:spAutoFit/>
            </a:bodyPr>
            <a:lstStyle/>
            <a:p>
              <a:r>
                <a:rPr lang="pl-PL" dirty="0"/>
                <a:t>Czas</a:t>
              </a:r>
            </a:p>
            <a:p>
              <a:r>
                <a:rPr lang="pl-PL" dirty="0"/>
                <a:t>Praca</a:t>
              </a:r>
            </a:p>
          </p:txBody>
        </p:sp>
      </p:grpSp>
      <p:sp>
        <p:nvSpPr>
          <p:cNvPr id="9" name="pole tekstowe 4"/>
          <p:cNvSpPr txBox="1">
            <a:spLocks noChangeArrowheads="1"/>
          </p:cNvSpPr>
          <p:nvPr/>
        </p:nvSpPr>
        <p:spPr bwMode="auto">
          <a:xfrm>
            <a:off x="547553" y="1192396"/>
            <a:ext cx="7768864" cy="3477875"/>
          </a:xfrm>
          <a:prstGeom prst="rect">
            <a:avLst/>
          </a:prstGeom>
          <a:noFill/>
          <a:ln w="9525">
            <a:noFill/>
            <a:miter lim="800000"/>
            <a:headEnd/>
            <a:tailEnd/>
          </a:ln>
        </p:spPr>
        <p:txBody>
          <a:bodyPr wrap="square">
            <a:spAutoFit/>
          </a:bodyPr>
          <a:lstStyle/>
          <a:p>
            <a:pPr algn="just"/>
            <a:r>
              <a:rPr lang="pl-PL" sz="2000" b="1" dirty="0"/>
              <a:t>Metoda wagowa - laboratoryjna</a:t>
            </a:r>
          </a:p>
          <a:p>
            <a:pPr algn="just"/>
            <a:endParaRPr lang="pl-PL" sz="2000" b="1" dirty="0"/>
          </a:p>
          <a:p>
            <a:pPr algn="just"/>
            <a:r>
              <a:rPr lang="pl-PL" sz="2000" dirty="0"/>
              <a:t>Z drewna poddanego badaniu wycina się odpowiedniej wielkości fragment, który zostaje zważony.</a:t>
            </a:r>
            <a:r>
              <a:rPr lang="pl-PL" sz="2000" b="1" dirty="0"/>
              <a:t> </a:t>
            </a:r>
            <a:r>
              <a:rPr lang="pl-PL" sz="2000" dirty="0"/>
              <a:t>Następnie umieszcza się go </a:t>
            </a:r>
            <a:br>
              <a:rPr lang="pl-PL" sz="2000" dirty="0"/>
            </a:br>
            <a:r>
              <a:rPr lang="pl-PL" sz="2000" dirty="0"/>
              <a:t>w suszarce laboratoryjnej gwarantującej wymianę powietrza </a:t>
            </a:r>
            <a:br>
              <a:rPr lang="pl-PL" sz="2000" dirty="0"/>
            </a:br>
            <a:r>
              <a:rPr lang="pl-PL" sz="2000" dirty="0"/>
              <a:t>w komorze suszenia i suszy w temperaturze 103 ± 2°C. Suszenie prowadzi się w cyklach dwugodzinnych do osiągnięcia przez drewno różnicy masy pomiędzy cyklami nie większej niż 0,1%.</a:t>
            </a:r>
          </a:p>
          <a:p>
            <a:pPr algn="just"/>
            <a:r>
              <a:rPr lang="pl-PL" sz="2000" dirty="0"/>
              <a:t> </a:t>
            </a:r>
            <a:br>
              <a:rPr lang="pl-PL" sz="2000" dirty="0"/>
            </a:br>
            <a:r>
              <a:rPr lang="pl-PL" sz="2000" dirty="0"/>
              <a:t>Zawartość wody oblicza się ze wzoru otrzymując wynik w % wilgoci bezwzględnej.</a:t>
            </a:r>
          </a:p>
        </p:txBody>
      </p:sp>
      <p:sp>
        <p:nvSpPr>
          <p:cNvPr id="11" name="Symbol zastępczy numeru slajdu 2">
            <a:extLst>
              <a:ext uri="{FF2B5EF4-FFF2-40B4-BE49-F238E27FC236}">
                <a16:creationId xmlns:a16="http://schemas.microsoft.com/office/drawing/2014/main" xmlns="" id="{546A9CED-9AC9-4AF9-ADB7-8872BBECDD34}"/>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61</a:t>
            </a:fld>
            <a:r>
              <a:rPr lang="pl-PL" dirty="0"/>
              <a:t>/112</a:t>
            </a:r>
          </a:p>
        </p:txBody>
      </p:sp>
    </p:spTree>
    <p:extLst>
      <p:ext uri="{BB962C8B-B14F-4D97-AF65-F5344CB8AC3E}">
        <p14:creationId xmlns:p14="http://schemas.microsoft.com/office/powerpoint/2010/main" val="11471182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Drewno opałowe – Metody badań wilgoci</a:t>
            </a:r>
          </a:p>
        </p:txBody>
      </p:sp>
      <p:sp>
        <p:nvSpPr>
          <p:cNvPr id="4" name="pole tekstowe 4"/>
          <p:cNvSpPr txBox="1">
            <a:spLocks noChangeArrowheads="1"/>
          </p:cNvSpPr>
          <p:nvPr/>
        </p:nvSpPr>
        <p:spPr bwMode="auto">
          <a:xfrm>
            <a:off x="827585" y="836712"/>
            <a:ext cx="5929584" cy="4401205"/>
          </a:xfrm>
          <a:prstGeom prst="rect">
            <a:avLst/>
          </a:prstGeom>
          <a:noFill/>
          <a:ln w="9525">
            <a:noFill/>
            <a:miter lim="800000"/>
            <a:headEnd/>
            <a:tailEnd/>
          </a:ln>
        </p:spPr>
        <p:txBody>
          <a:bodyPr wrap="square">
            <a:spAutoFit/>
          </a:bodyPr>
          <a:lstStyle/>
          <a:p>
            <a:r>
              <a:rPr lang="pl-PL" sz="2000" b="1" dirty="0"/>
              <a:t>Metoda elektryczna 1 REZYSTANCYJNA</a:t>
            </a:r>
          </a:p>
          <a:p>
            <a:endParaRPr lang="pl-PL" sz="2000" b="1" dirty="0"/>
          </a:p>
          <a:p>
            <a:r>
              <a:rPr lang="pl-PL" sz="2000" dirty="0"/>
              <a:t>Stosujemy wilgotnościomierze rezystancyjne </a:t>
            </a:r>
            <a:endParaRPr lang="pl-PL" sz="2000" b="1" dirty="0"/>
          </a:p>
          <a:p>
            <a:endParaRPr lang="pl-PL" sz="2000" b="1" dirty="0"/>
          </a:p>
          <a:p>
            <a:endParaRPr lang="pl-PL" sz="2000" dirty="0"/>
          </a:p>
          <a:p>
            <a:endParaRPr lang="pl-PL" sz="2000" dirty="0"/>
          </a:p>
          <a:p>
            <a:endParaRPr lang="pl-PL" sz="2000" dirty="0"/>
          </a:p>
          <a:p>
            <a:endParaRPr lang="pl-PL" sz="2000" dirty="0"/>
          </a:p>
          <a:p>
            <a:endParaRPr lang="pl-PL" sz="2000" dirty="0"/>
          </a:p>
          <a:p>
            <a:endParaRPr lang="pl-PL" sz="2000" dirty="0"/>
          </a:p>
          <a:p>
            <a:r>
              <a:rPr lang="pl-PL" sz="2000" dirty="0"/>
              <a:t>Pomiar wilgotnościomierzem rezystancyjnym polega na wbiciu w drewno elektrod, urządzenie mierzy opór elektryczny pomiędzy nimi i na podstawie algorytmu wyświetla procentową zawartość wilgoci. </a:t>
            </a:r>
          </a:p>
        </p:txBody>
      </p:sp>
      <p:sp>
        <p:nvSpPr>
          <p:cNvPr id="5" name="Plus 4"/>
          <p:cNvSpPr/>
          <p:nvPr/>
        </p:nvSpPr>
        <p:spPr>
          <a:xfrm>
            <a:off x="944960" y="5658658"/>
            <a:ext cx="576064" cy="432048"/>
          </a:xfrm>
          <a:prstGeom prst="math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Minus 5"/>
          <p:cNvSpPr/>
          <p:nvPr/>
        </p:nvSpPr>
        <p:spPr>
          <a:xfrm>
            <a:off x="3300295" y="5615555"/>
            <a:ext cx="576064" cy="57606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4008720" y="5608007"/>
            <a:ext cx="2276425" cy="646331"/>
          </a:xfrm>
          <a:prstGeom prst="rect">
            <a:avLst/>
          </a:prstGeom>
        </p:spPr>
        <p:txBody>
          <a:bodyPr wrap="square">
            <a:spAutoFit/>
          </a:bodyPr>
          <a:lstStyle/>
          <a:p>
            <a:r>
              <a:rPr lang="pl-PL" dirty="0"/>
              <a:t>Dokładność do ±2%</a:t>
            </a:r>
          </a:p>
          <a:p>
            <a:r>
              <a:rPr lang="pl-PL" dirty="0"/>
              <a:t>Zakres</a:t>
            </a:r>
          </a:p>
        </p:txBody>
      </p:sp>
      <p:sp>
        <p:nvSpPr>
          <p:cNvPr id="8" name="Prostokąt 7"/>
          <p:cNvSpPr/>
          <p:nvPr/>
        </p:nvSpPr>
        <p:spPr>
          <a:xfrm>
            <a:off x="1590734" y="5585378"/>
            <a:ext cx="994247" cy="646331"/>
          </a:xfrm>
          <a:prstGeom prst="rect">
            <a:avLst/>
          </a:prstGeom>
        </p:spPr>
        <p:txBody>
          <a:bodyPr wrap="square">
            <a:spAutoFit/>
          </a:bodyPr>
          <a:lstStyle/>
          <a:p>
            <a:r>
              <a:rPr lang="pl-PL" dirty="0"/>
              <a:t>Czas</a:t>
            </a:r>
          </a:p>
          <a:p>
            <a:r>
              <a:rPr lang="pl-PL" dirty="0"/>
              <a:t>Praca</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832" y="1932809"/>
            <a:ext cx="1799660" cy="196385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299449" y="2235517"/>
            <a:ext cx="5048148" cy="208706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4981" y="1965982"/>
            <a:ext cx="2061656" cy="196385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6637" y="1976762"/>
            <a:ext cx="1944216" cy="195307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ymbol zastępczy numeru slajdu 2">
            <a:extLst>
              <a:ext uri="{FF2B5EF4-FFF2-40B4-BE49-F238E27FC236}">
                <a16:creationId xmlns:a16="http://schemas.microsoft.com/office/drawing/2014/main" xmlns="" id="{18F6E4DF-6810-435D-B90B-B30A2A8AB19C}"/>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62</a:t>
            </a:fld>
            <a:r>
              <a:rPr lang="pl-PL" dirty="0"/>
              <a:t>/112</a:t>
            </a:r>
          </a:p>
        </p:txBody>
      </p:sp>
    </p:spTree>
    <p:extLst>
      <p:ext uri="{BB962C8B-B14F-4D97-AF65-F5344CB8AC3E}">
        <p14:creationId xmlns:p14="http://schemas.microsoft.com/office/powerpoint/2010/main" val="9600989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Drewno opałowe – Metody badań wilgoci</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8948" y="1052736"/>
            <a:ext cx="3567508" cy="289141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a:spLocks noChangeArrowheads="1"/>
          </p:cNvSpPr>
          <p:nvPr/>
        </p:nvSpPr>
        <p:spPr bwMode="auto">
          <a:xfrm>
            <a:off x="608445" y="1052736"/>
            <a:ext cx="7848872" cy="4093428"/>
          </a:xfrm>
          <a:prstGeom prst="rect">
            <a:avLst/>
          </a:prstGeom>
          <a:noFill/>
          <a:ln w="9525">
            <a:noFill/>
            <a:miter lim="800000"/>
            <a:headEnd/>
            <a:tailEnd/>
          </a:ln>
        </p:spPr>
        <p:txBody>
          <a:bodyPr wrap="square">
            <a:spAutoFit/>
          </a:bodyPr>
          <a:lstStyle/>
          <a:p>
            <a:r>
              <a:rPr lang="pl-PL" sz="2000" b="1" dirty="0"/>
              <a:t>Metoda elektryczna 2 </a:t>
            </a:r>
          </a:p>
          <a:p>
            <a:r>
              <a:rPr lang="pl-PL" sz="2000" b="1" dirty="0"/>
              <a:t>POJEMNOŚCIOWA</a:t>
            </a:r>
          </a:p>
          <a:p>
            <a:endParaRPr lang="pl-PL" sz="2000" b="1" dirty="0"/>
          </a:p>
          <a:p>
            <a:r>
              <a:rPr lang="pl-PL" sz="2000" dirty="0"/>
              <a:t>Stosujemy wilgotnościomierze </a:t>
            </a:r>
            <a:br>
              <a:rPr lang="pl-PL" sz="2000" dirty="0"/>
            </a:br>
            <a:r>
              <a:rPr lang="pl-PL" sz="2000" dirty="0"/>
              <a:t>pojemnościowe</a:t>
            </a:r>
            <a:endParaRPr lang="pl-PL" sz="2000" b="1" dirty="0"/>
          </a:p>
          <a:p>
            <a:endParaRPr lang="pl-PL" sz="2000" dirty="0"/>
          </a:p>
          <a:p>
            <a:r>
              <a:rPr lang="pl-PL" sz="2000" dirty="0"/>
              <a:t>Pomiar urządzeniem </a:t>
            </a:r>
            <a:br>
              <a:rPr lang="pl-PL" sz="2000" dirty="0"/>
            </a:br>
            <a:r>
              <a:rPr lang="pl-PL" sz="2000" dirty="0"/>
              <a:t>pojemnościowym polega na </a:t>
            </a:r>
            <a:br>
              <a:rPr lang="pl-PL" sz="2000" dirty="0"/>
            </a:br>
            <a:r>
              <a:rPr lang="pl-PL" sz="2000" dirty="0"/>
              <a:t>przyłożeniu do drewna elektrod </a:t>
            </a:r>
            <a:br>
              <a:rPr lang="pl-PL" sz="2000" dirty="0"/>
            </a:br>
            <a:r>
              <a:rPr lang="pl-PL" sz="2000" dirty="0"/>
              <a:t>(pomiar nieniszczący), które </a:t>
            </a:r>
            <a:br>
              <a:rPr lang="pl-PL" sz="2000" dirty="0"/>
            </a:br>
            <a:r>
              <a:rPr lang="pl-PL" sz="2000" dirty="0"/>
              <a:t>emitują w głąb drewna zmienne pole elektromagnetyczne. </a:t>
            </a:r>
            <a:br>
              <a:rPr lang="pl-PL" sz="2000" dirty="0"/>
            </a:br>
            <a:r>
              <a:rPr lang="pl-PL" sz="2000" dirty="0"/>
              <a:t>Elektrody tworzą kondensator, którego zmiana pojemności jest przeliczana na zawartość wilgoci w drewnie.</a:t>
            </a:r>
          </a:p>
        </p:txBody>
      </p:sp>
      <p:grpSp>
        <p:nvGrpSpPr>
          <p:cNvPr id="6" name="Grupa 5"/>
          <p:cNvGrpSpPr/>
          <p:nvPr/>
        </p:nvGrpSpPr>
        <p:grpSpPr>
          <a:xfrm>
            <a:off x="846986" y="5457843"/>
            <a:ext cx="5846302" cy="721319"/>
            <a:chOff x="466113" y="5194603"/>
            <a:chExt cx="5846302" cy="721319"/>
          </a:xfrm>
        </p:grpSpPr>
        <p:sp>
          <p:nvSpPr>
            <p:cNvPr id="7" name="Plus 6"/>
            <p:cNvSpPr/>
            <p:nvPr/>
          </p:nvSpPr>
          <p:spPr>
            <a:xfrm>
              <a:off x="466113" y="5266611"/>
              <a:ext cx="576064" cy="432048"/>
            </a:xfrm>
            <a:prstGeom prst="mathPlus">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Minus 7"/>
            <p:cNvSpPr/>
            <p:nvPr/>
          </p:nvSpPr>
          <p:spPr>
            <a:xfrm>
              <a:off x="3271692" y="5194603"/>
              <a:ext cx="576064" cy="576064"/>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p:cNvSpPr/>
            <p:nvPr/>
          </p:nvSpPr>
          <p:spPr>
            <a:xfrm>
              <a:off x="4035990" y="5269591"/>
              <a:ext cx="2276425" cy="646331"/>
            </a:xfrm>
            <a:prstGeom prst="rect">
              <a:avLst/>
            </a:prstGeom>
          </p:spPr>
          <p:txBody>
            <a:bodyPr wrap="square">
              <a:spAutoFit/>
            </a:bodyPr>
            <a:lstStyle/>
            <a:p>
              <a:r>
                <a:rPr lang="pl-PL" dirty="0"/>
                <a:t>Dokładność do ±5%</a:t>
              </a:r>
            </a:p>
            <a:p>
              <a:r>
                <a:rPr lang="pl-PL" dirty="0"/>
                <a:t>Zakres</a:t>
              </a:r>
            </a:p>
          </p:txBody>
        </p:sp>
        <p:sp>
          <p:nvSpPr>
            <p:cNvPr id="10" name="Prostokąt 9"/>
            <p:cNvSpPr/>
            <p:nvPr/>
          </p:nvSpPr>
          <p:spPr>
            <a:xfrm>
              <a:off x="1162738" y="5206970"/>
              <a:ext cx="2276425" cy="646331"/>
            </a:xfrm>
            <a:prstGeom prst="rect">
              <a:avLst/>
            </a:prstGeom>
          </p:spPr>
          <p:txBody>
            <a:bodyPr wrap="square">
              <a:spAutoFit/>
            </a:bodyPr>
            <a:lstStyle/>
            <a:p>
              <a:r>
                <a:rPr lang="pl-PL" dirty="0"/>
                <a:t>Czas</a:t>
              </a:r>
            </a:p>
            <a:p>
              <a:r>
                <a:rPr lang="pl-PL" dirty="0"/>
                <a:t>Praca</a:t>
              </a:r>
            </a:p>
          </p:txBody>
        </p:sp>
      </p:grpSp>
      <p:sp>
        <p:nvSpPr>
          <p:cNvPr id="11" name="Symbol zastępczy numeru slajdu 2">
            <a:extLst>
              <a:ext uri="{FF2B5EF4-FFF2-40B4-BE49-F238E27FC236}">
                <a16:creationId xmlns:a16="http://schemas.microsoft.com/office/drawing/2014/main" xmlns="" id="{302F7ADE-D37C-4A11-8522-37ED9B325D91}"/>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63</a:t>
            </a:fld>
            <a:r>
              <a:rPr lang="pl-PL" dirty="0"/>
              <a:t>/112</a:t>
            </a:r>
          </a:p>
        </p:txBody>
      </p:sp>
    </p:spTree>
    <p:extLst>
      <p:ext uri="{BB962C8B-B14F-4D97-AF65-F5344CB8AC3E}">
        <p14:creationId xmlns:p14="http://schemas.microsoft.com/office/powerpoint/2010/main" val="32872313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Wilgotnościomierze – wymagania formalne</a:t>
            </a:r>
          </a:p>
        </p:txBody>
      </p:sp>
      <p:sp>
        <p:nvSpPr>
          <p:cNvPr id="11" name="Prostokąt 10"/>
          <p:cNvSpPr/>
          <p:nvPr/>
        </p:nvSpPr>
        <p:spPr>
          <a:xfrm>
            <a:off x="539552" y="1196752"/>
            <a:ext cx="3342197" cy="369332"/>
          </a:xfrm>
          <a:prstGeom prst="rect">
            <a:avLst/>
          </a:prstGeom>
        </p:spPr>
        <p:txBody>
          <a:bodyPr wrap="none">
            <a:spAutoFit/>
          </a:bodyPr>
          <a:lstStyle/>
          <a:p>
            <a:r>
              <a:rPr lang="pl-PL" b="1" dirty="0"/>
              <a:t>ŚWIADECTWO WZORCOWANIA</a:t>
            </a:r>
          </a:p>
        </p:txBody>
      </p:sp>
      <p:sp>
        <p:nvSpPr>
          <p:cNvPr id="12" name="Prostokąt 11"/>
          <p:cNvSpPr/>
          <p:nvPr/>
        </p:nvSpPr>
        <p:spPr>
          <a:xfrm>
            <a:off x="545714" y="1585051"/>
            <a:ext cx="7842710" cy="4708981"/>
          </a:xfrm>
          <a:prstGeom prst="rect">
            <a:avLst/>
          </a:prstGeom>
        </p:spPr>
        <p:txBody>
          <a:bodyPr wrap="square">
            <a:spAutoFit/>
          </a:bodyPr>
          <a:lstStyle/>
          <a:p>
            <a:r>
              <a:rPr lang="pl-PL" sz="2000" b="1" dirty="0"/>
              <a:t>Świadectwo wzorcowania to dokument wydawany m.in. przez: organy administracji miar (np. Główny Urząd Miar, okręgowe urzędy miar i obwodowe urzędy miar), akredytowane lub nieakredytowane laboratoria pomiarowe (wzorcujące), zawierający wyniki wzorcowania przyrządu pomiarowego tj. wyniki pomiarów przeprowadzonych danym urządzeniem w odniesieniu do zastosowanego wzorca wraz z określeniem niepewności przeprowadzenia tego pomiaru.</a:t>
            </a:r>
          </a:p>
          <a:p>
            <a:endParaRPr lang="pl-PL" sz="2000" b="1" dirty="0"/>
          </a:p>
          <a:p>
            <a:r>
              <a:rPr lang="pl-PL" sz="2000" b="1" dirty="0"/>
              <a:t>W przypadku sądownego rozstrzygania prawidłowości prowadzonych kontroli, świadectwo może posłużyć jako dokument poświadczający rzetelność pomiaru.</a:t>
            </a:r>
            <a:r>
              <a:rPr lang="pl-PL" sz="2000" dirty="0"/>
              <a:t> </a:t>
            </a:r>
            <a:r>
              <a:rPr lang="pl-PL" sz="2000" b="1" dirty="0"/>
              <a:t>W związku z powyższym </a:t>
            </a:r>
            <a:r>
              <a:rPr lang="pl-PL" sz="2000" b="1" dirty="0">
                <a:solidFill>
                  <a:srgbClr val="C00000"/>
                </a:solidFill>
              </a:rPr>
              <a:t>rekomendujemy zakup wilgotnościomierzy </a:t>
            </a:r>
            <a:r>
              <a:rPr lang="pl-PL" sz="2000" b="1" dirty="0"/>
              <a:t>służących do kontroli biomasy </a:t>
            </a:r>
            <a:r>
              <a:rPr lang="pl-PL" sz="2000" b="1" dirty="0">
                <a:solidFill>
                  <a:srgbClr val="C00000"/>
                </a:solidFill>
              </a:rPr>
              <a:t>posiadających tzw. świadectwo wzorcowania.</a:t>
            </a:r>
          </a:p>
          <a:p>
            <a:r>
              <a:rPr lang="pl-PL" sz="2000" b="1" dirty="0"/>
              <a:t>  </a:t>
            </a:r>
          </a:p>
        </p:txBody>
      </p:sp>
      <p:sp>
        <p:nvSpPr>
          <p:cNvPr id="6" name="Symbol zastępczy numeru slajdu 2">
            <a:extLst>
              <a:ext uri="{FF2B5EF4-FFF2-40B4-BE49-F238E27FC236}">
                <a16:creationId xmlns:a16="http://schemas.microsoft.com/office/drawing/2014/main" xmlns="" id="{2CFDF2EB-30F4-48C2-B643-C25DA91F0174}"/>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64</a:t>
            </a:fld>
            <a:r>
              <a:rPr lang="pl-PL" dirty="0"/>
              <a:t>/112</a:t>
            </a:r>
          </a:p>
        </p:txBody>
      </p:sp>
    </p:spTree>
    <p:extLst>
      <p:ext uri="{BB962C8B-B14F-4D97-AF65-F5344CB8AC3E}">
        <p14:creationId xmlns:p14="http://schemas.microsoft.com/office/powerpoint/2010/main" val="39585000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Zasady wykonania prawidłowego pomiaru</a:t>
            </a:r>
          </a:p>
        </p:txBody>
      </p:sp>
      <p:sp>
        <p:nvSpPr>
          <p:cNvPr id="4" name="pole tekstowe 4"/>
          <p:cNvSpPr txBox="1">
            <a:spLocks noChangeArrowheads="1"/>
          </p:cNvSpPr>
          <p:nvPr/>
        </p:nvSpPr>
        <p:spPr bwMode="auto">
          <a:xfrm>
            <a:off x="395536" y="980728"/>
            <a:ext cx="5929584" cy="5016758"/>
          </a:xfrm>
          <a:prstGeom prst="rect">
            <a:avLst/>
          </a:prstGeom>
          <a:noFill/>
          <a:ln w="9525">
            <a:noFill/>
            <a:miter lim="800000"/>
            <a:headEnd/>
            <a:tailEnd/>
          </a:ln>
        </p:spPr>
        <p:txBody>
          <a:bodyPr wrap="square">
            <a:spAutoFit/>
          </a:bodyPr>
          <a:lstStyle/>
          <a:p>
            <a:endParaRPr lang="pl-PL" sz="2000" b="1" dirty="0"/>
          </a:p>
          <a:p>
            <a:pPr marL="457200" indent="-457200">
              <a:buAutoNum type="arabicPeriod"/>
            </a:pPr>
            <a:r>
              <a:rPr lang="pl-PL" sz="2000" b="1" dirty="0"/>
              <a:t>Przestrzegać zaleceń producenta zawartych </a:t>
            </a:r>
            <a:br>
              <a:rPr lang="pl-PL" sz="2000" b="1" dirty="0"/>
            </a:br>
            <a:r>
              <a:rPr lang="pl-PL" sz="2000" b="1" dirty="0"/>
              <a:t>w instrukcji obsługi,</a:t>
            </a:r>
          </a:p>
          <a:p>
            <a:pPr marL="457200" indent="-457200">
              <a:buAutoNum type="arabicPeriod"/>
            </a:pPr>
            <a:r>
              <a:rPr lang="pl-PL" sz="2000" b="1" dirty="0"/>
              <a:t>Kierunek wbicia elektrod w stosunku do ułożenia włókien drewna (w zakresie do 30%) nieistotny,</a:t>
            </a:r>
          </a:p>
          <a:p>
            <a:pPr marL="457200" indent="-457200">
              <a:buFontTx/>
              <a:buAutoNum type="arabicPeriod"/>
            </a:pPr>
            <a:r>
              <a:rPr lang="pl-PL" sz="2000" b="1" dirty="0"/>
              <a:t>Należy wykonać kilka pomiarów uwzględniających zewnętrzną i wewnętrzną (rozłupać) część paru sztuk przeznaczonego do spalania drewna, </a:t>
            </a:r>
          </a:p>
          <a:p>
            <a:pPr marL="457200" indent="-457200">
              <a:buFontTx/>
              <a:buAutoNum type="arabicPeriod"/>
            </a:pPr>
            <a:r>
              <a:rPr lang="pl-PL" sz="2000" b="1" dirty="0"/>
              <a:t>Wynik końcowy zawartości wilgoci drewna opałowego to średnia z przeprowadzonych pomiarów,</a:t>
            </a:r>
          </a:p>
          <a:p>
            <a:pPr marL="457200" indent="-457200">
              <a:buFontTx/>
              <a:buAutoNum type="arabicPeriod"/>
            </a:pPr>
            <a:r>
              <a:rPr lang="pl-PL" sz="2000" b="1" dirty="0"/>
              <a:t>Przy interpretacji wyniku należy uwzględnić dokładność przyrządu.</a:t>
            </a:r>
          </a:p>
          <a:p>
            <a:endParaRPr lang="pl-PL"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441006"/>
            <a:ext cx="2736304" cy="371475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ymbol zastępczy numeru slajdu 2">
            <a:extLst>
              <a:ext uri="{FF2B5EF4-FFF2-40B4-BE49-F238E27FC236}">
                <a16:creationId xmlns:a16="http://schemas.microsoft.com/office/drawing/2014/main" xmlns="" id="{A9CB813E-4C3C-482F-AA6E-B95860B9FDBC}"/>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65</a:t>
            </a:fld>
            <a:r>
              <a:rPr lang="pl-PL" dirty="0"/>
              <a:t>/112</a:t>
            </a:r>
          </a:p>
        </p:txBody>
      </p:sp>
    </p:spTree>
    <p:extLst>
      <p:ext uri="{BB962C8B-B14F-4D97-AF65-F5344CB8AC3E}">
        <p14:creationId xmlns:p14="http://schemas.microsoft.com/office/powerpoint/2010/main" val="38918228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Interpretacja wyniku pomiaru</a:t>
            </a:r>
          </a:p>
        </p:txBody>
      </p:sp>
      <p:grpSp>
        <p:nvGrpSpPr>
          <p:cNvPr id="5" name="Grupa 4"/>
          <p:cNvGrpSpPr/>
          <p:nvPr/>
        </p:nvGrpSpPr>
        <p:grpSpPr>
          <a:xfrm>
            <a:off x="826023" y="1355432"/>
            <a:ext cx="7727411" cy="4094864"/>
            <a:chOff x="-265076" y="1991784"/>
            <a:chExt cx="9028076" cy="4318529"/>
          </a:xfrm>
        </p:grpSpPr>
        <p:grpSp>
          <p:nvGrpSpPr>
            <p:cNvPr id="6" name="Grupa 5"/>
            <p:cNvGrpSpPr/>
            <p:nvPr/>
          </p:nvGrpSpPr>
          <p:grpSpPr>
            <a:xfrm>
              <a:off x="609600" y="1991784"/>
              <a:ext cx="8153400" cy="4318529"/>
              <a:chOff x="609600" y="1991784"/>
              <a:chExt cx="8153400" cy="4318529"/>
            </a:xfrm>
          </p:grpSpPr>
          <p:sp>
            <p:nvSpPr>
              <p:cNvPr id="8" name="Text Box 2"/>
              <p:cNvSpPr txBox="1">
                <a:spLocks noChangeArrowheads="1"/>
              </p:cNvSpPr>
              <p:nvPr/>
            </p:nvSpPr>
            <p:spPr bwMode="auto">
              <a:xfrm>
                <a:off x="609600" y="2133600"/>
                <a:ext cx="815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endParaRPr lang="pl-PL" altLang="pl-PL" sz="2000">
                  <a:latin typeface="Times New Roman" pitchFamily="18" charset="0"/>
                </a:endParaRPr>
              </a:p>
            </p:txBody>
          </p:sp>
          <p:sp>
            <p:nvSpPr>
              <p:cNvPr id="9" name="Line 9"/>
              <p:cNvSpPr>
                <a:spLocks noChangeShapeType="1"/>
              </p:cNvSpPr>
              <p:nvPr/>
            </p:nvSpPr>
            <p:spPr bwMode="auto">
              <a:xfrm flipV="1">
                <a:off x="762000" y="2286000"/>
                <a:ext cx="0" cy="3733800"/>
              </a:xfrm>
              <a:prstGeom prst="line">
                <a:avLst/>
              </a:prstGeom>
              <a:noFill/>
              <a:ln w="28575">
                <a:solidFill>
                  <a:schemeClr val="tx1"/>
                </a:solidFill>
                <a:round/>
                <a:headEnd/>
                <a:tailEnd type="stealth" w="sm" len="lg"/>
              </a:ln>
              <a:extLst>
                <a:ext uri="{909E8E84-426E-40DD-AFC4-6F175D3DCCD1}">
                  <a14:hiddenFill xmlns:a14="http://schemas.microsoft.com/office/drawing/2010/main">
                    <a:noFill/>
                  </a14:hiddenFill>
                </a:ext>
              </a:extLst>
            </p:spPr>
            <p:txBody>
              <a:bodyPr/>
              <a:lstStyle/>
              <a:p>
                <a:endParaRPr lang="pl-PL"/>
              </a:p>
            </p:txBody>
          </p:sp>
          <p:sp>
            <p:nvSpPr>
              <p:cNvPr id="10" name="Line 10"/>
              <p:cNvSpPr>
                <a:spLocks noChangeShapeType="1"/>
              </p:cNvSpPr>
              <p:nvPr/>
            </p:nvSpPr>
            <p:spPr bwMode="auto">
              <a:xfrm>
                <a:off x="762000" y="4038600"/>
                <a:ext cx="777240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pl-PL"/>
              </a:p>
            </p:txBody>
          </p:sp>
          <p:graphicFrame>
            <p:nvGraphicFramePr>
              <p:cNvPr id="11" name="Object 12"/>
              <p:cNvGraphicFramePr>
                <a:graphicFrameLocks noChangeAspect="1"/>
              </p:cNvGraphicFramePr>
              <p:nvPr/>
            </p:nvGraphicFramePr>
            <p:xfrm>
              <a:off x="3864542" y="1991784"/>
              <a:ext cx="1263054" cy="390091"/>
            </p:xfrm>
            <a:graphic>
              <a:graphicData uri="http://schemas.openxmlformats.org/presentationml/2006/ole">
                <mc:AlternateContent xmlns:mc="http://schemas.openxmlformats.org/markup-compatibility/2006">
                  <mc:Choice xmlns:v="urn:schemas-microsoft-com:vml" Requires="v">
                    <p:oleObj spid="_x0000_s1052" name="Równanie" r:id="rId3" imgW="736560" imgH="228600" progId="Equation.3">
                      <p:embed/>
                    </p:oleObj>
                  </mc:Choice>
                  <mc:Fallback>
                    <p:oleObj name="Równanie" r:id="rId3" imgW="736560" imgH="228600" progId="Equation.3">
                      <p:embed/>
                      <p:pic>
                        <p:nvPicPr>
                          <p:cNvPr id="11" name="Object 12"/>
                          <p:cNvPicPr>
                            <a:picLocks noChangeAspect="1" noChangeArrowheads="1"/>
                          </p:cNvPicPr>
                          <p:nvPr/>
                        </p:nvPicPr>
                        <p:blipFill>
                          <a:blip r:embed="rId4"/>
                          <a:srcRect/>
                          <a:stretch>
                            <a:fillRect/>
                          </a:stretch>
                        </p:blipFill>
                        <p:spPr bwMode="auto">
                          <a:xfrm>
                            <a:off x="3864542" y="1991784"/>
                            <a:ext cx="1263054" cy="3900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Oval 13"/>
              <p:cNvSpPr>
                <a:spLocks noChangeArrowheads="1"/>
              </p:cNvSpPr>
              <p:nvPr/>
            </p:nvSpPr>
            <p:spPr bwMode="auto">
              <a:xfrm>
                <a:off x="1371600" y="4724400"/>
                <a:ext cx="152400" cy="152400"/>
              </a:xfrm>
              <a:prstGeom prst="ellipse">
                <a:avLst/>
              </a:prstGeom>
              <a:solidFill>
                <a:schemeClr val="tx2"/>
              </a:solidFill>
              <a:ln w="9525">
                <a:solidFill>
                  <a:schemeClr val="tx1"/>
                </a:solidFill>
                <a:round/>
                <a:headEnd/>
                <a:tailEnd/>
              </a:ln>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13" name="Line 15"/>
              <p:cNvSpPr>
                <a:spLocks noChangeShapeType="1"/>
              </p:cNvSpPr>
              <p:nvPr/>
            </p:nvSpPr>
            <p:spPr bwMode="auto">
              <a:xfrm>
                <a:off x="1447800" y="4191000"/>
                <a:ext cx="0" cy="1219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4" name="Line 17"/>
              <p:cNvSpPr>
                <a:spLocks noChangeShapeType="1"/>
              </p:cNvSpPr>
              <p:nvPr/>
            </p:nvSpPr>
            <p:spPr bwMode="auto">
              <a:xfrm>
                <a:off x="1371600" y="4191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5" name="Line 18"/>
              <p:cNvSpPr>
                <a:spLocks noChangeShapeType="1"/>
              </p:cNvSpPr>
              <p:nvPr/>
            </p:nvSpPr>
            <p:spPr bwMode="auto">
              <a:xfrm>
                <a:off x="1371600" y="5410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6" name="Line 19"/>
              <p:cNvSpPr>
                <a:spLocks noChangeShapeType="1"/>
              </p:cNvSpPr>
              <p:nvPr/>
            </p:nvSpPr>
            <p:spPr bwMode="auto">
              <a:xfrm>
                <a:off x="6400800" y="2590800"/>
                <a:ext cx="0" cy="1219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7" name="Oval 20"/>
              <p:cNvSpPr>
                <a:spLocks noChangeArrowheads="1"/>
              </p:cNvSpPr>
              <p:nvPr/>
            </p:nvSpPr>
            <p:spPr bwMode="auto">
              <a:xfrm>
                <a:off x="6324600" y="3124200"/>
                <a:ext cx="152400" cy="152400"/>
              </a:xfrm>
              <a:prstGeom prst="ellipse">
                <a:avLst/>
              </a:prstGeom>
              <a:solidFill>
                <a:schemeClr val="tx2"/>
              </a:solidFill>
              <a:ln w="9525">
                <a:solidFill>
                  <a:schemeClr val="tx1"/>
                </a:solidFill>
                <a:round/>
                <a:headEnd/>
                <a:tailEnd/>
              </a:ln>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18" name="Line 21"/>
              <p:cNvSpPr>
                <a:spLocks noChangeShapeType="1"/>
              </p:cNvSpPr>
              <p:nvPr/>
            </p:nvSpPr>
            <p:spPr bwMode="auto">
              <a:xfrm>
                <a:off x="6324600" y="2590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19" name="Line 22"/>
              <p:cNvSpPr>
                <a:spLocks noChangeShapeType="1"/>
              </p:cNvSpPr>
              <p:nvPr/>
            </p:nvSpPr>
            <p:spPr bwMode="auto">
              <a:xfrm>
                <a:off x="6324600" y="3810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0" name="Oval 23"/>
              <p:cNvSpPr>
                <a:spLocks noChangeArrowheads="1"/>
              </p:cNvSpPr>
              <p:nvPr/>
            </p:nvSpPr>
            <p:spPr bwMode="auto">
              <a:xfrm>
                <a:off x="3505200" y="4191000"/>
                <a:ext cx="152400" cy="152400"/>
              </a:xfrm>
              <a:prstGeom prst="ellipse">
                <a:avLst/>
              </a:prstGeom>
              <a:solidFill>
                <a:schemeClr val="tx2"/>
              </a:solidFill>
              <a:ln w="9525">
                <a:solidFill>
                  <a:schemeClr val="tx1"/>
                </a:solidFill>
                <a:round/>
                <a:headEnd/>
                <a:tailEnd/>
              </a:ln>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21" name="Oval 24"/>
              <p:cNvSpPr>
                <a:spLocks noChangeArrowheads="1"/>
              </p:cNvSpPr>
              <p:nvPr/>
            </p:nvSpPr>
            <p:spPr bwMode="auto">
              <a:xfrm>
                <a:off x="4191000" y="3657600"/>
                <a:ext cx="152400" cy="152400"/>
              </a:xfrm>
              <a:prstGeom prst="ellipse">
                <a:avLst/>
              </a:prstGeom>
              <a:solidFill>
                <a:schemeClr val="tx2"/>
              </a:solidFill>
              <a:ln w="9525">
                <a:solidFill>
                  <a:schemeClr val="tx1"/>
                </a:solidFill>
                <a:round/>
                <a:headEnd/>
                <a:tailEnd/>
              </a:ln>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22" name="Line 25"/>
              <p:cNvSpPr>
                <a:spLocks noChangeShapeType="1"/>
              </p:cNvSpPr>
              <p:nvPr/>
            </p:nvSpPr>
            <p:spPr bwMode="auto">
              <a:xfrm>
                <a:off x="3581400" y="3657600"/>
                <a:ext cx="0" cy="1219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3" name="Line 26"/>
              <p:cNvSpPr>
                <a:spLocks noChangeShapeType="1"/>
              </p:cNvSpPr>
              <p:nvPr/>
            </p:nvSpPr>
            <p:spPr bwMode="auto">
              <a:xfrm>
                <a:off x="4267200" y="3124200"/>
                <a:ext cx="0" cy="1219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4" name="Line 27"/>
              <p:cNvSpPr>
                <a:spLocks noChangeShapeType="1"/>
              </p:cNvSpPr>
              <p:nvPr/>
            </p:nvSpPr>
            <p:spPr bwMode="auto">
              <a:xfrm>
                <a:off x="3505200" y="36576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5" name="Line 28"/>
              <p:cNvSpPr>
                <a:spLocks noChangeShapeType="1"/>
              </p:cNvSpPr>
              <p:nvPr/>
            </p:nvSpPr>
            <p:spPr bwMode="auto">
              <a:xfrm>
                <a:off x="3505200" y="4876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6" name="Line 29"/>
              <p:cNvSpPr>
                <a:spLocks noChangeShapeType="1"/>
              </p:cNvSpPr>
              <p:nvPr/>
            </p:nvSpPr>
            <p:spPr bwMode="auto">
              <a:xfrm>
                <a:off x="4191000" y="43434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7" name="Line 30"/>
              <p:cNvSpPr>
                <a:spLocks noChangeShapeType="1"/>
              </p:cNvSpPr>
              <p:nvPr/>
            </p:nvSpPr>
            <p:spPr bwMode="auto">
              <a:xfrm>
                <a:off x="4191000" y="31242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l-PL"/>
              </a:p>
            </p:txBody>
          </p:sp>
          <p:sp>
            <p:nvSpPr>
              <p:cNvPr id="28" name="Oval 31"/>
              <p:cNvSpPr>
                <a:spLocks noChangeArrowheads="1"/>
              </p:cNvSpPr>
              <p:nvPr/>
            </p:nvSpPr>
            <p:spPr bwMode="auto">
              <a:xfrm>
                <a:off x="3048000" y="2362200"/>
                <a:ext cx="1752600" cy="32766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29" name="Oval 32"/>
              <p:cNvSpPr>
                <a:spLocks noChangeArrowheads="1"/>
              </p:cNvSpPr>
              <p:nvPr/>
            </p:nvSpPr>
            <p:spPr bwMode="auto">
              <a:xfrm>
                <a:off x="5867400" y="2209800"/>
                <a:ext cx="990600" cy="2057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30" name="Oval 33"/>
              <p:cNvSpPr>
                <a:spLocks noChangeArrowheads="1"/>
              </p:cNvSpPr>
              <p:nvPr/>
            </p:nvSpPr>
            <p:spPr bwMode="auto">
              <a:xfrm>
                <a:off x="990600" y="3810000"/>
                <a:ext cx="990600" cy="20574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pl-PL" altLang="pl-PL"/>
              </a:p>
            </p:txBody>
          </p:sp>
          <p:sp>
            <p:nvSpPr>
              <p:cNvPr id="31" name="Text Box 34"/>
              <p:cNvSpPr txBox="1">
                <a:spLocks noChangeArrowheads="1"/>
              </p:cNvSpPr>
              <p:nvPr/>
            </p:nvSpPr>
            <p:spPr bwMode="auto">
              <a:xfrm>
                <a:off x="609600" y="59436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pl-PL" altLang="pl-PL" sz="1800">
                    <a:latin typeface="Verdana" pitchFamily="34" charset="0"/>
                  </a:rPr>
                  <a:t>Wynik zgodny</a:t>
                </a:r>
              </a:p>
            </p:txBody>
          </p:sp>
          <p:sp>
            <p:nvSpPr>
              <p:cNvPr id="32" name="Text Box 35"/>
              <p:cNvSpPr txBox="1">
                <a:spLocks noChangeArrowheads="1"/>
              </p:cNvSpPr>
              <p:nvPr/>
            </p:nvSpPr>
            <p:spPr bwMode="auto">
              <a:xfrm>
                <a:off x="2895600" y="57150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pl-PL" altLang="pl-PL" sz="1800">
                    <a:latin typeface="Verdana" pitchFamily="34" charset="0"/>
                  </a:rPr>
                  <a:t>Wyniki wątpliwe</a:t>
                </a:r>
              </a:p>
            </p:txBody>
          </p:sp>
          <p:sp>
            <p:nvSpPr>
              <p:cNvPr id="33" name="Text Box 36"/>
              <p:cNvSpPr txBox="1">
                <a:spLocks noChangeArrowheads="1"/>
              </p:cNvSpPr>
              <p:nvPr/>
            </p:nvSpPr>
            <p:spPr bwMode="auto">
              <a:xfrm>
                <a:off x="5334000" y="43576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pl-PL" altLang="pl-PL" sz="1800">
                    <a:latin typeface="Verdana" pitchFamily="34" charset="0"/>
                  </a:rPr>
                  <a:t>Wynik niezgodny</a:t>
                </a:r>
              </a:p>
            </p:txBody>
          </p:sp>
        </p:grpSp>
        <p:sp>
          <p:nvSpPr>
            <p:cNvPr id="7" name="pole tekstowe 32"/>
            <p:cNvSpPr txBox="1">
              <a:spLocks noChangeArrowheads="1"/>
            </p:cNvSpPr>
            <p:nvPr/>
          </p:nvSpPr>
          <p:spPr bwMode="auto">
            <a:xfrm>
              <a:off x="-265076" y="3762375"/>
              <a:ext cx="973101" cy="48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pl-PL" altLang="pl-PL" sz="2400" i="1" dirty="0"/>
                <a:t>m</a:t>
              </a:r>
              <a:r>
                <a:rPr lang="pl-PL" altLang="pl-PL" sz="2400" i="1" baseline="-25000" dirty="0"/>
                <a:t>ar</a:t>
              </a:r>
              <a:endParaRPr lang="pl-PL" altLang="pl-PL" baseline="-25000" dirty="0"/>
            </a:p>
          </p:txBody>
        </p:sp>
      </p:grpSp>
      <p:sp>
        <p:nvSpPr>
          <p:cNvPr id="34" name="Symbol zastępczy numeru slajdu 2">
            <a:extLst>
              <a:ext uri="{FF2B5EF4-FFF2-40B4-BE49-F238E27FC236}">
                <a16:creationId xmlns:a16="http://schemas.microsoft.com/office/drawing/2014/main" xmlns="" id="{067A842A-66A9-419B-AC05-6CA04F05FDA6}"/>
              </a:ext>
            </a:extLst>
          </p:cNvPr>
          <p:cNvSpPr>
            <a:spLocks noGrp="1"/>
          </p:cNvSpPr>
          <p:nvPr>
            <p:ph type="sldNum" sz="quarter" idx="10"/>
          </p:nvPr>
        </p:nvSpPr>
        <p:spPr>
          <a:xfrm>
            <a:off x="612775" y="6381750"/>
            <a:ext cx="2590800" cy="287338"/>
          </a:xfrm>
        </p:spPr>
        <p:txBody>
          <a:bodyPr/>
          <a:lstStyle/>
          <a:p>
            <a:pPr>
              <a:defRPr/>
            </a:pPr>
            <a:fld id="{E3EC1C46-83E2-4F61-A884-FE6A7E38B907}" type="slidenum">
              <a:rPr lang="pl-PL" smtClean="0"/>
              <a:pPr>
                <a:defRPr/>
              </a:pPr>
              <a:t>66</a:t>
            </a:fld>
            <a:r>
              <a:rPr lang="pl-PL" dirty="0"/>
              <a:t>/112</a:t>
            </a:r>
          </a:p>
        </p:txBody>
      </p:sp>
    </p:spTree>
    <p:extLst>
      <p:ext uri="{BB962C8B-B14F-4D97-AF65-F5344CB8AC3E}">
        <p14:creationId xmlns:p14="http://schemas.microsoft.com/office/powerpoint/2010/main" val="30777008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817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560983"/>
            <a:ext cx="8511989" cy="716056"/>
          </a:xfrm>
        </p:spPr>
        <p:txBody>
          <a:bodyPr/>
          <a:lstStyle/>
          <a:p>
            <a:r>
              <a:rPr lang="pl-PL" dirty="0"/>
              <a:t>Porównanie uśrednionych parametrów fizykochemicznych i zdrowotnych paliw stałych używanych w paleniskach domowych</a:t>
            </a:r>
          </a:p>
        </p:txBody>
      </p:sp>
      <p:graphicFrame>
        <p:nvGraphicFramePr>
          <p:cNvPr id="4" name="Tabela 3"/>
          <p:cNvGraphicFramePr>
            <a:graphicFrameLocks noGrp="1"/>
          </p:cNvGraphicFramePr>
          <p:nvPr>
            <p:extLst>
              <p:ext uri="{D42A27DB-BD31-4B8C-83A1-F6EECF244321}">
                <p14:modId xmlns:p14="http://schemas.microsoft.com/office/powerpoint/2010/main" val="1282434798"/>
              </p:ext>
            </p:extLst>
          </p:nvPr>
        </p:nvGraphicFramePr>
        <p:xfrm>
          <a:off x="612775" y="1412776"/>
          <a:ext cx="7919666" cy="4484812"/>
        </p:xfrm>
        <a:graphic>
          <a:graphicData uri="http://schemas.openxmlformats.org/drawingml/2006/table">
            <a:tbl>
              <a:tblPr/>
              <a:tblGrid>
                <a:gridCol w="1568401">
                  <a:extLst>
                    <a:ext uri="{9D8B030D-6E8A-4147-A177-3AD203B41FA5}">
                      <a16:colId xmlns:a16="http://schemas.microsoft.com/office/drawing/2014/main" xmlns="" val="20000"/>
                    </a:ext>
                  </a:extLst>
                </a:gridCol>
                <a:gridCol w="1038080">
                  <a:extLst>
                    <a:ext uri="{9D8B030D-6E8A-4147-A177-3AD203B41FA5}">
                      <a16:colId xmlns:a16="http://schemas.microsoft.com/office/drawing/2014/main" xmlns="" val="20001"/>
                    </a:ext>
                  </a:extLst>
                </a:gridCol>
                <a:gridCol w="986734">
                  <a:extLst>
                    <a:ext uri="{9D8B030D-6E8A-4147-A177-3AD203B41FA5}">
                      <a16:colId xmlns:a16="http://schemas.microsoft.com/office/drawing/2014/main" xmlns="" val="20002"/>
                    </a:ext>
                  </a:extLst>
                </a:gridCol>
                <a:gridCol w="834928">
                  <a:extLst>
                    <a:ext uri="{9D8B030D-6E8A-4147-A177-3AD203B41FA5}">
                      <a16:colId xmlns:a16="http://schemas.microsoft.com/office/drawing/2014/main" xmlns="" val="20003"/>
                    </a:ext>
                  </a:extLst>
                </a:gridCol>
                <a:gridCol w="1290345">
                  <a:extLst>
                    <a:ext uri="{9D8B030D-6E8A-4147-A177-3AD203B41FA5}">
                      <a16:colId xmlns:a16="http://schemas.microsoft.com/office/drawing/2014/main" xmlns="" val="20004"/>
                    </a:ext>
                  </a:extLst>
                </a:gridCol>
                <a:gridCol w="1062638">
                  <a:extLst>
                    <a:ext uri="{9D8B030D-6E8A-4147-A177-3AD203B41FA5}">
                      <a16:colId xmlns:a16="http://schemas.microsoft.com/office/drawing/2014/main" xmlns="" val="20005"/>
                    </a:ext>
                  </a:extLst>
                </a:gridCol>
                <a:gridCol w="1138540">
                  <a:extLst>
                    <a:ext uri="{9D8B030D-6E8A-4147-A177-3AD203B41FA5}">
                      <a16:colId xmlns:a16="http://schemas.microsoft.com/office/drawing/2014/main" xmlns="" val="20006"/>
                    </a:ext>
                  </a:extLst>
                </a:gridCol>
              </a:tblGrid>
              <a:tr h="1219800">
                <a:tc>
                  <a:txBody>
                    <a:bodyPr/>
                    <a:lstStyle/>
                    <a:p>
                      <a:pPr algn="ctr" fontAlgn="ctr"/>
                      <a:r>
                        <a:rPr lang="pl-PL" sz="700" b="0" i="0" u="none" strike="noStrike" dirty="0">
                          <a:solidFill>
                            <a:srgbClr val="000000"/>
                          </a:solidFill>
                          <a:effectLst/>
                          <a:latin typeface="Calibri"/>
                        </a:rPr>
                        <a:t> </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050" b="1" i="0" u="none" strike="noStrike" dirty="0">
                          <a:solidFill>
                            <a:srgbClr val="000000"/>
                          </a:solidFill>
                          <a:effectLst/>
                          <a:latin typeface="Calibri"/>
                        </a:rPr>
                        <a:t>Wartość opałowa (kaloryczność w stanie roboczym) </a:t>
                      </a:r>
                    </a:p>
                    <a:p>
                      <a:pPr algn="ctr" fontAlgn="ctr"/>
                      <a:r>
                        <a:rPr lang="pl-PL" sz="1050" b="1" i="0" u="none" strike="noStrike" dirty="0" err="1">
                          <a:solidFill>
                            <a:srgbClr val="000000"/>
                          </a:solidFill>
                          <a:effectLst/>
                          <a:latin typeface="Calibri"/>
                        </a:rPr>
                        <a:t>Q</a:t>
                      </a:r>
                      <a:r>
                        <a:rPr lang="pl-PL" sz="1050" b="1" i="0" u="none" strike="noStrike" baseline="-25000" dirty="0" err="1">
                          <a:solidFill>
                            <a:srgbClr val="000000"/>
                          </a:solidFill>
                          <a:effectLst/>
                          <a:latin typeface="Calibri"/>
                        </a:rPr>
                        <a:t>i</a:t>
                      </a:r>
                      <a:r>
                        <a:rPr lang="pl-PL" sz="1050" b="1" i="0" u="none" strike="noStrike" baseline="30000" dirty="0" err="1">
                          <a:solidFill>
                            <a:srgbClr val="000000"/>
                          </a:solidFill>
                          <a:effectLst/>
                          <a:latin typeface="Calibri"/>
                        </a:rPr>
                        <a:t>r</a:t>
                      </a:r>
                      <a:r>
                        <a:rPr lang="pl-PL" sz="1050" b="1" i="0" u="none" strike="noStrike" dirty="0">
                          <a:solidFill>
                            <a:srgbClr val="000000"/>
                          </a:solidFill>
                          <a:effectLst/>
                          <a:latin typeface="Calibri"/>
                        </a:rPr>
                        <a:t> , [MJ/kg]</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050" b="1" i="0" u="none" strike="noStrike" dirty="0">
                          <a:solidFill>
                            <a:srgbClr val="000000"/>
                          </a:solidFill>
                          <a:effectLst/>
                          <a:latin typeface="Calibri"/>
                        </a:rPr>
                        <a:t>Wilgoć całkowita w stanie roboczym, </a:t>
                      </a:r>
                    </a:p>
                    <a:p>
                      <a:pPr algn="ctr" fontAlgn="ctr"/>
                      <a:r>
                        <a:rPr lang="pl-PL" sz="1050" b="1" i="0" u="none" strike="noStrike" dirty="0" err="1">
                          <a:solidFill>
                            <a:srgbClr val="000000"/>
                          </a:solidFill>
                          <a:effectLst/>
                          <a:latin typeface="Calibri"/>
                        </a:rPr>
                        <a:t>W</a:t>
                      </a:r>
                      <a:r>
                        <a:rPr lang="pl-PL" sz="1050" b="1" i="0" u="none" strike="noStrike" baseline="-25000" dirty="0" err="1">
                          <a:solidFill>
                            <a:srgbClr val="000000"/>
                          </a:solidFill>
                          <a:effectLst/>
                          <a:latin typeface="Calibri"/>
                        </a:rPr>
                        <a:t>t</a:t>
                      </a:r>
                      <a:r>
                        <a:rPr lang="pl-PL" sz="1050" b="1" i="0" u="none" strike="noStrike" baseline="30000" dirty="0" err="1">
                          <a:solidFill>
                            <a:srgbClr val="000000"/>
                          </a:solidFill>
                          <a:effectLst/>
                          <a:latin typeface="Calibri"/>
                        </a:rPr>
                        <a:t>r</a:t>
                      </a:r>
                      <a:r>
                        <a:rPr lang="pl-PL" sz="1050" b="1" i="0" u="none" strike="noStrike" dirty="0">
                          <a:solidFill>
                            <a:srgbClr val="000000"/>
                          </a:solidFill>
                          <a:effectLst/>
                          <a:latin typeface="Calibri"/>
                        </a:rPr>
                        <a:t> [%]</a:t>
                      </a:r>
                    </a:p>
                    <a:p>
                      <a:pPr algn="ctr" fontAlgn="ctr"/>
                      <a:r>
                        <a:rPr lang="pl-PL" sz="1050" b="1" i="0" u="none" strike="noStrike" dirty="0">
                          <a:solidFill>
                            <a:srgbClr val="000000"/>
                          </a:solidFill>
                          <a:effectLst/>
                          <a:latin typeface="Calibri"/>
                        </a:rPr>
                        <a:t>(strata</a:t>
                      </a:r>
                      <a:r>
                        <a:rPr lang="pl-PL" sz="1050" b="1" i="0" u="none" strike="noStrike" baseline="0" dirty="0">
                          <a:solidFill>
                            <a:srgbClr val="000000"/>
                          </a:solidFill>
                          <a:effectLst/>
                          <a:latin typeface="Calibri"/>
                        </a:rPr>
                        <a:t> energii  cielnej na odparowanie  wilgoci z paliwa)</a:t>
                      </a:r>
                      <a:endParaRPr lang="pl-PL" sz="1050" b="1" i="0" u="none" strike="noStrike" dirty="0">
                        <a:solidFill>
                          <a:srgbClr val="000000"/>
                        </a:solidFill>
                        <a:effectLst/>
                        <a:latin typeface="Calibri"/>
                      </a:endParaRP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050" b="1" i="0" u="none" strike="noStrike" dirty="0">
                          <a:solidFill>
                            <a:srgbClr val="000000"/>
                          </a:solidFill>
                          <a:effectLst/>
                          <a:latin typeface="Calibri"/>
                        </a:rPr>
                        <a:t>Uziarnienie    </a:t>
                      </a:r>
                    </a:p>
                    <a:p>
                      <a:pPr algn="ctr" fontAlgn="ctr"/>
                      <a:r>
                        <a:rPr lang="pl-PL" sz="1050" b="1" i="0" u="none" strike="noStrike" dirty="0">
                          <a:solidFill>
                            <a:srgbClr val="000000"/>
                          </a:solidFill>
                          <a:effectLst/>
                          <a:latin typeface="Calibri"/>
                        </a:rPr>
                        <a:t> &lt; 3 mm </a:t>
                      </a:r>
                    </a:p>
                    <a:p>
                      <a:pPr algn="ctr" fontAlgn="ctr"/>
                      <a:r>
                        <a:rPr lang="pl-PL" sz="1050" b="1" i="0" u="none" strike="noStrike" dirty="0">
                          <a:solidFill>
                            <a:srgbClr val="000000"/>
                          </a:solidFill>
                          <a:effectLst/>
                          <a:latin typeface="Calibri"/>
                        </a:rPr>
                        <a:t>(emisja pyłu)</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050" b="1" i="0" u="none" strike="noStrike" dirty="0">
                          <a:solidFill>
                            <a:srgbClr val="000000"/>
                          </a:solidFill>
                          <a:effectLst/>
                          <a:latin typeface="Calibri"/>
                        </a:rPr>
                        <a:t>Wysoka zawartość popiołu w stanie roboczym ,</a:t>
                      </a:r>
                    </a:p>
                    <a:p>
                      <a:pPr algn="ctr" fontAlgn="ctr"/>
                      <a:r>
                        <a:rPr lang="pl-PL" sz="1050" b="1" i="0" u="none" strike="noStrike" dirty="0">
                          <a:solidFill>
                            <a:srgbClr val="000000"/>
                          </a:solidFill>
                          <a:effectLst/>
                          <a:latin typeface="Calibri"/>
                        </a:rPr>
                        <a:t> A</a:t>
                      </a:r>
                      <a:r>
                        <a:rPr lang="pl-PL" sz="1050" b="1" i="0" u="none" strike="noStrike" baseline="30000" dirty="0">
                          <a:solidFill>
                            <a:srgbClr val="000000"/>
                          </a:solidFill>
                          <a:effectLst/>
                          <a:latin typeface="Calibri"/>
                        </a:rPr>
                        <a:t>r</a:t>
                      </a:r>
                      <a:r>
                        <a:rPr lang="pl-PL" sz="1050" b="1" i="0" u="none" strike="noStrike" dirty="0">
                          <a:solidFill>
                            <a:srgbClr val="000000"/>
                          </a:solidFill>
                          <a:effectLst/>
                          <a:latin typeface="Calibri"/>
                        </a:rPr>
                        <a:t> [%] </a:t>
                      </a:r>
                    </a:p>
                    <a:p>
                      <a:pPr algn="ctr" fontAlgn="ctr"/>
                      <a:r>
                        <a:rPr lang="pl-PL" sz="1050" b="1" i="0" u="none" strike="noStrike" dirty="0">
                          <a:solidFill>
                            <a:srgbClr val="000000"/>
                          </a:solidFill>
                          <a:effectLst/>
                          <a:latin typeface="Calibri"/>
                        </a:rPr>
                        <a:t>(balast, pozostałość po spaleniu paliwa)</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050" b="1" i="0" u="none" strike="noStrike" dirty="0">
                          <a:solidFill>
                            <a:srgbClr val="000000"/>
                          </a:solidFill>
                          <a:effectLst/>
                          <a:latin typeface="Calibri"/>
                        </a:rPr>
                        <a:t>Wysoka zawartość metali ciężkich, niebezpiecznych dla zdrowia człowieka</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050" b="1" i="0" u="none" strike="noStrike" dirty="0">
                          <a:solidFill>
                            <a:srgbClr val="000000"/>
                          </a:solidFill>
                          <a:effectLst/>
                          <a:latin typeface="Calibri"/>
                        </a:rPr>
                        <a:t>Wysoka emisja związków siarki </a:t>
                      </a:r>
                      <a:br>
                        <a:rPr lang="pl-PL" sz="1050" b="1" i="0" u="none" strike="noStrike" dirty="0">
                          <a:solidFill>
                            <a:srgbClr val="000000"/>
                          </a:solidFill>
                          <a:effectLst/>
                          <a:latin typeface="Calibri"/>
                        </a:rPr>
                      </a:br>
                      <a:r>
                        <a:rPr lang="pl-PL" sz="1050" b="1" i="0" u="none" strike="noStrike" dirty="0">
                          <a:solidFill>
                            <a:srgbClr val="000000"/>
                          </a:solidFill>
                          <a:effectLst/>
                          <a:latin typeface="Calibri"/>
                        </a:rPr>
                        <a:t>w procesie spalania</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36056">
                <a:tc>
                  <a:txBody>
                    <a:bodyPr/>
                    <a:lstStyle/>
                    <a:p>
                      <a:pPr algn="ctr" fontAlgn="ctr"/>
                      <a:r>
                        <a:rPr lang="pl-PL" sz="1400" b="1" i="0" u="none" strike="noStrike" dirty="0">
                          <a:solidFill>
                            <a:srgbClr val="000000"/>
                          </a:solidFill>
                          <a:effectLst/>
                          <a:latin typeface="Calibri"/>
                        </a:rPr>
                        <a:t>Biomasa</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10 do 18</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do 20 (uchwała)</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36056">
                <a:tc>
                  <a:txBody>
                    <a:bodyPr/>
                    <a:lstStyle/>
                    <a:p>
                      <a:pPr algn="ctr" fontAlgn="ctr"/>
                      <a:r>
                        <a:rPr lang="pl-PL" sz="1400" b="1" i="0" u="none" strike="noStrike" dirty="0">
                          <a:solidFill>
                            <a:srgbClr val="000000"/>
                          </a:solidFill>
                          <a:effectLst/>
                          <a:latin typeface="Calibri"/>
                        </a:rPr>
                        <a:t>WK - kostka</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25 do 30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do 10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75012">
                <a:tc>
                  <a:txBody>
                    <a:bodyPr/>
                    <a:lstStyle/>
                    <a:p>
                      <a:pPr algn="ctr" fontAlgn="ctr"/>
                      <a:r>
                        <a:rPr lang="pl-PL" sz="1400" b="1" i="0" u="none" strike="noStrike" dirty="0">
                          <a:solidFill>
                            <a:srgbClr val="000000"/>
                          </a:solidFill>
                          <a:effectLst/>
                          <a:latin typeface="Calibri"/>
                        </a:rPr>
                        <a:t>WK - orzech I </a:t>
                      </a:r>
                      <a:r>
                        <a:rPr lang="pl-PL" sz="1400" b="1" i="0" u="none" strike="noStrike" dirty="0" err="1">
                          <a:solidFill>
                            <a:srgbClr val="000000"/>
                          </a:solidFill>
                          <a:effectLst/>
                          <a:latin typeface="Calibri"/>
                        </a:rPr>
                        <a:t>i</a:t>
                      </a:r>
                      <a:r>
                        <a:rPr lang="pl-PL" sz="1400" b="1" i="0" u="none" strike="noStrike" dirty="0">
                          <a:solidFill>
                            <a:srgbClr val="000000"/>
                          </a:solidFill>
                          <a:effectLst/>
                          <a:latin typeface="Calibri"/>
                        </a:rPr>
                        <a:t> II</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25 do 30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do 10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36056">
                <a:tc>
                  <a:txBody>
                    <a:bodyPr/>
                    <a:lstStyle/>
                    <a:p>
                      <a:pPr algn="ctr" fontAlgn="ctr"/>
                      <a:r>
                        <a:rPr lang="pl-PL" sz="1400" b="1" i="0" u="none" strike="noStrike" dirty="0">
                          <a:solidFill>
                            <a:srgbClr val="000000"/>
                          </a:solidFill>
                          <a:effectLst/>
                          <a:latin typeface="Calibri"/>
                        </a:rPr>
                        <a:t>WK - groszek</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25 do 30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a:solidFill>
                            <a:srgbClr val="000000"/>
                          </a:solidFill>
                          <a:effectLst/>
                          <a:latin typeface="Calibri"/>
                        </a:rPr>
                        <a:t>do 10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36056">
                <a:tc>
                  <a:txBody>
                    <a:bodyPr/>
                    <a:lstStyle/>
                    <a:p>
                      <a:pPr algn="ctr" fontAlgn="ctr"/>
                      <a:r>
                        <a:rPr lang="pl-PL" sz="1400" b="1" i="0" u="none" strike="noStrike" dirty="0">
                          <a:solidFill>
                            <a:srgbClr val="000000"/>
                          </a:solidFill>
                          <a:effectLst/>
                          <a:latin typeface="Calibri"/>
                        </a:rPr>
                        <a:t>WK - miał</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18 do 23</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a:solidFill>
                            <a:srgbClr val="000000"/>
                          </a:solidFill>
                          <a:effectLst/>
                          <a:latin typeface="Calibri"/>
                        </a:rPr>
                        <a:t>do 15</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a:solidFill>
                            <a:srgbClr val="000000"/>
                          </a:solidFill>
                          <a:effectLst/>
                          <a:latin typeface="Calibri"/>
                        </a:rPr>
                        <a:t>TAK/NIE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TAK/NIE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75012">
                <a:tc>
                  <a:txBody>
                    <a:bodyPr/>
                    <a:lstStyle/>
                    <a:p>
                      <a:pPr algn="ctr" fontAlgn="ctr"/>
                      <a:r>
                        <a:rPr lang="pl-PL" sz="1400" b="1" i="0" u="none" strike="noStrike" dirty="0">
                          <a:solidFill>
                            <a:srgbClr val="000000"/>
                          </a:solidFill>
                          <a:effectLst/>
                          <a:latin typeface="Calibri"/>
                        </a:rPr>
                        <a:t>WK - </a:t>
                      </a:r>
                      <a:r>
                        <a:rPr lang="pl-PL" sz="1400" b="1" i="0" u="none" strike="noStrike" dirty="0" err="1">
                          <a:solidFill>
                            <a:srgbClr val="000000"/>
                          </a:solidFill>
                          <a:effectLst/>
                          <a:latin typeface="Calibri"/>
                        </a:rPr>
                        <a:t>Ekogroszek</a:t>
                      </a:r>
                      <a:endParaRPr lang="pl-PL" sz="1400" b="1" i="0" u="none" strike="noStrike" dirty="0">
                        <a:solidFill>
                          <a:srgbClr val="000000"/>
                        </a:solidFill>
                        <a:effectLst/>
                        <a:latin typeface="Calibri"/>
                      </a:endParaRP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20 do 31</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a:solidFill>
                            <a:srgbClr val="000000"/>
                          </a:solidFill>
                          <a:effectLst/>
                          <a:latin typeface="Calibri"/>
                        </a:rPr>
                        <a:t>do 10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36056">
                <a:tc>
                  <a:txBody>
                    <a:bodyPr/>
                    <a:lstStyle/>
                    <a:p>
                      <a:pPr algn="ctr" fontAlgn="ctr"/>
                      <a:r>
                        <a:rPr lang="pl-PL" sz="1400" b="1" i="0" u="none" strike="noStrike" dirty="0">
                          <a:solidFill>
                            <a:srgbClr val="FF0000"/>
                          </a:solidFill>
                          <a:effectLst/>
                          <a:latin typeface="Calibri"/>
                        </a:rPr>
                        <a:t>W. brunatny</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pl-PL" sz="1400" b="1" i="0" u="none" strike="noStrike" dirty="0">
                          <a:solidFill>
                            <a:srgbClr val="000000"/>
                          </a:solidFill>
                          <a:effectLst/>
                          <a:latin typeface="Calibri"/>
                        </a:rPr>
                        <a:t>18 do 20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do 55 </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1400" b="1" i="0" u="none" strike="noStrike" dirty="0">
                          <a:solidFill>
                            <a:srgbClr val="000000"/>
                          </a:solidFill>
                          <a:effectLst/>
                          <a:latin typeface="Calibri"/>
                        </a:rPr>
                        <a:t>TAK</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dirty="0">
                          <a:solidFill>
                            <a:srgbClr val="000000"/>
                          </a:solidFill>
                          <a:effectLst/>
                          <a:latin typeface="Calibri"/>
                        </a:rPr>
                        <a:t>TAK</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dirty="0">
                          <a:solidFill>
                            <a:srgbClr val="000000"/>
                          </a:solidFill>
                          <a:effectLst/>
                          <a:latin typeface="Calibri"/>
                        </a:rPr>
                        <a:t>TAK !!!</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07"/>
                  </a:ext>
                </a:extLst>
              </a:tr>
              <a:tr h="336056">
                <a:tc>
                  <a:txBody>
                    <a:bodyPr/>
                    <a:lstStyle/>
                    <a:p>
                      <a:pPr algn="ctr" fontAlgn="ctr"/>
                      <a:r>
                        <a:rPr lang="pl-PL" sz="1400" b="1" i="0" u="none" strike="noStrike" dirty="0">
                          <a:solidFill>
                            <a:srgbClr val="FF0000"/>
                          </a:solidFill>
                          <a:effectLst/>
                          <a:latin typeface="Calibri"/>
                        </a:rPr>
                        <a:t>Muł</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pl-PL" sz="1400" b="1" i="0" u="none" strike="noStrike" dirty="0">
                          <a:solidFill>
                            <a:srgbClr val="000000"/>
                          </a:solidFill>
                          <a:effectLst/>
                          <a:latin typeface="Calibri"/>
                        </a:rPr>
                        <a:t>6 do 14</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dirty="0">
                          <a:solidFill>
                            <a:srgbClr val="000000"/>
                          </a:solidFill>
                          <a:effectLst/>
                          <a:latin typeface="Calibri"/>
                        </a:rPr>
                        <a:t>do 80</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dirty="0">
                          <a:solidFill>
                            <a:srgbClr val="000000"/>
                          </a:solidFill>
                          <a:effectLst/>
                          <a:latin typeface="Calibri"/>
                        </a:rPr>
                        <a:t>TAK !!!</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dirty="0">
                          <a:solidFill>
                            <a:srgbClr val="000000"/>
                          </a:solidFill>
                          <a:effectLst/>
                          <a:latin typeface="Calibri"/>
                        </a:rPr>
                        <a:t>TAK !!!</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dirty="0">
                          <a:solidFill>
                            <a:srgbClr val="000000"/>
                          </a:solidFill>
                          <a:effectLst/>
                          <a:latin typeface="Calibri"/>
                        </a:rPr>
                        <a:t>TAK</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dirty="0">
                          <a:solidFill>
                            <a:srgbClr val="000000"/>
                          </a:solidFill>
                          <a:effectLst/>
                          <a:latin typeface="Calibri"/>
                        </a:rPr>
                        <a:t>TAK !!!</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08"/>
                  </a:ext>
                </a:extLst>
              </a:tr>
              <a:tr h="336056">
                <a:tc>
                  <a:txBody>
                    <a:bodyPr/>
                    <a:lstStyle/>
                    <a:p>
                      <a:pPr algn="ctr" fontAlgn="ctr"/>
                      <a:r>
                        <a:rPr lang="pl-PL" sz="1400" b="1" i="0" u="none" strike="noStrike" dirty="0">
                          <a:solidFill>
                            <a:srgbClr val="FF0000"/>
                          </a:solidFill>
                          <a:effectLst/>
                          <a:latin typeface="Calibri"/>
                        </a:rPr>
                        <a:t>Flotokoncentrat</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pl-PL" sz="1400" b="1" i="0" u="none" strike="noStrike" dirty="0">
                          <a:solidFill>
                            <a:srgbClr val="000000"/>
                          </a:solidFill>
                          <a:effectLst/>
                          <a:latin typeface="Calibri"/>
                        </a:rPr>
                        <a:t>16-25</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do 35</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dirty="0">
                          <a:solidFill>
                            <a:srgbClr val="000000"/>
                          </a:solidFill>
                          <a:effectLst/>
                          <a:latin typeface="Calibri"/>
                        </a:rPr>
                        <a:t>TAK !!!</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dirty="0">
                          <a:solidFill>
                            <a:srgbClr val="000000"/>
                          </a:solidFill>
                          <a:effectLst/>
                          <a:latin typeface="Calibri"/>
                        </a:rPr>
                        <a:t>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pl-PL" sz="1400" b="1" i="0" u="none" strike="noStrike" dirty="0">
                          <a:solidFill>
                            <a:srgbClr val="000000"/>
                          </a:solidFill>
                          <a:effectLst/>
                          <a:latin typeface="Calibri"/>
                        </a:rPr>
                        <a:t>TAK !!!</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pl-PL" sz="1400" b="1" i="0" u="none" strike="noStrike" dirty="0">
                          <a:solidFill>
                            <a:srgbClr val="000000"/>
                          </a:solidFill>
                          <a:effectLst/>
                          <a:latin typeface="Calibri"/>
                        </a:rPr>
                        <a:t>TAK/NIE</a:t>
                      </a:r>
                    </a:p>
                  </a:txBody>
                  <a:tcPr marL="5786" marR="5786" marT="578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bl>
          </a:graphicData>
        </a:graphic>
      </p:graphicFrame>
      <p:sp>
        <p:nvSpPr>
          <p:cNvPr id="6" name="Symbol zastępczy numeru slajdu 5"/>
          <p:cNvSpPr>
            <a:spLocks noGrp="1"/>
          </p:cNvSpPr>
          <p:nvPr>
            <p:ph type="sldNum" sz="quarter" idx="10"/>
          </p:nvPr>
        </p:nvSpPr>
        <p:spPr/>
        <p:txBody>
          <a:bodyPr/>
          <a:lstStyle/>
          <a:p>
            <a:pPr>
              <a:defRPr/>
            </a:pPr>
            <a:fld id="{7504CB0E-FB86-4AA7-B54A-34709CB6EBA5}" type="slidenum">
              <a:rPr lang="pl-PL">
                <a:solidFill>
                  <a:srgbClr val="002776"/>
                </a:solidFill>
              </a:rPr>
              <a:pPr>
                <a:defRPr/>
              </a:pPr>
              <a:t>7</a:t>
            </a:fld>
            <a:endParaRPr lang="pl-PL" dirty="0">
              <a:solidFill>
                <a:srgbClr val="002776"/>
              </a:solidFill>
            </a:endParaRPr>
          </a:p>
        </p:txBody>
      </p:sp>
    </p:spTree>
    <p:extLst>
      <p:ext uri="{BB962C8B-B14F-4D97-AF65-F5344CB8AC3E}">
        <p14:creationId xmlns:p14="http://schemas.microsoft.com/office/powerpoint/2010/main" val="1822896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67746" y="428145"/>
            <a:ext cx="7886700" cy="371615"/>
          </a:xfrm>
        </p:spPr>
        <p:txBody>
          <a:bodyPr>
            <a:normAutofit fontScale="90000"/>
          </a:bodyPr>
          <a:lstStyle/>
          <a:p>
            <a:r>
              <a:rPr lang="pl-PL" dirty="0"/>
              <a:t>Rozpoznawanie paliw</a:t>
            </a:r>
          </a:p>
        </p:txBody>
      </p:sp>
      <p:graphicFrame>
        <p:nvGraphicFramePr>
          <p:cNvPr id="4" name="Object 13"/>
          <p:cNvGraphicFramePr>
            <a:graphicFrameLocks noGrp="1" noChangeAspect="1"/>
          </p:cNvGraphicFramePr>
          <p:nvPr>
            <p:ph idx="1"/>
            <p:extLst>
              <p:ext uri="{D42A27DB-BD31-4B8C-83A1-F6EECF244321}">
                <p14:modId xmlns:p14="http://schemas.microsoft.com/office/powerpoint/2010/main" val="1895638297"/>
              </p:ext>
            </p:extLst>
          </p:nvPr>
        </p:nvGraphicFramePr>
        <p:xfrm>
          <a:off x="870018" y="915944"/>
          <a:ext cx="3661974" cy="2701977"/>
        </p:xfrm>
        <a:graphic>
          <a:graphicData uri="http://schemas.openxmlformats.org/presentationml/2006/ole">
            <mc:AlternateContent xmlns:mc="http://schemas.openxmlformats.org/markup-compatibility/2006">
              <mc:Choice xmlns:v="urn:schemas-microsoft-com:vml" Requires="v">
                <p:oleObj spid="_x0000_s3077" name="Obraz - mapa bitowa" r:id="rId3" imgW="5485714" imgH="4048690" progId="Paint.Picture">
                  <p:embed/>
                </p:oleObj>
              </mc:Choice>
              <mc:Fallback>
                <p:oleObj name="Obraz - mapa bitowa" r:id="rId3" imgW="5485714" imgH="4048690" progId="Paint.Picture">
                  <p:embed/>
                  <p:pic>
                    <p:nvPicPr>
                      <p:cNvPr id="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18" y="915944"/>
                        <a:ext cx="3661974" cy="2701977"/>
                      </a:xfrm>
                      <a:prstGeom prst="rect">
                        <a:avLst/>
                      </a:prstGeom>
                      <a:noFill/>
                      <a:ln>
                        <a:noFill/>
                      </a:ln>
                    </p:spPr>
                  </p:pic>
                </p:oleObj>
              </mc:Fallback>
            </mc:AlternateContent>
          </a:graphicData>
        </a:graphic>
      </p:graphicFrame>
      <p:sp>
        <p:nvSpPr>
          <p:cNvPr id="5" name="pole tekstowe 4"/>
          <p:cNvSpPr txBox="1"/>
          <p:nvPr/>
        </p:nvSpPr>
        <p:spPr>
          <a:xfrm>
            <a:off x="269467" y="1029879"/>
            <a:ext cx="221876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pl-PL" dirty="0">
                <a:solidFill>
                  <a:schemeClr val="bg1"/>
                </a:solidFill>
              </a:rPr>
              <a:t>w. brunatny</a:t>
            </a:r>
          </a:p>
        </p:txBody>
      </p:sp>
      <p:pic>
        <p:nvPicPr>
          <p:cNvPr id="14" name="Obraz 13"/>
          <p:cNvPicPr>
            <a:picLocks noChangeAspect="1"/>
          </p:cNvPicPr>
          <p:nvPr/>
        </p:nvPicPr>
        <p:blipFill>
          <a:blip r:embed="rId5"/>
          <a:stretch>
            <a:fillRect/>
          </a:stretch>
        </p:blipFill>
        <p:spPr>
          <a:xfrm>
            <a:off x="2902676" y="3240079"/>
            <a:ext cx="3050337" cy="2929845"/>
          </a:xfrm>
          <a:prstGeom prst="rect">
            <a:avLst/>
          </a:prstGeom>
        </p:spPr>
      </p:pic>
      <p:pic>
        <p:nvPicPr>
          <p:cNvPr id="17" name="Obraz 16"/>
          <p:cNvPicPr>
            <a:picLocks noChangeAspect="1"/>
          </p:cNvPicPr>
          <p:nvPr/>
        </p:nvPicPr>
        <p:blipFill>
          <a:blip r:embed="rId6"/>
          <a:stretch>
            <a:fillRect/>
          </a:stretch>
        </p:blipFill>
        <p:spPr>
          <a:xfrm>
            <a:off x="5580112" y="695432"/>
            <a:ext cx="2860172" cy="3214201"/>
          </a:xfrm>
          <a:prstGeom prst="rect">
            <a:avLst/>
          </a:prstGeom>
        </p:spPr>
      </p:pic>
      <p:sp>
        <p:nvSpPr>
          <p:cNvPr id="18" name="pole tekstowe 17"/>
          <p:cNvSpPr txBox="1"/>
          <p:nvPr/>
        </p:nvSpPr>
        <p:spPr>
          <a:xfrm>
            <a:off x="4881365" y="834733"/>
            <a:ext cx="261554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pl-PL" dirty="0">
                <a:solidFill>
                  <a:schemeClr val="bg1"/>
                </a:solidFill>
              </a:rPr>
              <a:t>w. kam. groszek</a:t>
            </a:r>
          </a:p>
        </p:txBody>
      </p:sp>
      <p:sp>
        <p:nvSpPr>
          <p:cNvPr id="12" name="pole tekstowe 11"/>
          <p:cNvSpPr txBox="1"/>
          <p:nvPr/>
        </p:nvSpPr>
        <p:spPr>
          <a:xfrm>
            <a:off x="1730659" y="5572724"/>
            <a:ext cx="221389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pl-PL" dirty="0"/>
              <a:t>w. kam. kostka</a:t>
            </a:r>
          </a:p>
        </p:txBody>
      </p:sp>
    </p:spTree>
    <p:extLst>
      <p:ext uri="{BB962C8B-B14F-4D97-AF65-F5344CB8AC3E}">
        <p14:creationId xmlns:p14="http://schemas.microsoft.com/office/powerpoint/2010/main" val="98264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Węgiel kamienny</a:t>
            </a:r>
          </a:p>
        </p:txBody>
      </p:sp>
      <p:sp>
        <p:nvSpPr>
          <p:cNvPr id="3" name="Symbol zastępczy numeru slajdu 2"/>
          <p:cNvSpPr>
            <a:spLocks noGrp="1"/>
          </p:cNvSpPr>
          <p:nvPr>
            <p:ph type="sldNum" sz="quarter" idx="10"/>
          </p:nvPr>
        </p:nvSpPr>
        <p:spPr/>
        <p:txBody>
          <a:bodyPr/>
          <a:lstStyle/>
          <a:p>
            <a:pPr>
              <a:defRPr/>
            </a:pPr>
            <a:fld id="{E3EC1C46-83E2-4F61-A884-FE6A7E38B907}" type="slidenum">
              <a:rPr lang="pl-PL" smtClean="0"/>
              <a:pPr>
                <a:defRPr/>
              </a:pPr>
              <a:t>9</a:t>
            </a:fld>
            <a:r>
              <a:rPr lang="pl-PL" dirty="0"/>
              <a:t>/112</a:t>
            </a:r>
          </a:p>
        </p:txBody>
      </p:sp>
      <p:sp>
        <p:nvSpPr>
          <p:cNvPr id="5" name="Prostokąt 4"/>
          <p:cNvSpPr/>
          <p:nvPr/>
        </p:nvSpPr>
        <p:spPr>
          <a:xfrm>
            <a:off x="395536" y="908720"/>
            <a:ext cx="8352928" cy="2462213"/>
          </a:xfrm>
          <a:prstGeom prst="rect">
            <a:avLst/>
          </a:prstGeom>
        </p:spPr>
        <p:txBody>
          <a:bodyPr wrap="square">
            <a:spAutoFit/>
          </a:bodyPr>
          <a:lstStyle/>
          <a:p>
            <a:pPr algn="just">
              <a:lnSpc>
                <a:spcPct val="150000"/>
              </a:lnSpc>
              <a:spcAft>
                <a:spcPts val="1200"/>
              </a:spcAft>
            </a:pPr>
            <a:r>
              <a:rPr lang="pl-PL" sz="2400" b="1" dirty="0"/>
              <a:t>Skład uproszczony:</a:t>
            </a:r>
          </a:p>
          <a:p>
            <a:pPr marL="461963" indent="-285750" algn="just">
              <a:lnSpc>
                <a:spcPct val="150000"/>
              </a:lnSpc>
              <a:buFont typeface="Wingdings" panose="05000000000000000000" pitchFamily="2" charset="2"/>
              <a:buChar char="Ø"/>
            </a:pPr>
            <a:r>
              <a:rPr lang="pl-PL" sz="2400" b="1" dirty="0"/>
              <a:t>substancja organiczna (palna)</a:t>
            </a:r>
          </a:p>
          <a:p>
            <a:pPr marL="461963" indent="-285750" algn="just">
              <a:lnSpc>
                <a:spcPct val="150000"/>
              </a:lnSpc>
              <a:buFont typeface="Wingdings" panose="05000000000000000000" pitchFamily="2" charset="2"/>
              <a:buChar char="Ø"/>
            </a:pPr>
            <a:r>
              <a:rPr lang="pl-PL" sz="2400" b="1" dirty="0"/>
              <a:t>substancja mineralna (balast)</a:t>
            </a:r>
          </a:p>
          <a:p>
            <a:pPr marL="461963" indent="-285750" algn="just">
              <a:lnSpc>
                <a:spcPct val="150000"/>
              </a:lnSpc>
              <a:buFont typeface="Wingdings" panose="05000000000000000000" pitchFamily="2" charset="2"/>
              <a:buChar char="Ø"/>
            </a:pPr>
            <a:r>
              <a:rPr lang="pl-PL" sz="2400" b="1" dirty="0"/>
              <a:t>Wilgoć (balast)</a:t>
            </a:r>
          </a:p>
        </p:txBody>
      </p:sp>
      <p:sp>
        <p:nvSpPr>
          <p:cNvPr id="6" name="Prostokąt 5"/>
          <p:cNvSpPr/>
          <p:nvPr/>
        </p:nvSpPr>
        <p:spPr>
          <a:xfrm>
            <a:off x="755576" y="3793168"/>
            <a:ext cx="7992888" cy="138499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pl-PL" sz="2800" b="1" dirty="0"/>
              <a:t>Wydobywany w kopalniach węgiel dzieli się na typy, sortymenty</a:t>
            </a:r>
            <a:endParaRPr lang="pl-PL" sz="2800" dirty="0"/>
          </a:p>
          <a:p>
            <a:pPr algn="ctr"/>
            <a:r>
              <a:rPr lang="pl-PL" sz="2800" b="1" dirty="0"/>
              <a:t>i</a:t>
            </a:r>
            <a:r>
              <a:rPr lang="pl-PL" sz="2800" dirty="0"/>
              <a:t> </a:t>
            </a:r>
            <a:r>
              <a:rPr lang="pl-PL" sz="2800" b="1" dirty="0"/>
              <a:t>klasy </a:t>
            </a:r>
            <a:endParaRPr lang="pl-PL" sz="2800" dirty="0"/>
          </a:p>
        </p:txBody>
      </p:sp>
    </p:spTree>
    <p:extLst>
      <p:ext uri="{BB962C8B-B14F-4D97-AF65-F5344CB8AC3E}">
        <p14:creationId xmlns:p14="http://schemas.microsoft.com/office/powerpoint/2010/main" val="30375119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zablon firmowy pl 2017">
  <a:themeElements>
    <a:clrScheme name="IChPW">
      <a:dk1>
        <a:srgbClr val="002776"/>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2776"/>
      </a:hlink>
      <a:folHlink>
        <a:srgbClr val="002776"/>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erodynamiczny">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Template>
  <TotalTime>0</TotalTime>
  <Words>2810</Words>
  <Application>Microsoft Office PowerPoint</Application>
  <PresentationFormat>Pokaz na ekranie (4:3)</PresentationFormat>
  <Paragraphs>723</Paragraphs>
  <Slides>67</Slides>
  <Notes>10</Notes>
  <HiddenSlides>0</HiddenSlides>
  <MMClips>0</MMClips>
  <ScaleCrop>false</ScaleCrop>
  <HeadingPairs>
    <vt:vector size="8" baseType="variant">
      <vt:variant>
        <vt:lpstr>Używane czcionki</vt:lpstr>
      </vt:variant>
      <vt:variant>
        <vt:i4>11</vt:i4>
      </vt:variant>
      <vt:variant>
        <vt:lpstr>Motyw</vt:lpstr>
      </vt:variant>
      <vt:variant>
        <vt:i4>1</vt:i4>
      </vt:variant>
      <vt:variant>
        <vt:lpstr>Osadzone serwery OLE</vt:lpstr>
      </vt:variant>
      <vt:variant>
        <vt:i4>2</vt:i4>
      </vt:variant>
      <vt:variant>
        <vt:lpstr>Tytuły slajdów</vt:lpstr>
      </vt:variant>
      <vt:variant>
        <vt:i4>67</vt:i4>
      </vt:variant>
    </vt:vector>
  </HeadingPairs>
  <TitlesOfParts>
    <vt:vector size="81" baseType="lpstr">
      <vt:lpstr>ＭＳ ゴシック</vt:lpstr>
      <vt:lpstr>Arial</vt:lpstr>
      <vt:lpstr>Calibri</vt:lpstr>
      <vt:lpstr>Cambria Math</vt:lpstr>
      <vt:lpstr>MS Mincho</vt:lpstr>
      <vt:lpstr>Myriad Pro</vt:lpstr>
      <vt:lpstr>Myriad Web Pro</vt:lpstr>
      <vt:lpstr>Times New Roman</vt:lpstr>
      <vt:lpstr>Verdana</vt:lpstr>
      <vt:lpstr>Wingdings</vt:lpstr>
      <vt:lpstr>Wingdings 3</vt:lpstr>
      <vt:lpstr>szablon firmowy pl 2017</vt:lpstr>
      <vt:lpstr>Obraz - mapa bitowa</vt:lpstr>
      <vt:lpstr>Równanie</vt:lpstr>
      <vt:lpstr>Paliwa stałe rozpoznawanie paliw dopuszczonych do stosowania, pobieranie próbek - techniczne aspekty realizacji kontroli   </vt:lpstr>
      <vt:lpstr>Działania na rzecz czystości powietrza</vt:lpstr>
      <vt:lpstr>Działania na rzecz czystości powietrza</vt:lpstr>
      <vt:lpstr>Powstawanie węgla - uproszczony schemat</vt:lpstr>
      <vt:lpstr>Rozpoznawanie paliw</vt:lpstr>
      <vt:lpstr>Rozpoznawanie paliw</vt:lpstr>
      <vt:lpstr>Porównanie uśrednionych parametrów fizykochemicznych i zdrowotnych paliw stałych używanych w paleniskach domowych</vt:lpstr>
      <vt:lpstr>Rozpoznawanie paliw</vt:lpstr>
      <vt:lpstr>Węgiel kamienny</vt:lpstr>
      <vt:lpstr>Typy węgla kamiennego</vt:lpstr>
      <vt:lpstr>Typy węgla kamiennego</vt:lpstr>
      <vt:lpstr>Sortymenty węgla kamiennego</vt:lpstr>
      <vt:lpstr>Klasy węgla kamiennego</vt:lpstr>
      <vt:lpstr>Parametry opisujące jakość paliw stałych</vt:lpstr>
      <vt:lpstr>Parametry opisujące jakość paliw stałych</vt:lpstr>
      <vt:lpstr>Przedstawianie wyników badań</vt:lpstr>
      <vt:lpstr>Dokumenty potwierdzające jakość paliwa</vt:lpstr>
      <vt:lpstr>Świadectwo jakości paliwa</vt:lpstr>
      <vt:lpstr>Dokumenty potwierdzające jakość paliwa</vt:lpstr>
      <vt:lpstr>POBIERANIE PRÓBEK PALIW WĘGLOWYCH</vt:lpstr>
      <vt:lpstr>Prezentacja programu PowerPoint</vt:lpstr>
      <vt:lpstr>Pobieranie próbek paliw</vt:lpstr>
      <vt:lpstr>Prezentacja programu PowerPoint</vt:lpstr>
      <vt:lpstr>Prezentacja programu PowerPoint</vt:lpstr>
      <vt:lpstr>Pobieranie próbek paliw podczas kontroli</vt:lpstr>
      <vt:lpstr>Rola akredytacji</vt:lpstr>
      <vt:lpstr>Rola akredytacji</vt:lpstr>
      <vt:lpstr>Rola akredytacji</vt:lpstr>
      <vt:lpstr>Rola akredytacji</vt:lpstr>
      <vt:lpstr>Rola akredytacji - przykłady</vt:lpstr>
      <vt:lpstr>Postępowanie dowodowe - schemat</vt:lpstr>
      <vt:lpstr>Prezentacja programu PowerPoint</vt:lpstr>
      <vt:lpstr>Pobieranie próbek paliw podczas kontroli</vt:lpstr>
      <vt:lpstr>Pobieranie próbek paliw podczas kontroli</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Część druga biomasa</vt:lpstr>
      <vt:lpstr>Formy handlowe biomasy stosowanej do celów energetycznych</vt:lpstr>
      <vt:lpstr>Formy handlowe biomasy stosowanej do celów energetycznych</vt:lpstr>
      <vt:lpstr>Zanieczyszczenia biomasy stosowanej do celów energetycznych</vt:lpstr>
      <vt:lpstr>Prezentacja programu PowerPoint</vt:lpstr>
      <vt:lpstr>Prezentacja programu PowerPoint</vt:lpstr>
      <vt:lpstr>Odpady palne</vt:lpstr>
      <vt:lpstr>Prezentacja programu PowerPoint</vt:lpstr>
      <vt:lpstr>Drewno - pochodzenie</vt:lpstr>
      <vt:lpstr>Drewno opałowe – Definicja uzupełniona</vt:lpstr>
      <vt:lpstr>Charakterystyka </vt:lpstr>
      <vt:lpstr>Wilgoć w drewnie</vt:lpstr>
      <vt:lpstr>Drewno opałowe – Metody badań wilgoci</vt:lpstr>
      <vt:lpstr>Drewno opałowe – Metody badań wilgoci</vt:lpstr>
      <vt:lpstr>Drewno opałowe – Metody badań wilgoci</vt:lpstr>
      <vt:lpstr>Wilgotnościomierze – wymagania formalne</vt:lpstr>
      <vt:lpstr>Zasady wykonania prawidłowego pomiaru</vt:lpstr>
      <vt:lpstr>Interpretacja wyniku pomiaru</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2018-11-04T21:08:41Z</dcterms:created>
  <dcterms:modified xsi:type="dcterms:W3CDTF">2020-12-01T10:13:46Z</dcterms:modified>
</cp:coreProperties>
</file>